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32" r:id="rId3"/>
    <p:sldMasterId id="2147483756" r:id="rId4"/>
    <p:sldMasterId id="2147483780" r:id="rId5"/>
    <p:sldMasterId id="2147483864" r:id="rId6"/>
  </p:sldMasterIdLst>
  <p:notesMasterIdLst>
    <p:notesMasterId r:id="rId28"/>
  </p:notesMasterIdLst>
  <p:handoutMasterIdLst>
    <p:handoutMasterId r:id="rId29"/>
  </p:handoutMasterIdLst>
  <p:sldIdLst>
    <p:sldId id="418" r:id="rId7"/>
    <p:sldId id="419" r:id="rId8"/>
    <p:sldId id="421" r:id="rId9"/>
    <p:sldId id="420" r:id="rId10"/>
    <p:sldId id="422" r:id="rId11"/>
    <p:sldId id="425" r:id="rId12"/>
    <p:sldId id="423" r:id="rId13"/>
    <p:sldId id="426" r:id="rId14"/>
    <p:sldId id="427" r:id="rId15"/>
    <p:sldId id="428" r:id="rId16"/>
    <p:sldId id="429" r:id="rId17"/>
    <p:sldId id="430" r:id="rId18"/>
    <p:sldId id="431" r:id="rId19"/>
    <p:sldId id="432" r:id="rId20"/>
    <p:sldId id="433" r:id="rId21"/>
    <p:sldId id="434" r:id="rId22"/>
    <p:sldId id="435" r:id="rId23"/>
    <p:sldId id="439" r:id="rId24"/>
    <p:sldId id="437" r:id="rId25"/>
    <p:sldId id="438" r:id="rId26"/>
    <p:sldId id="436" r:id="rId27"/>
  </p:sldIdLst>
  <p:sldSz cx="6858000" cy="9144000" type="screen4x3"/>
  <p:notesSz cx="7315200" cy="96012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7ED2CD2-A401-DC47-9A3A-7F2F1EAFFE8E}">
          <p14:sldIdLst>
            <p14:sldId id="418"/>
            <p14:sldId id="419"/>
            <p14:sldId id="421"/>
            <p14:sldId id="420"/>
            <p14:sldId id="422"/>
            <p14:sldId id="425"/>
            <p14:sldId id="423"/>
            <p14:sldId id="426"/>
            <p14:sldId id="427"/>
            <p14:sldId id="428"/>
            <p14:sldId id="429"/>
            <p14:sldId id="430"/>
            <p14:sldId id="431"/>
            <p14:sldId id="432"/>
            <p14:sldId id="433"/>
            <p14:sldId id="434"/>
            <p14:sldId id="435"/>
            <p14:sldId id="439"/>
            <p14:sldId id="437"/>
            <p14:sldId id="438"/>
            <p14:sldId id="4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lastIdx="3" clrIdx="1"/>
  <p:cmAuthor id="3" name="David Laird" initials="DcL" lastIdx="1" clrIdx="2"/>
  <p:cmAuthor id="4" name="David Laird" initials="DcL [2]" lastIdx="1" clrIdx="3"/>
  <p:cmAuthor id="5" name="David Laird" initials="DcL [3]"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84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7" autoAdjust="0"/>
    <p:restoredTop sz="92504" autoAdjust="0"/>
  </p:normalViewPr>
  <p:slideViewPr>
    <p:cSldViewPr snapToGrid="0">
      <p:cViewPr varScale="1">
        <p:scale>
          <a:sx n="50" d="100"/>
          <a:sy n="50" d="100"/>
        </p:scale>
        <p:origin x="2292" y="60"/>
      </p:cViewPr>
      <p:guideLst/>
    </p:cSldViewPr>
  </p:slideViewPr>
  <p:outlineViewPr>
    <p:cViewPr>
      <p:scale>
        <a:sx n="33" d="100"/>
        <a:sy n="33" d="100"/>
      </p:scale>
      <p:origin x="0" y="-14131"/>
    </p:cViewPr>
  </p:outlineViewPr>
  <p:notesTextViewPr>
    <p:cViewPr>
      <p:scale>
        <a:sx n="1" d="1"/>
        <a:sy n="1" d="1"/>
      </p:scale>
      <p:origin x="0" y="0"/>
    </p:cViewPr>
  </p:notesTextViewPr>
  <p:sorterViewPr>
    <p:cViewPr varScale="1">
      <p:scale>
        <a:sx n="100" d="100"/>
        <a:sy n="100" d="100"/>
      </p:scale>
      <p:origin x="0" y="-8146"/>
    </p:cViewPr>
  </p:sorterViewPr>
  <p:notesViewPr>
    <p:cSldViewPr snapToGrid="0">
      <p:cViewPr varScale="1">
        <p:scale>
          <a:sx n="72" d="100"/>
          <a:sy n="72" d="100"/>
        </p:scale>
        <p:origin x="166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sz="quarter" idx="1"/>
          </p:nvPr>
        </p:nvSpPr>
        <p:spPr>
          <a:xfrm>
            <a:off x="4143587" y="1"/>
            <a:ext cx="3169920" cy="481727"/>
          </a:xfrm>
          <a:prstGeom prst="rect">
            <a:avLst/>
          </a:prstGeom>
        </p:spPr>
        <p:txBody>
          <a:bodyPr vert="horz" lIns="96647" tIns="48324" rIns="96647" bIns="48324" rtlCol="0"/>
          <a:lstStyle>
            <a:lvl1pPr algn="r">
              <a:defRPr sz="1300"/>
            </a:lvl1pPr>
          </a:lstStyle>
          <a:p>
            <a:fld id="{EF68C15F-0E4D-4B5E-B365-35F8EE2832AA}" type="datetimeFigureOut">
              <a:rPr lang="en-US" smtClean="0"/>
              <a:t>8/30/2021</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47" tIns="48324" rIns="96647" bIns="48324"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47" tIns="48324" rIns="96647" bIns="48324" rtlCol="0" anchor="b"/>
          <a:lstStyle>
            <a:lvl1pPr algn="r">
              <a:defRPr sz="1300"/>
            </a:lvl1pPr>
          </a:lstStyle>
          <a:p>
            <a:fld id="{885B9EE4-A1F2-4E62-867C-78E2119AD873}" type="slidenum">
              <a:rPr lang="en-US" smtClean="0"/>
              <a:t>‹#›</a:t>
            </a:fld>
            <a:endParaRPr lang="en-US"/>
          </a:p>
        </p:txBody>
      </p:sp>
    </p:spTree>
    <p:extLst>
      <p:ext uri="{BB962C8B-B14F-4D97-AF65-F5344CB8AC3E}">
        <p14:creationId xmlns:p14="http://schemas.microsoft.com/office/powerpoint/2010/main" val="1347828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665C40CC-B253-E14A-8E9F-1600661B1B96}" type="datetimeFigureOut">
              <a:rPr lang="en-US" smtClean="0"/>
              <a:t>8/30/2021</a:t>
            </a:fld>
            <a:endParaRPr lang="en-US"/>
          </a:p>
        </p:txBody>
      </p:sp>
      <p:sp>
        <p:nvSpPr>
          <p:cNvPr id="4" name="Slide Image Placeholder 3"/>
          <p:cNvSpPr>
            <a:spLocks noGrp="1" noRot="1" noChangeAspect="1"/>
          </p:cNvSpPr>
          <p:nvPr>
            <p:ph type="sldImg" idx="2"/>
          </p:nvPr>
        </p:nvSpPr>
        <p:spPr>
          <a:xfrm>
            <a:off x="2443163" y="1200150"/>
            <a:ext cx="24288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A9A42760-3117-3E4E-8E2C-395356A9883F}" type="slidenum">
              <a:rPr lang="en-US" smtClean="0"/>
              <a:t>‹#›</a:t>
            </a:fld>
            <a:endParaRPr lang="en-US"/>
          </a:p>
        </p:txBody>
      </p:sp>
    </p:spTree>
    <p:extLst>
      <p:ext uri="{BB962C8B-B14F-4D97-AF65-F5344CB8AC3E}">
        <p14:creationId xmlns:p14="http://schemas.microsoft.com/office/powerpoint/2010/main" val="165982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3163" y="1200150"/>
            <a:ext cx="2428875" cy="3240088"/>
          </a:xfrm>
        </p:spPr>
      </p:sp>
      <p:sp>
        <p:nvSpPr>
          <p:cNvPr id="3" name="Notes Placeholder 2"/>
          <p:cNvSpPr>
            <a:spLocks noGrp="1"/>
          </p:cNvSpPr>
          <p:nvPr>
            <p:ph type="body" idx="1"/>
          </p:nvPr>
        </p:nvSpPr>
        <p:spPr/>
        <p:txBody>
          <a:bodyPr/>
          <a:lstStyle/>
          <a:p>
            <a:r>
              <a:rPr lang="en-US" dirty="0"/>
              <a:t>LOBBY LAYOUT</a:t>
            </a:r>
          </a:p>
          <a:p>
            <a:endParaRPr lang="en-US" dirty="0"/>
          </a:p>
          <a:p>
            <a:r>
              <a:rPr lang="en-US" dirty="0"/>
              <a:t>Typical screen</a:t>
            </a:r>
          </a:p>
          <a:p>
            <a:endParaRPr lang="en-US" dirty="0"/>
          </a:p>
          <a:p>
            <a:r>
              <a:rPr lang="en-US" dirty="0"/>
              <a:t>Mute mics</a:t>
            </a:r>
          </a:p>
          <a:p>
            <a:endParaRPr lang="en-US" dirty="0"/>
          </a:p>
          <a:p>
            <a:r>
              <a:rPr lang="en-US" dirty="0"/>
              <a:t>SWITCH TO OVERVIEW</a:t>
            </a:r>
          </a:p>
          <a:p>
            <a:endParaRPr lang="en-US" dirty="0"/>
          </a:p>
          <a:p>
            <a:r>
              <a:rPr lang="en-US" dirty="0"/>
              <a:t>	note the file pod with documents</a:t>
            </a:r>
          </a:p>
          <a:p>
            <a:r>
              <a:rPr lang="en-US" dirty="0"/>
              <a:t>	note the groups</a:t>
            </a:r>
          </a:p>
          <a:p>
            <a:r>
              <a:rPr lang="en-US" dirty="0"/>
              <a:t>	Hands up question </a:t>
            </a:r>
            <a:r>
              <a:rPr lang="mr-IN" dirty="0"/>
              <a:t>–</a:t>
            </a:r>
            <a:r>
              <a:rPr lang="en-US" dirty="0"/>
              <a:t> thumbs up excited/thumbs down anxious?</a:t>
            </a:r>
          </a:p>
          <a:p>
            <a:r>
              <a:rPr lang="en-US" dirty="0"/>
              <a:t>	</a:t>
            </a:r>
            <a:r>
              <a:rPr lang="en-US" dirty="0" err="1"/>
              <a:t>Handsup</a:t>
            </a:r>
            <a:r>
              <a:rPr lang="en-US" dirty="0"/>
              <a:t> questions </a:t>
            </a:r>
            <a:r>
              <a:rPr lang="mr-IN" dirty="0"/>
              <a:t>–</a:t>
            </a:r>
            <a:r>
              <a:rPr lang="en-US" dirty="0"/>
              <a:t> are you sick of hearing my voice yet?  Typically have to 		wait for class.</a:t>
            </a:r>
          </a:p>
          <a:p>
            <a:endParaRPr lang="en-US" dirty="0"/>
          </a:p>
          <a:p>
            <a:endParaRPr lang="en-US" dirty="0"/>
          </a:p>
        </p:txBody>
      </p:sp>
      <p:sp>
        <p:nvSpPr>
          <p:cNvPr id="4" name="Slide Number Placeholder 3"/>
          <p:cNvSpPr>
            <a:spLocks noGrp="1"/>
          </p:cNvSpPr>
          <p:nvPr>
            <p:ph type="sldNum" sz="quarter" idx="10"/>
          </p:nvPr>
        </p:nvSpPr>
        <p:spPr/>
        <p:txBody>
          <a:bodyPr/>
          <a:lstStyle/>
          <a:p>
            <a:fld id="{A9A42760-3117-3E4E-8E2C-395356A9883F}" type="slidenum">
              <a:rPr lang="en-US" smtClean="0"/>
              <a:t>1</a:t>
            </a:fld>
            <a:endParaRPr lang="en-US"/>
          </a:p>
        </p:txBody>
      </p:sp>
    </p:spTree>
    <p:extLst>
      <p:ext uri="{BB962C8B-B14F-4D97-AF65-F5344CB8AC3E}">
        <p14:creationId xmlns:p14="http://schemas.microsoft.com/office/powerpoint/2010/main" val="46540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40630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31878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32918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264736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7404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27279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407167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707846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443863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16595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61315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084502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01338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784871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599621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837747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661789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235793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28570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8784944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563039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816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993850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242358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321097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79680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41354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317868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684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36997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099001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4878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1835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881426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9979605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6265160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8356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7857419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10220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79305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5579987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0946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0507630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0961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07564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8259517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336192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167647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1116452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0892056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4165481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a:extLst>
              <a:ext uri="{FF2B5EF4-FFF2-40B4-BE49-F238E27FC236}">
                <a16:creationId xmlns:a16="http://schemas.microsoft.com/office/drawing/2014/main" id="{620DC4C5-B273-4F46-8A07-A3499FBFD1D4}"/>
              </a:ext>
            </a:extLst>
          </p:cNvPr>
          <p:cNvCxnSpPr/>
          <p:nvPr userDrawn="1"/>
        </p:nvCxnSpPr>
        <p:spPr>
          <a:xfrm>
            <a:off x="514350" y="3759200"/>
            <a:ext cx="58293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C4678CF-273F-DD48-A575-FA8332872DC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9" name="TextBox 8">
            <a:extLst>
              <a:ext uri="{FF2B5EF4-FFF2-40B4-BE49-F238E27FC236}">
                <a16:creationId xmlns:a16="http://schemas.microsoft.com/office/drawing/2014/main" id="{3066DDEF-49E0-0445-848C-DF8D8AB63D14}"/>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0" name="TextBox 9">
            <a:extLst>
              <a:ext uri="{FF2B5EF4-FFF2-40B4-BE49-F238E27FC236}">
                <a16:creationId xmlns:a16="http://schemas.microsoft.com/office/drawing/2014/main" id="{0451C2CD-80EB-7D42-96B9-303BAC10B39D}"/>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22359694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88" y="947854"/>
            <a:ext cx="5915025" cy="1306399"/>
          </a:xfrm>
        </p:spPr>
        <p:txBody>
          <a:bodyPr anchor="b"/>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a:extLst>
              <a:ext uri="{FF2B5EF4-FFF2-40B4-BE49-F238E27FC236}">
                <a16:creationId xmlns:a16="http://schemas.microsoft.com/office/drawing/2014/main" id="{07D321E2-B620-D14F-8E2C-B5B0F1F3F3F7}"/>
              </a:ext>
            </a:extLst>
          </p:cNvPr>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0C4C432F-6581-D64F-B537-B1C9B391145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9" name="TextBox 8">
            <a:extLst>
              <a:ext uri="{FF2B5EF4-FFF2-40B4-BE49-F238E27FC236}">
                <a16:creationId xmlns:a16="http://schemas.microsoft.com/office/drawing/2014/main" id="{4C65DE46-D0FF-8A46-9BEC-142898DC9A70}"/>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0" name="TextBox 9">
            <a:extLst>
              <a:ext uri="{FF2B5EF4-FFF2-40B4-BE49-F238E27FC236}">
                <a16:creationId xmlns:a16="http://schemas.microsoft.com/office/drawing/2014/main" id="{64527607-5D58-0F48-864A-72C4517D9834}"/>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19565486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pic>
        <p:nvPicPr>
          <p:cNvPr id="7" name="Picture 6">
            <a:extLst>
              <a:ext uri="{FF2B5EF4-FFF2-40B4-BE49-F238E27FC236}">
                <a16:creationId xmlns:a16="http://schemas.microsoft.com/office/drawing/2014/main" id="{B8CB3840-CDEC-F544-B21C-7A1A1274C51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8" name="TextBox 7">
            <a:extLst>
              <a:ext uri="{FF2B5EF4-FFF2-40B4-BE49-F238E27FC236}">
                <a16:creationId xmlns:a16="http://schemas.microsoft.com/office/drawing/2014/main" id="{881F5794-1945-8843-B8BF-732556E822A2}"/>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9" name="TextBox 8">
            <a:extLst>
              <a:ext uri="{FF2B5EF4-FFF2-40B4-BE49-F238E27FC236}">
                <a16:creationId xmlns:a16="http://schemas.microsoft.com/office/drawing/2014/main" id="{1E75F2C9-1C8A-454F-A917-0AB0867C0738}"/>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4020330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90100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8908515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1971548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466115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349489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07157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7686602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6948388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1558917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Title 1"/>
          <p:cNvSpPr>
            <a:spLocks noGrp="1"/>
          </p:cNvSpPr>
          <p:nvPr>
            <p:ph type="ctrTitle"/>
          </p:nvPr>
        </p:nvSpPr>
        <p:spPr>
          <a:xfrm>
            <a:off x="514350" y="2438400"/>
            <a:ext cx="5829300" cy="1200728"/>
          </a:xfrm>
        </p:spPr>
        <p:txBody>
          <a:bodyPr/>
          <a:lstStyle>
            <a:lvl1pPr algn="l">
              <a:defRPr/>
            </a:lvl1pPr>
          </a:lstStyle>
          <a:p>
            <a:r>
              <a:rPr lang="en-US" dirty="0"/>
              <a:t>Click to edit Master title style</a:t>
            </a:r>
          </a:p>
        </p:txBody>
      </p:sp>
      <p:cxnSp>
        <p:nvCxnSpPr>
          <p:cNvPr id="10" name="Straight Connector 9"/>
          <p:cNvCxnSpPr/>
          <p:nvPr userDrawn="1"/>
        </p:nvCxnSpPr>
        <p:spPr>
          <a:xfrm>
            <a:off x="514350" y="3759200"/>
            <a:ext cx="58293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ubtitle 2"/>
          <p:cNvSpPr>
            <a:spLocks noGrp="1"/>
          </p:cNvSpPr>
          <p:nvPr>
            <p:ph type="subTitle" idx="1"/>
          </p:nvPr>
        </p:nvSpPr>
        <p:spPr>
          <a:xfrm>
            <a:off x="514350" y="3860800"/>
            <a:ext cx="4800600" cy="23368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7" name="TextBox 16"/>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8" name="TextBox 17"/>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21283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8" name="Straight Connector 7"/>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sp>
        <p:nvSpPr>
          <p:cNvPr id="9" name="Title 8"/>
          <p:cNvSpPr>
            <a:spLocks noGrp="1"/>
          </p:cNvSpPr>
          <p:nvPr>
            <p:ph type="title"/>
          </p:nvPr>
        </p:nvSpPr>
        <p:spPr/>
        <p:txBody>
          <a:bodyPr/>
          <a:lstStyle/>
          <a:p>
            <a:r>
              <a:rPr lang="en-US"/>
              <a:t>Click to edit Master title style</a:t>
            </a: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1" name="TextBox 10"/>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2" name="TextBox 11"/>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87491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8691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4070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86346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Rectangle 8"/>
          <p:cNvSpPr/>
          <p:nvPr userDrawn="1"/>
        </p:nvSpPr>
        <p:spPr>
          <a:xfrm>
            <a:off x="0" y="0"/>
            <a:ext cx="6858000" cy="4868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83463"/>
            <a:ext cx="273908" cy="405789"/>
          </a:xfrm>
          <a:prstGeom prst="rect">
            <a:avLst/>
          </a:prstGeom>
        </p:spPr>
      </p:pic>
      <p:sp>
        <p:nvSpPr>
          <p:cNvPr id="12" name="TextBox 11"/>
          <p:cNvSpPr txBox="1"/>
          <p:nvPr userDrawn="1"/>
        </p:nvSpPr>
        <p:spPr>
          <a:xfrm>
            <a:off x="115991" y="73401"/>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3" name="TextBox 12"/>
          <p:cNvSpPr txBox="1"/>
          <p:nvPr userDrawn="1"/>
        </p:nvSpPr>
        <p:spPr>
          <a:xfrm>
            <a:off x="1535092" y="73401"/>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18054484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600" kern="1200">
          <a:solidFill>
            <a:schemeClr val="tx1"/>
          </a:solidFill>
          <a:latin typeface="Avenir"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Rectangle 8"/>
          <p:cNvSpPr/>
          <p:nvPr userDrawn="1"/>
        </p:nvSpPr>
        <p:spPr>
          <a:xfrm>
            <a:off x="0" y="0"/>
            <a:ext cx="6858000" cy="4868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61691"/>
            <a:ext cx="273908" cy="405789"/>
          </a:xfrm>
          <a:prstGeom prst="rect">
            <a:avLst/>
          </a:prstGeom>
        </p:spPr>
      </p:pic>
      <p:sp>
        <p:nvSpPr>
          <p:cNvPr id="12" name="TextBox 11"/>
          <p:cNvSpPr txBox="1"/>
          <p:nvPr userDrawn="1"/>
        </p:nvSpPr>
        <p:spPr>
          <a:xfrm>
            <a:off x="115991" y="51629"/>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3" name="TextBox 12"/>
          <p:cNvSpPr txBox="1"/>
          <p:nvPr userDrawn="1"/>
        </p:nvSpPr>
        <p:spPr>
          <a:xfrm>
            <a:off x="1535092" y="51629"/>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2225143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600" kern="1200">
          <a:solidFill>
            <a:schemeClr val="tx1"/>
          </a:solidFill>
          <a:latin typeface="Avenir"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7" name="Rectangle 6"/>
          <p:cNvSpPr/>
          <p:nvPr userDrawn="1"/>
        </p:nvSpPr>
        <p:spPr>
          <a:xfrm>
            <a:off x="0" y="0"/>
            <a:ext cx="6858000" cy="6942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0" name="TextBox 9"/>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1" name="TextBox 10"/>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28453780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600" kern="1200">
          <a:solidFill>
            <a:schemeClr val="tx1"/>
          </a:solidFill>
          <a:latin typeface="Avenir"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7" name="Rectangle 6"/>
          <p:cNvSpPr/>
          <p:nvPr userDrawn="1"/>
        </p:nvSpPr>
        <p:spPr>
          <a:xfrm>
            <a:off x="0" y="0"/>
            <a:ext cx="6858000" cy="48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61691"/>
            <a:ext cx="273908" cy="405789"/>
          </a:xfrm>
          <a:prstGeom prst="rect">
            <a:avLst/>
          </a:prstGeom>
        </p:spPr>
      </p:pic>
      <p:sp>
        <p:nvSpPr>
          <p:cNvPr id="10" name="TextBox 9"/>
          <p:cNvSpPr txBox="1"/>
          <p:nvPr userDrawn="1"/>
        </p:nvSpPr>
        <p:spPr>
          <a:xfrm>
            <a:off x="115991" y="51629"/>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1" name="TextBox 10"/>
          <p:cNvSpPr txBox="1"/>
          <p:nvPr userDrawn="1"/>
        </p:nvSpPr>
        <p:spPr>
          <a:xfrm>
            <a:off x="1535092" y="51629"/>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177267516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Rectangle 8"/>
          <p:cNvSpPr/>
          <p:nvPr userDrawn="1"/>
        </p:nvSpPr>
        <p:spPr>
          <a:xfrm>
            <a:off x="0" y="0"/>
            <a:ext cx="6858000" cy="694267"/>
          </a:xfrm>
          <a:prstGeom prst="rect">
            <a:avLst/>
          </a:prstGeom>
          <a:solidFill>
            <a:srgbClr val="A28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8961968"/>
            <a:ext cx="6858000" cy="182032"/>
          </a:xfrm>
          <a:prstGeom prst="rect">
            <a:avLst/>
          </a:prstGeom>
          <a:solidFill>
            <a:srgbClr val="A28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6267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93753"/>
            <a:ext cx="5915025" cy="14605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8/30/2021</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7" name="Rectangle 6">
            <a:extLst>
              <a:ext uri="{FF2B5EF4-FFF2-40B4-BE49-F238E27FC236}">
                <a16:creationId xmlns:a16="http://schemas.microsoft.com/office/drawing/2014/main" id="{2E926C28-B3E6-E548-83E2-03BCA77D31A0}"/>
              </a:ext>
            </a:extLst>
          </p:cNvPr>
          <p:cNvSpPr/>
          <p:nvPr userDrawn="1"/>
        </p:nvSpPr>
        <p:spPr>
          <a:xfrm>
            <a:off x="0" y="-1"/>
            <a:ext cx="6858000" cy="6714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C2A64BA1-AE9B-5943-99A3-93B4AC251A31}"/>
              </a:ext>
            </a:extLst>
          </p:cNvPr>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9" name="Picture 8">
            <a:extLst>
              <a:ext uri="{FF2B5EF4-FFF2-40B4-BE49-F238E27FC236}">
                <a16:creationId xmlns:a16="http://schemas.microsoft.com/office/drawing/2014/main" id="{F583AF98-7FD7-8847-8AEC-F911B7FD8F6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0" name="TextBox 9">
            <a:extLst>
              <a:ext uri="{FF2B5EF4-FFF2-40B4-BE49-F238E27FC236}">
                <a16:creationId xmlns:a16="http://schemas.microsoft.com/office/drawing/2014/main" id="{88C0B2EF-74CB-9544-83D9-D0CAFAB280EB}"/>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1" name="TextBox 10">
            <a:extLst>
              <a:ext uri="{FF2B5EF4-FFF2-40B4-BE49-F238E27FC236}">
                <a16:creationId xmlns:a16="http://schemas.microsoft.com/office/drawing/2014/main" id="{3C675B56-B718-DC4C-85E7-2C138F4F67C4}"/>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294031453"/>
      </p:ext>
    </p:extLst>
  </p:cSld>
  <p:clrMap bg1="lt1" tx1="dk1" bg2="lt2" tx2="dk2" accent1="accent1" accent2="accent2" accent3="accent3" accent4="accent4" accent5="accent5" accent6="accent6" hlink="hlink" folHlink="folHlink"/>
  <p:sldLayoutIdLst>
    <p:sldLayoutId id="2147483881"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697" r:id="rId12"/>
    <p:sldLayoutId id="2147483698"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57.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latex-project.org/get/" TargetMode="External"/><Relationship Id="rId1" Type="http://schemas.openxmlformats.org/officeDocument/2006/relationships/slideLayout" Target="../slideLayouts/slideLayout5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hyperlink" Target="https://nam04.safelinks.protection.outlook.com/?url=https%3A%2F%2Flhartigan15.github.io%2FLLO8200_summer2021%2FInstalling%2520R%2520and%2520RStudio.pdf&amp;data=04%7C01%7Cmarilyn.pelosi%40Vanderbilt.Edu%7C6cb1ad7e08bb4af17e2408d95bff745d%7Cba5a7f39e3be4ab3b45067fa80faecad%7C0%7C0%7C637641974987998625%7CUnknown%7CTWFpbGZsb3d8eyJWIjoiMC4wLjAwMDAiLCJQIjoiV2luMzIiLCJBTiI6Ik1haWwiLCJXVCI6Mn0%3D%7C1000&amp;sdata=Z55RYnHWYhe2ktNZhjQ6k5v9sCvSPwHT1iwgpUgqi9g%3D&amp;reserved=0" TargetMode="External"/><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normAutofit/>
          </a:bodyPr>
          <a:lstStyle>
            <a:lvl1pPr algn="l">
              <a:defRPr/>
            </a:lvl1pPr>
          </a:lstStyle>
          <a:p>
            <a:r>
              <a:rPr lang="en-US" sz="3600" b="1" dirty="0">
                <a:cs typeface="Arial" panose="020B0604020202020204" pitchFamily="34" charset="0"/>
              </a:rPr>
              <a:t>Applied Statistics 	</a:t>
            </a:r>
          </a:p>
        </p:txBody>
      </p:sp>
      <p:sp>
        <p:nvSpPr>
          <p:cNvPr id="5" name="Subtitle 2"/>
          <p:cNvSpPr>
            <a:spLocks noGrp="1"/>
          </p:cNvSpPr>
          <p:nvPr>
            <p:ph idx="1"/>
          </p:nvPr>
        </p:nvSpPr>
        <p:spPr/>
        <p:txBody>
          <a:bodyPr>
            <a:norm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lnSpc>
                <a:spcPct val="100000"/>
              </a:lnSpc>
              <a:spcBef>
                <a:spcPct val="20000"/>
              </a:spcBef>
            </a:pPr>
            <a:r>
              <a:rPr lang="en-US" sz="2800" dirty="0">
                <a:solidFill>
                  <a:prstClr val="black"/>
                </a:solidFill>
              </a:rPr>
              <a:t>Getting Started in R </a:t>
            </a:r>
          </a:p>
          <a:p>
            <a:pPr lvl="0">
              <a:lnSpc>
                <a:spcPct val="100000"/>
              </a:lnSpc>
              <a:spcBef>
                <a:spcPct val="20000"/>
              </a:spcBef>
            </a:pPr>
            <a:endParaRPr lang="en-US" sz="2800" dirty="0">
              <a:solidFill>
                <a:prstClr val="black"/>
              </a:solidFill>
            </a:endParaRPr>
          </a:p>
          <a:p>
            <a:pPr lvl="0">
              <a:lnSpc>
                <a:spcPct val="100000"/>
              </a:lnSpc>
              <a:spcBef>
                <a:spcPts val="0"/>
              </a:spcBef>
            </a:pPr>
            <a:endParaRPr lang="en-US" sz="2800" i="1" dirty="0">
              <a:solidFill>
                <a:srgbClr val="FF0000"/>
              </a:solidFill>
              <a:sym typeface="Avenir"/>
            </a:endParaRPr>
          </a:p>
          <a:p>
            <a:pPr lvl="0">
              <a:lnSpc>
                <a:spcPct val="100000"/>
              </a:lnSpc>
              <a:spcBef>
                <a:spcPts val="0"/>
              </a:spcBef>
            </a:pPr>
            <a:endParaRPr lang="en-US" sz="2800" i="1" dirty="0">
              <a:solidFill>
                <a:srgbClr val="FF0000"/>
              </a:solidFill>
              <a:sym typeface="Avenir"/>
            </a:endParaRPr>
          </a:p>
          <a:p>
            <a:pPr lvl="0">
              <a:lnSpc>
                <a:spcPct val="100000"/>
              </a:lnSpc>
              <a:spcBef>
                <a:spcPts val="0"/>
              </a:spcBef>
            </a:pPr>
            <a:endParaRPr lang="en-US" sz="2800" i="1" dirty="0">
              <a:solidFill>
                <a:srgbClr val="FF0000"/>
              </a:solidFill>
              <a:sym typeface="Avenir"/>
            </a:endParaRPr>
          </a:p>
          <a:p>
            <a:pPr lvl="0">
              <a:lnSpc>
                <a:spcPct val="100000"/>
              </a:lnSpc>
              <a:spcBef>
                <a:spcPct val="20000"/>
              </a:spcBef>
            </a:pPr>
            <a:endParaRPr lang="en-US" sz="2800" dirty="0">
              <a:solidFill>
                <a:prstClr val="black"/>
              </a:solidFill>
            </a:endParaRPr>
          </a:p>
        </p:txBody>
      </p:sp>
      <p:pic>
        <p:nvPicPr>
          <p:cNvPr id="8" name="Picture 7">
            <a:extLst>
              <a:ext uri="{FF2B5EF4-FFF2-40B4-BE49-F238E27FC236}">
                <a16:creationId xmlns:a16="http://schemas.microsoft.com/office/drawing/2014/main" id="{2D789E77-ED6E-DD43-AD94-6D1C7B43FE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7481" y="779752"/>
            <a:ext cx="1560936" cy="693749"/>
          </a:xfrm>
          <a:prstGeom prst="rect">
            <a:avLst/>
          </a:prstGeom>
        </p:spPr>
      </p:pic>
    </p:spTree>
    <p:extLst>
      <p:ext uri="{BB962C8B-B14F-4D97-AF65-F5344CB8AC3E}">
        <p14:creationId xmlns:p14="http://schemas.microsoft.com/office/powerpoint/2010/main" val="102785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B8B0-C85C-4607-92A5-EAE231CD2064}"/>
              </a:ext>
            </a:extLst>
          </p:cNvPr>
          <p:cNvSpPr>
            <a:spLocks noGrp="1"/>
          </p:cNvSpPr>
          <p:nvPr>
            <p:ph type="title"/>
          </p:nvPr>
        </p:nvSpPr>
        <p:spPr>
          <a:xfrm>
            <a:off x="471488" y="880050"/>
            <a:ext cx="5915025" cy="1306399"/>
          </a:xfrm>
        </p:spPr>
        <p:txBody>
          <a:bodyPr/>
          <a:lstStyle/>
          <a:p>
            <a:r>
              <a:rPr lang="en-US" dirty="0"/>
              <a:t>A closer look at the .</a:t>
            </a:r>
            <a:r>
              <a:rPr lang="en-US" dirty="0" err="1"/>
              <a:t>Rmd</a:t>
            </a:r>
            <a:r>
              <a:rPr lang="en-US" dirty="0"/>
              <a:t> file - Text</a:t>
            </a:r>
          </a:p>
        </p:txBody>
      </p:sp>
      <p:sp>
        <p:nvSpPr>
          <p:cNvPr id="3" name="Content Placeholder 2">
            <a:extLst>
              <a:ext uri="{FF2B5EF4-FFF2-40B4-BE49-F238E27FC236}">
                <a16:creationId xmlns:a16="http://schemas.microsoft.com/office/drawing/2014/main" id="{853D161D-1D14-46F1-ACE8-781EDB00D611}"/>
              </a:ext>
            </a:extLst>
          </p:cNvPr>
          <p:cNvSpPr>
            <a:spLocks noGrp="1"/>
          </p:cNvSpPr>
          <p:nvPr>
            <p:ph idx="1"/>
          </p:nvPr>
        </p:nvSpPr>
        <p:spPr>
          <a:xfrm>
            <a:off x="471488" y="2434166"/>
            <a:ext cx="5915025" cy="6481233"/>
          </a:xfrm>
        </p:spPr>
        <p:txBody>
          <a:bodyPr>
            <a:normAutofit lnSpcReduction="10000"/>
          </a:bodyPr>
          <a:lstStyle/>
          <a:p>
            <a:pPr marL="0" indent="0">
              <a:buNone/>
            </a:pPr>
            <a:r>
              <a:rPr lang="en-US" dirty="0"/>
              <a:t>Look in the upper left-hand panel. </a:t>
            </a:r>
          </a:p>
          <a:p>
            <a:pPr marL="0" indent="0">
              <a:buNone/>
            </a:pPr>
            <a:r>
              <a:rPr lang="en-US" dirty="0"/>
              <a:t>Notice that the .</a:t>
            </a:r>
            <a:r>
              <a:rPr lang="en-US" dirty="0" err="1"/>
              <a:t>Rmd</a:t>
            </a:r>
            <a:r>
              <a:rPr lang="en-US" dirty="0"/>
              <a:t> file has text starting on line 11</a:t>
            </a:r>
          </a:p>
          <a:p>
            <a:pPr marL="0" indent="0">
              <a:buNone/>
            </a:pPr>
            <a:endParaRPr lang="en-US" dirty="0"/>
          </a:p>
          <a:p>
            <a:pPr marL="0" indent="0">
              <a:buNone/>
            </a:pPr>
            <a:endParaRPr lang="en-US" dirty="0"/>
          </a:p>
          <a:p>
            <a:pPr marL="0" indent="0">
              <a:buNone/>
            </a:pPr>
            <a:endParaRPr lang="en-US" dirty="0"/>
          </a:p>
          <a:p>
            <a:pPr marL="0" indent="0">
              <a:buNone/>
            </a:pPr>
            <a:r>
              <a:rPr lang="en-US" dirty="0"/>
              <a:t>One of the great features of R is that you can just type text as though you were using Word.  The text will appear as part of your output file when you knit everything (last step).  </a:t>
            </a:r>
          </a:p>
          <a:p>
            <a:pPr marL="0" indent="0">
              <a:buNone/>
            </a:pPr>
            <a:endParaRPr lang="en-US" dirty="0"/>
          </a:p>
          <a:p>
            <a:pPr marL="0" indent="0">
              <a:buNone/>
            </a:pPr>
            <a:r>
              <a:rPr lang="en-US" dirty="0"/>
              <a:t>This allows you to interpret the output right in the file.  You will answer the assignment questions in this manner.  </a:t>
            </a:r>
          </a:p>
          <a:p>
            <a:pPr marL="0" indent="0">
              <a:buNone/>
            </a:pPr>
            <a:endParaRPr lang="en-US" dirty="0"/>
          </a:p>
          <a:p>
            <a:pPr marL="0" indent="0">
              <a:buNone/>
            </a:pPr>
            <a:r>
              <a:rPr lang="en-US" dirty="0"/>
              <a:t>NOTE: on line 11 you see ## symbols.  This makes the text that follows into a heading in the output file.  For now, you can just use what we give you.  If you want to adjust the way the output looks you certainly can learn about headings.  Typically, text needs no symbols to differentiate it from code UNLESS the text is in a “code chunk.”  </a:t>
            </a:r>
          </a:p>
          <a:p>
            <a:pPr marL="0" indent="0">
              <a:buNone/>
            </a:pPr>
            <a:endParaRPr lang="en-US" dirty="0"/>
          </a:p>
          <a:p>
            <a:pPr marL="0" indent="0">
              <a:buNone/>
            </a:pPr>
            <a:endParaRPr lang="en-US"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8F36A2D7-E8FC-4794-87AD-5439E5E2BF1B}"/>
              </a:ext>
            </a:extLst>
          </p:cNvPr>
          <p:cNvPicPr>
            <a:picLocks noChangeAspect="1"/>
          </p:cNvPicPr>
          <p:nvPr/>
        </p:nvPicPr>
        <p:blipFill>
          <a:blip r:embed="rId2"/>
          <a:stretch>
            <a:fillRect/>
          </a:stretch>
        </p:blipFill>
        <p:spPr>
          <a:xfrm>
            <a:off x="0" y="3245131"/>
            <a:ext cx="6858000" cy="850337"/>
          </a:xfrm>
          <a:prstGeom prst="rect">
            <a:avLst/>
          </a:prstGeom>
        </p:spPr>
      </p:pic>
    </p:spTree>
    <p:extLst>
      <p:ext uri="{BB962C8B-B14F-4D97-AF65-F5344CB8AC3E}">
        <p14:creationId xmlns:p14="http://schemas.microsoft.com/office/powerpoint/2010/main" val="372775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EAA5-0C18-49FA-80E6-3BBFD2F1134F}"/>
              </a:ext>
            </a:extLst>
          </p:cNvPr>
          <p:cNvSpPr>
            <a:spLocks noGrp="1"/>
          </p:cNvSpPr>
          <p:nvPr>
            <p:ph type="title"/>
          </p:nvPr>
        </p:nvSpPr>
        <p:spPr>
          <a:xfrm>
            <a:off x="471488" y="874539"/>
            <a:ext cx="5915025" cy="1306399"/>
          </a:xfrm>
        </p:spPr>
        <p:txBody>
          <a:bodyPr/>
          <a:lstStyle/>
          <a:p>
            <a:r>
              <a:rPr lang="en-US" dirty="0"/>
              <a:t>A closer look at the .</a:t>
            </a:r>
            <a:r>
              <a:rPr lang="en-US" dirty="0" err="1"/>
              <a:t>Rmd</a:t>
            </a:r>
            <a:r>
              <a:rPr lang="en-US" dirty="0"/>
              <a:t> file - Code Chunks</a:t>
            </a:r>
          </a:p>
        </p:txBody>
      </p:sp>
      <p:sp>
        <p:nvSpPr>
          <p:cNvPr id="3" name="Content Placeholder 2">
            <a:extLst>
              <a:ext uri="{FF2B5EF4-FFF2-40B4-BE49-F238E27FC236}">
                <a16:creationId xmlns:a16="http://schemas.microsoft.com/office/drawing/2014/main" id="{33EB7AF1-D8B9-4001-9B33-C9615B23E56F}"/>
              </a:ext>
            </a:extLst>
          </p:cNvPr>
          <p:cNvSpPr>
            <a:spLocks noGrp="1"/>
          </p:cNvSpPr>
          <p:nvPr>
            <p:ph idx="1"/>
          </p:nvPr>
        </p:nvSpPr>
        <p:spPr/>
        <p:txBody>
          <a:bodyPr/>
          <a:lstStyle/>
          <a:p>
            <a:pPr marL="0" indent="0">
              <a:buNone/>
            </a:pPr>
            <a:r>
              <a:rPr lang="en-US" dirty="0"/>
              <a:t>Notice that lines 18 to 24 are gray</a:t>
            </a:r>
          </a:p>
          <a:p>
            <a:pPr marL="0" indent="0">
              <a:buNone/>
            </a:pPr>
            <a:endParaRPr lang="en-US" dirty="0"/>
          </a:p>
          <a:p>
            <a:pPr marL="0" indent="0">
              <a:buNone/>
            </a:pPr>
            <a:endParaRPr lang="en-US" dirty="0"/>
          </a:p>
          <a:p>
            <a:pPr marL="0" indent="0">
              <a:buNone/>
            </a:pPr>
            <a:endParaRPr lang="en-US" dirty="0"/>
          </a:p>
          <a:p>
            <a:pPr marL="0" indent="0">
              <a:buNone/>
            </a:pPr>
            <a:r>
              <a:rPr lang="en-US" dirty="0"/>
              <a:t>This is called a code chunk in R.  </a:t>
            </a:r>
          </a:p>
          <a:p>
            <a:pPr marL="0" indent="0">
              <a:buNone/>
            </a:pPr>
            <a:br>
              <a:rPr lang="en-US" dirty="0"/>
            </a:br>
            <a:r>
              <a:rPr lang="en-US" dirty="0"/>
              <a:t>Notice that it MUST begin and end with the appropriate symbols to tell R that it is a code chunk.  </a:t>
            </a:r>
            <a:br>
              <a:rPr lang="en-US" dirty="0"/>
            </a:br>
            <a:endParaRPr lang="en-US" dirty="0"/>
          </a:p>
          <a:p>
            <a:pPr marL="0" indent="0">
              <a:buNone/>
            </a:pPr>
            <a:r>
              <a:rPr lang="en-US" dirty="0"/>
              <a:t>The code chunks that you need will be in the .</a:t>
            </a:r>
            <a:r>
              <a:rPr lang="en-US" dirty="0" err="1"/>
              <a:t>Rmd</a:t>
            </a:r>
            <a:r>
              <a:rPr lang="en-US" dirty="0"/>
              <a:t> file that you receive.  You will just need to edit it to complete your assignments.</a:t>
            </a:r>
          </a:p>
          <a:p>
            <a:pPr marL="0" indent="0">
              <a:buNone/>
            </a:pPr>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B1A14454-31C8-49F0-A16D-C80DD1389E1C}"/>
              </a:ext>
            </a:extLst>
          </p:cNvPr>
          <p:cNvPicPr>
            <a:picLocks noChangeAspect="1"/>
          </p:cNvPicPr>
          <p:nvPr/>
        </p:nvPicPr>
        <p:blipFill>
          <a:blip r:embed="rId2"/>
          <a:stretch>
            <a:fillRect/>
          </a:stretch>
        </p:blipFill>
        <p:spPr>
          <a:xfrm>
            <a:off x="101600" y="2857961"/>
            <a:ext cx="6756400" cy="913477"/>
          </a:xfrm>
          <a:prstGeom prst="rect">
            <a:avLst/>
          </a:prstGeom>
        </p:spPr>
      </p:pic>
    </p:spTree>
    <p:extLst>
      <p:ext uri="{BB962C8B-B14F-4D97-AF65-F5344CB8AC3E}">
        <p14:creationId xmlns:p14="http://schemas.microsoft.com/office/powerpoint/2010/main" val="312397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EAA5-0C18-49FA-80E6-3BBFD2F1134F}"/>
              </a:ext>
            </a:extLst>
          </p:cNvPr>
          <p:cNvSpPr>
            <a:spLocks noGrp="1"/>
          </p:cNvSpPr>
          <p:nvPr>
            <p:ph type="title"/>
          </p:nvPr>
        </p:nvSpPr>
        <p:spPr/>
        <p:txBody>
          <a:bodyPr/>
          <a:lstStyle/>
          <a:p>
            <a:r>
              <a:rPr lang="en-US" dirty="0"/>
              <a:t>Adding code chunks</a:t>
            </a:r>
          </a:p>
        </p:txBody>
      </p:sp>
      <p:sp>
        <p:nvSpPr>
          <p:cNvPr id="3" name="Content Placeholder 2">
            <a:extLst>
              <a:ext uri="{FF2B5EF4-FFF2-40B4-BE49-F238E27FC236}">
                <a16:creationId xmlns:a16="http://schemas.microsoft.com/office/drawing/2014/main" id="{33EB7AF1-D8B9-4001-9B33-C9615B23E56F}"/>
              </a:ext>
            </a:extLst>
          </p:cNvPr>
          <p:cNvSpPr>
            <a:spLocks noGrp="1"/>
          </p:cNvSpPr>
          <p:nvPr>
            <p:ph idx="1"/>
          </p:nvPr>
        </p:nvSpPr>
        <p:spPr/>
        <p:txBody>
          <a:bodyPr>
            <a:normAutofit/>
          </a:bodyPr>
          <a:lstStyle/>
          <a:p>
            <a:pPr marL="0" indent="0">
              <a:buNone/>
            </a:pPr>
            <a:endParaRPr lang="en-US" dirty="0"/>
          </a:p>
          <a:p>
            <a:pPr marL="0" indent="0">
              <a:buNone/>
            </a:pPr>
            <a:r>
              <a:rPr lang="en-US" dirty="0"/>
              <a:t>You may want to add a new code chunk sometime.  You can use the dropdown arrow in the menu bar to insert a code chuck. </a:t>
            </a:r>
          </a:p>
          <a:p>
            <a:pPr marL="0" indent="0">
              <a:buNone/>
            </a:pPr>
            <a:endParaRPr lang="en-US" dirty="0"/>
          </a:p>
          <a:p>
            <a:pPr marL="0" indent="0">
              <a:buNone/>
            </a:pPr>
            <a:endParaRPr lang="en-US" dirty="0"/>
          </a:p>
          <a:p>
            <a:pPr marL="0" indent="0">
              <a:buNone/>
            </a:pPr>
            <a:endParaRPr lang="en-US" dirty="0"/>
          </a:p>
          <a:p>
            <a:pPr marL="0" indent="0">
              <a:buNone/>
            </a:pPr>
            <a:r>
              <a:rPr lang="en-US" dirty="0"/>
              <a:t>OR </a:t>
            </a:r>
          </a:p>
          <a:p>
            <a:pPr marL="0" indent="0">
              <a:buNone/>
            </a:pPr>
            <a:r>
              <a:rPr lang="en-US" dirty="0"/>
              <a:t>You can just type the opening and closing lines to delineate code.  </a:t>
            </a:r>
          </a:p>
          <a:p>
            <a:pPr marL="0" indent="0">
              <a:buNone/>
            </a:pPr>
            <a:r>
              <a:rPr lang="en-US" dirty="0"/>
              <a:t>BUT be VERY careful that you type it just exactly as it is shown – curly brackets are necessary!</a:t>
            </a:r>
          </a:p>
          <a:p>
            <a:pPr marL="0" indent="0">
              <a:buNone/>
            </a:pPr>
            <a:r>
              <a:rPr lang="en-US" dirty="0"/>
              <a:t>Mac users can add a code chunk by pressing</a:t>
            </a:r>
          </a:p>
          <a:p>
            <a:pPr marL="0" indent="0">
              <a:buNone/>
            </a:pPr>
            <a:r>
              <a:rPr lang="en-US" dirty="0"/>
              <a:t>         +         + </a:t>
            </a:r>
            <a:r>
              <a:rPr lang="en-US" dirty="0" err="1"/>
              <a:t>i</a:t>
            </a:r>
            <a:r>
              <a:rPr lang="en-US" dirty="0"/>
              <a:t> </a:t>
            </a:r>
          </a:p>
          <a:p>
            <a:pPr marL="0" indent="0">
              <a:buNone/>
            </a:pPr>
            <a:endParaRPr lang="en-US" dirty="0"/>
          </a:p>
          <a:p>
            <a:pPr marL="0" indent="0">
              <a:buNone/>
            </a:pPr>
            <a:endParaRPr lang="en-US" dirty="0"/>
          </a:p>
        </p:txBody>
      </p:sp>
      <p:pic>
        <p:nvPicPr>
          <p:cNvPr id="7" name="Picture 6" descr="Graphical user interface, application, Word&#10;&#10;Description automatically generated">
            <a:extLst>
              <a:ext uri="{FF2B5EF4-FFF2-40B4-BE49-F238E27FC236}">
                <a16:creationId xmlns:a16="http://schemas.microsoft.com/office/drawing/2014/main" id="{B285FDD4-17C6-4AC4-A790-9E38A8D57A64}"/>
              </a:ext>
            </a:extLst>
          </p:cNvPr>
          <p:cNvPicPr>
            <a:picLocks noChangeAspect="1"/>
          </p:cNvPicPr>
          <p:nvPr/>
        </p:nvPicPr>
        <p:blipFill>
          <a:blip r:embed="rId2"/>
          <a:stretch>
            <a:fillRect/>
          </a:stretch>
        </p:blipFill>
        <p:spPr>
          <a:xfrm>
            <a:off x="139700" y="3916227"/>
            <a:ext cx="6578600" cy="897679"/>
          </a:xfrm>
          <a:prstGeom prst="rect">
            <a:avLst/>
          </a:prstGeom>
        </p:spPr>
      </p:pic>
      <p:sp>
        <p:nvSpPr>
          <p:cNvPr id="8" name="Arrow: Right 7">
            <a:extLst>
              <a:ext uri="{FF2B5EF4-FFF2-40B4-BE49-F238E27FC236}">
                <a16:creationId xmlns:a16="http://schemas.microsoft.com/office/drawing/2014/main" id="{32BFE020-BF76-493D-B39A-CB534F826391}"/>
              </a:ext>
            </a:extLst>
          </p:cNvPr>
          <p:cNvSpPr/>
          <p:nvPr/>
        </p:nvSpPr>
        <p:spPr>
          <a:xfrm rot="1948922">
            <a:off x="3979125" y="4122502"/>
            <a:ext cx="927100" cy="54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and where) is the Option key on Mac? | What is the Apple key? -  Compsmag">
            <a:extLst>
              <a:ext uri="{FF2B5EF4-FFF2-40B4-BE49-F238E27FC236}">
                <a16:creationId xmlns:a16="http://schemas.microsoft.com/office/drawing/2014/main" id="{E2D215FA-FF87-E24F-8B27-8991330980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734" y="7166800"/>
            <a:ext cx="567076" cy="2799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 101: The history of the Command key &quot;pretzel&quot; | Engadget">
            <a:extLst>
              <a:ext uri="{FF2B5EF4-FFF2-40B4-BE49-F238E27FC236}">
                <a16:creationId xmlns:a16="http://schemas.microsoft.com/office/drawing/2014/main" id="{62EFBA89-A875-4446-AB42-A5770DB43D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1797" y="7146451"/>
            <a:ext cx="289832" cy="2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4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ACB3-0111-4BA0-8312-7A269E1E1D88}"/>
              </a:ext>
            </a:extLst>
          </p:cNvPr>
          <p:cNvSpPr>
            <a:spLocks noGrp="1"/>
          </p:cNvSpPr>
          <p:nvPr>
            <p:ph type="title"/>
          </p:nvPr>
        </p:nvSpPr>
        <p:spPr/>
        <p:txBody>
          <a:bodyPr/>
          <a:lstStyle/>
          <a:p>
            <a:r>
              <a:rPr lang="en-US" dirty="0"/>
              <a:t>Running a Code Chunk</a:t>
            </a:r>
          </a:p>
        </p:txBody>
      </p:sp>
      <p:sp>
        <p:nvSpPr>
          <p:cNvPr id="3" name="Content Placeholder 2">
            <a:extLst>
              <a:ext uri="{FF2B5EF4-FFF2-40B4-BE49-F238E27FC236}">
                <a16:creationId xmlns:a16="http://schemas.microsoft.com/office/drawing/2014/main" id="{8108DF33-11D8-41CD-AED0-F9E1DA732056}"/>
              </a:ext>
            </a:extLst>
          </p:cNvPr>
          <p:cNvSpPr>
            <a:spLocks noGrp="1"/>
          </p:cNvSpPr>
          <p:nvPr>
            <p:ph idx="1"/>
          </p:nvPr>
        </p:nvSpPr>
        <p:spPr/>
        <p:txBody>
          <a:bodyPr>
            <a:normAutofit fontScale="92500"/>
          </a:bodyPr>
          <a:lstStyle/>
          <a:p>
            <a:pPr marL="0" indent="0">
              <a:buNone/>
            </a:pPr>
            <a:r>
              <a:rPr lang="en-US" dirty="0"/>
              <a:t>In order to run a code chunk you can: </a:t>
            </a:r>
          </a:p>
          <a:p>
            <a:pPr marL="457200" indent="-457200">
              <a:buAutoNum type="arabicParenR"/>
            </a:pPr>
            <a:r>
              <a:rPr lang="en-US" dirty="0"/>
              <a:t>Use the “Play” button  at the top right-hand corner of the code chunk</a:t>
            </a:r>
          </a:p>
          <a:p>
            <a:pPr marL="0" indent="0">
              <a:buNone/>
            </a:pPr>
            <a:endParaRPr lang="en-US" dirty="0"/>
          </a:p>
          <a:p>
            <a:pPr marL="0" indent="0">
              <a:buNone/>
            </a:pPr>
            <a:endParaRPr lang="en-US" dirty="0"/>
          </a:p>
          <a:p>
            <a:pPr marL="0" indent="0">
              <a:buNone/>
            </a:pPr>
            <a:endParaRPr lang="en-US" dirty="0"/>
          </a:p>
          <a:p>
            <a:pPr marL="0" indent="0">
              <a:buNone/>
            </a:pPr>
            <a:r>
              <a:rPr lang="en-US" dirty="0"/>
              <a:t>OR </a:t>
            </a:r>
          </a:p>
          <a:p>
            <a:pPr marL="0" indent="0">
              <a:buNone/>
            </a:pPr>
            <a:r>
              <a:rPr lang="en-US" dirty="0"/>
              <a:t>2) Highlight the code and use the drop-down arrow next to the Run button from the main menu at the top of the upper left panel:</a:t>
            </a:r>
          </a:p>
          <a:p>
            <a:pPr marL="0" indent="0">
              <a:buNone/>
            </a:pPr>
            <a:endParaRPr lang="en-US" dirty="0"/>
          </a:p>
          <a:p>
            <a:pPr marL="0" indent="0">
              <a:buNone/>
            </a:pPr>
            <a:endParaRPr lang="en-US" dirty="0"/>
          </a:p>
          <a:p>
            <a:pPr marL="0" indent="0">
              <a:buNone/>
            </a:pPr>
            <a:endParaRPr lang="en-US" dirty="0"/>
          </a:p>
          <a:p>
            <a:pPr marL="0" indent="0">
              <a:buNone/>
            </a:pPr>
            <a:r>
              <a:rPr lang="en-US" dirty="0"/>
              <a:t>The output will show up in the console and in the upper left panel just below the code chunk that you executed. </a:t>
            </a:r>
          </a:p>
          <a:p>
            <a:pPr marL="0" indent="0">
              <a:buNone/>
            </a:pPr>
            <a:r>
              <a:rPr lang="en-US" dirty="0"/>
              <a:t>Mac Users can run a code chunk by pressing</a:t>
            </a:r>
          </a:p>
          <a:p>
            <a:pPr marL="0" indent="0">
              <a:buNone/>
            </a:pPr>
            <a:r>
              <a:rPr lang="en-US" dirty="0"/>
              <a:t>Shift +         + Enter</a:t>
            </a:r>
          </a:p>
          <a:p>
            <a:pPr marL="0" indent="0">
              <a:buNone/>
            </a:pPr>
            <a:endParaRPr lang="en-US" dirty="0"/>
          </a:p>
          <a:p>
            <a:pPr marL="0" indent="0">
              <a:buNone/>
            </a:pPr>
            <a:endParaRPr lang="en-US" dirty="0"/>
          </a:p>
        </p:txBody>
      </p:sp>
      <p:pic>
        <p:nvPicPr>
          <p:cNvPr id="4" name="Picture 3" descr="Text&#10;&#10;Description automatically generated">
            <a:extLst>
              <a:ext uri="{FF2B5EF4-FFF2-40B4-BE49-F238E27FC236}">
                <a16:creationId xmlns:a16="http://schemas.microsoft.com/office/drawing/2014/main" id="{0B9535BF-7EFB-4B9B-8A8F-6245BB11A6F2}"/>
              </a:ext>
            </a:extLst>
          </p:cNvPr>
          <p:cNvPicPr>
            <a:picLocks noChangeAspect="1"/>
          </p:cNvPicPr>
          <p:nvPr/>
        </p:nvPicPr>
        <p:blipFill>
          <a:blip r:embed="rId2"/>
          <a:stretch>
            <a:fillRect/>
          </a:stretch>
        </p:blipFill>
        <p:spPr>
          <a:xfrm>
            <a:off x="0" y="3848561"/>
            <a:ext cx="6756400" cy="913477"/>
          </a:xfrm>
          <a:prstGeom prst="rect">
            <a:avLst/>
          </a:prstGeom>
        </p:spPr>
      </p:pic>
      <p:sp>
        <p:nvSpPr>
          <p:cNvPr id="5" name="Arrow: Down 4">
            <a:extLst>
              <a:ext uri="{FF2B5EF4-FFF2-40B4-BE49-F238E27FC236}">
                <a16:creationId xmlns:a16="http://schemas.microsoft.com/office/drawing/2014/main" id="{77508CFD-9F10-45D9-BE78-789E7DA38829}"/>
              </a:ext>
            </a:extLst>
          </p:cNvPr>
          <p:cNvSpPr/>
          <p:nvPr/>
        </p:nvSpPr>
        <p:spPr>
          <a:xfrm rot="21199915">
            <a:off x="6463229" y="3266427"/>
            <a:ext cx="216454"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 Word&#10;&#10;Description automatically generated">
            <a:extLst>
              <a:ext uri="{FF2B5EF4-FFF2-40B4-BE49-F238E27FC236}">
                <a16:creationId xmlns:a16="http://schemas.microsoft.com/office/drawing/2014/main" id="{A778C2C7-A2F5-42B2-9B70-0645FF7ED6F0}"/>
              </a:ext>
            </a:extLst>
          </p:cNvPr>
          <p:cNvPicPr>
            <a:picLocks noChangeAspect="1"/>
          </p:cNvPicPr>
          <p:nvPr/>
        </p:nvPicPr>
        <p:blipFill>
          <a:blip r:embed="rId3"/>
          <a:stretch>
            <a:fillRect/>
          </a:stretch>
        </p:blipFill>
        <p:spPr>
          <a:xfrm>
            <a:off x="0" y="5811063"/>
            <a:ext cx="6858000" cy="903410"/>
          </a:xfrm>
          <a:prstGeom prst="rect">
            <a:avLst/>
          </a:prstGeom>
        </p:spPr>
      </p:pic>
      <p:sp>
        <p:nvSpPr>
          <p:cNvPr id="8" name="Arrow: Right 7">
            <a:extLst>
              <a:ext uri="{FF2B5EF4-FFF2-40B4-BE49-F238E27FC236}">
                <a16:creationId xmlns:a16="http://schemas.microsoft.com/office/drawing/2014/main" id="{C6A14331-40FF-4FE5-B2D5-8712F2978C9D}"/>
              </a:ext>
            </a:extLst>
          </p:cNvPr>
          <p:cNvSpPr/>
          <p:nvPr/>
        </p:nvSpPr>
        <p:spPr>
          <a:xfrm rot="3986149">
            <a:off x="5246890" y="611403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Mac 101: The history of the Command key &quot;pretzel&quot; | Engadget">
            <a:extLst>
              <a:ext uri="{FF2B5EF4-FFF2-40B4-BE49-F238E27FC236}">
                <a16:creationId xmlns:a16="http://schemas.microsoft.com/office/drawing/2014/main" id="{440A4ACC-C6C8-0E48-8BFC-F63997E47D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0359" y="7843728"/>
            <a:ext cx="289832" cy="2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6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921C-DC5A-4622-A08F-2394935F5B8F}"/>
              </a:ext>
            </a:extLst>
          </p:cNvPr>
          <p:cNvSpPr>
            <a:spLocks noGrp="1"/>
          </p:cNvSpPr>
          <p:nvPr>
            <p:ph type="title"/>
          </p:nvPr>
        </p:nvSpPr>
        <p:spPr/>
        <p:txBody>
          <a:bodyPr/>
          <a:lstStyle/>
          <a:p>
            <a:r>
              <a:rPr lang="en-US" dirty="0"/>
              <a:t>Adding text within a Code Chunk</a:t>
            </a:r>
          </a:p>
        </p:txBody>
      </p:sp>
      <p:sp>
        <p:nvSpPr>
          <p:cNvPr id="3" name="Content Placeholder 2">
            <a:extLst>
              <a:ext uri="{FF2B5EF4-FFF2-40B4-BE49-F238E27FC236}">
                <a16:creationId xmlns:a16="http://schemas.microsoft.com/office/drawing/2014/main" id="{6754A64E-9455-4A74-B7C0-451A5D58073F}"/>
              </a:ext>
            </a:extLst>
          </p:cNvPr>
          <p:cNvSpPr>
            <a:spLocks noGrp="1"/>
          </p:cNvSpPr>
          <p:nvPr>
            <p:ph idx="1"/>
          </p:nvPr>
        </p:nvSpPr>
        <p:spPr/>
        <p:txBody>
          <a:bodyPr/>
          <a:lstStyle/>
          <a:p>
            <a:pPr marL="0" indent="0">
              <a:buNone/>
            </a:pPr>
            <a:r>
              <a:rPr lang="en-US" dirty="0"/>
              <a:t>You can easily add text within a code chunk by preceding the text with a # symbol.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allows you to put some notes/documentation into the code chunk for future reference.</a:t>
            </a:r>
          </a:p>
          <a:p>
            <a:pPr marL="0" indent="0">
              <a:buNone/>
            </a:pPr>
            <a:endParaRPr lang="en-US" dirty="0"/>
          </a:p>
          <a:p>
            <a:pPr marL="0" indent="0">
              <a:buNone/>
            </a:pPr>
            <a:r>
              <a:rPr lang="en-US" dirty="0"/>
              <a:t>This also allows you to tell R to ignore the code chunk for the moment.  Often you might think you don’t need a code chunk and so you delete it.  Later, you discover you need it.  So, instead of deleting it, you can make R ignore it for the time being by putting a # symbol in front of each line in the code chunk. </a:t>
            </a:r>
          </a:p>
          <a:p>
            <a:pPr marL="0" indent="0">
              <a:buNone/>
            </a:pPr>
            <a:endParaRPr lang="en-US" dirty="0"/>
          </a:p>
          <a:p>
            <a:pPr marL="0" indent="0">
              <a:buNone/>
            </a:pPr>
            <a:endParaRPr lang="en-US" dirty="0"/>
          </a:p>
        </p:txBody>
      </p:sp>
      <p:pic>
        <p:nvPicPr>
          <p:cNvPr id="4" name="Picture 3" descr="Text&#10;&#10;Description automatically generated">
            <a:extLst>
              <a:ext uri="{FF2B5EF4-FFF2-40B4-BE49-F238E27FC236}">
                <a16:creationId xmlns:a16="http://schemas.microsoft.com/office/drawing/2014/main" id="{E06D3A72-8750-44CB-BD8D-524681AB28A7}"/>
              </a:ext>
            </a:extLst>
          </p:cNvPr>
          <p:cNvPicPr>
            <a:picLocks noChangeAspect="1"/>
          </p:cNvPicPr>
          <p:nvPr/>
        </p:nvPicPr>
        <p:blipFill>
          <a:blip r:embed="rId2"/>
          <a:stretch>
            <a:fillRect/>
          </a:stretch>
        </p:blipFill>
        <p:spPr>
          <a:xfrm>
            <a:off x="101600" y="3251661"/>
            <a:ext cx="6756400" cy="913477"/>
          </a:xfrm>
          <a:prstGeom prst="rect">
            <a:avLst/>
          </a:prstGeom>
        </p:spPr>
      </p:pic>
    </p:spTree>
    <p:extLst>
      <p:ext uri="{BB962C8B-B14F-4D97-AF65-F5344CB8AC3E}">
        <p14:creationId xmlns:p14="http://schemas.microsoft.com/office/powerpoint/2010/main" val="80552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CD42-91B8-4277-B627-4E0569E351EC}"/>
              </a:ext>
            </a:extLst>
          </p:cNvPr>
          <p:cNvSpPr>
            <a:spLocks noGrp="1"/>
          </p:cNvSpPr>
          <p:nvPr>
            <p:ph type="title"/>
          </p:nvPr>
        </p:nvSpPr>
        <p:spPr>
          <a:xfrm>
            <a:off x="471487" y="412715"/>
            <a:ext cx="5915025" cy="1306399"/>
          </a:xfrm>
        </p:spPr>
        <p:txBody>
          <a:bodyPr/>
          <a:lstStyle/>
          <a:p>
            <a:r>
              <a:rPr lang="en-US" dirty="0"/>
              <a:t>Installing Packages</a:t>
            </a:r>
          </a:p>
        </p:txBody>
      </p:sp>
      <p:sp>
        <p:nvSpPr>
          <p:cNvPr id="3" name="Content Placeholder 2">
            <a:extLst>
              <a:ext uri="{FF2B5EF4-FFF2-40B4-BE49-F238E27FC236}">
                <a16:creationId xmlns:a16="http://schemas.microsoft.com/office/drawing/2014/main" id="{B1B2F263-92F0-4425-98B3-CE8EDFC7AE92}"/>
              </a:ext>
            </a:extLst>
          </p:cNvPr>
          <p:cNvSpPr>
            <a:spLocks noGrp="1"/>
          </p:cNvSpPr>
          <p:nvPr>
            <p:ph idx="1"/>
          </p:nvPr>
        </p:nvSpPr>
        <p:spPr>
          <a:xfrm>
            <a:off x="471487" y="1719114"/>
            <a:ext cx="5915025" cy="7012171"/>
          </a:xfrm>
        </p:spPr>
        <p:txBody>
          <a:bodyPr>
            <a:normAutofit fontScale="92500" lnSpcReduction="10000"/>
          </a:bodyPr>
          <a:lstStyle/>
          <a:p>
            <a:pPr marL="0" indent="0">
              <a:buNone/>
            </a:pPr>
            <a:r>
              <a:rPr lang="en-US" dirty="0"/>
              <a:t>Tons of free upgrades to the basic R functionality are available.  These are called packages.</a:t>
            </a:r>
          </a:p>
          <a:p>
            <a:pPr marL="0" indent="0">
              <a:buNone/>
            </a:pPr>
            <a:r>
              <a:rPr lang="en-US" dirty="0"/>
              <a:t>In order to use a package, you must </a:t>
            </a:r>
            <a:r>
              <a:rPr lang="en-US" dirty="0">
                <a:solidFill>
                  <a:srgbClr val="FF0000"/>
                </a:solidFill>
              </a:rPr>
              <a:t>first install it.  </a:t>
            </a:r>
            <a:r>
              <a:rPr lang="en-US" dirty="0"/>
              <a:t>You only have to install a package once. Then it will show up on your list of packages in the lower right-hand panel when you click on the Packages tab.  Installing a package makes it available for use but you still must load it each time you want to use it.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console (lower left panel) type the following:</a:t>
            </a:r>
          </a:p>
          <a:p>
            <a:pPr marL="0" indent="0" algn="ctr">
              <a:buNone/>
            </a:pPr>
            <a:r>
              <a:rPr lang="en-US" dirty="0" err="1"/>
              <a:t>install.packages</a:t>
            </a:r>
            <a:r>
              <a:rPr lang="en-US" dirty="0"/>
              <a:t>(“</a:t>
            </a:r>
            <a:r>
              <a:rPr lang="en-US" dirty="0" err="1"/>
              <a:t>tidyverse</a:t>
            </a:r>
            <a:r>
              <a:rPr lang="en-US" dirty="0"/>
              <a:t>”) </a:t>
            </a:r>
          </a:p>
          <a:p>
            <a:pPr marL="0" indent="0">
              <a:buNone/>
            </a:pPr>
            <a:endParaRPr lang="en-US" dirty="0"/>
          </a:p>
          <a:p>
            <a:pPr marL="0" indent="0">
              <a:buNone/>
            </a:pPr>
            <a:r>
              <a:rPr lang="en-US" dirty="0"/>
              <a:t>This will install </a:t>
            </a:r>
            <a:r>
              <a:rPr lang="en-US" dirty="0" err="1"/>
              <a:t>tidyverse</a:t>
            </a:r>
            <a:r>
              <a:rPr lang="en-US" dirty="0"/>
              <a:t>.  Notice the </a:t>
            </a:r>
            <a:r>
              <a:rPr lang="en-US" dirty="0">
                <a:solidFill>
                  <a:srgbClr val="FF0000"/>
                </a:solidFill>
              </a:rPr>
              <a:t>stop sign </a:t>
            </a:r>
            <a:r>
              <a:rPr lang="en-US" dirty="0"/>
              <a:t>in the lower left-hand panel when R is doing the installation.  When you see the stop sign, it means R is working on it. Wait until R is finished to do anything else. </a:t>
            </a:r>
          </a:p>
          <a:p>
            <a:pPr marL="0" indent="0">
              <a:buNone/>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3B918FAC-ADA6-4C1D-939F-BD7CD2F5BB14}"/>
              </a:ext>
            </a:extLst>
          </p:cNvPr>
          <p:cNvPicPr>
            <a:picLocks noChangeAspect="1"/>
          </p:cNvPicPr>
          <p:nvPr/>
        </p:nvPicPr>
        <p:blipFill>
          <a:blip r:embed="rId2"/>
          <a:stretch>
            <a:fillRect/>
          </a:stretch>
        </p:blipFill>
        <p:spPr>
          <a:xfrm>
            <a:off x="120649" y="3768758"/>
            <a:ext cx="6616700" cy="2106397"/>
          </a:xfrm>
          <a:prstGeom prst="rect">
            <a:avLst/>
          </a:prstGeom>
        </p:spPr>
      </p:pic>
    </p:spTree>
    <p:extLst>
      <p:ext uri="{BB962C8B-B14F-4D97-AF65-F5344CB8AC3E}">
        <p14:creationId xmlns:p14="http://schemas.microsoft.com/office/powerpoint/2010/main" val="179044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CD42-91B8-4277-B627-4E0569E351EC}"/>
              </a:ext>
            </a:extLst>
          </p:cNvPr>
          <p:cNvSpPr>
            <a:spLocks noGrp="1"/>
          </p:cNvSpPr>
          <p:nvPr>
            <p:ph type="title"/>
          </p:nvPr>
        </p:nvSpPr>
        <p:spPr>
          <a:xfrm>
            <a:off x="471487" y="412715"/>
            <a:ext cx="5915025" cy="1306399"/>
          </a:xfrm>
        </p:spPr>
        <p:txBody>
          <a:bodyPr/>
          <a:lstStyle/>
          <a:p>
            <a:r>
              <a:rPr lang="en-US" dirty="0"/>
              <a:t>Using Packages</a:t>
            </a:r>
          </a:p>
        </p:txBody>
      </p:sp>
      <p:sp>
        <p:nvSpPr>
          <p:cNvPr id="3" name="Content Placeholder 2">
            <a:extLst>
              <a:ext uri="{FF2B5EF4-FFF2-40B4-BE49-F238E27FC236}">
                <a16:creationId xmlns:a16="http://schemas.microsoft.com/office/drawing/2014/main" id="{B1B2F263-92F0-4425-98B3-CE8EDFC7AE92}"/>
              </a:ext>
            </a:extLst>
          </p:cNvPr>
          <p:cNvSpPr>
            <a:spLocks noGrp="1"/>
          </p:cNvSpPr>
          <p:nvPr>
            <p:ph idx="1"/>
          </p:nvPr>
        </p:nvSpPr>
        <p:spPr>
          <a:xfrm>
            <a:off x="471486" y="1884214"/>
            <a:ext cx="5915025" cy="7012171"/>
          </a:xfrm>
        </p:spPr>
        <p:txBody>
          <a:bodyPr>
            <a:normAutofit/>
          </a:bodyPr>
          <a:lstStyle/>
          <a:p>
            <a:pPr marL="0" indent="0">
              <a:buNone/>
            </a:pPr>
            <a:endParaRPr lang="en-US" dirty="0"/>
          </a:p>
          <a:p>
            <a:pPr marL="0" indent="0">
              <a:buNone/>
            </a:pPr>
            <a:r>
              <a:rPr lang="en-US" dirty="0"/>
              <a:t>After you have installed a package, you </a:t>
            </a:r>
            <a:r>
              <a:rPr lang="en-US" dirty="0">
                <a:solidFill>
                  <a:srgbClr val="FF0000"/>
                </a:solidFill>
              </a:rPr>
              <a:t>must load it in order to use it.  </a:t>
            </a:r>
            <a:r>
              <a:rPr lang="en-US" dirty="0"/>
              <a:t>You must load the package each time you want to use it, so it is best to do that in the upper left-hand panel in an R code chunk.  </a:t>
            </a:r>
          </a:p>
          <a:p>
            <a:pPr marL="0" indent="0">
              <a:buNone/>
            </a:pPr>
            <a:r>
              <a:rPr lang="en-US" dirty="0"/>
              <a:t>Use the library function in a code chunk in order to load a package.  Type this in a code chunk. </a:t>
            </a:r>
          </a:p>
          <a:p>
            <a:pPr marL="0" indent="0">
              <a:buNone/>
            </a:pPr>
            <a:r>
              <a:rPr lang="en-US" dirty="0"/>
              <a:t>library(ggplot2)</a:t>
            </a:r>
          </a:p>
          <a:p>
            <a:pPr marL="0" indent="0">
              <a:buNone/>
            </a:pPr>
            <a:endParaRPr lang="en-US" dirty="0"/>
          </a:p>
          <a:p>
            <a:pPr marL="0" indent="0">
              <a:buNone/>
            </a:pPr>
            <a:r>
              <a:rPr lang="en-US" dirty="0"/>
              <a:t>When you run that code chunk, the package called </a:t>
            </a:r>
            <a:r>
              <a:rPr lang="en-US" dirty="0" err="1"/>
              <a:t>ggplot</a:t>
            </a:r>
            <a:r>
              <a:rPr lang="en-US" dirty="0"/>
              <a:t> will be moved from the “bookshelf” of packages and be available to be used.  It will then appear in the Package list with a check mark.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3B918FAC-ADA6-4C1D-939F-BD7CD2F5BB14}"/>
              </a:ext>
            </a:extLst>
          </p:cNvPr>
          <p:cNvPicPr>
            <a:picLocks noChangeAspect="1"/>
          </p:cNvPicPr>
          <p:nvPr/>
        </p:nvPicPr>
        <p:blipFill>
          <a:blip r:embed="rId2"/>
          <a:stretch>
            <a:fillRect/>
          </a:stretch>
        </p:blipFill>
        <p:spPr>
          <a:xfrm>
            <a:off x="120648" y="6206587"/>
            <a:ext cx="6616700" cy="2106397"/>
          </a:xfrm>
          <a:prstGeom prst="rect">
            <a:avLst/>
          </a:prstGeom>
        </p:spPr>
      </p:pic>
    </p:spTree>
    <p:extLst>
      <p:ext uri="{BB962C8B-B14F-4D97-AF65-F5344CB8AC3E}">
        <p14:creationId xmlns:p14="http://schemas.microsoft.com/office/powerpoint/2010/main" val="352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7" y="913823"/>
            <a:ext cx="5915025" cy="1306399"/>
          </a:xfrm>
        </p:spPr>
        <p:txBody>
          <a:bodyPr/>
          <a:lstStyle/>
          <a:p>
            <a:r>
              <a:rPr lang="en-US" dirty="0"/>
              <a:t>Knitting to HTML</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192088" y="2394362"/>
            <a:ext cx="6473824" cy="6406738"/>
          </a:xfrm>
        </p:spPr>
        <p:txBody>
          <a:bodyPr>
            <a:normAutofit fontScale="92500" lnSpcReduction="20000"/>
          </a:bodyPr>
          <a:lstStyle/>
          <a:p>
            <a:pPr marL="0" indent="0">
              <a:buNone/>
            </a:pPr>
            <a:r>
              <a:rPr lang="en-US" dirty="0"/>
              <a:t>Once you have all your code chunks working and you have added all the text that you wish to see in your report (answered all the questions in the homework assignment) then you are ready to Knit the file.</a:t>
            </a:r>
          </a:p>
          <a:p>
            <a:pPr marL="0" indent="0">
              <a:buNone/>
            </a:pPr>
            <a:br>
              <a:rPr lang="en-US" dirty="0"/>
            </a:br>
            <a:r>
              <a:rPr lang="en-US" dirty="0"/>
              <a:t>To do this, choose drop down arrow next to the “ball of yarn” on the main menu in the upper left-hand panel.  It says “Knit”. Try knitting to HTML first.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knitted file should open for you on your screen and get saved to the same folder where you saved the .</a:t>
            </a:r>
            <a:r>
              <a:rPr lang="en-US" dirty="0" err="1"/>
              <a:t>Rmd</a:t>
            </a:r>
            <a:r>
              <a:rPr lang="en-US" dirty="0"/>
              <a:t> file that you are running. This is the file you will submit to me through the Assignments tab in the LMS!  </a:t>
            </a:r>
          </a:p>
          <a:p>
            <a:pPr marL="0" indent="0">
              <a:buNone/>
            </a:pPr>
            <a:endParaRPr lang="en-US" dirty="0"/>
          </a:p>
          <a:p>
            <a:pPr marL="0" indent="0">
              <a:buNone/>
            </a:pPr>
            <a:r>
              <a:rPr lang="en-US" dirty="0"/>
              <a:t>NOTE:  If you do not see the knit button then you have probably opened a .R file and not an .</a:t>
            </a:r>
            <a:r>
              <a:rPr lang="en-US" dirty="0" err="1"/>
              <a:t>Rmd</a:t>
            </a:r>
            <a:r>
              <a:rPr lang="en-US" dirty="0"/>
              <a:t> file.   You can only knit .</a:t>
            </a:r>
            <a:r>
              <a:rPr lang="en-US" dirty="0" err="1"/>
              <a:t>Rmd</a:t>
            </a:r>
            <a:r>
              <a:rPr lang="en-US" dirty="0"/>
              <a:t> files.</a:t>
            </a:r>
          </a:p>
          <a:p>
            <a:pPr marL="0" indent="0">
              <a:buNone/>
            </a:pPr>
            <a:endParaRPr lang="en-US" dirty="0"/>
          </a:p>
        </p:txBody>
      </p:sp>
      <p:pic>
        <p:nvPicPr>
          <p:cNvPr id="5" name="Picture 4" descr="Graphical user interface, application, Word&#10;&#10;Description automatically generated">
            <a:extLst>
              <a:ext uri="{FF2B5EF4-FFF2-40B4-BE49-F238E27FC236}">
                <a16:creationId xmlns:a16="http://schemas.microsoft.com/office/drawing/2014/main" id="{F7CFF1AE-8103-4835-B6FD-1F30163871A2}"/>
              </a:ext>
            </a:extLst>
          </p:cNvPr>
          <p:cNvPicPr>
            <a:picLocks noChangeAspect="1"/>
          </p:cNvPicPr>
          <p:nvPr/>
        </p:nvPicPr>
        <p:blipFill>
          <a:blip r:embed="rId2"/>
          <a:stretch>
            <a:fillRect/>
          </a:stretch>
        </p:blipFill>
        <p:spPr>
          <a:xfrm>
            <a:off x="314325" y="4572000"/>
            <a:ext cx="6229350" cy="1266825"/>
          </a:xfrm>
          <a:prstGeom prst="rect">
            <a:avLst/>
          </a:prstGeom>
        </p:spPr>
      </p:pic>
      <p:sp>
        <p:nvSpPr>
          <p:cNvPr id="6" name="Arrow: Right 5">
            <a:extLst>
              <a:ext uri="{FF2B5EF4-FFF2-40B4-BE49-F238E27FC236}">
                <a16:creationId xmlns:a16="http://schemas.microsoft.com/office/drawing/2014/main" id="{2E7CD585-9DE7-43E6-B53F-201F0E6D6E74}"/>
              </a:ext>
            </a:extLst>
          </p:cNvPr>
          <p:cNvSpPr/>
          <p:nvPr/>
        </p:nvSpPr>
        <p:spPr>
          <a:xfrm rot="19343161">
            <a:off x="1574801" y="5730632"/>
            <a:ext cx="635000" cy="585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70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Word&#10;&#10;Description automatically generated">
            <a:extLst>
              <a:ext uri="{FF2B5EF4-FFF2-40B4-BE49-F238E27FC236}">
                <a16:creationId xmlns:a16="http://schemas.microsoft.com/office/drawing/2014/main" id="{31A19CA1-BD50-4EE5-8F47-0F4C8066E7DC}"/>
              </a:ext>
            </a:extLst>
          </p:cNvPr>
          <p:cNvPicPr>
            <a:picLocks noChangeAspect="1"/>
          </p:cNvPicPr>
          <p:nvPr/>
        </p:nvPicPr>
        <p:blipFill>
          <a:blip r:embed="rId2"/>
          <a:stretch>
            <a:fillRect/>
          </a:stretch>
        </p:blipFill>
        <p:spPr>
          <a:xfrm>
            <a:off x="1485899" y="5141846"/>
            <a:ext cx="3886200" cy="1143000"/>
          </a:xfrm>
          <a:prstGeom prst="rect">
            <a:avLst/>
          </a:prstGeom>
        </p:spPr>
      </p:pic>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7" y="913823"/>
            <a:ext cx="5915025" cy="1306399"/>
          </a:xfrm>
        </p:spPr>
        <p:txBody>
          <a:bodyPr/>
          <a:lstStyle/>
          <a:p>
            <a:r>
              <a:rPr lang="en-US" dirty="0"/>
              <a:t>Knitting to pdf – Troubleshooting on a PC</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471486" y="2394362"/>
            <a:ext cx="5915025" cy="6406738"/>
          </a:xfrm>
        </p:spPr>
        <p:txBody>
          <a:bodyPr>
            <a:normAutofit/>
          </a:bodyPr>
          <a:lstStyle/>
          <a:p>
            <a:pPr marL="0" indent="0">
              <a:buNone/>
            </a:pPr>
            <a:r>
              <a:rPr lang="en-US" dirty="0"/>
              <a:t>Once you have successfully knit to html, go ahead and try to knit to pdf. If you encounter no errors, fantastic! If you do encounter an error, try the following steps. </a:t>
            </a:r>
          </a:p>
          <a:p>
            <a:pPr marL="0" indent="0">
              <a:buNone/>
            </a:pPr>
            <a:endParaRPr lang="en-US" dirty="0"/>
          </a:p>
          <a:p>
            <a:pPr marL="457200" indent="-457200">
              <a:buAutoNum type="arabicPeriod"/>
            </a:pPr>
            <a:r>
              <a:rPr lang="en-US" dirty="0"/>
              <a:t>Update all out-of-date packages. </a:t>
            </a:r>
          </a:p>
          <a:p>
            <a:pPr lvl="2"/>
            <a:r>
              <a:rPr lang="en-US" dirty="0"/>
              <a:t>In the lower-right pane, you’ll see a “Packages” tab. Click the green “Update” button on that tab. This will pull up a list of everything that is out of date.</a:t>
            </a:r>
          </a:p>
          <a:p>
            <a:pPr marL="800100" lvl="1" indent="-457200">
              <a:buAutoNum type="arabicPeriod"/>
            </a:pPr>
            <a:endParaRPr lang="en-US" dirty="0"/>
          </a:p>
          <a:p>
            <a:pPr marL="800100" lvl="1" indent="-457200">
              <a:buAutoNum type="arabicPeriod"/>
            </a:pPr>
            <a:endParaRPr lang="en-US" dirty="0"/>
          </a:p>
          <a:p>
            <a:pPr marL="800100" lvl="1" indent="-457200">
              <a:buAutoNum type="arabicPeriod"/>
            </a:pPr>
            <a:endParaRPr lang="en-US" dirty="0"/>
          </a:p>
          <a:p>
            <a:pPr marL="457200" indent="-457200">
              <a:buAutoNum type="arabicPeriod"/>
            </a:pPr>
            <a:endParaRPr lang="en-US" dirty="0"/>
          </a:p>
          <a:p>
            <a:pPr marL="457200" indent="-457200">
              <a:buAutoNum type="arabicPeriod"/>
            </a:pPr>
            <a:r>
              <a:rPr lang="en-US" dirty="0"/>
              <a:t>Install </a:t>
            </a:r>
            <a:r>
              <a:rPr lang="en-US" dirty="0" err="1"/>
              <a:t>tinytex</a:t>
            </a:r>
            <a:r>
              <a:rPr lang="en-US" dirty="0"/>
              <a:t> by typing the following code into your console (and hitting enter):</a:t>
            </a:r>
          </a:p>
          <a:p>
            <a:pPr marL="342900" lvl="1" indent="0">
              <a:buNone/>
            </a:pPr>
            <a:r>
              <a:rPr lang="en-US" dirty="0"/>
              <a:t>		           </a:t>
            </a:r>
            <a:r>
              <a:rPr lang="en-US" dirty="0" err="1"/>
              <a:t>tinytex</a:t>
            </a:r>
            <a:r>
              <a:rPr lang="en-US" dirty="0"/>
              <a:t>::</a:t>
            </a:r>
            <a:r>
              <a:rPr lang="en-US" dirty="0" err="1"/>
              <a:t>install_tinytex</a:t>
            </a:r>
            <a:r>
              <a:rPr lang="en-US" dirty="0"/>
              <a:t>()</a:t>
            </a:r>
          </a:p>
          <a:p>
            <a:pPr marL="342900" indent="-342900">
              <a:buFont typeface="+mj-lt"/>
              <a:buAutoNum type="arabicPeriod"/>
            </a:pPr>
            <a:r>
              <a:rPr lang="en-US" dirty="0"/>
              <a:t>After that is finished installing, go to FILE &gt; QUIT SESSION</a:t>
            </a:r>
          </a:p>
          <a:p>
            <a:pPr marL="342900" indent="-342900">
              <a:buFont typeface="+mj-lt"/>
              <a:buAutoNum type="arabicPeriod"/>
            </a:pPr>
            <a:r>
              <a:rPr lang="en-US" dirty="0"/>
              <a:t>Re-open the .</a:t>
            </a:r>
            <a:r>
              <a:rPr lang="en-US" dirty="0" err="1"/>
              <a:t>Rmd</a:t>
            </a:r>
            <a:r>
              <a:rPr lang="en-US" dirty="0"/>
              <a:t> file/RStudio and attempt to knit to pdf again. </a:t>
            </a:r>
          </a:p>
        </p:txBody>
      </p:sp>
      <p:sp>
        <p:nvSpPr>
          <p:cNvPr id="6" name="Arrow: Right 5">
            <a:extLst>
              <a:ext uri="{FF2B5EF4-FFF2-40B4-BE49-F238E27FC236}">
                <a16:creationId xmlns:a16="http://schemas.microsoft.com/office/drawing/2014/main" id="{37A636F2-63F9-4C02-B187-47960788F752}"/>
              </a:ext>
            </a:extLst>
          </p:cNvPr>
          <p:cNvSpPr/>
          <p:nvPr/>
        </p:nvSpPr>
        <p:spPr>
          <a:xfrm rot="21124409">
            <a:off x="1738367" y="5658071"/>
            <a:ext cx="635000" cy="585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93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8" y="947854"/>
            <a:ext cx="5915025" cy="1306399"/>
          </a:xfrm>
        </p:spPr>
        <p:txBody>
          <a:bodyPr/>
          <a:lstStyle/>
          <a:p>
            <a:r>
              <a:rPr lang="en-US" dirty="0"/>
              <a:t>Knitting to pdf – Troubleshooting on a Mac</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471488" y="2434167"/>
            <a:ext cx="5915025" cy="5801784"/>
          </a:xfrm>
        </p:spPr>
        <p:txBody>
          <a:bodyPr>
            <a:normAutofit/>
          </a:bodyPr>
          <a:lstStyle/>
          <a:p>
            <a:pPr marL="0" indent="0">
              <a:buNone/>
            </a:pPr>
            <a:r>
              <a:rPr lang="en-US" dirty="0"/>
              <a:t>Mac Users will need to download </a:t>
            </a:r>
            <a:r>
              <a:rPr lang="en-US" dirty="0" err="1"/>
              <a:t>MacTeX</a:t>
            </a:r>
            <a:r>
              <a:rPr lang="en-US" dirty="0"/>
              <a:t>.  Go to </a:t>
            </a:r>
            <a:r>
              <a:rPr lang="en-US" dirty="0">
                <a:hlinkClick r:id="rId2"/>
              </a:rPr>
              <a:t>https://www.latex-project.org/get/</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descr="Graphical user interface, text&#10;&#10;Description automatically generated with medium confidence">
            <a:extLst>
              <a:ext uri="{FF2B5EF4-FFF2-40B4-BE49-F238E27FC236}">
                <a16:creationId xmlns:a16="http://schemas.microsoft.com/office/drawing/2014/main" id="{C4C6248B-E1D0-5142-90AD-2B38DB9D44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 y="3298800"/>
            <a:ext cx="1928813" cy="2285930"/>
          </a:xfrm>
          <a:prstGeom prst="rect">
            <a:avLst/>
          </a:prstGeom>
        </p:spPr>
      </p:pic>
      <p:sp>
        <p:nvSpPr>
          <p:cNvPr id="8" name="Arrow: Right 7">
            <a:extLst>
              <a:ext uri="{FF2B5EF4-FFF2-40B4-BE49-F238E27FC236}">
                <a16:creationId xmlns:a16="http://schemas.microsoft.com/office/drawing/2014/main" id="{0EBE396F-2606-FE46-9BD1-EBC5339F68FB}"/>
              </a:ext>
            </a:extLst>
          </p:cNvPr>
          <p:cNvSpPr/>
          <p:nvPr/>
        </p:nvSpPr>
        <p:spPr>
          <a:xfrm rot="16914727">
            <a:off x="709810" y="5667292"/>
            <a:ext cx="927100" cy="54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text, application, email&#10;&#10;Description automatically generated">
            <a:extLst>
              <a:ext uri="{FF2B5EF4-FFF2-40B4-BE49-F238E27FC236}">
                <a16:creationId xmlns:a16="http://schemas.microsoft.com/office/drawing/2014/main" id="{757C4B44-12D7-FA4E-9E3E-EC10D79239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7513" y="3206561"/>
            <a:ext cx="3328987" cy="2128233"/>
          </a:xfrm>
          <a:prstGeom prst="rect">
            <a:avLst/>
          </a:prstGeom>
        </p:spPr>
      </p:pic>
      <p:sp>
        <p:nvSpPr>
          <p:cNvPr id="11" name="TextBox 10">
            <a:extLst>
              <a:ext uri="{FF2B5EF4-FFF2-40B4-BE49-F238E27FC236}">
                <a16:creationId xmlns:a16="http://schemas.microsoft.com/office/drawing/2014/main" id="{CF988241-52E7-A24A-BC88-A32974A48583}"/>
              </a:ext>
            </a:extLst>
          </p:cNvPr>
          <p:cNvSpPr txBox="1"/>
          <p:nvPr/>
        </p:nvSpPr>
        <p:spPr>
          <a:xfrm>
            <a:off x="500062" y="6449892"/>
            <a:ext cx="2014538" cy="369332"/>
          </a:xfrm>
          <a:prstGeom prst="rect">
            <a:avLst/>
          </a:prstGeom>
          <a:noFill/>
        </p:spPr>
        <p:txBody>
          <a:bodyPr wrap="square" rtlCol="0">
            <a:spAutoFit/>
          </a:bodyPr>
          <a:lstStyle/>
          <a:p>
            <a:r>
              <a:rPr lang="en-US" dirty="0"/>
              <a:t>Click here</a:t>
            </a:r>
          </a:p>
        </p:txBody>
      </p:sp>
      <p:sp>
        <p:nvSpPr>
          <p:cNvPr id="12" name="Arrow: Right 7">
            <a:extLst>
              <a:ext uri="{FF2B5EF4-FFF2-40B4-BE49-F238E27FC236}">
                <a16:creationId xmlns:a16="http://schemas.microsoft.com/office/drawing/2014/main" id="{0781BD32-C326-124D-8DBD-9210D6A25CB2}"/>
              </a:ext>
            </a:extLst>
          </p:cNvPr>
          <p:cNvSpPr/>
          <p:nvPr/>
        </p:nvSpPr>
        <p:spPr>
          <a:xfrm rot="16914727">
            <a:off x="4160242" y="4299263"/>
            <a:ext cx="927100" cy="54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C7A927-D8C0-AB4A-AB3B-69C296BB3E8E}"/>
              </a:ext>
            </a:extLst>
          </p:cNvPr>
          <p:cNvSpPr txBox="1"/>
          <p:nvPr/>
        </p:nvSpPr>
        <p:spPr>
          <a:xfrm>
            <a:off x="3918347" y="5334794"/>
            <a:ext cx="2014538" cy="369332"/>
          </a:xfrm>
          <a:prstGeom prst="rect">
            <a:avLst/>
          </a:prstGeom>
          <a:noFill/>
        </p:spPr>
        <p:txBody>
          <a:bodyPr wrap="square" rtlCol="0">
            <a:spAutoFit/>
          </a:bodyPr>
          <a:lstStyle/>
          <a:p>
            <a:r>
              <a:rPr lang="en-US" dirty="0"/>
              <a:t>Then here</a:t>
            </a:r>
          </a:p>
        </p:txBody>
      </p:sp>
      <p:sp>
        <p:nvSpPr>
          <p:cNvPr id="15" name="TextBox 14">
            <a:extLst>
              <a:ext uri="{FF2B5EF4-FFF2-40B4-BE49-F238E27FC236}">
                <a16:creationId xmlns:a16="http://schemas.microsoft.com/office/drawing/2014/main" id="{AFD0F0BA-1FF0-F242-B091-CA670F6DABD3}"/>
              </a:ext>
            </a:extLst>
          </p:cNvPr>
          <p:cNvSpPr txBox="1"/>
          <p:nvPr/>
        </p:nvSpPr>
        <p:spPr>
          <a:xfrm>
            <a:off x="2171700" y="6129338"/>
            <a:ext cx="4114800" cy="646331"/>
          </a:xfrm>
          <a:prstGeom prst="rect">
            <a:avLst/>
          </a:prstGeom>
          <a:noFill/>
        </p:spPr>
        <p:txBody>
          <a:bodyPr wrap="square" rtlCol="0">
            <a:spAutoFit/>
          </a:bodyPr>
          <a:lstStyle/>
          <a:p>
            <a:r>
              <a:rPr lang="en-US" dirty="0"/>
              <a:t>This is a big file and will take some time to download and install. </a:t>
            </a:r>
          </a:p>
        </p:txBody>
      </p:sp>
    </p:spTree>
    <p:extLst>
      <p:ext uri="{BB962C8B-B14F-4D97-AF65-F5344CB8AC3E}">
        <p14:creationId xmlns:p14="http://schemas.microsoft.com/office/powerpoint/2010/main" val="293621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7E49-A60F-4504-A78A-EAF8CC0889F5}"/>
              </a:ext>
            </a:extLst>
          </p:cNvPr>
          <p:cNvSpPr>
            <a:spLocks noGrp="1"/>
          </p:cNvSpPr>
          <p:nvPr>
            <p:ph type="title"/>
          </p:nvPr>
        </p:nvSpPr>
        <p:spPr>
          <a:xfrm>
            <a:off x="471488" y="254849"/>
            <a:ext cx="5915025" cy="1306399"/>
          </a:xfrm>
        </p:spPr>
        <p:txBody>
          <a:bodyPr/>
          <a:lstStyle/>
          <a:p>
            <a:r>
              <a:rPr lang="en-US" dirty="0"/>
              <a:t>What are R and RStudio? </a:t>
            </a:r>
          </a:p>
        </p:txBody>
      </p:sp>
      <p:sp>
        <p:nvSpPr>
          <p:cNvPr id="3" name="Content Placeholder 2">
            <a:extLst>
              <a:ext uri="{FF2B5EF4-FFF2-40B4-BE49-F238E27FC236}">
                <a16:creationId xmlns:a16="http://schemas.microsoft.com/office/drawing/2014/main" id="{43BA331E-7EA8-4DCB-B5F6-E68CBA740C32}"/>
              </a:ext>
            </a:extLst>
          </p:cNvPr>
          <p:cNvSpPr>
            <a:spLocks noGrp="1"/>
          </p:cNvSpPr>
          <p:nvPr>
            <p:ph idx="1"/>
          </p:nvPr>
        </p:nvSpPr>
        <p:spPr>
          <a:xfrm>
            <a:off x="471487" y="1697565"/>
            <a:ext cx="5915025" cy="7191585"/>
          </a:xfrm>
        </p:spPr>
        <p:txBody>
          <a:bodyPr>
            <a:normAutofit fontScale="92500" lnSpcReduction="20000"/>
          </a:bodyPr>
          <a:lstStyle/>
          <a:p>
            <a:pPr marL="0" indent="0">
              <a:buNone/>
            </a:pPr>
            <a:r>
              <a:rPr lang="en-US" b="0" i="0" dirty="0">
                <a:solidFill>
                  <a:srgbClr val="202124"/>
                </a:solidFill>
                <a:effectLst/>
                <a:latin typeface="Roboto" panose="02000000000000000000" pitchFamily="2" charset="0"/>
              </a:rPr>
              <a:t>R is a </a:t>
            </a:r>
            <a:r>
              <a:rPr lang="en-US" b="1" i="0" dirty="0">
                <a:solidFill>
                  <a:srgbClr val="202124"/>
                </a:solidFill>
                <a:effectLst/>
                <a:latin typeface="Roboto" panose="02000000000000000000" pitchFamily="2" charset="0"/>
              </a:rPr>
              <a:t>programming language</a:t>
            </a:r>
            <a:r>
              <a:rPr lang="en-US" b="0" i="0" dirty="0">
                <a:solidFill>
                  <a:srgbClr val="202124"/>
                </a:solidFill>
                <a:effectLst/>
                <a:latin typeface="Roboto" panose="02000000000000000000" pitchFamily="2" charset="0"/>
              </a:rPr>
              <a:t> used for statistical computing.</a:t>
            </a:r>
          </a:p>
          <a:p>
            <a:pPr marL="0" indent="0">
              <a:buNone/>
            </a:pPr>
            <a:endParaRPr lang="en-US" dirty="0">
              <a:solidFill>
                <a:srgbClr val="202124"/>
              </a:solidFill>
              <a:latin typeface="Roboto" panose="02000000000000000000" pitchFamily="2" charset="0"/>
            </a:endParaRPr>
          </a:p>
          <a:p>
            <a:pPr marL="0" indent="0">
              <a:buNone/>
            </a:pPr>
            <a:r>
              <a:rPr lang="en-US" dirty="0">
                <a:solidFill>
                  <a:srgbClr val="202124"/>
                </a:solidFill>
                <a:highlight>
                  <a:srgbClr val="FFFF00"/>
                </a:highlight>
                <a:latin typeface="Roboto" panose="02000000000000000000" pitchFamily="2" charset="0"/>
              </a:rPr>
              <a:t>You need to install R FIRST.  </a:t>
            </a:r>
          </a:p>
          <a:p>
            <a:pPr marL="0" indent="0">
              <a:buNone/>
            </a:pPr>
            <a:endParaRPr lang="en-US" dirty="0">
              <a:solidFill>
                <a:srgbClr val="202124"/>
              </a:solidFill>
              <a:latin typeface="Roboto" panose="02000000000000000000" pitchFamily="2" charset="0"/>
            </a:endParaRPr>
          </a:p>
          <a:p>
            <a:pPr marL="0" indent="0">
              <a:buNone/>
            </a:pPr>
            <a:r>
              <a:rPr lang="en-US" dirty="0">
                <a:solidFill>
                  <a:srgbClr val="202124"/>
                </a:solidFill>
                <a:latin typeface="Roboto" panose="02000000000000000000" pitchFamily="2" charset="0"/>
              </a:rPr>
              <a:t>RStudio is built on R and provides a more user-friendly interface for using R.  </a:t>
            </a:r>
            <a:r>
              <a:rPr lang="en-US" dirty="0">
                <a:solidFill>
                  <a:srgbClr val="FF0000"/>
                </a:solidFill>
                <a:latin typeface="Roboto" panose="02000000000000000000" pitchFamily="2" charset="0"/>
              </a:rPr>
              <a:t>This is what we will use in class.</a:t>
            </a:r>
          </a:p>
          <a:p>
            <a:pPr marL="0" indent="0">
              <a:buNone/>
            </a:pPr>
            <a:endParaRPr lang="en-US" dirty="0">
              <a:solidFill>
                <a:srgbClr val="202124"/>
              </a:solidFill>
              <a:latin typeface="Roboto" panose="02000000000000000000" pitchFamily="2" charset="0"/>
            </a:endParaRPr>
          </a:p>
          <a:p>
            <a:pPr marL="0" indent="0">
              <a:buNone/>
            </a:pPr>
            <a:r>
              <a:rPr lang="en-US" dirty="0">
                <a:solidFill>
                  <a:srgbClr val="202124"/>
                </a:solidFill>
                <a:highlight>
                  <a:srgbClr val="FFFF00"/>
                </a:highlight>
                <a:latin typeface="Roboto" panose="02000000000000000000" pitchFamily="2" charset="0"/>
              </a:rPr>
              <a:t>You need to install </a:t>
            </a:r>
            <a:r>
              <a:rPr lang="en-US" dirty="0" err="1">
                <a:solidFill>
                  <a:srgbClr val="202124"/>
                </a:solidFill>
                <a:highlight>
                  <a:srgbClr val="FFFF00"/>
                </a:highlight>
                <a:latin typeface="Roboto" panose="02000000000000000000" pitchFamily="2" charset="0"/>
              </a:rPr>
              <a:t>Rstudio</a:t>
            </a:r>
            <a:r>
              <a:rPr lang="en-US" dirty="0">
                <a:solidFill>
                  <a:srgbClr val="202124"/>
                </a:solidFill>
                <a:highlight>
                  <a:srgbClr val="FFFF00"/>
                </a:highlight>
                <a:latin typeface="Roboto" panose="02000000000000000000" pitchFamily="2" charset="0"/>
              </a:rPr>
              <a:t> after you install R. </a:t>
            </a:r>
          </a:p>
          <a:p>
            <a:pPr marL="0" indent="0">
              <a:buNone/>
            </a:pPr>
            <a:endParaRPr lang="en-US" dirty="0">
              <a:solidFill>
                <a:srgbClr val="202124"/>
              </a:solidFill>
              <a:highlight>
                <a:srgbClr val="FFFF00"/>
              </a:highlight>
              <a:latin typeface="Roboto" panose="02000000000000000000" pitchFamily="2" charset="0"/>
            </a:endParaRPr>
          </a:p>
          <a:p>
            <a:pPr marL="0" indent="0">
              <a:buNone/>
            </a:pPr>
            <a:r>
              <a:rPr lang="en-US" b="1" dirty="0">
                <a:solidFill>
                  <a:srgbClr val="000000"/>
                </a:solidFill>
                <a:latin typeface="Calibri" panose="020F0502020204030204" pitchFamily="34" charset="0"/>
              </a:rPr>
              <a:t>T</a:t>
            </a:r>
            <a:r>
              <a:rPr lang="en-US" b="1" i="0" dirty="0">
                <a:solidFill>
                  <a:srgbClr val="000000"/>
                </a:solidFill>
                <a:effectLst/>
                <a:latin typeface="Calibri" panose="020F0502020204030204" pitchFamily="34" charset="0"/>
              </a:rPr>
              <a:t>he instructions are found here:</a:t>
            </a:r>
            <a:r>
              <a:rPr lang="en-US" b="0" i="0" dirty="0">
                <a:solidFill>
                  <a:srgbClr val="000000"/>
                </a:solidFill>
                <a:effectLst/>
                <a:latin typeface="Calibri" panose="020F0502020204030204" pitchFamily="34" charset="0"/>
              </a:rPr>
              <a:t> </a:t>
            </a:r>
          </a:p>
          <a:p>
            <a:pPr marL="0" indent="0">
              <a:buNone/>
            </a:pPr>
            <a:r>
              <a:rPr lang="en-US" b="0" i="0" dirty="0">
                <a:effectLst/>
                <a:latin typeface="Calibri" panose="020F0502020204030204" pitchFamily="34" charset="0"/>
                <a:hlinkClick r:id="rId2"/>
              </a:rPr>
              <a:t>https://lhartigan15.github.io/LLO8200_summer2021/Installing%20R%20and%20RStudio.pdf</a:t>
            </a:r>
            <a:endParaRPr lang="en-US" dirty="0">
              <a:solidFill>
                <a:srgbClr val="202124"/>
              </a:solidFill>
              <a:latin typeface="Roboto" panose="02000000000000000000" pitchFamily="2" charset="0"/>
            </a:endParaRPr>
          </a:p>
          <a:p>
            <a:pPr marL="0" indent="0" algn="l">
              <a:buNone/>
            </a:pPr>
            <a:endParaRPr lang="en-US" b="0" i="0" dirty="0">
              <a:solidFill>
                <a:srgbClr val="242121"/>
              </a:solidFill>
              <a:effectLst/>
              <a:latin typeface="Calluna"/>
            </a:endParaRPr>
          </a:p>
          <a:p>
            <a:pPr marL="0" indent="0" algn="l">
              <a:buNone/>
            </a:pPr>
            <a:r>
              <a:rPr lang="en-US" sz="2300" b="0" i="0" dirty="0">
                <a:solidFill>
                  <a:srgbClr val="242121"/>
                </a:solidFill>
                <a:effectLst/>
                <a:latin typeface="Calluna"/>
              </a:rPr>
              <a:t>Note: It is important to note the differences between R and RStudio. R is a programming language used for statistical computing while RStudio uses the R language to develop statistical programs. In R, you can write a program and run the code independently of any other computer program. RStudio however, must be used alongside R in order to properly function. </a:t>
            </a:r>
          </a:p>
          <a:p>
            <a:pPr marL="0" indent="0" algn="l">
              <a:buNone/>
            </a:pPr>
            <a:r>
              <a:rPr lang="en-US" sz="2300" b="0" i="0" dirty="0">
                <a:solidFill>
                  <a:srgbClr val="242121"/>
                </a:solidFill>
                <a:effectLst/>
                <a:latin typeface="Calluna"/>
              </a:rPr>
              <a:t>R and RStudio are not separate versions of the same program and cannot be substituted for one another. R may be used without RStudio, but RStudio may not be used without R.</a:t>
            </a:r>
          </a:p>
        </p:txBody>
      </p:sp>
    </p:spTree>
    <p:extLst>
      <p:ext uri="{BB962C8B-B14F-4D97-AF65-F5344CB8AC3E}">
        <p14:creationId xmlns:p14="http://schemas.microsoft.com/office/powerpoint/2010/main" val="9310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8" y="947854"/>
            <a:ext cx="5915025" cy="1306399"/>
          </a:xfrm>
        </p:spPr>
        <p:txBody>
          <a:bodyPr/>
          <a:lstStyle/>
          <a:p>
            <a:r>
              <a:rPr lang="en-US" dirty="0"/>
              <a:t>Knitting to pdf – Troubleshooting on a Mac</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471488" y="2434167"/>
            <a:ext cx="5915025" cy="5801784"/>
          </a:xfrm>
        </p:spPr>
        <p:txBody>
          <a:bodyPr>
            <a:normAutofit/>
          </a:bodyPr>
          <a:lstStyle/>
          <a:p>
            <a:pPr marL="0" indent="0">
              <a:buNone/>
            </a:pPr>
            <a:r>
              <a:rPr lang="en-US" dirty="0"/>
              <a:t>Sometimes Mac users experience problems when knitting files that do not occur when running the code chunks individually.  This is often a result of  ‘</a:t>
            </a:r>
            <a:r>
              <a:rPr lang="en-US" dirty="0" err="1"/>
              <a:t>knitr</a:t>
            </a:r>
            <a:r>
              <a:rPr lang="en-US" dirty="0"/>
              <a:t>’ restoring the working directory to the original directory.  </a:t>
            </a:r>
          </a:p>
          <a:p>
            <a:pPr marL="0" indent="0">
              <a:buNone/>
            </a:pPr>
            <a:endParaRPr lang="en-US" dirty="0"/>
          </a:p>
          <a:p>
            <a:pPr marL="0" indent="0">
              <a:buNone/>
            </a:pPr>
            <a:r>
              <a:rPr lang="en-US" dirty="0"/>
              <a:t>You can fix this by setting the root directory in </a:t>
            </a:r>
            <a:r>
              <a:rPr lang="en-US" dirty="0" err="1"/>
              <a:t>knitr</a:t>
            </a:r>
            <a:r>
              <a:rPr lang="en-US" dirty="0"/>
              <a:t> in your first code chunk by including the following code:</a:t>
            </a:r>
          </a:p>
          <a:p>
            <a:pPr marL="0" indent="0">
              <a:buNone/>
            </a:pPr>
            <a:endParaRPr lang="en-US" dirty="0"/>
          </a:p>
          <a:p>
            <a:pPr marL="0" indent="0" algn="ctr">
              <a:buNone/>
            </a:pPr>
            <a:r>
              <a:rPr lang="en-US" dirty="0" err="1"/>
              <a:t>opts_knit$set</a:t>
            </a:r>
            <a:r>
              <a:rPr lang="en-US" dirty="0"/>
              <a:t>(</a:t>
            </a:r>
            <a:r>
              <a:rPr lang="en-US" dirty="0" err="1"/>
              <a:t>root.dir</a:t>
            </a:r>
            <a:r>
              <a:rPr lang="en-US" dirty="0"/>
              <a:t> =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605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A04A-5CA5-4C2A-92F6-D5CF4942FB6D}"/>
              </a:ext>
            </a:extLst>
          </p:cNvPr>
          <p:cNvSpPr>
            <a:spLocks noGrp="1"/>
          </p:cNvSpPr>
          <p:nvPr>
            <p:ph type="title"/>
          </p:nvPr>
        </p:nvSpPr>
        <p:spPr/>
        <p:txBody>
          <a:bodyPr>
            <a:normAutofit/>
          </a:bodyPr>
          <a:lstStyle/>
          <a:p>
            <a:r>
              <a:rPr lang="en-US" sz="4800" dirty="0">
                <a:solidFill>
                  <a:srgbClr val="FF0000"/>
                </a:solidFill>
              </a:rPr>
              <a:t>CONGRATS</a:t>
            </a:r>
          </a:p>
        </p:txBody>
      </p:sp>
      <p:sp>
        <p:nvSpPr>
          <p:cNvPr id="3" name="Content Placeholder 2">
            <a:extLst>
              <a:ext uri="{FF2B5EF4-FFF2-40B4-BE49-F238E27FC236}">
                <a16:creationId xmlns:a16="http://schemas.microsoft.com/office/drawing/2014/main" id="{B628FCB0-3379-47B8-BEAE-1B3E8EDFCB8D}"/>
              </a:ext>
            </a:extLst>
          </p:cNvPr>
          <p:cNvSpPr>
            <a:spLocks noGrp="1"/>
          </p:cNvSpPr>
          <p:nvPr>
            <p:ph idx="1"/>
          </p:nvPr>
        </p:nvSpPr>
        <p:spPr>
          <a:xfrm>
            <a:off x="471488" y="2434166"/>
            <a:ext cx="5915025" cy="5973233"/>
          </a:xfrm>
        </p:spPr>
        <p:txBody>
          <a:bodyPr>
            <a:normAutofit lnSpcReduction="10000"/>
          </a:bodyPr>
          <a:lstStyle/>
          <a:p>
            <a:pPr marL="0" indent="0">
              <a:buNone/>
            </a:pPr>
            <a:r>
              <a:rPr lang="en-US" sz="4000" dirty="0"/>
              <a:t>If you have successfully knitted to a pdf and/or HTML file, then you are well on your way!</a:t>
            </a:r>
            <a:br>
              <a:rPr lang="en-US" sz="4000" dirty="0"/>
            </a:br>
            <a:endParaRPr lang="en-US" sz="4000" dirty="0"/>
          </a:p>
          <a:p>
            <a:pPr marL="0" indent="0">
              <a:buNone/>
            </a:pPr>
            <a:r>
              <a:rPr lang="en-US" sz="4000" dirty="0"/>
              <a:t>See you in class! </a:t>
            </a:r>
          </a:p>
          <a:p>
            <a:pPr marL="0" indent="0">
              <a:buNone/>
            </a:pPr>
            <a:endParaRPr lang="en-US" sz="4000" dirty="0"/>
          </a:p>
          <a:p>
            <a:pPr marL="0" indent="0">
              <a:buNone/>
            </a:pPr>
            <a:r>
              <a:rPr lang="en-US" sz="4000" dirty="0"/>
              <a:t>Each week we will go over the R code needed to implement the weeks stat tools in R. </a:t>
            </a:r>
          </a:p>
        </p:txBody>
      </p:sp>
    </p:spTree>
    <p:extLst>
      <p:ext uri="{BB962C8B-B14F-4D97-AF65-F5344CB8AC3E}">
        <p14:creationId xmlns:p14="http://schemas.microsoft.com/office/powerpoint/2010/main" val="347281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19FA-FA97-41E5-91B8-EED4357430F1}"/>
              </a:ext>
            </a:extLst>
          </p:cNvPr>
          <p:cNvSpPr>
            <a:spLocks noGrp="1"/>
          </p:cNvSpPr>
          <p:nvPr>
            <p:ph type="title"/>
          </p:nvPr>
        </p:nvSpPr>
        <p:spPr/>
        <p:txBody>
          <a:bodyPr>
            <a:normAutofit/>
          </a:bodyPr>
          <a:lstStyle/>
          <a:p>
            <a:pPr algn="ctr"/>
            <a:r>
              <a:rPr lang="en-US" sz="4400" dirty="0"/>
              <a:t>PC vs Mac</a:t>
            </a:r>
          </a:p>
        </p:txBody>
      </p:sp>
      <p:sp>
        <p:nvSpPr>
          <p:cNvPr id="3" name="Content Placeholder 2">
            <a:extLst>
              <a:ext uri="{FF2B5EF4-FFF2-40B4-BE49-F238E27FC236}">
                <a16:creationId xmlns:a16="http://schemas.microsoft.com/office/drawing/2014/main" id="{14A67F31-0574-482E-AA1A-7A327EFB2CF0}"/>
              </a:ext>
            </a:extLst>
          </p:cNvPr>
          <p:cNvSpPr>
            <a:spLocks noGrp="1"/>
          </p:cNvSpPr>
          <p:nvPr>
            <p:ph idx="1"/>
          </p:nvPr>
        </p:nvSpPr>
        <p:spPr/>
        <p:txBody>
          <a:bodyPr>
            <a:normAutofit/>
          </a:bodyPr>
          <a:lstStyle/>
          <a:p>
            <a:pPr marL="0" indent="0">
              <a:buNone/>
            </a:pPr>
            <a:r>
              <a:rPr lang="en-US" sz="3200" dirty="0"/>
              <a:t>The commands for R are the same for both a PC and a Mac environment.</a:t>
            </a:r>
          </a:p>
          <a:p>
            <a:pPr marL="0" indent="0">
              <a:buNone/>
            </a:pPr>
            <a:endParaRPr lang="en-US" sz="3200" dirty="0"/>
          </a:p>
          <a:p>
            <a:pPr marL="0" indent="0">
              <a:buNone/>
            </a:pPr>
            <a:r>
              <a:rPr lang="en-US" sz="3200" dirty="0"/>
              <a:t>There are some differences in the user interface (particularly in the initial set up when trying to knit to pdf). Let me know if you are on a Mac and unable to knit to pdf (after following all instructions in this slide deck). </a:t>
            </a:r>
          </a:p>
        </p:txBody>
      </p:sp>
    </p:spTree>
    <p:extLst>
      <p:ext uri="{BB962C8B-B14F-4D97-AF65-F5344CB8AC3E}">
        <p14:creationId xmlns:p14="http://schemas.microsoft.com/office/powerpoint/2010/main" val="3392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D661-71B7-45A4-A493-F6E27AA1A134}"/>
              </a:ext>
            </a:extLst>
          </p:cNvPr>
          <p:cNvSpPr>
            <a:spLocks noGrp="1"/>
          </p:cNvSpPr>
          <p:nvPr>
            <p:ph type="title"/>
          </p:nvPr>
        </p:nvSpPr>
        <p:spPr>
          <a:xfrm>
            <a:off x="471486" y="1684454"/>
            <a:ext cx="5915025" cy="639646"/>
          </a:xfrm>
        </p:spPr>
        <p:txBody>
          <a:bodyPr/>
          <a:lstStyle/>
          <a:p>
            <a:r>
              <a:rPr lang="en-US" dirty="0"/>
              <a:t>R Markdown files - .</a:t>
            </a:r>
            <a:r>
              <a:rPr lang="en-US" dirty="0" err="1"/>
              <a:t>Rmd</a:t>
            </a:r>
            <a:r>
              <a:rPr lang="en-US" dirty="0"/>
              <a:t> files</a:t>
            </a:r>
          </a:p>
        </p:txBody>
      </p:sp>
      <p:sp>
        <p:nvSpPr>
          <p:cNvPr id="3" name="Content Placeholder 2">
            <a:extLst>
              <a:ext uri="{FF2B5EF4-FFF2-40B4-BE49-F238E27FC236}">
                <a16:creationId xmlns:a16="http://schemas.microsoft.com/office/drawing/2014/main" id="{84837DE0-998D-4054-B2DD-4BC8C28F8F24}"/>
              </a:ext>
            </a:extLst>
          </p:cNvPr>
          <p:cNvSpPr>
            <a:spLocks noGrp="1"/>
          </p:cNvSpPr>
          <p:nvPr>
            <p:ph idx="1"/>
          </p:nvPr>
        </p:nvSpPr>
        <p:spPr>
          <a:xfrm>
            <a:off x="471487" y="2324100"/>
            <a:ext cx="5915025" cy="6464300"/>
          </a:xfrm>
        </p:spPr>
        <p:txBody>
          <a:bodyPr>
            <a:noAutofit/>
          </a:bodyPr>
          <a:lstStyle/>
          <a:p>
            <a:pPr marL="0" indent="0">
              <a:buNone/>
            </a:pPr>
            <a:r>
              <a:rPr lang="en-US" sz="2400" dirty="0"/>
              <a:t>Each week you will receive access to a .</a:t>
            </a:r>
            <a:r>
              <a:rPr lang="en-US" sz="2400" dirty="0" err="1"/>
              <a:t>Rmd</a:t>
            </a:r>
            <a:r>
              <a:rPr lang="en-US" sz="2400" dirty="0"/>
              <a:t> file.  This means that the file extension will be .</a:t>
            </a:r>
            <a:r>
              <a:rPr lang="en-US" sz="2400" dirty="0" err="1"/>
              <a:t>Rmd</a:t>
            </a:r>
            <a:r>
              <a:rPr lang="en-US" sz="2400" dirty="0"/>
              <a:t> (other file extensions that you are probably familiar with are  .docx and .xlsx and .txt). We will use the .</a:t>
            </a:r>
            <a:r>
              <a:rPr lang="en-US" sz="2400" dirty="0" err="1"/>
              <a:t>Rmd</a:t>
            </a:r>
            <a:r>
              <a:rPr lang="en-US" sz="2400" dirty="0"/>
              <a:t> files to communicate with R. </a:t>
            </a:r>
          </a:p>
          <a:p>
            <a:pPr marL="0" indent="0">
              <a:buNone/>
            </a:pPr>
            <a:endParaRPr lang="en-US" sz="2400" dirty="0"/>
          </a:p>
          <a:p>
            <a:pPr marL="0" indent="0">
              <a:buNone/>
            </a:pPr>
            <a:r>
              <a:rPr lang="en-US" sz="2400" dirty="0"/>
              <a:t>You will NOT need to create .</a:t>
            </a:r>
            <a:r>
              <a:rPr lang="en-US" sz="2400" dirty="0" err="1"/>
              <a:t>Rmd</a:t>
            </a:r>
            <a:r>
              <a:rPr lang="en-US" sz="2400" dirty="0"/>
              <a:t> files from scratch but rather simply edit the ones you receive from the faculty in order to complete your assignments. </a:t>
            </a:r>
            <a:r>
              <a:rPr lang="en-US" sz="2400" dirty="0">
                <a:solidFill>
                  <a:srgbClr val="FF0000"/>
                </a:solidFill>
              </a:rPr>
              <a:t>IMPORTANT: Set up a separate folder for our course </a:t>
            </a:r>
            <a:r>
              <a:rPr lang="en-US" sz="2400" dirty="0"/>
              <a:t>Good file management will save you a lot of time and headaches. You should download the .</a:t>
            </a:r>
            <a:r>
              <a:rPr lang="en-US" sz="2400" dirty="0" err="1"/>
              <a:t>Rmd</a:t>
            </a:r>
            <a:r>
              <a:rPr lang="en-US" sz="2400" dirty="0"/>
              <a:t> file to a folder for our course.  </a:t>
            </a:r>
            <a:r>
              <a:rPr lang="en-US" sz="2400" dirty="0">
                <a:solidFill>
                  <a:srgbClr val="FF0000"/>
                </a:solidFill>
              </a:rPr>
              <a:t>DO NOT LET the .</a:t>
            </a:r>
            <a:r>
              <a:rPr lang="en-US" sz="2400" dirty="0" err="1">
                <a:solidFill>
                  <a:srgbClr val="FF0000"/>
                </a:solidFill>
              </a:rPr>
              <a:t>Rmd</a:t>
            </a:r>
            <a:r>
              <a:rPr lang="en-US" sz="2400" dirty="0">
                <a:solidFill>
                  <a:srgbClr val="FF0000"/>
                </a:solidFill>
              </a:rPr>
              <a:t> file LIVE in your Download Folder.   </a:t>
            </a:r>
            <a:r>
              <a:rPr lang="en-US" sz="2400" dirty="0"/>
              <a:t>R does not like to read files from the Download Folder on your computer.  </a:t>
            </a:r>
          </a:p>
        </p:txBody>
      </p:sp>
    </p:spTree>
    <p:extLst>
      <p:ext uri="{BB962C8B-B14F-4D97-AF65-F5344CB8AC3E}">
        <p14:creationId xmlns:p14="http://schemas.microsoft.com/office/powerpoint/2010/main" val="197588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7EB0-800E-4EF9-9D73-6AEDFB11D2A4}"/>
              </a:ext>
            </a:extLst>
          </p:cNvPr>
          <p:cNvSpPr>
            <a:spLocks noGrp="1"/>
          </p:cNvSpPr>
          <p:nvPr>
            <p:ph type="title"/>
          </p:nvPr>
        </p:nvSpPr>
        <p:spPr/>
        <p:txBody>
          <a:bodyPr/>
          <a:lstStyle/>
          <a:p>
            <a:r>
              <a:rPr lang="en-US" dirty="0"/>
              <a:t>Opening the .</a:t>
            </a:r>
            <a:r>
              <a:rPr lang="en-US" dirty="0" err="1"/>
              <a:t>Rmd</a:t>
            </a:r>
            <a:r>
              <a:rPr lang="en-US" dirty="0"/>
              <a:t> file</a:t>
            </a:r>
          </a:p>
        </p:txBody>
      </p:sp>
      <p:sp>
        <p:nvSpPr>
          <p:cNvPr id="3" name="Content Placeholder 2">
            <a:extLst>
              <a:ext uri="{FF2B5EF4-FFF2-40B4-BE49-F238E27FC236}">
                <a16:creationId xmlns:a16="http://schemas.microsoft.com/office/drawing/2014/main" id="{D00F1CD2-6A09-43A5-ABEC-C14C07CFE53B}"/>
              </a:ext>
            </a:extLst>
          </p:cNvPr>
          <p:cNvSpPr>
            <a:spLocks noGrp="1"/>
          </p:cNvSpPr>
          <p:nvPr>
            <p:ph idx="1"/>
          </p:nvPr>
        </p:nvSpPr>
        <p:spPr>
          <a:xfrm>
            <a:off x="471488" y="2434166"/>
            <a:ext cx="5915025" cy="6430433"/>
          </a:xfrm>
        </p:spPr>
        <p:txBody>
          <a:bodyPr/>
          <a:lstStyle/>
          <a:p>
            <a:pPr marL="0" indent="0">
              <a:buNone/>
            </a:pPr>
            <a:r>
              <a:rPr lang="en-US" dirty="0"/>
              <a:t>Once your .</a:t>
            </a:r>
            <a:r>
              <a:rPr lang="en-US" dirty="0" err="1"/>
              <a:t>Rmd</a:t>
            </a:r>
            <a:r>
              <a:rPr lang="en-US" dirty="0"/>
              <a:t> file is downloaded you can open the file one of two ways:</a:t>
            </a:r>
          </a:p>
          <a:p>
            <a:pPr marL="0" indent="0">
              <a:buNone/>
            </a:pPr>
            <a:endParaRPr lang="en-US" dirty="0"/>
          </a:p>
          <a:p>
            <a:pPr marL="457200" indent="-457200">
              <a:buAutoNum type="arabicParenR"/>
            </a:pPr>
            <a:r>
              <a:rPr lang="en-US" dirty="0"/>
              <a:t>Double click on the .</a:t>
            </a:r>
            <a:r>
              <a:rPr lang="en-US" dirty="0" err="1"/>
              <a:t>Rmd</a:t>
            </a:r>
            <a:r>
              <a:rPr lang="en-US" dirty="0"/>
              <a:t> file directly from the folder where you saved it .  This should cause </a:t>
            </a:r>
            <a:r>
              <a:rPr lang="en-US" dirty="0" err="1"/>
              <a:t>Rstudio</a:t>
            </a:r>
            <a:r>
              <a:rPr lang="en-US" dirty="0"/>
              <a:t> to open and display the file in the upper left panel of the program.</a:t>
            </a:r>
          </a:p>
          <a:p>
            <a:pPr marL="457200" indent="-457200">
              <a:buAutoNum type="arabicParenR"/>
            </a:pPr>
            <a:endParaRPr lang="en-US" dirty="0"/>
          </a:p>
          <a:p>
            <a:pPr marL="0" indent="0">
              <a:buNone/>
            </a:pPr>
            <a:r>
              <a:rPr lang="en-US" dirty="0"/>
              <a:t>OR</a:t>
            </a:r>
          </a:p>
          <a:p>
            <a:pPr marL="0" indent="0">
              <a:buNone/>
            </a:pPr>
            <a:endParaRPr lang="en-US" dirty="0"/>
          </a:p>
          <a:p>
            <a:pPr marL="457200" indent="-457200">
              <a:buAutoNum type="arabicParenR" startAt="2"/>
            </a:pPr>
            <a:r>
              <a:rPr lang="en-US" dirty="0"/>
              <a:t>Click on the </a:t>
            </a:r>
            <a:r>
              <a:rPr lang="en-US" dirty="0" err="1"/>
              <a:t>Rstudio</a:t>
            </a:r>
            <a:r>
              <a:rPr lang="en-US" dirty="0"/>
              <a:t> icon </a:t>
            </a:r>
          </a:p>
          <a:p>
            <a:pPr marL="0" indent="0">
              <a:buNone/>
            </a:pPr>
            <a:r>
              <a:rPr lang="en-US" dirty="0"/>
              <a:t>Then Use File&gt; Open File from the menu bar and browse to find the folder where you have saved the .</a:t>
            </a:r>
            <a:r>
              <a:rPr lang="en-US" dirty="0" err="1"/>
              <a:t>Rmd</a:t>
            </a:r>
            <a:r>
              <a:rPr lang="en-US" dirty="0"/>
              <a:t> file. Click on the file name to open it and it should display the file in the upper left panel </a:t>
            </a:r>
          </a:p>
          <a:p>
            <a:pPr marL="0" indent="0">
              <a:buNone/>
            </a:pPr>
            <a:r>
              <a:rPr lang="en-US" dirty="0"/>
              <a:t>     </a:t>
            </a:r>
          </a:p>
        </p:txBody>
      </p:sp>
      <p:pic>
        <p:nvPicPr>
          <p:cNvPr id="5" name="Picture 4">
            <a:extLst>
              <a:ext uri="{FF2B5EF4-FFF2-40B4-BE49-F238E27FC236}">
                <a16:creationId xmlns:a16="http://schemas.microsoft.com/office/drawing/2014/main" id="{731703A4-6ECA-4D4C-AF24-89E2D31D1410}"/>
              </a:ext>
            </a:extLst>
          </p:cNvPr>
          <p:cNvPicPr>
            <a:picLocks noChangeAspect="1"/>
          </p:cNvPicPr>
          <p:nvPr/>
        </p:nvPicPr>
        <p:blipFill>
          <a:blip r:embed="rId2"/>
          <a:stretch>
            <a:fillRect/>
          </a:stretch>
        </p:blipFill>
        <p:spPr>
          <a:xfrm>
            <a:off x="4268787" y="5264406"/>
            <a:ext cx="1052513" cy="1022094"/>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B4DE41A2-FB6C-4F9C-9958-70DAFA61B496}"/>
              </a:ext>
            </a:extLst>
          </p:cNvPr>
          <p:cNvPicPr>
            <a:picLocks noChangeAspect="1"/>
          </p:cNvPicPr>
          <p:nvPr/>
        </p:nvPicPr>
        <p:blipFill>
          <a:blip r:embed="rId3"/>
          <a:stretch>
            <a:fillRect/>
          </a:stretch>
        </p:blipFill>
        <p:spPr>
          <a:xfrm>
            <a:off x="850574" y="7727973"/>
            <a:ext cx="5876925" cy="552450"/>
          </a:xfrm>
          <a:prstGeom prst="rect">
            <a:avLst/>
          </a:prstGeom>
        </p:spPr>
      </p:pic>
      <p:sp>
        <p:nvSpPr>
          <p:cNvPr id="8" name="Arrow: Right 7">
            <a:extLst>
              <a:ext uri="{FF2B5EF4-FFF2-40B4-BE49-F238E27FC236}">
                <a16:creationId xmlns:a16="http://schemas.microsoft.com/office/drawing/2014/main" id="{DDF4889D-6EEE-4461-84FE-088FDA01D4ED}"/>
              </a:ext>
            </a:extLst>
          </p:cNvPr>
          <p:cNvSpPr/>
          <p:nvPr/>
        </p:nvSpPr>
        <p:spPr>
          <a:xfrm rot="18687663">
            <a:off x="591262" y="8183591"/>
            <a:ext cx="518627" cy="553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29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3E34A5-F6C9-4A5C-AEF5-04E165C3217D}"/>
              </a:ext>
            </a:extLst>
          </p:cNvPr>
          <p:cNvSpPr>
            <a:spLocks noGrp="1"/>
          </p:cNvSpPr>
          <p:nvPr>
            <p:ph type="title"/>
          </p:nvPr>
        </p:nvSpPr>
        <p:spPr>
          <a:xfrm>
            <a:off x="467915" y="1365253"/>
            <a:ext cx="5915025" cy="3803649"/>
          </a:xfrm>
        </p:spPr>
        <p:txBody>
          <a:bodyPr>
            <a:normAutofit fontScale="90000"/>
          </a:bodyPr>
          <a:lstStyle/>
          <a:p>
            <a:r>
              <a:rPr lang="en-US" dirty="0"/>
              <a:t>You Should See 4 Panels in your .</a:t>
            </a:r>
            <a:r>
              <a:rPr lang="en-US" dirty="0" err="1"/>
              <a:t>Rmd</a:t>
            </a:r>
            <a:r>
              <a:rPr lang="en-US" dirty="0"/>
              <a:t> file.  </a:t>
            </a:r>
            <a:br>
              <a:rPr lang="en-US" dirty="0"/>
            </a:br>
            <a:br>
              <a:rPr lang="en-US" dirty="0"/>
            </a:br>
            <a:r>
              <a:rPr lang="en-US" dirty="0"/>
              <a:t>If you do not see 4 panels, use the min/max controls to get them all to display</a:t>
            </a:r>
          </a:p>
        </p:txBody>
      </p:sp>
      <p:pic>
        <p:nvPicPr>
          <p:cNvPr id="13" name="Picture 12">
            <a:extLst>
              <a:ext uri="{FF2B5EF4-FFF2-40B4-BE49-F238E27FC236}">
                <a16:creationId xmlns:a16="http://schemas.microsoft.com/office/drawing/2014/main" id="{206C1B14-29B9-4747-BDE4-59BB9A4061C7}"/>
              </a:ext>
            </a:extLst>
          </p:cNvPr>
          <p:cNvPicPr>
            <a:picLocks noChangeAspect="1"/>
          </p:cNvPicPr>
          <p:nvPr/>
        </p:nvPicPr>
        <p:blipFill>
          <a:blip r:embed="rId2"/>
          <a:stretch>
            <a:fillRect/>
          </a:stretch>
        </p:blipFill>
        <p:spPr>
          <a:xfrm>
            <a:off x="0" y="5435602"/>
            <a:ext cx="6858000" cy="765667"/>
          </a:xfrm>
          <a:prstGeom prst="rect">
            <a:avLst/>
          </a:prstGeom>
        </p:spPr>
      </p:pic>
      <p:sp>
        <p:nvSpPr>
          <p:cNvPr id="14" name="Arrow: Right 13">
            <a:extLst>
              <a:ext uri="{FF2B5EF4-FFF2-40B4-BE49-F238E27FC236}">
                <a16:creationId xmlns:a16="http://schemas.microsoft.com/office/drawing/2014/main" id="{39354E0F-BC6F-426D-9850-CCA20BC95102}"/>
              </a:ext>
            </a:extLst>
          </p:cNvPr>
          <p:cNvSpPr/>
          <p:nvPr/>
        </p:nvSpPr>
        <p:spPr>
          <a:xfrm rot="19352200">
            <a:off x="5986364" y="6085136"/>
            <a:ext cx="712227" cy="765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2DA6E27-1DDA-436C-BDB6-A844DE10EE2A}"/>
              </a:ext>
            </a:extLst>
          </p:cNvPr>
          <p:cNvSpPr txBox="1"/>
          <p:nvPr/>
        </p:nvSpPr>
        <p:spPr>
          <a:xfrm>
            <a:off x="228600" y="6883400"/>
            <a:ext cx="5854700" cy="1815882"/>
          </a:xfrm>
          <a:prstGeom prst="rect">
            <a:avLst/>
          </a:prstGeom>
          <a:noFill/>
        </p:spPr>
        <p:txBody>
          <a:bodyPr wrap="square" rtlCol="0">
            <a:spAutoFit/>
          </a:bodyPr>
          <a:lstStyle/>
          <a:p>
            <a:r>
              <a:rPr lang="en-US" sz="2800" dirty="0"/>
              <a:t>Note:  You can customize the colors and fonts of the panels using </a:t>
            </a:r>
          </a:p>
          <a:p>
            <a:r>
              <a:rPr lang="en-US" sz="2800" dirty="0"/>
              <a:t>Tools&gt; Global Options from the menu bar. </a:t>
            </a:r>
          </a:p>
        </p:txBody>
      </p:sp>
    </p:spTree>
    <p:extLst>
      <p:ext uri="{BB962C8B-B14F-4D97-AF65-F5344CB8AC3E}">
        <p14:creationId xmlns:p14="http://schemas.microsoft.com/office/powerpoint/2010/main" val="57658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A1BDB-BD82-4336-AA06-466B89A08E4A}"/>
              </a:ext>
            </a:extLst>
          </p:cNvPr>
          <p:cNvPicPr>
            <a:picLocks noChangeAspect="1"/>
          </p:cNvPicPr>
          <p:nvPr/>
        </p:nvPicPr>
        <p:blipFill>
          <a:blip r:embed="rId2"/>
          <a:stretch>
            <a:fillRect/>
          </a:stretch>
        </p:blipFill>
        <p:spPr>
          <a:xfrm>
            <a:off x="0" y="2605366"/>
            <a:ext cx="6858000" cy="3246412"/>
          </a:xfrm>
          <a:prstGeom prst="rect">
            <a:avLst/>
          </a:prstGeom>
        </p:spPr>
      </p:pic>
      <p:sp>
        <p:nvSpPr>
          <p:cNvPr id="6" name="Title 5">
            <a:extLst>
              <a:ext uri="{FF2B5EF4-FFF2-40B4-BE49-F238E27FC236}">
                <a16:creationId xmlns:a16="http://schemas.microsoft.com/office/drawing/2014/main" id="{493E34A5-F6C9-4A5C-AEF5-04E165C3217D}"/>
              </a:ext>
            </a:extLst>
          </p:cNvPr>
          <p:cNvSpPr>
            <a:spLocks noGrp="1"/>
          </p:cNvSpPr>
          <p:nvPr>
            <p:ph type="title"/>
          </p:nvPr>
        </p:nvSpPr>
        <p:spPr/>
        <p:txBody>
          <a:bodyPr/>
          <a:lstStyle/>
          <a:p>
            <a:r>
              <a:rPr lang="en-US" dirty="0"/>
              <a:t>Overview of each of the 4 Panels in your .</a:t>
            </a:r>
            <a:r>
              <a:rPr lang="en-US" dirty="0" err="1"/>
              <a:t>Rmd</a:t>
            </a:r>
            <a:r>
              <a:rPr lang="en-US" dirty="0"/>
              <a:t> file </a:t>
            </a:r>
          </a:p>
        </p:txBody>
      </p:sp>
      <p:sp>
        <p:nvSpPr>
          <p:cNvPr id="7" name="Content Placeholder 6">
            <a:extLst>
              <a:ext uri="{FF2B5EF4-FFF2-40B4-BE49-F238E27FC236}">
                <a16:creationId xmlns:a16="http://schemas.microsoft.com/office/drawing/2014/main" id="{D015E39C-8A52-42B4-9BDE-8E0984328C9F}"/>
              </a:ext>
            </a:extLst>
          </p:cNvPr>
          <p:cNvSpPr>
            <a:spLocks noGrp="1"/>
          </p:cNvSpPr>
          <p:nvPr>
            <p:ph idx="1"/>
          </p:nvPr>
        </p:nvSpPr>
        <p:spPr>
          <a:xfrm>
            <a:off x="357188" y="5851778"/>
            <a:ext cx="5915025" cy="5801784"/>
          </a:xfrm>
          <a:ln>
            <a:noFill/>
          </a:ln>
        </p:spPr>
        <p:txBody>
          <a:bodyPr/>
          <a:lstStyle/>
          <a:p>
            <a:pPr marL="0" indent="0">
              <a:buNone/>
            </a:pPr>
            <a:r>
              <a:rPr lang="en-US" sz="2000" b="1" dirty="0"/>
              <a:t>Upper Left panel </a:t>
            </a:r>
            <a:r>
              <a:rPr lang="en-US" sz="2000" dirty="0"/>
              <a:t>is where your source code and text will go.  This is where the .</a:t>
            </a:r>
            <a:r>
              <a:rPr lang="en-US" sz="2000" dirty="0" err="1"/>
              <a:t>Rmd</a:t>
            </a:r>
            <a:r>
              <a:rPr lang="en-US" sz="2000" dirty="0"/>
              <a:t> file will be displayed when you open it.   This is saved when you save and close the file. </a:t>
            </a:r>
          </a:p>
          <a:p>
            <a:pPr marL="0" indent="0">
              <a:buNone/>
            </a:pPr>
            <a:endParaRPr lang="en-US" sz="2000" dirty="0"/>
          </a:p>
          <a:p>
            <a:pPr marL="0" indent="0">
              <a:buNone/>
            </a:pPr>
            <a:r>
              <a:rPr lang="en-US" sz="2000" b="1" dirty="0">
                <a:solidFill>
                  <a:srgbClr val="00B050"/>
                </a:solidFill>
              </a:rPr>
              <a:t>Lower Left Panel</a:t>
            </a:r>
            <a:r>
              <a:rPr lang="en-US" sz="2000" b="1" dirty="0"/>
              <a:t>:  </a:t>
            </a:r>
            <a:r>
              <a:rPr lang="en-US" sz="2000" dirty="0"/>
              <a:t>this is called the console. When you run a “chunk of code” it will be displayed here (except some plots).  This will be used to test your code.  This panel is not saved when you save and close the file. </a:t>
            </a:r>
          </a:p>
          <a:p>
            <a:pPr marL="0" indent="0">
              <a:buNone/>
            </a:pPr>
            <a:endParaRPr lang="en-US" sz="2000" dirty="0"/>
          </a:p>
          <a:p>
            <a:pPr marL="0" indent="0">
              <a:buNone/>
            </a:pPr>
            <a:endParaRPr lang="en-US" dirty="0"/>
          </a:p>
        </p:txBody>
      </p:sp>
      <p:sp>
        <p:nvSpPr>
          <p:cNvPr id="8" name="Rectangle 7">
            <a:extLst>
              <a:ext uri="{FF2B5EF4-FFF2-40B4-BE49-F238E27FC236}">
                <a16:creationId xmlns:a16="http://schemas.microsoft.com/office/drawing/2014/main" id="{5876D5A8-2460-4AF4-B7DE-98D96F54BBFD}"/>
              </a:ext>
            </a:extLst>
          </p:cNvPr>
          <p:cNvSpPr/>
          <p:nvPr/>
        </p:nvSpPr>
        <p:spPr>
          <a:xfrm>
            <a:off x="0" y="2451100"/>
            <a:ext cx="3632200" cy="154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28D9A3-97D7-4F56-BA63-55CD2BA049A0}"/>
              </a:ext>
            </a:extLst>
          </p:cNvPr>
          <p:cNvSpPr/>
          <p:nvPr/>
        </p:nvSpPr>
        <p:spPr>
          <a:xfrm>
            <a:off x="3632200" y="2451100"/>
            <a:ext cx="3225800" cy="15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73FE84-D229-4867-9617-2DB809571829}"/>
              </a:ext>
            </a:extLst>
          </p:cNvPr>
          <p:cNvSpPr/>
          <p:nvPr/>
        </p:nvSpPr>
        <p:spPr>
          <a:xfrm>
            <a:off x="0" y="4000500"/>
            <a:ext cx="3632200" cy="15240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B1F345-4C85-40CA-AEDE-EF5088DD6633}"/>
              </a:ext>
            </a:extLst>
          </p:cNvPr>
          <p:cNvSpPr/>
          <p:nvPr/>
        </p:nvSpPr>
        <p:spPr>
          <a:xfrm>
            <a:off x="3632200" y="4000500"/>
            <a:ext cx="3225800" cy="16637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0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A1BDB-BD82-4336-AA06-466B89A08E4A}"/>
              </a:ext>
            </a:extLst>
          </p:cNvPr>
          <p:cNvPicPr>
            <a:picLocks noChangeAspect="1"/>
          </p:cNvPicPr>
          <p:nvPr/>
        </p:nvPicPr>
        <p:blipFill>
          <a:blip r:embed="rId2"/>
          <a:stretch>
            <a:fillRect/>
          </a:stretch>
        </p:blipFill>
        <p:spPr>
          <a:xfrm>
            <a:off x="0" y="2605366"/>
            <a:ext cx="6858000" cy="3246412"/>
          </a:xfrm>
          <a:prstGeom prst="rect">
            <a:avLst/>
          </a:prstGeom>
        </p:spPr>
      </p:pic>
      <p:sp>
        <p:nvSpPr>
          <p:cNvPr id="6" name="Title 5">
            <a:extLst>
              <a:ext uri="{FF2B5EF4-FFF2-40B4-BE49-F238E27FC236}">
                <a16:creationId xmlns:a16="http://schemas.microsoft.com/office/drawing/2014/main" id="{493E34A5-F6C9-4A5C-AEF5-04E165C3217D}"/>
              </a:ext>
            </a:extLst>
          </p:cNvPr>
          <p:cNvSpPr>
            <a:spLocks noGrp="1"/>
          </p:cNvSpPr>
          <p:nvPr>
            <p:ph type="title"/>
          </p:nvPr>
        </p:nvSpPr>
        <p:spPr>
          <a:xfrm>
            <a:off x="471487" y="817423"/>
            <a:ext cx="5915025" cy="1306399"/>
          </a:xfrm>
        </p:spPr>
        <p:txBody>
          <a:bodyPr>
            <a:normAutofit/>
          </a:bodyPr>
          <a:lstStyle/>
          <a:p>
            <a:r>
              <a:rPr lang="en-US" dirty="0"/>
              <a:t>Overview of each of the 4 Panels in your .</a:t>
            </a:r>
            <a:r>
              <a:rPr lang="en-US" dirty="0" err="1"/>
              <a:t>Rmd</a:t>
            </a:r>
            <a:r>
              <a:rPr lang="en-US" dirty="0"/>
              <a:t> file </a:t>
            </a:r>
          </a:p>
        </p:txBody>
      </p:sp>
      <p:sp>
        <p:nvSpPr>
          <p:cNvPr id="7" name="Content Placeholder 6">
            <a:extLst>
              <a:ext uri="{FF2B5EF4-FFF2-40B4-BE49-F238E27FC236}">
                <a16:creationId xmlns:a16="http://schemas.microsoft.com/office/drawing/2014/main" id="{D015E39C-8A52-42B4-9BDE-8E0984328C9F}"/>
              </a:ext>
            </a:extLst>
          </p:cNvPr>
          <p:cNvSpPr>
            <a:spLocks noGrp="1"/>
          </p:cNvSpPr>
          <p:nvPr>
            <p:ph idx="1"/>
          </p:nvPr>
        </p:nvSpPr>
        <p:spPr>
          <a:xfrm>
            <a:off x="357188" y="5851778"/>
            <a:ext cx="5915025" cy="5801784"/>
          </a:xfrm>
          <a:ln>
            <a:noFill/>
          </a:ln>
        </p:spPr>
        <p:txBody>
          <a:bodyPr/>
          <a:lstStyle/>
          <a:p>
            <a:pPr marL="0" indent="0">
              <a:buNone/>
            </a:pPr>
            <a:r>
              <a:rPr lang="en-US" sz="2000" b="1" dirty="0">
                <a:solidFill>
                  <a:srgbClr val="FF0000"/>
                </a:solidFill>
              </a:rPr>
              <a:t>Upper Right panel : </a:t>
            </a:r>
            <a:r>
              <a:rPr lang="en-US" sz="2000" dirty="0"/>
              <a:t>This shows what is in R’s brain right now.  It is called the Global Environment and will be used to confirm that your data has been properly read in. </a:t>
            </a:r>
          </a:p>
          <a:p>
            <a:pPr marL="0" indent="0">
              <a:buNone/>
            </a:pPr>
            <a:r>
              <a:rPr lang="en-US" sz="2000" b="1" dirty="0">
                <a:solidFill>
                  <a:srgbClr val="FFC000"/>
                </a:solidFill>
              </a:rPr>
              <a:t>Lower Right Panel:  </a:t>
            </a:r>
            <a:r>
              <a:rPr lang="en-US" sz="2000" dirty="0"/>
              <a:t>this area has a variety of tabs.  We will use the Packages tab to install Packages.  You will see Plots displayed here and you can use the Help feature from here. </a:t>
            </a:r>
          </a:p>
          <a:p>
            <a:pPr marL="0" indent="0">
              <a:buNone/>
            </a:pPr>
            <a:endParaRPr lang="en-US" sz="2000" dirty="0"/>
          </a:p>
          <a:p>
            <a:pPr marL="0" indent="0">
              <a:buNone/>
            </a:pPr>
            <a:endParaRPr lang="en-US" dirty="0"/>
          </a:p>
        </p:txBody>
      </p:sp>
      <p:sp>
        <p:nvSpPr>
          <p:cNvPr id="8" name="Rectangle 7">
            <a:extLst>
              <a:ext uri="{FF2B5EF4-FFF2-40B4-BE49-F238E27FC236}">
                <a16:creationId xmlns:a16="http://schemas.microsoft.com/office/drawing/2014/main" id="{5876D5A8-2460-4AF4-B7DE-98D96F54BBFD}"/>
              </a:ext>
            </a:extLst>
          </p:cNvPr>
          <p:cNvSpPr/>
          <p:nvPr/>
        </p:nvSpPr>
        <p:spPr>
          <a:xfrm>
            <a:off x="0" y="2451100"/>
            <a:ext cx="3632200" cy="154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28D9A3-97D7-4F56-BA63-55CD2BA049A0}"/>
              </a:ext>
            </a:extLst>
          </p:cNvPr>
          <p:cNvSpPr/>
          <p:nvPr/>
        </p:nvSpPr>
        <p:spPr>
          <a:xfrm>
            <a:off x="3632200" y="2451100"/>
            <a:ext cx="3225800" cy="15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73FE84-D229-4867-9617-2DB809571829}"/>
              </a:ext>
            </a:extLst>
          </p:cNvPr>
          <p:cNvSpPr/>
          <p:nvPr/>
        </p:nvSpPr>
        <p:spPr>
          <a:xfrm>
            <a:off x="0" y="4000500"/>
            <a:ext cx="3632200" cy="15240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B1F345-4C85-40CA-AEDE-EF5088DD6633}"/>
              </a:ext>
            </a:extLst>
          </p:cNvPr>
          <p:cNvSpPr/>
          <p:nvPr/>
        </p:nvSpPr>
        <p:spPr>
          <a:xfrm>
            <a:off x="3632200" y="4000500"/>
            <a:ext cx="3225800" cy="16637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42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B8B0-C85C-4607-92A5-EAE231CD2064}"/>
              </a:ext>
            </a:extLst>
          </p:cNvPr>
          <p:cNvSpPr>
            <a:spLocks noGrp="1"/>
          </p:cNvSpPr>
          <p:nvPr>
            <p:ph type="title"/>
          </p:nvPr>
        </p:nvSpPr>
        <p:spPr>
          <a:xfrm>
            <a:off x="471488" y="848160"/>
            <a:ext cx="5915025" cy="1306399"/>
          </a:xfrm>
        </p:spPr>
        <p:txBody>
          <a:bodyPr/>
          <a:lstStyle/>
          <a:p>
            <a:r>
              <a:rPr lang="en-US" dirty="0"/>
              <a:t>A closer look at the .</a:t>
            </a:r>
            <a:r>
              <a:rPr lang="en-US" dirty="0" err="1"/>
              <a:t>Rmd</a:t>
            </a:r>
            <a:r>
              <a:rPr lang="en-US" dirty="0"/>
              <a:t> file – The YAML header</a:t>
            </a:r>
          </a:p>
        </p:txBody>
      </p:sp>
      <p:sp>
        <p:nvSpPr>
          <p:cNvPr id="3" name="Content Placeholder 2">
            <a:extLst>
              <a:ext uri="{FF2B5EF4-FFF2-40B4-BE49-F238E27FC236}">
                <a16:creationId xmlns:a16="http://schemas.microsoft.com/office/drawing/2014/main" id="{853D161D-1D14-46F1-ACE8-781EDB00D611}"/>
              </a:ext>
            </a:extLst>
          </p:cNvPr>
          <p:cNvSpPr>
            <a:spLocks noGrp="1"/>
          </p:cNvSpPr>
          <p:nvPr>
            <p:ph idx="1"/>
          </p:nvPr>
        </p:nvSpPr>
        <p:spPr>
          <a:xfrm>
            <a:off x="471488" y="2434166"/>
            <a:ext cx="5915025" cy="6481233"/>
          </a:xfrm>
        </p:spPr>
        <p:txBody>
          <a:bodyPr>
            <a:normAutofit fontScale="92500"/>
          </a:bodyPr>
          <a:lstStyle/>
          <a:p>
            <a:pPr marL="0" indent="0">
              <a:buNone/>
            </a:pPr>
            <a:r>
              <a:rPr lang="en-US" dirty="0"/>
              <a:t>Look in the upper left-hand panel. </a:t>
            </a:r>
          </a:p>
          <a:p>
            <a:pPr marL="0" indent="0">
              <a:buNone/>
            </a:pPr>
            <a:r>
              <a:rPr lang="en-US" dirty="0"/>
              <a:t>Notice that the .</a:t>
            </a:r>
            <a:r>
              <a:rPr lang="en-US" dirty="0" err="1"/>
              <a:t>Rmd</a:t>
            </a:r>
            <a:r>
              <a:rPr lang="en-US" dirty="0"/>
              <a:t> file has a header starting on line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is called a YAML header – “Yet another Markdown language.”  </a:t>
            </a:r>
          </a:p>
          <a:p>
            <a:pPr marL="0" indent="0">
              <a:buNone/>
            </a:pPr>
            <a:endParaRPr lang="en-US" dirty="0"/>
          </a:p>
          <a:p>
            <a:pPr marL="0" indent="0">
              <a:buNone/>
            </a:pPr>
            <a:r>
              <a:rPr lang="en-US" dirty="0"/>
              <a:t>Your .</a:t>
            </a:r>
            <a:r>
              <a:rPr lang="en-US" dirty="0" err="1"/>
              <a:t>Rmd</a:t>
            </a:r>
            <a:r>
              <a:rPr lang="en-US" dirty="0"/>
              <a:t> file MUST have a header in exactly this format  which will be in the .</a:t>
            </a:r>
            <a:r>
              <a:rPr lang="en-US" dirty="0" err="1"/>
              <a:t>Rmd</a:t>
            </a:r>
            <a:r>
              <a:rPr lang="en-US" dirty="0"/>
              <a:t> file that you download.  </a:t>
            </a:r>
          </a:p>
          <a:p>
            <a:pPr marL="0" indent="0">
              <a:buNone/>
            </a:pPr>
            <a:r>
              <a:rPr lang="en-US" dirty="0"/>
              <a:t>It MUST begin on line 1 and it MUST begin and end with the 3 dashes.  </a:t>
            </a:r>
          </a:p>
          <a:p>
            <a:pPr marL="0" indent="0">
              <a:buNone/>
            </a:pPr>
            <a:endParaRPr lang="en-US" dirty="0"/>
          </a:p>
          <a:p>
            <a:pPr marL="0" indent="0">
              <a:buNone/>
            </a:pPr>
            <a:r>
              <a:rPr lang="en-US" dirty="0"/>
              <a:t>You can edit the title and author and date.  The output shows the options for “knitting” the file.  Knitting does what it sound like – it knits together the text and the output and the code. This is what you will submit for your assignments. More on this later.</a:t>
            </a:r>
          </a:p>
          <a:p>
            <a:pPr marL="0" indent="0">
              <a:buNone/>
            </a:pPr>
            <a:endParaRPr lang="en-US" dirty="0"/>
          </a:p>
          <a:p>
            <a:pPr marL="0" indent="0">
              <a:buNone/>
            </a:pPr>
            <a:endParaRPr lang="en-US" dirty="0"/>
          </a:p>
        </p:txBody>
      </p:sp>
      <p:pic>
        <p:nvPicPr>
          <p:cNvPr id="5" name="Picture 4" descr="Graphical user interface, text&#10;&#10;Description automatically generated">
            <a:extLst>
              <a:ext uri="{FF2B5EF4-FFF2-40B4-BE49-F238E27FC236}">
                <a16:creationId xmlns:a16="http://schemas.microsoft.com/office/drawing/2014/main" id="{09275C76-4C9A-41DA-8F36-7EB7330F6684}"/>
              </a:ext>
            </a:extLst>
          </p:cNvPr>
          <p:cNvPicPr>
            <a:picLocks noChangeAspect="1"/>
          </p:cNvPicPr>
          <p:nvPr/>
        </p:nvPicPr>
        <p:blipFill>
          <a:blip r:embed="rId2"/>
          <a:stretch>
            <a:fillRect/>
          </a:stretch>
        </p:blipFill>
        <p:spPr>
          <a:xfrm>
            <a:off x="471485" y="3181350"/>
            <a:ext cx="6219825" cy="1390650"/>
          </a:xfrm>
          <a:prstGeom prst="rect">
            <a:avLst/>
          </a:prstGeom>
        </p:spPr>
      </p:pic>
    </p:spTree>
    <p:extLst>
      <p:ext uri="{BB962C8B-B14F-4D97-AF65-F5344CB8AC3E}">
        <p14:creationId xmlns:p14="http://schemas.microsoft.com/office/powerpoint/2010/main" val="13663206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8&quot; unique_id=&quot;41733&quot;&gt;&lt;/object&gt;&lt;object type=&quot;2&quot; unique_id=&quot;41734&quot;&gt;&lt;object type=&quot;3&quot; unique_id=&quot;41735&quot;&gt;&lt;property id=&quot;20148&quot; value=&quot;5&quot;/&gt;&lt;property id=&quot;20300&quot; value=&quot;Slide 1 - &amp;quot;TITLE SLIDES&amp;quot;&quot;/&gt;&lt;property id=&quot;20307&quot; value=&quot;256&quot;/&gt;&lt;/object&gt;&lt;object type=&quot;3&quot; unique_id=&quot;41736&quot;&gt;&lt;property id=&quot;20148&quot; value=&quot;5&quot;/&gt;&lt;property id=&quot;20300&quot; value=&quot;Slide 2&quot;/&gt;&lt;property id=&quot;20307&quot; value=&quot;257&quot;/&gt;&lt;/object&gt;&lt;object type=&quot;3&quot; unique_id=&quot;41867&quot;&gt;&lt;property id=&quot;20148&quot; value=&quot;5&quot;/&gt;&lt;property id=&quot;20300&quot; value=&quot;Slide 3 - &amp;quot;Insert Title Here&amp;quot;&quot;/&gt;&lt;property id=&quot;20307&quot; value=&quot;258&quot;/&gt;&lt;/object&gt;&lt;object type=&quot;3&quot; unique_id=&quot;41868&quot;&gt;&lt;property id=&quot;20148&quot; value=&quot;5&quot;/&gt;&lt;property id=&quot;20300&quot; value=&quot;Slide 4&quot;/&gt;&lt;property id=&quot;20307&quot; value=&quot;259&quot;/&gt;&lt;/object&gt;&lt;object type=&quot;3&quot; unique_id=&quot;41869&quot;&gt;&lt;property id=&quot;20148&quot; value=&quot;5&quot;/&gt;&lt;property id=&quot;20300&quot; value=&quot;Slide 5 - &amp;quot;Insert Title Here&amp;quot;&quot;/&gt;&lt;property id=&quot;20307&quot; value=&quot;260&quot;/&gt;&lt;/object&gt;&lt;object type=&quot;3&quot; unique_id=&quot;41870&quot;&gt;&lt;property id=&quot;20148&quot; value=&quot;5&quot;/&gt;&lt;property id=&quot;20300&quot; value=&quot;Slide 6&quot;/&gt;&lt;property id=&quot;20307&quot; value=&quot;261&quot;/&gt;&lt;/object&gt;&lt;object type=&quot;3&quot; unique_id=&quot;41871&quot;&gt;&lt;property id=&quot;20148&quot; value=&quot;5&quot;/&gt;&lt;property id=&quot;20300&quot; value=&quot;Slide 7 - &amp;quot;Insert Title Here&amp;quot;&quot;/&gt;&lt;property id=&quot;20307&quot; value=&quot;262&quot;/&gt;&lt;/object&gt;&lt;object type=&quot;3&quot; unique_id=&quot;41872&quot;&gt;&lt;property id=&quot;20148&quot; value=&quot;5&quot;/&gt;&lt;property id=&quot;20300&quot; value=&quot;Slide 8&quot;/&gt;&lt;property id=&quot;20307&quot; value=&quot;263&quot;/&gt;&lt;/object&gt;&lt;object type=&quot;3&quot; unique_id=&quot;41873&quot;&gt;&lt;property id=&quot;20148&quot; value=&quot;5&quot;/&gt;&lt;property id=&quot;20300&quot; value=&quot;Slide 9 - &amp;quot;Insert Title Here&amp;quot;&quot;/&gt;&lt;property id=&quot;20307&quot; value=&quot;264&quot;/&gt;&lt;/object&gt;&lt;object type=&quot;3&quot; unique_id=&quot;41874&quot;&gt;&lt;property id=&quot;20148&quot; value=&quot;5&quot;/&gt;&lt;property id=&quot;20300&quot; value=&quot;Slide 10&quot;/&gt;&lt;property id=&quot;20307&quot; value=&quot;265&quot;/&gt;&lt;/object&gt;&lt;object type=&quot;3&quot; unique_id=&quot;41875&quot;&gt;&lt;property id=&quot;20148&quot; value=&quot;5&quot;/&gt;&lt;property id=&quot;20300&quot; value=&quot;Slide 11 - &amp;quot;Insert Title Here&amp;quot;&quot;/&gt;&lt;property id=&quot;20307&quot; value=&quot;266&quot;/&gt;&lt;/object&gt;&lt;object type=&quot;3&quot; unique_id=&quot;41876&quot;&gt;&lt;property id=&quot;20148&quot; value=&quot;5&quot;/&gt;&lt;property id=&quot;20300&quot; value=&quot;Slide 12&quot;/&gt;&lt;property id=&quot;20307&quot; value=&quot;267&quot;/&gt;&lt;/object&gt;&lt;object type=&quot;3&quot; unique_id=&quot;41877&quot;&gt;&lt;property id=&quot;20148&quot; value=&quot;5&quot;/&gt;&lt;property id=&quot;20300&quot; value=&quot;Slide 13 - &amp;quot;Insert Title Here&amp;quot;&quot;/&gt;&lt;property id=&quot;20307&quot; value=&quot;268&quot;/&gt;&lt;/object&gt;&lt;object type=&quot;3&quot; unique_id=&quot;41878&quot;&gt;&lt;property id=&quot;20148&quot; value=&quot;5&quot;/&gt;&lt;property id=&quot;20300&quot; value=&quot;Slide 14&quot;/&gt;&lt;property id=&quot;20307&quot; value=&quot;269&quot;/&gt;&lt;/object&gt;&lt;object type=&quot;3&quot; unique_id=&quot;41879&quot;&gt;&lt;property id=&quot;20148&quot; value=&quot;5&quot;/&gt;&lt;property id=&quot;20300&quot; value=&quot;Slide 15 - &amp;quot;Insert Title Here&amp;quot;&quot;/&gt;&lt;property id=&quot;20307&quot; value=&quot;270&quot;/&gt;&lt;/object&gt;&lt;object type=&quot;3&quot; unique_id=&quot;41880&quot;&gt;&lt;property id=&quot;20148&quot; value=&quot;5&quot;/&gt;&lt;property id=&quot;20300&quot; value=&quot;Slide 16&quot;/&gt;&lt;property id=&quot;20307&quot; value=&quot;271&quot;/&gt;&lt;/object&gt;&lt;object type=&quot;3&quot; unique_id=&quot;41881&quot;&gt;&lt;property id=&quot;20148&quot; value=&quot;5&quot;/&gt;&lt;property id=&quot;20300&quot; value=&quot;Slide 17 - &amp;quot;Insert Title Here&amp;quot;&quot;/&gt;&lt;property id=&quot;20307&quot; value=&quot;272&quot;/&gt;&lt;/object&gt;&lt;object type=&quot;3&quot; unique_id=&quot;41882&quot;&gt;&lt;property id=&quot;20148&quot; value=&quot;5&quot;/&gt;&lt;property id=&quot;20300&quot; value=&quot;Slide 18&quot;/&gt;&lt;property id=&quot;20307&quot; value=&quot;273&quot;/&gt;&lt;/object&gt;&lt;/object&gt;&lt;/object&gt;&lt;/database&gt;"/>
  <p:tag name="SECTOMILLISECCONVERTED"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19007</TotalTime>
  <Words>2234</Words>
  <Application>Microsoft Office PowerPoint</Application>
  <PresentationFormat>On-screen Show (4:3)</PresentationFormat>
  <Paragraphs>213</Paragraphs>
  <Slides>21</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21</vt:i4>
      </vt:variant>
    </vt:vector>
  </HeadingPairs>
  <TitlesOfParts>
    <vt:vector size="34" baseType="lpstr">
      <vt:lpstr>Arial</vt:lpstr>
      <vt:lpstr>Avenir</vt:lpstr>
      <vt:lpstr>Calibri</vt:lpstr>
      <vt:lpstr>Calibri Light</vt:lpstr>
      <vt:lpstr>Calluna</vt:lpstr>
      <vt:lpstr>Roboto</vt:lpstr>
      <vt:lpstr>Times New Roman</vt:lpstr>
      <vt:lpstr>Custom Design</vt:lpstr>
      <vt:lpstr>1_Custom Design</vt:lpstr>
      <vt:lpstr>2_Custom Design</vt:lpstr>
      <vt:lpstr>3_Custom Design</vt:lpstr>
      <vt:lpstr>4_Custom Design</vt:lpstr>
      <vt:lpstr>2_Office Theme</vt:lpstr>
      <vt:lpstr>Applied Statistics  </vt:lpstr>
      <vt:lpstr>What are R and RStudio? </vt:lpstr>
      <vt:lpstr>PC vs Mac</vt:lpstr>
      <vt:lpstr>R Markdown files - .Rmd files</vt:lpstr>
      <vt:lpstr>Opening the .Rmd file</vt:lpstr>
      <vt:lpstr>You Should See 4 Panels in your .Rmd file.    If you do not see 4 panels, use the min/max controls to get them all to display</vt:lpstr>
      <vt:lpstr>Overview of each of the 4 Panels in your .Rmd file </vt:lpstr>
      <vt:lpstr>Overview of each of the 4 Panels in your .Rmd file </vt:lpstr>
      <vt:lpstr>A closer look at the .Rmd file – The YAML header</vt:lpstr>
      <vt:lpstr>A closer look at the .Rmd file - Text</vt:lpstr>
      <vt:lpstr>A closer look at the .Rmd file - Code Chunks</vt:lpstr>
      <vt:lpstr>Adding code chunks</vt:lpstr>
      <vt:lpstr>Running a Code Chunk</vt:lpstr>
      <vt:lpstr>Adding text within a Code Chunk</vt:lpstr>
      <vt:lpstr>Installing Packages</vt:lpstr>
      <vt:lpstr>Using Packages</vt:lpstr>
      <vt:lpstr>Knitting to HTML</vt:lpstr>
      <vt:lpstr>Knitting to pdf – Troubleshooting on a PC</vt:lpstr>
      <vt:lpstr>Knitting to pdf – Troubleshooting on a Mac</vt:lpstr>
      <vt:lpstr>Knitting to pdf – Troubleshooting on a Mac</vt:lpstr>
      <vt:lpstr>CONGRATS</vt:lpstr>
    </vt:vector>
  </TitlesOfParts>
  <Company>2U,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2toradmin</dc:creator>
  <cp:lastModifiedBy>Lacey Hartigan</cp:lastModifiedBy>
  <cp:revision>240</cp:revision>
  <cp:lastPrinted>2018-08-21T13:33:58Z</cp:lastPrinted>
  <dcterms:created xsi:type="dcterms:W3CDTF">2017-03-15T15:54:22Z</dcterms:created>
  <dcterms:modified xsi:type="dcterms:W3CDTF">2021-08-30T14:34:04Z</dcterms:modified>
</cp:coreProperties>
</file>