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83" r:id="rId2"/>
    <p:sldId id="286" r:id="rId3"/>
    <p:sldId id="285" r:id="rId4"/>
    <p:sldId id="287" r:id="rId5"/>
    <p:sldId id="288" r:id="rId6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 autoAdjust="0"/>
    <p:restoredTop sz="94599"/>
  </p:normalViewPr>
  <p:slideViewPr>
    <p:cSldViewPr snapToGrid="0">
      <p:cViewPr varScale="1">
        <p:scale>
          <a:sx n="69" d="100"/>
          <a:sy n="69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3335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010" y="319970"/>
            <a:ext cx="8645979" cy="1325563"/>
          </a:xfrm>
        </p:spPr>
        <p:txBody>
          <a:bodyPr/>
          <a:lstStyle/>
          <a:p>
            <a:r>
              <a:rPr lang="en-US" dirty="0"/>
              <a:t>Chi-Square Hypothesis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Step 3: Calculate the Test Statistic</a:t>
                </a:r>
              </a:p>
              <a:p>
                <a:pPr lvl="1"/>
                <a:r>
                  <a:rPr lang="en-US" dirty="0"/>
                  <a:t>This is </a:t>
                </a:r>
                <a:r>
                  <a:rPr lang="en-US" dirty="0" smtClean="0"/>
                  <a:t>chi-square test statistic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w</a:t>
                </a:r>
                <a:r>
                  <a:rPr lang="en-US" dirty="0" smtClean="0"/>
                  <a:t>here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 represents observed frequencies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 smtClean="0"/>
                  <a:t> represents expected frequencies</a:t>
                </a:r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49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Degrees of Freedom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The degrees of freedom for the chi-square goodness-of-fit test are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𝑘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−1</m:t>
                    </m:r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𝑘</m:t>
                    </m:r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 is the number of levels of the discrete </a:t>
                </a:r>
                <a:r>
                  <a:rPr lang="en-US" altLang="en-US" dirty="0" smtClean="0">
                    <a:ea typeface="ＭＳ Ｐゴシック" panose="020B0600070205080204" pitchFamily="34" charset="-128"/>
                  </a:rPr>
                  <a:t>variable</a:t>
                </a:r>
                <a:endParaRPr lang="en-US" altLang="en-US" dirty="0" smtClean="0"/>
              </a:p>
              <a:p>
                <a:r>
                  <a:rPr lang="en-US" altLang="en-US" dirty="0" smtClean="0"/>
                  <a:t>The degrees of freedom for </a:t>
                </a:r>
                <a:r>
                  <a:rPr lang="en-US" altLang="en-US" dirty="0"/>
                  <a:t>the chi-square test for independence is found by multiplying the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𝑑𝑓</m:t>
                    </m:r>
                  </m:oMath>
                </a14:m>
                <a:r>
                  <a:rPr lang="en-US" altLang="en-US" dirty="0"/>
                  <a:t> for each factor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−1)(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525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19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Frequencies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647551" y="2721649"/>
              <a:ext cx="7801249" cy="345478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61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613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7849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9223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𝑎𝑐</m:t>
                                    </m:r>
                                  </m:num>
                                  <m:den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36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𝑏𝑐</m:t>
                                    </m:r>
                                  </m:num>
                                  <m:den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36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3600" b="0" dirty="0" smtClean="0"/>
                        </a:p>
                        <a:p>
                          <a:pPr algn="ctr"/>
                          <a:endParaRPr lang="en-US" sz="3600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sz="3600" b="0" dirty="0" smtClean="0"/>
                        </a:p>
                        <a:p>
                          <a:pPr algn="ctr"/>
                          <a:endParaRPr lang="en-US" sz="3600" b="0" dirty="0"/>
                        </a:p>
                        <a:p>
                          <a:pPr algn="ctr"/>
                          <a:endParaRPr lang="en-US" sz="36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223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𝑎𝑑</m:t>
                                    </m:r>
                                  </m:num>
                                  <m:den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36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𝑏𝑑</m:t>
                                    </m:r>
                                  </m:num>
                                  <m:den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36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6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223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3600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600" b="0" dirty="0" smtClean="0"/>
                        </a:p>
                        <a:p>
                          <a:pPr algn="ctr"/>
                          <a:endParaRPr lang="en-US" sz="3600" b="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6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69430296"/>
                  </p:ext>
                </p:extLst>
              </p:nvPr>
            </p:nvGraphicFramePr>
            <p:xfrm>
              <a:off x="1647551" y="2721649"/>
              <a:ext cx="7801249" cy="345478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61376"/>
                    <a:gridCol w="2661376"/>
                    <a:gridCol w="2478497"/>
                  </a:tblGrid>
                  <a:tr h="11330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29" t="-538" r="-192906" b="-2059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0459" t="-538" r="-93349" b="-205914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14742" t="-176" b="-176"/>
                          </a:stretch>
                        </a:blipFill>
                      </a:tcPr>
                    </a:tc>
                  </a:tr>
                  <a:tr h="11330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29" t="-100000" r="-192906" b="-104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0459" t="-100000" r="-93349" b="-10481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6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29" t="-191795" r="-192906" b="-5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0459" t="-191795" r="-93349" b="-51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6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7353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Computing expected frequencies: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65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Odds of event occurrence are determined by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/>
                  <a:t>w</a:t>
                </a:r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is the probability of event occurrence</a:t>
                </a:r>
              </a:p>
              <a:p>
                <a:r>
                  <a:rPr lang="en-US" dirty="0" smtClean="0"/>
                  <a:t>Odds </a:t>
                </a:r>
                <a:r>
                  <a:rPr lang="en-US" dirty="0"/>
                  <a:t>range from 0 to infinity, the greater the probability of event occurrence, the larger the odds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78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odds ratio (OR) is a measure of effect size for a significant </a:t>
            </a:r>
            <a:r>
              <a:rPr lang="en-US" dirty="0">
                <a:sym typeface="Symbol" panose="05050102010706020507" pitchFamily="18" charset="2"/>
              </a:rPr>
              <a:t></a:t>
            </a:r>
            <a:r>
              <a:rPr lang="en-US" baseline="30000" dirty="0"/>
              <a:t>2</a:t>
            </a:r>
            <a:r>
              <a:rPr lang="en-US" dirty="0"/>
              <a:t> test for independence. It is computed by taking the ratio of the odds for each </a:t>
            </a:r>
            <a:r>
              <a:rPr lang="en-US" dirty="0" smtClean="0"/>
              <a:t>group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46403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</TotalTime>
  <Words>120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ＭＳ Ｐゴシック</vt:lpstr>
      <vt:lpstr>Arial</vt:lpstr>
      <vt:lpstr>Calibri</vt:lpstr>
      <vt:lpstr>Cambria Math</vt:lpstr>
      <vt:lpstr>Symbol</vt:lpstr>
      <vt:lpstr>Office Theme</vt:lpstr>
      <vt:lpstr>Chi-Square Hypothesis Test</vt:lpstr>
      <vt:lpstr>Degrees of Freedom</vt:lpstr>
      <vt:lpstr>Expected Frequencies</vt:lpstr>
      <vt:lpstr>Odds</vt:lpstr>
      <vt:lpstr>Odds Ratio</vt:lpstr>
    </vt:vector>
  </TitlesOfParts>
  <Company>2U,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Hutton, Shane</cp:lastModifiedBy>
  <cp:revision>73</cp:revision>
  <dcterms:created xsi:type="dcterms:W3CDTF">2017-03-13T16:05:11Z</dcterms:created>
  <dcterms:modified xsi:type="dcterms:W3CDTF">2019-04-17T00:06:54Z</dcterms:modified>
</cp:coreProperties>
</file>