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59" r:id="rId2"/>
    <p:sldId id="360" r:id="rId3"/>
    <p:sldId id="361" r:id="rId4"/>
    <p:sldId id="362" r:id="rId5"/>
    <p:sldId id="363" r:id="rId6"/>
    <p:sldId id="365" r:id="rId7"/>
    <p:sldId id="366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599"/>
  </p:normalViewPr>
  <p:slideViewPr>
    <p:cSldViewPr snapToGrid="0">
      <p:cViewPr varScale="1">
        <p:scale>
          <a:sx n="81" d="100"/>
          <a:sy n="81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822" y="337387"/>
            <a:ext cx="8724356" cy="1325563"/>
          </a:xfrm>
        </p:spPr>
        <p:txBody>
          <a:bodyPr/>
          <a:lstStyle/>
          <a:p>
            <a:r>
              <a:rPr lang="en-US" dirty="0"/>
              <a:t>Between Group Variance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Factor A between group variance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sum of squares for Factor 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degrees of freedom between groups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= number of levels of Factor 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59" y="311261"/>
            <a:ext cx="8750481" cy="1325563"/>
          </a:xfrm>
        </p:spPr>
        <p:txBody>
          <a:bodyPr/>
          <a:lstStyle/>
          <a:p>
            <a:r>
              <a:rPr lang="en-US" dirty="0"/>
              <a:t>Between Group Variance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Factor B between group variance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= sum of squares for Factor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= degrees of freedom between groups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= number of levels of Factor 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664" y="319970"/>
            <a:ext cx="9342664" cy="1325563"/>
          </a:xfrm>
        </p:spPr>
        <p:txBody>
          <a:bodyPr/>
          <a:lstStyle/>
          <a:p>
            <a:r>
              <a:rPr lang="en-US" dirty="0"/>
              <a:t>Between Group Variance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Interaction between group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= sum of squares for Factor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/>
                      <m:t>A</m:t>
                    </m:r>
                    <m:r>
                      <m:rPr>
                        <m:nor/>
                      </m:rPr>
                      <a:rPr lang="en-US" b="0" i="0" smtClean="0"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smtClean="0"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= degrees of freedom between groups 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0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Group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Within group variance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</m:oMath>
                </a14:m>
                <a:r>
                  <a:rPr lang="en-US" dirty="0"/>
                  <a:t> = sum of squares within groups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total number of groups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F-statistics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effect of Factor 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Main effect of Factor B: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Interaction effect: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/>
          <a:p>
            <a:fld id="{7418FD9B-8246-4B71-BA76-ED5A76A9F0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51" y="285136"/>
            <a:ext cx="8585019" cy="1325563"/>
          </a:xfrm>
        </p:spPr>
        <p:txBody>
          <a:bodyPr/>
          <a:lstStyle/>
          <a:p>
            <a:r>
              <a:rPr lang="en-US" dirty="0"/>
              <a:t>Two-Way ANOVA Summary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47235" y="2211466"/>
              <a:ext cx="7889933" cy="31990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085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5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70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4327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25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1723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Source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err="1"/>
                            <a:t>df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MS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886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Factor A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𝑤𝑖𝑡h𝑖𝑛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9959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Factor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𝑤𝑖𝑡h𝑖𝑛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11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𝑎𝑥𝑏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𝑎𝑥𝑏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𝑎𝑥𝑏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𝑎𝑥𝑏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𝑤𝑖𝑡h𝑖𝑛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9959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Within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𝑤𝑖𝑡h𝑖𝑛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𝑤𝑖𝑡h𝑖𝑛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𝑤𝑖𝑡h𝑖𝑛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003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594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647235" y="2211466"/>
              <a:ext cx="7889933" cy="33580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08582"/>
                    <a:gridCol w="1245326"/>
                    <a:gridCol w="1267079"/>
                    <a:gridCol w="1343279"/>
                    <a:gridCol w="2225667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Source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SS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err="1" smtClean="0"/>
                            <a:t>df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MS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 smtClean="0"/>
                            <a:t>F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9688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Factor A</a:t>
                          </a:r>
                          <a:endParaRPr lang="en-US" sz="2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45588" t="-112195" r="-389706" b="-4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0865" t="-112195" r="-282212" b="-4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20814" t="-112195" r="-165611" b="-4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54795" t="-112195" r="-274" b="-481707"/>
                          </a:stretch>
                        </a:blipFill>
                      </a:tcPr>
                    </a:tc>
                  </a:tr>
                  <a:tr h="496888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Factor B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5588" t="-212195" r="-389706" b="-3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865" t="-212195" r="-282212" b="-3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0814" t="-212195" r="-165611" b="-3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4795" t="-212195" r="-274" b="-381707"/>
                          </a:stretch>
                        </a:blipFill>
                      </a:tcPr>
                    </a:tc>
                  </a:tr>
                  <a:tr h="49711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Interaction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5588" t="-316049" r="-389706" b="-286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865" t="-316049" r="-282212" b="-286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0814" t="-316049" r="-165611" b="-2864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54795" t="-316049" r="-274" b="-286420"/>
                          </a:stretch>
                        </a:blipFill>
                      </a:tcPr>
                    </a:tc>
                  </a:tr>
                  <a:tr h="496951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Within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5588" t="-410976" r="-389706" b="-1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0865" t="-410976" r="-282212" b="-1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0814" t="-410976" r="-165611" b="-1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/>
                        </a:p>
                      </a:txBody>
                      <a:tcPr/>
                    </a:tc>
                  </a:tr>
                  <a:tr h="497015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Total</a:t>
                          </a:r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5588" t="-510976" r="-389706" b="-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0865" t="-510976" r="-282212" b="-82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5946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510" y="17148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0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Effect size for main effects: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Effect size for interaction (FYI – for interaction, we don’t typically use eta squared, we use simple main effects):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𝐴𝑋𝐵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6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866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260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Between Group Variance </vt:lpstr>
      <vt:lpstr>Between Group Variance </vt:lpstr>
      <vt:lpstr>Between Group Variance </vt:lpstr>
      <vt:lpstr>Within Group Variance</vt:lpstr>
      <vt:lpstr>Computing F-statistics</vt:lpstr>
      <vt:lpstr>Two-Way ANOVA Summary Table</vt:lpstr>
      <vt:lpstr>Effect Size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Lacey Hartigan</cp:lastModifiedBy>
  <cp:revision>107</cp:revision>
  <dcterms:created xsi:type="dcterms:W3CDTF">2017-03-13T16:05:11Z</dcterms:created>
  <dcterms:modified xsi:type="dcterms:W3CDTF">2020-03-16T14:16:21Z</dcterms:modified>
</cp:coreProperties>
</file>