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59" r:id="rId4"/>
    <p:sldId id="262" r:id="rId5"/>
    <p:sldId id="265" r:id="rId6"/>
    <p:sldId id="257" r:id="rId7"/>
    <p:sldId id="258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1"/>
    <p:restoredTop sz="91889" autoAdjust="0"/>
  </p:normalViewPr>
  <p:slideViewPr>
    <p:cSldViewPr snapToGrid="0" snapToObjects="1">
      <p:cViewPr varScale="1">
        <p:scale>
          <a:sx n="102" d="100"/>
          <a:sy n="102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E068A4-5B08-3046-A0C0-A14334029C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BE5DB-79DA-2447-AE57-0F4246FF9D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3FB35-B1B7-B647-BA3C-74BB2595DE1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1E89E-BB88-4B4F-B0A8-E62DF14D73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EA868-ED79-634A-A244-0A2FC2639A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36031-86F7-E34C-ACD7-C7CD3D6A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8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2E39-DEDD-574D-AC8B-66EE4540ED2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75D2C-8DCD-1F42-B81D-63CD0D64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for “</a:t>
            </a:r>
            <a:r>
              <a:rPr lang="en-US" sz="1200" dirty="0"/>
              <a:t>holding all other variables in the model constant” you could also say: </a:t>
            </a:r>
            <a:r>
              <a:rPr lang="en-US" dirty="0"/>
              <a:t>“all else being equal” OR “controlling for the other </a:t>
            </a:r>
            <a:r>
              <a:rPr lang="en-US" dirty="0" err="1"/>
              <a:t>Ivs</a:t>
            </a:r>
            <a:r>
              <a:rPr lang="en-US" dirty="0"/>
              <a:t> in the model” (and you can list the specific variables if you want to as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75D2C-8DCD-1F42-B81D-63CD0D6436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“all else being equal” you could also say “controlling for the other </a:t>
            </a:r>
            <a:r>
              <a:rPr lang="en-US" dirty="0" err="1"/>
              <a:t>Ivs</a:t>
            </a:r>
            <a:r>
              <a:rPr lang="en-US" dirty="0"/>
              <a:t> in the model” OR “holding all other variables in the model constant” (and you can list the specific variables if you want to as well)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75D2C-8DCD-1F42-B81D-63CD0D6436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(See page 1021 in Warner (2013), Ch. 23 Binary Logistic Regression (pp. 1007-1050) in Rebecca M. Warner, </a:t>
            </a:r>
            <a:r>
              <a:rPr lang="en-US" sz="1200" i="1" dirty="0"/>
              <a:t>Applied Statistics: From Bivariate Through Multivariate Techniques, 2</a:t>
            </a:r>
            <a:r>
              <a:rPr lang="en-US" sz="1200" i="1" baseline="30000" dirty="0"/>
              <a:t>nd</a:t>
            </a:r>
            <a:r>
              <a:rPr lang="en-US" sz="1200" i="1" dirty="0"/>
              <a:t> edition</a:t>
            </a:r>
            <a:r>
              <a:rPr lang="en-US" sz="1200" dirty="0"/>
              <a:t>, Sage Publications)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375D2C-8DCD-1F42-B81D-63CD0D643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3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FFDE-5A9C-434C-9BDA-840F28716BB4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A8EA-3362-5644-AFD2-88938B68135E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01E7A-C28F-8640-BCC9-7B0165533855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FBE-48E2-0247-85BF-51E9692C9D1C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CEF7-7813-2B44-917B-F3A638191D9B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8DEBF-2538-004F-B85C-B634C9C3C3DF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5AED-6282-BE48-8C75-3A546E1DF50E}" type="datetime1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4E9F-E432-CB48-BD05-3AF0553EE92E}" type="datetime1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2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A045-8B70-074D-ACEB-6DC318A7F00D}" type="datetime1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6560AE-E1B9-9142-95A3-3EF936819D4B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4134-AAA9-EC46-B244-1800AE0C1D6F}" type="datetime1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E66055-2DD2-BA4D-A50C-9BAACFBE01CD}" type="datetime1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5B1877-E40C-6447-A1C3-237F6F6BE3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D41F-D6F8-574D-9023-16EE3DCFE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Results from a Classification/Logistic 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2C8BC-853F-8845-B3FA-61DB3A805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900" dirty="0"/>
              <a:t>Lacey Hartigan, PhD</a:t>
            </a:r>
          </a:p>
          <a:p>
            <a:r>
              <a:rPr lang="en-US" sz="2900" dirty="0"/>
              <a:t>(adopted from materials provided by Carrie Petrucci, PhD)</a:t>
            </a:r>
          </a:p>
        </p:txBody>
      </p:sp>
    </p:spTree>
    <p:extLst>
      <p:ext uri="{BB962C8B-B14F-4D97-AF65-F5344CB8AC3E}">
        <p14:creationId xmlns:p14="http://schemas.microsoft.com/office/powerpoint/2010/main" val="14537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2A9C-B07C-0B48-B512-A59E4E12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2B6D-622D-1649-906B-CADA90BE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A logistic regression analysis produces the </a:t>
            </a:r>
            <a:r>
              <a:rPr lang="en-US" sz="3000" b="1" dirty="0"/>
              <a:t>natural log of the odds</a:t>
            </a:r>
            <a:r>
              <a:rPr lang="en-US" sz="3000" dirty="0"/>
              <a:t> (also called a logit).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These can be difficult to interpret.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Coefficients can be “exponentiated” to create odds ratios (ORs), which are easier to understand for most audiences.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OR = 1 (no effect)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OR &lt; 1 (decrease in odds of outcome=1)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OR &gt; 1 (increase in odds of outcome=1)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28AFA-5BF6-664E-B69D-1FD9300A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33B1-7930-9143-A54C-6D9748C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an Odds Ratio (OR):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77E4-A9AC-4D42-8CE9-F4B61F78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351" y="1737360"/>
            <a:ext cx="10326261" cy="48178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Odds Ratio (OR) of IV</a:t>
            </a:r>
            <a:r>
              <a:rPr lang="en-US" sz="3000" dirty="0"/>
              <a:t> = ratio of two different values of X (IV) that are one unit apart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Categorical IV’s:</a:t>
            </a:r>
            <a:r>
              <a:rPr lang="en-US" sz="3000" dirty="0"/>
              <a:t> The OR reflects the odds of the IV=1 category vs. the IV=0 category on the DV=1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Continuous IV’s:</a:t>
            </a:r>
            <a:r>
              <a:rPr lang="en-US" sz="3000" dirty="0"/>
              <a:t> The OR reflects the increase/decrease in odds of the DV for a one unit increase in the IV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 algn="ctr"/>
            <a:r>
              <a:rPr lang="en-US" sz="3200" dirty="0"/>
              <a:t>Let’s try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0C74B-972C-AD41-B330-CB95EC07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33B1-7930-9143-A54C-6D9748C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an Odds Ratio (OR): Categorical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77E4-A9AC-4D42-8CE9-F4B61F78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407332" cy="4817818"/>
          </a:xfrm>
        </p:spPr>
        <p:txBody>
          <a:bodyPr>
            <a:normAutofit/>
          </a:bodyPr>
          <a:lstStyle/>
          <a:p>
            <a:r>
              <a:rPr lang="en-US" sz="2400" b="1" i="1" dirty="0"/>
              <a:t>Odds Ratio of IV</a:t>
            </a:r>
            <a:r>
              <a:rPr lang="en-US" sz="2400" i="1" dirty="0"/>
              <a:t> = ratio of two different values of X (IV) that are one unit apart</a:t>
            </a:r>
          </a:p>
          <a:p>
            <a:r>
              <a:rPr lang="en-US" dirty="0"/>
              <a:t>(using our “got pizza” analysis from class)</a:t>
            </a:r>
          </a:p>
          <a:p>
            <a:r>
              <a:rPr lang="en-US" sz="3000" dirty="0"/>
              <a:t>IV = Student (0=student not in post, </a:t>
            </a:r>
            <a:r>
              <a:rPr lang="en-US" sz="3000" b="1" dirty="0"/>
              <a:t>1=student in post</a:t>
            </a:r>
            <a:r>
              <a:rPr lang="en-US" sz="3000" dirty="0"/>
              <a:t>)</a:t>
            </a:r>
          </a:p>
          <a:p>
            <a:r>
              <a:rPr lang="en-US" sz="3000" dirty="0"/>
              <a:t>DV = </a:t>
            </a:r>
            <a:r>
              <a:rPr lang="en-US" sz="3000" b="1" dirty="0"/>
              <a:t>Got a pizza (1) </a:t>
            </a:r>
            <a:r>
              <a:rPr lang="en-US" sz="3000" dirty="0"/>
              <a:t>vs. did not get a pizza (0)</a:t>
            </a:r>
          </a:p>
          <a:p>
            <a:r>
              <a:rPr lang="en-US" sz="3000" b="1" dirty="0"/>
              <a:t>Student</a:t>
            </a:r>
            <a:r>
              <a:rPr lang="en-US" sz="3000" dirty="0"/>
              <a:t> </a:t>
            </a:r>
            <a:r>
              <a:rPr lang="en-US" sz="3000" b="1" dirty="0"/>
              <a:t>OR = 1.34</a:t>
            </a:r>
          </a:p>
          <a:p>
            <a:r>
              <a:rPr lang="en-US" sz="3000" b="1" dirty="0"/>
              <a:t>Interpretation: </a:t>
            </a:r>
            <a:r>
              <a:rPr lang="en-US" sz="3000" dirty="0"/>
              <a:t>The odds of </a:t>
            </a:r>
            <a:r>
              <a:rPr lang="en-US" sz="3000" b="1" dirty="0"/>
              <a:t>getting a pizza (DV=1) </a:t>
            </a:r>
            <a:r>
              <a:rPr lang="en-US" sz="3000" dirty="0"/>
              <a:t>are 1.34 times larger for those </a:t>
            </a:r>
            <a:r>
              <a:rPr lang="en-US" sz="3000" b="1" dirty="0"/>
              <a:t>who included student in their post (IV=1) compared to those who did not include student in their post</a:t>
            </a:r>
            <a:r>
              <a:rPr lang="en-US" sz="3000" dirty="0"/>
              <a:t>, holding all other variables in the model constant.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7C065-F42B-3746-8EA9-61D7A599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33B1-7930-9143-A54C-6D9748C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an Odds Ratio (OR): Continuous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77E4-A9AC-4D42-8CE9-F4B61F78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407332" cy="4817818"/>
          </a:xfrm>
        </p:spPr>
        <p:txBody>
          <a:bodyPr>
            <a:normAutofit/>
          </a:bodyPr>
          <a:lstStyle/>
          <a:p>
            <a:r>
              <a:rPr lang="en-US" sz="2400" b="1" i="1" dirty="0"/>
              <a:t>Odds Ratio of IV</a:t>
            </a:r>
            <a:r>
              <a:rPr lang="en-US" sz="2400" i="1" dirty="0"/>
              <a:t> = ratio of two different values of X (IV) that are one unit apart</a:t>
            </a:r>
          </a:p>
          <a:p>
            <a:r>
              <a:rPr lang="en-US" dirty="0"/>
              <a:t>(using our “got pizza” analysis from class)</a:t>
            </a:r>
          </a:p>
          <a:p>
            <a:r>
              <a:rPr lang="en-US" sz="3000" dirty="0"/>
              <a:t>IV = </a:t>
            </a:r>
            <a:r>
              <a:rPr lang="en-US" sz="3000" dirty="0" err="1"/>
              <a:t>raop_posts</a:t>
            </a:r>
            <a:r>
              <a:rPr lang="en-US" sz="3000" dirty="0"/>
              <a:t> (the number of times someone posted on the RAOP reddit)</a:t>
            </a:r>
          </a:p>
          <a:p>
            <a:r>
              <a:rPr lang="en-US" sz="3000" dirty="0"/>
              <a:t>DV = </a:t>
            </a:r>
            <a:r>
              <a:rPr lang="en-US" sz="3000" b="1" dirty="0"/>
              <a:t>Got a pizza (1) </a:t>
            </a:r>
            <a:r>
              <a:rPr lang="en-US" sz="3000" dirty="0"/>
              <a:t>vs. did not get a pizza (0)</a:t>
            </a:r>
          </a:p>
          <a:p>
            <a:r>
              <a:rPr lang="en-US" sz="3000" b="1" dirty="0" err="1"/>
              <a:t>raop_posts</a:t>
            </a:r>
            <a:r>
              <a:rPr lang="en-US" sz="3000" dirty="0"/>
              <a:t> </a:t>
            </a:r>
            <a:r>
              <a:rPr lang="en-US" sz="3000" b="1" dirty="0"/>
              <a:t>OR = 2.24</a:t>
            </a:r>
          </a:p>
          <a:p>
            <a:r>
              <a:rPr lang="en-US" sz="3000" b="1" dirty="0"/>
              <a:t>Interpretation: </a:t>
            </a:r>
            <a:r>
              <a:rPr lang="en-US" sz="3000" dirty="0"/>
              <a:t>The odds of </a:t>
            </a:r>
            <a:r>
              <a:rPr lang="en-US" sz="3000" b="1" dirty="0"/>
              <a:t>getting a pizza (DV=1) </a:t>
            </a:r>
            <a:r>
              <a:rPr lang="en-US" sz="3000" dirty="0"/>
              <a:t>are 2.24 larger for </a:t>
            </a:r>
            <a:r>
              <a:rPr lang="en-US" sz="3000" b="1" dirty="0"/>
              <a:t>each additional post on the RAOP reddit (IV=</a:t>
            </a:r>
            <a:r>
              <a:rPr lang="en-US" sz="3000" b="1" dirty="0" err="1"/>
              <a:t>raop_posts</a:t>
            </a:r>
            <a:r>
              <a:rPr lang="en-US" sz="3000" b="1" dirty="0"/>
              <a:t>)</a:t>
            </a:r>
            <a:r>
              <a:rPr lang="en-US" sz="3000" dirty="0"/>
              <a:t>, all else being equal.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7C065-F42B-3746-8EA9-61D7A599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4D18-3B4C-8A43-A32F-439816FB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Converting the Change in OR to a Percentage (another way to interpret our estimates)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8217-7F05-0047-A55D-56C95584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1944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r>
              <a:rPr lang="en-US" sz="3200" dirty="0"/>
              <a:t>(OR - 1) X 100 = percent increase if positive, or decrease if negative, (over reference category of IV) in odds of outcome (DV)</a:t>
            </a:r>
          </a:p>
          <a:p>
            <a:pPr algn="ctr"/>
            <a:endParaRPr lang="en-US" sz="3000" dirty="0"/>
          </a:p>
          <a:p>
            <a:pPr marL="0" indent="0" algn="ctr">
              <a:buNone/>
            </a:pPr>
            <a:endParaRPr lang="en-US" sz="3000" dirty="0"/>
          </a:p>
          <a:p>
            <a:pPr algn="ctr"/>
            <a:r>
              <a:rPr lang="en-US" sz="3200" dirty="0"/>
              <a:t>Let’s try it!</a:t>
            </a:r>
          </a:p>
          <a:p>
            <a:pPr marL="0" indent="0" algn="ctr">
              <a:buNone/>
            </a:pP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184C2-0805-9141-A61B-42A9F51F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B633-C0DC-B740-9033-9806D105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Change in Odds Ratio as a Percentage: Categorical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C24C-11D3-AC4F-A56D-6884ADEA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31" y="1737361"/>
            <a:ext cx="10297981" cy="4794068"/>
          </a:xfrm>
        </p:spPr>
        <p:txBody>
          <a:bodyPr>
            <a:normAutofit/>
          </a:bodyPr>
          <a:lstStyle/>
          <a:p>
            <a:r>
              <a:rPr lang="en-US" sz="2000" i="1" dirty="0"/>
              <a:t>(OR – 1) X 100 = percent increase/decrease (over reference category in IV) in odds of outcome (DV)</a:t>
            </a:r>
          </a:p>
          <a:p>
            <a:r>
              <a:rPr lang="en-US" sz="3000" dirty="0"/>
              <a:t>IV: Student (0=student not in post, </a:t>
            </a:r>
            <a:r>
              <a:rPr lang="en-US" sz="3000" b="1" dirty="0"/>
              <a:t>1=student in post</a:t>
            </a:r>
            <a:r>
              <a:rPr lang="en-US" sz="3000" dirty="0"/>
              <a:t>)</a:t>
            </a:r>
          </a:p>
          <a:p>
            <a:r>
              <a:rPr lang="en-US" sz="3000" dirty="0"/>
              <a:t>DV: </a:t>
            </a:r>
            <a:r>
              <a:rPr lang="en-US" sz="3000" b="1" dirty="0"/>
              <a:t>Got a pizza (1) </a:t>
            </a:r>
            <a:r>
              <a:rPr lang="en-US" sz="3000" dirty="0"/>
              <a:t>vs. did not get a pizza (0)</a:t>
            </a:r>
          </a:p>
          <a:p>
            <a:r>
              <a:rPr lang="en-US" sz="3000" b="1" dirty="0"/>
              <a:t>Student</a:t>
            </a:r>
            <a:r>
              <a:rPr lang="en-US" sz="3000" dirty="0"/>
              <a:t> </a:t>
            </a:r>
            <a:r>
              <a:rPr lang="en-US" sz="3000" b="1" dirty="0"/>
              <a:t>OR = 1.34 </a:t>
            </a:r>
          </a:p>
          <a:p>
            <a:r>
              <a:rPr lang="en-US" sz="3000" dirty="0"/>
              <a:t>(1.34 – 1) X 100 = 0.34 X 100 = 34%</a:t>
            </a:r>
          </a:p>
          <a:p>
            <a:r>
              <a:rPr lang="en-US" sz="3000" dirty="0"/>
              <a:t>For those </a:t>
            </a:r>
            <a:r>
              <a:rPr lang="en-US" sz="3000" b="1" dirty="0"/>
              <a:t>who included student in their post (IV=1) </a:t>
            </a:r>
            <a:r>
              <a:rPr lang="en-US" sz="3000" dirty="0"/>
              <a:t>(versus those who did not include student in their post, IV=0), the odds of </a:t>
            </a:r>
            <a:r>
              <a:rPr lang="en-US" sz="3000" b="1" dirty="0"/>
              <a:t>getting a pizza (DV=1) increased by 34%, </a:t>
            </a:r>
            <a:r>
              <a:rPr lang="en-US" sz="3000" dirty="0"/>
              <a:t>all else being equal.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2266-B975-5F45-B911-04CDB1B8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B633-C0DC-B740-9033-9806D105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Change in Odds Ratio as a Percentage: Continuous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C24C-11D3-AC4F-A56D-6884ADEA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924" y="1737361"/>
            <a:ext cx="10335688" cy="4794068"/>
          </a:xfrm>
        </p:spPr>
        <p:txBody>
          <a:bodyPr>
            <a:normAutofit/>
          </a:bodyPr>
          <a:lstStyle/>
          <a:p>
            <a:r>
              <a:rPr lang="en-US" sz="2000" i="1" dirty="0"/>
              <a:t>(OR – 1) X 100 = percent increase/decrease (over reference category in IV) in odds of outcome (DV)</a:t>
            </a:r>
          </a:p>
          <a:p>
            <a:r>
              <a:rPr lang="en-US" sz="3000" dirty="0"/>
              <a:t>IV: </a:t>
            </a:r>
            <a:r>
              <a:rPr lang="en-US" sz="3000" b="1" dirty="0"/>
              <a:t>number of posts on the RAOP reddit (</a:t>
            </a:r>
            <a:r>
              <a:rPr lang="en-US" sz="3000" b="1" dirty="0" err="1"/>
              <a:t>raop_posts</a:t>
            </a:r>
            <a:r>
              <a:rPr lang="en-US" sz="3000" b="1" dirty="0"/>
              <a:t>)</a:t>
            </a:r>
          </a:p>
          <a:p>
            <a:r>
              <a:rPr lang="en-US" sz="3000" dirty="0"/>
              <a:t>DV: </a:t>
            </a:r>
            <a:r>
              <a:rPr lang="en-US" sz="3000" b="1" dirty="0"/>
              <a:t>1 = got pizza </a:t>
            </a:r>
            <a:r>
              <a:rPr lang="en-US" sz="3000" dirty="0"/>
              <a:t>or 0 = did not get pizza</a:t>
            </a:r>
          </a:p>
          <a:p>
            <a:r>
              <a:rPr lang="en-US" sz="3000" b="1" dirty="0"/>
              <a:t>OR of </a:t>
            </a:r>
            <a:r>
              <a:rPr lang="en-US" sz="3000" b="1" dirty="0" err="1"/>
              <a:t>raop_posts</a:t>
            </a:r>
            <a:r>
              <a:rPr lang="en-US" sz="3000" b="1" dirty="0"/>
              <a:t> (IV) = 2.24 </a:t>
            </a:r>
            <a:r>
              <a:rPr lang="en-US" sz="3000" dirty="0"/>
              <a:t>(and it’s statistically significant)</a:t>
            </a:r>
          </a:p>
          <a:p>
            <a:r>
              <a:rPr lang="en-US" sz="3000" dirty="0"/>
              <a:t>(2.24 – 1) X 100 = 1.24 X 100 = 124% </a:t>
            </a:r>
          </a:p>
          <a:p>
            <a:r>
              <a:rPr lang="en-US" sz="3000" b="1" dirty="0"/>
              <a:t>For each additional post on the RAOP reddit (1 unit increase on IV), </a:t>
            </a:r>
            <a:r>
              <a:rPr lang="en-US" sz="3000" dirty="0"/>
              <a:t>the odds of </a:t>
            </a:r>
            <a:r>
              <a:rPr lang="en-US" sz="3000" b="1" dirty="0"/>
              <a:t>getting a pizza (DV=1)</a:t>
            </a:r>
            <a:r>
              <a:rPr lang="en-US" sz="3000" dirty="0"/>
              <a:t> </a:t>
            </a:r>
            <a:r>
              <a:rPr lang="en-US" sz="3000" b="1" dirty="0"/>
              <a:t>increase by 124%, </a:t>
            </a:r>
            <a:r>
              <a:rPr lang="en-US" sz="3000" dirty="0"/>
              <a:t>all else being equal.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3F255-6FDF-114D-9EAF-9BFA9A13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5C27-6370-C048-AEC6-550C4818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interpret the referent category for categorical IVs?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84C2-52FE-1B49-86BB-D797E6F6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777" y="1737361"/>
            <a:ext cx="10316835" cy="4758442"/>
          </a:xfrm>
        </p:spPr>
        <p:txBody>
          <a:bodyPr>
            <a:normAutofit/>
          </a:bodyPr>
          <a:lstStyle/>
          <a:p>
            <a:r>
              <a:rPr lang="en-US" sz="3000" dirty="0"/>
              <a:t>What if we wanted to know the odds of </a:t>
            </a:r>
            <a:r>
              <a:rPr lang="en-US" sz="3000" b="1" dirty="0"/>
              <a:t>NOT including student in post (IV=0)</a:t>
            </a:r>
            <a:r>
              <a:rPr lang="en-US" sz="3000" dirty="0"/>
              <a:t> and </a:t>
            </a:r>
            <a:r>
              <a:rPr lang="en-US" sz="3000" b="1" dirty="0"/>
              <a:t>getting a pizza (DV=1)</a:t>
            </a:r>
            <a:r>
              <a:rPr lang="en-US" sz="3000" dirty="0"/>
              <a:t>?</a:t>
            </a:r>
          </a:p>
          <a:p>
            <a:r>
              <a:rPr lang="en-US" sz="3000" dirty="0"/>
              <a:t>We can </a:t>
            </a:r>
            <a:r>
              <a:rPr lang="en-US" sz="3000" b="1" dirty="0"/>
              <a:t>take the reciprocal (1/1.34) of the OR for student (IV=1)</a:t>
            </a:r>
            <a:r>
              <a:rPr lang="en-US" sz="3000" dirty="0"/>
              <a:t>:</a:t>
            </a:r>
          </a:p>
          <a:p>
            <a:pPr lvl="1"/>
            <a:r>
              <a:rPr lang="en-US" sz="2800" dirty="0"/>
              <a:t>1/1.34= </a:t>
            </a:r>
            <a:r>
              <a:rPr lang="en-US" sz="2800" b="1" dirty="0"/>
              <a:t>0.75 is the OR of NOT including student in post </a:t>
            </a:r>
            <a:r>
              <a:rPr lang="en-US" sz="2800" dirty="0"/>
              <a:t>and getting a pizza</a:t>
            </a:r>
          </a:p>
          <a:p>
            <a:pPr lvl="1"/>
            <a:r>
              <a:rPr lang="en-US" sz="2800" dirty="0"/>
              <a:t>Converting this to a percent, we get:</a:t>
            </a:r>
          </a:p>
          <a:p>
            <a:pPr lvl="2"/>
            <a:r>
              <a:rPr lang="en-US" sz="2400" dirty="0"/>
              <a:t>(0.75 - 1) X 100 = -.25 x 100 = -25% </a:t>
            </a:r>
          </a:p>
          <a:p>
            <a:pPr lvl="2"/>
            <a:r>
              <a:rPr lang="en-US" sz="2400" dirty="0"/>
              <a:t>For those </a:t>
            </a:r>
            <a:r>
              <a:rPr lang="en-US" sz="2400" b="1" dirty="0"/>
              <a:t>who did not include student in their post (IV=0) </a:t>
            </a:r>
            <a:r>
              <a:rPr lang="en-US" sz="2400" dirty="0"/>
              <a:t>(versus those who did include student in their post, IV=1), the odds of </a:t>
            </a:r>
            <a:r>
              <a:rPr lang="en-US" sz="2400" b="1" dirty="0"/>
              <a:t>getting a pizza (DV=1) decreased by 25%, </a:t>
            </a:r>
            <a:r>
              <a:rPr lang="en-US" sz="2400" dirty="0"/>
              <a:t>all else being equal.</a:t>
            </a:r>
          </a:p>
          <a:p>
            <a:pPr lvl="2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4A211-0F2E-B040-BD0D-25C368A5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B1877-E40C-6447-A1C3-237F6F6BE3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86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</TotalTime>
  <Words>1068</Words>
  <Application>Microsoft Office PowerPoint</Application>
  <PresentationFormat>Widescreen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Interpreting Results from a Classification/Logistic Regression Model</vt:lpstr>
      <vt:lpstr>Coefficients in Logistic Regression</vt:lpstr>
      <vt:lpstr>How to Interpret an Odds Ratio (OR): Definitions</vt:lpstr>
      <vt:lpstr>How to Interpret an Odds Ratio (OR): Categorical IV</vt:lpstr>
      <vt:lpstr>How to Interpret an Odds Ratio (OR): Continuous IV</vt:lpstr>
      <vt:lpstr>Converting the Change in OR to a Percentage (another way to interpret our estimates)</vt:lpstr>
      <vt:lpstr>How to Interpret Change in Odds Ratio as a Percentage: Categorical IV</vt:lpstr>
      <vt:lpstr>How to Interpret Change in Odds Ratio as a Percentage: Continuous IV</vt:lpstr>
      <vt:lpstr>What if we want to interpret the referent category for categorical IVs?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Microsoft Office User</dc:creator>
  <cp:lastModifiedBy>Lacey Hartigan</cp:lastModifiedBy>
  <cp:revision>42</cp:revision>
  <cp:lastPrinted>2018-02-13T21:01:20Z</cp:lastPrinted>
  <dcterms:created xsi:type="dcterms:W3CDTF">2018-02-13T15:16:19Z</dcterms:created>
  <dcterms:modified xsi:type="dcterms:W3CDTF">2022-07-06T12:54:04Z</dcterms:modified>
</cp:coreProperties>
</file>