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6" r:id="rId4"/>
    <p:sldId id="287" r:id="rId5"/>
    <p:sldId id="288" r:id="rId6"/>
    <p:sldId id="304" r:id="rId7"/>
    <p:sldId id="315" r:id="rId8"/>
    <p:sldId id="316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9" r:id="rId20"/>
    <p:sldId id="330" r:id="rId21"/>
    <p:sldId id="332" r:id="rId22"/>
    <p:sldId id="335" r:id="rId23"/>
    <p:sldId id="340" r:id="rId24"/>
    <p:sldId id="342" r:id="rId25"/>
    <p:sldId id="337" r:id="rId26"/>
    <p:sldId id="43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8" r:id="rId41"/>
    <p:sldId id="431" r:id="rId42"/>
    <p:sldId id="432" r:id="rId43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8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5079" y="989208"/>
            <a:ext cx="10454640" cy="108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988785"/>
            <a:ext cx="11887200" cy="1120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8104" y="2650335"/>
            <a:ext cx="10308590" cy="642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99200" y="9329575"/>
            <a:ext cx="39370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300" y="3668485"/>
            <a:ext cx="798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>
                <a:latin typeface="Gill Sans MT"/>
                <a:cs typeface="Gill Sans MT"/>
              </a:rPr>
              <a:t>CUDA</a:t>
            </a:r>
            <a:r>
              <a:rPr lang="zh-CN" altLang="en-US" spc="-5" dirty="0" smtClean="0">
                <a:latin typeface="Gill Sans MT"/>
                <a:cs typeface="Gill Sans MT"/>
              </a:rPr>
              <a:t>与</a:t>
            </a:r>
            <a:r>
              <a:rPr lang="en-US" altLang="zh-CN" spc="-5" dirty="0" err="1" smtClean="0">
                <a:latin typeface="Gill Sans MT"/>
                <a:cs typeface="Gill Sans MT"/>
              </a:rPr>
              <a:t>cuDNN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28110" y="5562600"/>
            <a:ext cx="5135880" cy="2326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indent="1727200">
              <a:lnSpc>
                <a:spcPct val="100000"/>
              </a:lnSpc>
            </a:pPr>
            <a:r>
              <a:rPr lang="zh-CN" altLang="en-US" sz="3600" dirty="0">
                <a:latin typeface="宋体"/>
                <a:cs typeface="宋体"/>
              </a:rPr>
              <a:t>刘宏斌</a:t>
            </a:r>
            <a:endParaRPr sz="3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4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dirty="0" err="1">
                <a:latin typeface="宋体"/>
                <a:cs typeface="宋体"/>
              </a:rPr>
              <a:t>清华大学</a:t>
            </a:r>
            <a:r>
              <a:rPr sz="3600" spc="200" dirty="0">
                <a:latin typeface="宋体"/>
                <a:cs typeface="宋体"/>
              </a:rPr>
              <a:t> </a:t>
            </a:r>
            <a:r>
              <a:rPr lang="zh-CN" altLang="en-US" sz="3600" dirty="0" smtClean="0">
                <a:latin typeface="宋体"/>
                <a:cs typeface="宋体"/>
              </a:rPr>
              <a:t>热能工程系</a:t>
            </a:r>
            <a:endParaRPr lang="en-US" altLang="zh-CN" sz="3600" dirty="0" smtClean="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lang="en-US" altLang="zh-CN" sz="3600" spc="-5" dirty="0" smtClean="0">
                <a:latin typeface="Gill Sans MT"/>
                <a:cs typeface="Gill Sans MT"/>
              </a:rPr>
              <a:t>TTS</a:t>
            </a:r>
            <a:r>
              <a:rPr lang="zh-CN" altLang="en-US" sz="3600" spc="-5" dirty="0" smtClean="0">
                <a:latin typeface="Gill Sans MT"/>
                <a:cs typeface="Gill Sans MT"/>
              </a:rPr>
              <a:t>组实习生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21550" y="2457450"/>
            <a:ext cx="4749800" cy="7150100"/>
          </a:xfrm>
          <a:custGeom>
            <a:avLst/>
            <a:gdLst/>
            <a:ahLst/>
            <a:cxnLst/>
            <a:rect l="l" t="t" r="r" b="b"/>
            <a:pathLst>
              <a:path w="4749800" h="7150100">
                <a:moveTo>
                  <a:pt x="45593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6959600"/>
                </a:lnTo>
                <a:lnTo>
                  <a:pt x="5536" y="7005379"/>
                </a:lnTo>
                <a:lnTo>
                  <a:pt x="21263" y="7047145"/>
                </a:lnTo>
                <a:lnTo>
                  <a:pt x="45856" y="7083575"/>
                </a:lnTo>
                <a:lnTo>
                  <a:pt x="77993" y="7113344"/>
                </a:lnTo>
                <a:lnTo>
                  <a:pt x="116348" y="7135129"/>
                </a:lnTo>
                <a:lnTo>
                  <a:pt x="159599" y="7147606"/>
                </a:lnTo>
                <a:lnTo>
                  <a:pt x="190500" y="7150100"/>
                </a:lnTo>
                <a:lnTo>
                  <a:pt x="4559300" y="7150100"/>
                </a:lnTo>
                <a:lnTo>
                  <a:pt x="4605079" y="7144563"/>
                </a:lnTo>
                <a:lnTo>
                  <a:pt x="4646845" y="7128836"/>
                </a:lnTo>
                <a:lnTo>
                  <a:pt x="4683275" y="7104243"/>
                </a:lnTo>
                <a:lnTo>
                  <a:pt x="4713044" y="7072106"/>
                </a:lnTo>
                <a:lnTo>
                  <a:pt x="4734829" y="7033751"/>
                </a:lnTo>
                <a:lnTo>
                  <a:pt x="4747306" y="6990500"/>
                </a:lnTo>
                <a:lnTo>
                  <a:pt x="4749800" y="6959600"/>
                </a:lnTo>
                <a:lnTo>
                  <a:pt x="4749800" y="190500"/>
                </a:lnTo>
                <a:lnTo>
                  <a:pt x="4744263" y="144720"/>
                </a:lnTo>
                <a:lnTo>
                  <a:pt x="4728536" y="102954"/>
                </a:lnTo>
                <a:lnTo>
                  <a:pt x="4703943" y="66524"/>
                </a:lnTo>
                <a:lnTo>
                  <a:pt x="4671806" y="36755"/>
                </a:lnTo>
                <a:lnTo>
                  <a:pt x="4633451" y="14970"/>
                </a:lnTo>
                <a:lnTo>
                  <a:pt x="4590200" y="2493"/>
                </a:lnTo>
                <a:lnTo>
                  <a:pt x="4559300" y="0"/>
                </a:lnTo>
                <a:close/>
              </a:path>
            </a:pathLst>
          </a:custGeom>
          <a:solidFill>
            <a:srgbClr val="FFD9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21550" y="2457450"/>
            <a:ext cx="4749800" cy="7150100"/>
          </a:xfrm>
          <a:custGeom>
            <a:avLst/>
            <a:gdLst/>
            <a:ahLst/>
            <a:cxnLst/>
            <a:rect l="l" t="t" r="r" b="b"/>
            <a:pathLst>
              <a:path w="4749800" h="7150100">
                <a:moveTo>
                  <a:pt x="190500" y="0"/>
                </a:moveTo>
                <a:lnTo>
                  <a:pt x="4559300" y="0"/>
                </a:lnTo>
                <a:lnTo>
                  <a:pt x="4574924" y="631"/>
                </a:lnTo>
                <a:lnTo>
                  <a:pt x="4619512" y="9711"/>
                </a:lnTo>
                <a:lnTo>
                  <a:pt x="4659647" y="28541"/>
                </a:lnTo>
                <a:lnTo>
                  <a:pt x="4694003" y="55796"/>
                </a:lnTo>
                <a:lnTo>
                  <a:pt x="4721258" y="90152"/>
                </a:lnTo>
                <a:lnTo>
                  <a:pt x="4740088" y="130287"/>
                </a:lnTo>
                <a:lnTo>
                  <a:pt x="4749168" y="174875"/>
                </a:lnTo>
                <a:lnTo>
                  <a:pt x="4749800" y="190500"/>
                </a:lnTo>
                <a:lnTo>
                  <a:pt x="4749800" y="6959600"/>
                </a:lnTo>
                <a:lnTo>
                  <a:pt x="4744263" y="7005379"/>
                </a:lnTo>
                <a:lnTo>
                  <a:pt x="4728536" y="7047145"/>
                </a:lnTo>
                <a:lnTo>
                  <a:pt x="4703943" y="7083575"/>
                </a:lnTo>
                <a:lnTo>
                  <a:pt x="4671806" y="7113344"/>
                </a:lnTo>
                <a:lnTo>
                  <a:pt x="4633451" y="7135129"/>
                </a:lnTo>
                <a:lnTo>
                  <a:pt x="4590200" y="7147606"/>
                </a:lnTo>
                <a:lnTo>
                  <a:pt x="4559300" y="7150100"/>
                </a:lnTo>
                <a:lnTo>
                  <a:pt x="190500" y="7150100"/>
                </a:lnTo>
                <a:lnTo>
                  <a:pt x="144720" y="7144563"/>
                </a:lnTo>
                <a:lnTo>
                  <a:pt x="102954" y="7128836"/>
                </a:lnTo>
                <a:lnTo>
                  <a:pt x="66524" y="7104243"/>
                </a:lnTo>
                <a:lnTo>
                  <a:pt x="36755" y="7072106"/>
                </a:lnTo>
                <a:lnTo>
                  <a:pt x="14970" y="7033751"/>
                </a:lnTo>
                <a:lnTo>
                  <a:pt x="2493" y="6990500"/>
                </a:lnTo>
                <a:lnTo>
                  <a:pt x="0" y="6959600"/>
                </a:lnTo>
                <a:lnTo>
                  <a:pt x="0" y="190500"/>
                </a:lnTo>
                <a:lnTo>
                  <a:pt x="5536" y="144720"/>
                </a:lnTo>
                <a:lnTo>
                  <a:pt x="21263" y="102954"/>
                </a:lnTo>
                <a:lnTo>
                  <a:pt x="45856" y="66524"/>
                </a:lnTo>
                <a:lnTo>
                  <a:pt x="77993" y="36755"/>
                </a:lnTo>
                <a:lnTo>
                  <a:pt x="116348" y="14970"/>
                </a:lnTo>
                <a:lnTo>
                  <a:pt x="159599" y="2493"/>
                </a:lnTo>
                <a:lnTo>
                  <a:pt x="19050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04600" y="5041900"/>
            <a:ext cx="520700" cy="204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20365" y="5016500"/>
            <a:ext cx="635000" cy="20447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606060"/>
                </a:solidFill>
                <a:latin typeface="Gill Sans MT"/>
                <a:cs typeface="Gill Sans MT"/>
              </a:rPr>
              <a:t>DEVICE</a:t>
            </a:r>
            <a:endParaRPr sz="4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2550" y="2444750"/>
            <a:ext cx="4749800" cy="7150100"/>
          </a:xfrm>
          <a:custGeom>
            <a:avLst/>
            <a:gdLst/>
            <a:ahLst/>
            <a:cxnLst/>
            <a:rect l="l" t="t" r="r" b="b"/>
            <a:pathLst>
              <a:path w="4749800" h="7150100">
                <a:moveTo>
                  <a:pt x="45593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6959600"/>
                </a:lnTo>
                <a:lnTo>
                  <a:pt x="5536" y="7005379"/>
                </a:lnTo>
                <a:lnTo>
                  <a:pt x="21263" y="7047145"/>
                </a:lnTo>
                <a:lnTo>
                  <a:pt x="45856" y="7083575"/>
                </a:lnTo>
                <a:lnTo>
                  <a:pt x="77993" y="7113344"/>
                </a:lnTo>
                <a:lnTo>
                  <a:pt x="116348" y="7135129"/>
                </a:lnTo>
                <a:lnTo>
                  <a:pt x="159599" y="7147606"/>
                </a:lnTo>
                <a:lnTo>
                  <a:pt x="190500" y="7150100"/>
                </a:lnTo>
                <a:lnTo>
                  <a:pt x="4559300" y="7150100"/>
                </a:lnTo>
                <a:lnTo>
                  <a:pt x="4605079" y="7144563"/>
                </a:lnTo>
                <a:lnTo>
                  <a:pt x="4646845" y="7128836"/>
                </a:lnTo>
                <a:lnTo>
                  <a:pt x="4683274" y="7104243"/>
                </a:lnTo>
                <a:lnTo>
                  <a:pt x="4713044" y="7072106"/>
                </a:lnTo>
                <a:lnTo>
                  <a:pt x="4734829" y="7033751"/>
                </a:lnTo>
                <a:lnTo>
                  <a:pt x="4747306" y="6990500"/>
                </a:lnTo>
                <a:lnTo>
                  <a:pt x="4749800" y="6959600"/>
                </a:lnTo>
                <a:lnTo>
                  <a:pt x="4749800" y="190500"/>
                </a:lnTo>
                <a:lnTo>
                  <a:pt x="4744263" y="144720"/>
                </a:lnTo>
                <a:lnTo>
                  <a:pt x="4728536" y="102954"/>
                </a:lnTo>
                <a:lnTo>
                  <a:pt x="4703942" y="66524"/>
                </a:lnTo>
                <a:lnTo>
                  <a:pt x="4671806" y="36755"/>
                </a:lnTo>
                <a:lnTo>
                  <a:pt x="4633450" y="14970"/>
                </a:lnTo>
                <a:lnTo>
                  <a:pt x="4590199" y="2493"/>
                </a:lnTo>
                <a:lnTo>
                  <a:pt x="4559300" y="0"/>
                </a:lnTo>
                <a:close/>
              </a:path>
            </a:pathLst>
          </a:custGeom>
          <a:solidFill>
            <a:srgbClr val="53D5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2550" y="2444750"/>
            <a:ext cx="4749800" cy="7150100"/>
          </a:xfrm>
          <a:custGeom>
            <a:avLst/>
            <a:gdLst/>
            <a:ahLst/>
            <a:cxnLst/>
            <a:rect l="l" t="t" r="r" b="b"/>
            <a:pathLst>
              <a:path w="4749800" h="7150100">
                <a:moveTo>
                  <a:pt x="4559300" y="7150100"/>
                </a:moveTo>
                <a:lnTo>
                  <a:pt x="190500" y="7150100"/>
                </a:lnTo>
                <a:lnTo>
                  <a:pt x="174876" y="7149468"/>
                </a:lnTo>
                <a:lnTo>
                  <a:pt x="130287" y="7140388"/>
                </a:lnTo>
                <a:lnTo>
                  <a:pt x="90152" y="7121558"/>
                </a:lnTo>
                <a:lnTo>
                  <a:pt x="55796" y="7094303"/>
                </a:lnTo>
                <a:lnTo>
                  <a:pt x="28541" y="7059947"/>
                </a:lnTo>
                <a:lnTo>
                  <a:pt x="9711" y="7019812"/>
                </a:lnTo>
                <a:lnTo>
                  <a:pt x="631" y="6975223"/>
                </a:lnTo>
                <a:lnTo>
                  <a:pt x="0" y="6959600"/>
                </a:lnTo>
                <a:lnTo>
                  <a:pt x="0" y="190500"/>
                </a:lnTo>
                <a:lnTo>
                  <a:pt x="5536" y="144720"/>
                </a:lnTo>
                <a:lnTo>
                  <a:pt x="21263" y="102954"/>
                </a:lnTo>
                <a:lnTo>
                  <a:pt x="45856" y="66524"/>
                </a:lnTo>
                <a:lnTo>
                  <a:pt x="77993" y="36755"/>
                </a:lnTo>
                <a:lnTo>
                  <a:pt x="116348" y="14970"/>
                </a:lnTo>
                <a:lnTo>
                  <a:pt x="159599" y="2493"/>
                </a:lnTo>
                <a:lnTo>
                  <a:pt x="190500" y="0"/>
                </a:lnTo>
                <a:lnTo>
                  <a:pt x="4559300" y="0"/>
                </a:lnTo>
                <a:lnTo>
                  <a:pt x="4605079" y="5536"/>
                </a:lnTo>
                <a:lnTo>
                  <a:pt x="4646845" y="21263"/>
                </a:lnTo>
                <a:lnTo>
                  <a:pt x="4683275" y="45856"/>
                </a:lnTo>
                <a:lnTo>
                  <a:pt x="4713044" y="77993"/>
                </a:lnTo>
                <a:lnTo>
                  <a:pt x="4734829" y="116348"/>
                </a:lnTo>
                <a:lnTo>
                  <a:pt x="4747306" y="159599"/>
                </a:lnTo>
                <a:lnTo>
                  <a:pt x="4749800" y="190500"/>
                </a:lnTo>
                <a:lnTo>
                  <a:pt x="4749800" y="6959600"/>
                </a:lnTo>
                <a:lnTo>
                  <a:pt x="4744263" y="7005379"/>
                </a:lnTo>
                <a:lnTo>
                  <a:pt x="4728536" y="7047145"/>
                </a:lnTo>
                <a:lnTo>
                  <a:pt x="4703943" y="7083575"/>
                </a:lnTo>
                <a:lnTo>
                  <a:pt x="4671806" y="7113344"/>
                </a:lnTo>
                <a:lnTo>
                  <a:pt x="4633451" y="7135129"/>
                </a:lnTo>
                <a:lnTo>
                  <a:pt x="4590200" y="7147606"/>
                </a:lnTo>
                <a:lnTo>
                  <a:pt x="4559300" y="71501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8600" y="5207000"/>
            <a:ext cx="5207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68534" y="5213586"/>
            <a:ext cx="635000" cy="1619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606060"/>
                </a:solidFill>
                <a:latin typeface="Gill Sans MT"/>
                <a:cs typeface="Gill Sans MT"/>
              </a:rPr>
              <a:t>H</a:t>
            </a:r>
            <a:r>
              <a:rPr sz="4800" spc="-5" dirty="0">
                <a:solidFill>
                  <a:srgbClr val="606060"/>
                </a:solidFill>
                <a:latin typeface="Gill Sans MT"/>
                <a:cs typeface="Gill Sans MT"/>
              </a:rPr>
              <a:t>O</a:t>
            </a:r>
            <a:r>
              <a:rPr sz="4800" dirty="0">
                <a:solidFill>
                  <a:srgbClr val="606060"/>
                </a:solidFill>
                <a:latin typeface="Gill Sans MT"/>
                <a:cs typeface="Gill Sans MT"/>
              </a:rPr>
              <a:t>ST</a:t>
            </a:r>
            <a:endParaRPr sz="4800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02530" y="3517560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5">
                <a:moveTo>
                  <a:pt x="0" y="0"/>
                </a:moveTo>
                <a:lnTo>
                  <a:pt x="0" y="410688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5850" y="3849509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0" y="0"/>
                </a:moveTo>
                <a:lnTo>
                  <a:pt x="106680" y="213360"/>
                </a:lnTo>
                <a:lnTo>
                  <a:pt x="186690" y="53339"/>
                </a:lnTo>
                <a:lnTo>
                  <a:pt x="106680" y="53339"/>
                </a:lnTo>
                <a:lnTo>
                  <a:pt x="0" y="0"/>
                </a:lnTo>
                <a:close/>
              </a:path>
              <a:path w="213360" h="213360">
                <a:moveTo>
                  <a:pt x="213360" y="0"/>
                </a:moveTo>
                <a:lnTo>
                  <a:pt x="106680" y="53339"/>
                </a:lnTo>
                <a:lnTo>
                  <a:pt x="186690" y="53339"/>
                </a:lnTo>
                <a:lnTo>
                  <a:pt x="21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1600" y="6451600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5">
                <a:moveTo>
                  <a:pt x="0" y="0"/>
                </a:moveTo>
                <a:lnTo>
                  <a:pt x="0" y="410688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4920" y="6783548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59">
                <a:moveTo>
                  <a:pt x="0" y="0"/>
                </a:moveTo>
                <a:lnTo>
                  <a:pt x="106679" y="213360"/>
                </a:lnTo>
                <a:lnTo>
                  <a:pt x="186689" y="53340"/>
                </a:lnTo>
                <a:lnTo>
                  <a:pt x="106679" y="53340"/>
                </a:lnTo>
                <a:lnTo>
                  <a:pt x="0" y="0"/>
                </a:lnTo>
                <a:close/>
              </a:path>
              <a:path w="213360" h="213359">
                <a:moveTo>
                  <a:pt x="213359" y="0"/>
                </a:moveTo>
                <a:lnTo>
                  <a:pt x="106679" y="53340"/>
                </a:lnTo>
                <a:lnTo>
                  <a:pt x="186689" y="53340"/>
                </a:lnTo>
                <a:lnTo>
                  <a:pt x="2133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2584" y="3910953"/>
            <a:ext cx="5569585" cy="857250"/>
          </a:xfrm>
          <a:custGeom>
            <a:avLst/>
            <a:gdLst/>
            <a:ahLst/>
            <a:cxnLst/>
            <a:rect l="l" t="t" r="r" b="b"/>
            <a:pathLst>
              <a:path w="5569584" h="857250">
                <a:moveTo>
                  <a:pt x="0" y="608799"/>
                </a:moveTo>
                <a:lnTo>
                  <a:pt x="44389" y="649661"/>
                </a:lnTo>
                <a:lnTo>
                  <a:pt x="88036" y="688080"/>
                </a:lnTo>
                <a:lnTo>
                  <a:pt x="131300" y="723636"/>
                </a:lnTo>
                <a:lnTo>
                  <a:pt x="174542" y="755911"/>
                </a:lnTo>
                <a:lnTo>
                  <a:pt x="218123" y="784486"/>
                </a:lnTo>
                <a:lnTo>
                  <a:pt x="262402" y="808944"/>
                </a:lnTo>
                <a:lnTo>
                  <a:pt x="307742" y="828866"/>
                </a:lnTo>
                <a:lnTo>
                  <a:pt x="354502" y="843833"/>
                </a:lnTo>
                <a:lnTo>
                  <a:pt x="403043" y="853428"/>
                </a:lnTo>
                <a:lnTo>
                  <a:pt x="453726" y="857231"/>
                </a:lnTo>
                <a:lnTo>
                  <a:pt x="622396" y="852210"/>
                </a:lnTo>
                <a:lnTo>
                  <a:pt x="822786" y="833719"/>
                </a:lnTo>
                <a:lnTo>
                  <a:pt x="1051030" y="803349"/>
                </a:lnTo>
                <a:lnTo>
                  <a:pt x="1303261" y="762691"/>
                </a:lnTo>
                <a:lnTo>
                  <a:pt x="1575613" y="713336"/>
                </a:lnTo>
                <a:lnTo>
                  <a:pt x="1864220" y="656874"/>
                </a:lnTo>
                <a:lnTo>
                  <a:pt x="2165215" y="594896"/>
                </a:lnTo>
                <a:lnTo>
                  <a:pt x="2474733" y="528994"/>
                </a:lnTo>
                <a:lnTo>
                  <a:pt x="2788906" y="460758"/>
                </a:lnTo>
                <a:lnTo>
                  <a:pt x="3103870" y="391778"/>
                </a:lnTo>
                <a:lnTo>
                  <a:pt x="3415756" y="323646"/>
                </a:lnTo>
                <a:lnTo>
                  <a:pt x="3720700" y="257952"/>
                </a:lnTo>
                <a:lnTo>
                  <a:pt x="4014834" y="196287"/>
                </a:lnTo>
                <a:lnTo>
                  <a:pt x="4294293" y="140243"/>
                </a:lnTo>
                <a:lnTo>
                  <a:pt x="4555210" y="91409"/>
                </a:lnTo>
                <a:lnTo>
                  <a:pt x="4793719" y="51377"/>
                </a:lnTo>
                <a:lnTo>
                  <a:pt x="5005954" y="21738"/>
                </a:lnTo>
                <a:lnTo>
                  <a:pt x="5188048" y="4082"/>
                </a:lnTo>
                <a:lnTo>
                  <a:pt x="5336136" y="0"/>
                </a:lnTo>
                <a:lnTo>
                  <a:pt x="5446350" y="11082"/>
                </a:lnTo>
                <a:lnTo>
                  <a:pt x="5486666" y="30878"/>
                </a:lnTo>
                <a:lnTo>
                  <a:pt x="5515822" y="67519"/>
                </a:lnTo>
                <a:lnTo>
                  <a:pt x="5532003" y="103552"/>
                </a:lnTo>
                <a:lnTo>
                  <a:pt x="5544588" y="144962"/>
                </a:lnTo>
                <a:lnTo>
                  <a:pt x="5554725" y="189993"/>
                </a:lnTo>
                <a:lnTo>
                  <a:pt x="5560692" y="221158"/>
                </a:lnTo>
                <a:lnTo>
                  <a:pt x="5569077" y="259064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9470" y="4068421"/>
            <a:ext cx="207645" cy="233045"/>
          </a:xfrm>
          <a:custGeom>
            <a:avLst/>
            <a:gdLst/>
            <a:ahLst/>
            <a:cxnLst/>
            <a:rect l="l" t="t" r="r" b="b"/>
            <a:pathLst>
              <a:path w="207645" h="233045">
                <a:moveTo>
                  <a:pt x="0" y="50119"/>
                </a:moveTo>
                <a:lnTo>
                  <a:pt x="153813" y="232450"/>
                </a:lnTo>
                <a:lnTo>
                  <a:pt x="189663" y="76907"/>
                </a:lnTo>
                <a:lnTo>
                  <a:pt x="116224" y="76907"/>
                </a:lnTo>
                <a:lnTo>
                  <a:pt x="0" y="50119"/>
                </a:lnTo>
                <a:close/>
              </a:path>
              <a:path w="207645" h="233045">
                <a:moveTo>
                  <a:pt x="207389" y="0"/>
                </a:moveTo>
                <a:lnTo>
                  <a:pt x="116224" y="76907"/>
                </a:lnTo>
                <a:lnTo>
                  <a:pt x="189663" y="76907"/>
                </a:lnTo>
                <a:lnTo>
                  <a:pt x="2073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8900" y="6947678"/>
            <a:ext cx="5594985" cy="761365"/>
          </a:xfrm>
          <a:custGeom>
            <a:avLst/>
            <a:gdLst/>
            <a:ahLst/>
            <a:cxnLst/>
            <a:rect l="l" t="t" r="r" b="b"/>
            <a:pathLst>
              <a:path w="5594984" h="761365">
                <a:moveTo>
                  <a:pt x="0" y="590182"/>
                </a:moveTo>
                <a:lnTo>
                  <a:pt x="57330" y="629207"/>
                </a:lnTo>
                <a:lnTo>
                  <a:pt x="91595" y="646321"/>
                </a:lnTo>
                <a:lnTo>
                  <a:pt x="129007" y="661925"/>
                </a:lnTo>
                <a:lnTo>
                  <a:pt x="169126" y="676085"/>
                </a:lnTo>
                <a:lnTo>
                  <a:pt x="211514" y="688870"/>
                </a:lnTo>
                <a:lnTo>
                  <a:pt x="255731" y="700347"/>
                </a:lnTo>
                <a:lnTo>
                  <a:pt x="301339" y="710582"/>
                </a:lnTo>
                <a:lnTo>
                  <a:pt x="347897" y="719643"/>
                </a:lnTo>
                <a:lnTo>
                  <a:pt x="394966" y="727597"/>
                </a:lnTo>
                <a:lnTo>
                  <a:pt x="442108" y="734512"/>
                </a:lnTo>
                <a:lnTo>
                  <a:pt x="488882" y="740453"/>
                </a:lnTo>
                <a:lnTo>
                  <a:pt x="534850" y="745490"/>
                </a:lnTo>
                <a:lnTo>
                  <a:pt x="579572" y="749688"/>
                </a:lnTo>
                <a:lnTo>
                  <a:pt x="622610" y="753115"/>
                </a:lnTo>
                <a:lnTo>
                  <a:pt x="663523" y="755838"/>
                </a:lnTo>
                <a:lnTo>
                  <a:pt x="701873" y="757924"/>
                </a:lnTo>
                <a:lnTo>
                  <a:pt x="769125" y="760456"/>
                </a:lnTo>
                <a:lnTo>
                  <a:pt x="797149" y="761035"/>
                </a:lnTo>
                <a:lnTo>
                  <a:pt x="963514" y="756716"/>
                </a:lnTo>
                <a:lnTo>
                  <a:pt x="1157305" y="740236"/>
                </a:lnTo>
                <a:lnTo>
                  <a:pt x="1375133" y="713040"/>
                </a:lnTo>
                <a:lnTo>
                  <a:pt x="1613610" y="676573"/>
                </a:lnTo>
                <a:lnTo>
                  <a:pt x="1869345" y="632280"/>
                </a:lnTo>
                <a:lnTo>
                  <a:pt x="2138950" y="581608"/>
                </a:lnTo>
                <a:lnTo>
                  <a:pt x="2419036" y="526002"/>
                </a:lnTo>
                <a:lnTo>
                  <a:pt x="2706212" y="466906"/>
                </a:lnTo>
                <a:lnTo>
                  <a:pt x="2997090" y="405768"/>
                </a:lnTo>
                <a:lnTo>
                  <a:pt x="3288281" y="344031"/>
                </a:lnTo>
                <a:lnTo>
                  <a:pt x="3576395" y="283142"/>
                </a:lnTo>
                <a:lnTo>
                  <a:pt x="3858044" y="224546"/>
                </a:lnTo>
                <a:lnTo>
                  <a:pt x="4129837" y="169689"/>
                </a:lnTo>
                <a:lnTo>
                  <a:pt x="4388386" y="120015"/>
                </a:lnTo>
                <a:lnTo>
                  <a:pt x="4630301" y="76971"/>
                </a:lnTo>
                <a:lnTo>
                  <a:pt x="4852194" y="42002"/>
                </a:lnTo>
                <a:lnTo>
                  <a:pt x="5050674" y="16554"/>
                </a:lnTo>
                <a:lnTo>
                  <a:pt x="5222353" y="2071"/>
                </a:lnTo>
                <a:lnTo>
                  <a:pt x="5363841" y="0"/>
                </a:lnTo>
                <a:lnTo>
                  <a:pt x="5471750" y="11785"/>
                </a:lnTo>
                <a:lnTo>
                  <a:pt x="5512066" y="31580"/>
                </a:lnTo>
                <a:lnTo>
                  <a:pt x="5541222" y="68222"/>
                </a:lnTo>
                <a:lnTo>
                  <a:pt x="5557403" y="104254"/>
                </a:lnTo>
                <a:lnTo>
                  <a:pt x="5569988" y="145664"/>
                </a:lnTo>
                <a:lnTo>
                  <a:pt x="5580125" y="190695"/>
                </a:lnTo>
                <a:lnTo>
                  <a:pt x="5586092" y="221860"/>
                </a:lnTo>
                <a:lnTo>
                  <a:pt x="5594477" y="259766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71185" y="7105848"/>
            <a:ext cx="207645" cy="233045"/>
          </a:xfrm>
          <a:custGeom>
            <a:avLst/>
            <a:gdLst/>
            <a:ahLst/>
            <a:cxnLst/>
            <a:rect l="l" t="t" r="r" b="b"/>
            <a:pathLst>
              <a:path w="207645" h="233045">
                <a:moveTo>
                  <a:pt x="0" y="50119"/>
                </a:moveTo>
                <a:lnTo>
                  <a:pt x="153814" y="232449"/>
                </a:lnTo>
                <a:lnTo>
                  <a:pt x="189664" y="76907"/>
                </a:lnTo>
                <a:lnTo>
                  <a:pt x="116225" y="76907"/>
                </a:lnTo>
                <a:lnTo>
                  <a:pt x="0" y="50119"/>
                </a:lnTo>
                <a:close/>
              </a:path>
              <a:path w="207645" h="233045">
                <a:moveTo>
                  <a:pt x="207391" y="0"/>
                </a:moveTo>
                <a:lnTo>
                  <a:pt x="116225" y="76907"/>
                </a:lnTo>
                <a:lnTo>
                  <a:pt x="189664" y="76907"/>
                </a:lnTo>
                <a:lnTo>
                  <a:pt x="207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7453" y="5372333"/>
            <a:ext cx="5507990" cy="751840"/>
          </a:xfrm>
          <a:custGeom>
            <a:avLst/>
            <a:gdLst/>
            <a:ahLst/>
            <a:cxnLst/>
            <a:rect l="l" t="t" r="r" b="b"/>
            <a:pathLst>
              <a:path w="5507990" h="751839">
                <a:moveTo>
                  <a:pt x="0" y="149051"/>
                </a:moveTo>
                <a:lnTo>
                  <a:pt x="44987" y="116411"/>
                </a:lnTo>
                <a:lnTo>
                  <a:pt x="96000" y="85543"/>
                </a:lnTo>
                <a:lnTo>
                  <a:pt x="149174" y="58950"/>
                </a:lnTo>
                <a:lnTo>
                  <a:pt x="205535" y="36925"/>
                </a:lnTo>
                <a:lnTo>
                  <a:pt x="266105" y="19757"/>
                </a:lnTo>
                <a:lnTo>
                  <a:pt x="331909" y="7738"/>
                </a:lnTo>
                <a:lnTo>
                  <a:pt x="403970" y="1158"/>
                </a:lnTo>
                <a:lnTo>
                  <a:pt x="442667" y="0"/>
                </a:lnTo>
                <a:lnTo>
                  <a:pt x="483313" y="310"/>
                </a:lnTo>
                <a:lnTo>
                  <a:pt x="526034" y="2125"/>
                </a:lnTo>
                <a:lnTo>
                  <a:pt x="570960" y="5482"/>
                </a:lnTo>
                <a:lnTo>
                  <a:pt x="618218" y="10417"/>
                </a:lnTo>
                <a:lnTo>
                  <a:pt x="667936" y="16966"/>
                </a:lnTo>
                <a:lnTo>
                  <a:pt x="720243" y="25167"/>
                </a:lnTo>
                <a:lnTo>
                  <a:pt x="834796" y="43939"/>
                </a:lnTo>
                <a:lnTo>
                  <a:pt x="985443" y="67825"/>
                </a:lnTo>
                <a:lnTo>
                  <a:pt x="1168144" y="96273"/>
                </a:lnTo>
                <a:lnTo>
                  <a:pt x="1378861" y="128734"/>
                </a:lnTo>
                <a:lnTo>
                  <a:pt x="1613554" y="164656"/>
                </a:lnTo>
                <a:lnTo>
                  <a:pt x="1868184" y="203488"/>
                </a:lnTo>
                <a:lnTo>
                  <a:pt x="2138712" y="244682"/>
                </a:lnTo>
                <a:lnTo>
                  <a:pt x="2421099" y="287685"/>
                </a:lnTo>
                <a:lnTo>
                  <a:pt x="2711305" y="331947"/>
                </a:lnTo>
                <a:lnTo>
                  <a:pt x="3005293" y="376918"/>
                </a:lnTo>
                <a:lnTo>
                  <a:pt x="3299021" y="422047"/>
                </a:lnTo>
                <a:lnTo>
                  <a:pt x="3588452" y="466784"/>
                </a:lnTo>
                <a:lnTo>
                  <a:pt x="3869546" y="510578"/>
                </a:lnTo>
                <a:lnTo>
                  <a:pt x="4138265" y="552878"/>
                </a:lnTo>
                <a:lnTo>
                  <a:pt x="4390568" y="593134"/>
                </a:lnTo>
                <a:lnTo>
                  <a:pt x="4622417" y="630796"/>
                </a:lnTo>
                <a:lnTo>
                  <a:pt x="4829772" y="665313"/>
                </a:lnTo>
                <a:lnTo>
                  <a:pt x="5008595" y="696133"/>
                </a:lnTo>
                <a:lnTo>
                  <a:pt x="5154846" y="722708"/>
                </a:lnTo>
                <a:lnTo>
                  <a:pt x="5264487" y="744485"/>
                </a:lnTo>
                <a:lnTo>
                  <a:pt x="5282369" y="747873"/>
                </a:lnTo>
                <a:lnTo>
                  <a:pt x="5300297" y="750297"/>
                </a:lnTo>
                <a:lnTo>
                  <a:pt x="5318162" y="751555"/>
                </a:lnTo>
                <a:lnTo>
                  <a:pt x="5335856" y="751442"/>
                </a:lnTo>
                <a:lnTo>
                  <a:pt x="5386832" y="740851"/>
                </a:lnTo>
                <a:lnTo>
                  <a:pt x="5432380" y="710613"/>
                </a:lnTo>
                <a:lnTo>
                  <a:pt x="5458289" y="676830"/>
                </a:lnTo>
                <a:lnTo>
                  <a:pt x="5479624" y="630249"/>
                </a:lnTo>
                <a:lnTo>
                  <a:pt x="5495522" y="569247"/>
                </a:lnTo>
                <a:lnTo>
                  <a:pt x="5505117" y="492195"/>
                </a:lnTo>
                <a:lnTo>
                  <a:pt x="5507281" y="447143"/>
                </a:lnTo>
                <a:lnTo>
                  <a:pt x="5507546" y="39747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1600" y="5388852"/>
            <a:ext cx="233679" cy="215900"/>
          </a:xfrm>
          <a:custGeom>
            <a:avLst/>
            <a:gdLst/>
            <a:ahLst/>
            <a:cxnLst/>
            <a:rect l="l" t="t" r="r" b="b"/>
            <a:pathLst>
              <a:path w="233679" h="215900">
                <a:moveTo>
                  <a:pt x="101857" y="0"/>
                </a:moveTo>
                <a:lnTo>
                  <a:pt x="0" y="215704"/>
                </a:lnTo>
                <a:lnTo>
                  <a:pt x="233677" y="167768"/>
                </a:lnTo>
                <a:lnTo>
                  <a:pt x="125826" y="116838"/>
                </a:lnTo>
                <a:lnTo>
                  <a:pt x="1018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24481" y="8388456"/>
            <a:ext cx="5526405" cy="744855"/>
          </a:xfrm>
          <a:custGeom>
            <a:avLst/>
            <a:gdLst/>
            <a:ahLst/>
            <a:cxnLst/>
            <a:rect l="l" t="t" r="r" b="b"/>
            <a:pathLst>
              <a:path w="5526405" h="744854">
                <a:moveTo>
                  <a:pt x="0" y="173058"/>
                </a:moveTo>
                <a:lnTo>
                  <a:pt x="67012" y="134282"/>
                </a:lnTo>
                <a:lnTo>
                  <a:pt x="112364" y="111839"/>
                </a:lnTo>
                <a:lnTo>
                  <a:pt x="157333" y="91788"/>
                </a:lnTo>
                <a:lnTo>
                  <a:pt x="201895" y="74027"/>
                </a:lnTo>
                <a:lnTo>
                  <a:pt x="246028" y="58455"/>
                </a:lnTo>
                <a:lnTo>
                  <a:pt x="289711" y="44969"/>
                </a:lnTo>
                <a:lnTo>
                  <a:pt x="332921" y="33468"/>
                </a:lnTo>
                <a:lnTo>
                  <a:pt x="375636" y="23850"/>
                </a:lnTo>
                <a:lnTo>
                  <a:pt x="417832" y="16014"/>
                </a:lnTo>
                <a:lnTo>
                  <a:pt x="459489" y="9858"/>
                </a:lnTo>
                <a:lnTo>
                  <a:pt x="500584" y="5281"/>
                </a:lnTo>
                <a:lnTo>
                  <a:pt x="541094" y="2179"/>
                </a:lnTo>
                <a:lnTo>
                  <a:pt x="580997" y="453"/>
                </a:lnTo>
                <a:lnTo>
                  <a:pt x="620271" y="0"/>
                </a:lnTo>
                <a:lnTo>
                  <a:pt x="658894" y="718"/>
                </a:lnTo>
                <a:lnTo>
                  <a:pt x="734096" y="5261"/>
                </a:lnTo>
                <a:lnTo>
                  <a:pt x="806425" y="13271"/>
                </a:lnTo>
                <a:lnTo>
                  <a:pt x="955455" y="35906"/>
                </a:lnTo>
                <a:lnTo>
                  <a:pt x="1104120" y="58842"/>
                </a:lnTo>
                <a:lnTo>
                  <a:pt x="1283569" y="86558"/>
                </a:lnTo>
                <a:lnTo>
                  <a:pt x="1489921" y="118484"/>
                </a:lnTo>
                <a:lnTo>
                  <a:pt x="1719294" y="154051"/>
                </a:lnTo>
                <a:lnTo>
                  <a:pt x="1967806" y="192689"/>
                </a:lnTo>
                <a:lnTo>
                  <a:pt x="2231576" y="233830"/>
                </a:lnTo>
                <a:lnTo>
                  <a:pt x="2506722" y="276902"/>
                </a:lnTo>
                <a:lnTo>
                  <a:pt x="2789362" y="321338"/>
                </a:lnTo>
                <a:lnTo>
                  <a:pt x="3075615" y="366567"/>
                </a:lnTo>
                <a:lnTo>
                  <a:pt x="3361598" y="412019"/>
                </a:lnTo>
                <a:lnTo>
                  <a:pt x="3643431" y="457125"/>
                </a:lnTo>
                <a:lnTo>
                  <a:pt x="3917231" y="501317"/>
                </a:lnTo>
                <a:lnTo>
                  <a:pt x="4179117" y="544023"/>
                </a:lnTo>
                <a:lnTo>
                  <a:pt x="4425208" y="584675"/>
                </a:lnTo>
                <a:lnTo>
                  <a:pt x="4651620" y="622703"/>
                </a:lnTo>
                <a:lnTo>
                  <a:pt x="4854473" y="657537"/>
                </a:lnTo>
                <a:lnTo>
                  <a:pt x="5029885" y="688608"/>
                </a:lnTo>
                <a:lnTo>
                  <a:pt x="5173975" y="715347"/>
                </a:lnTo>
                <a:lnTo>
                  <a:pt x="5282859" y="737183"/>
                </a:lnTo>
                <a:lnTo>
                  <a:pt x="5300742" y="740571"/>
                </a:lnTo>
                <a:lnTo>
                  <a:pt x="5318670" y="742996"/>
                </a:lnTo>
                <a:lnTo>
                  <a:pt x="5336535" y="744253"/>
                </a:lnTo>
                <a:lnTo>
                  <a:pt x="5354229" y="744141"/>
                </a:lnTo>
                <a:lnTo>
                  <a:pt x="5405204" y="733550"/>
                </a:lnTo>
                <a:lnTo>
                  <a:pt x="5450752" y="703312"/>
                </a:lnTo>
                <a:lnTo>
                  <a:pt x="5476661" y="669528"/>
                </a:lnTo>
                <a:lnTo>
                  <a:pt x="5497997" y="622948"/>
                </a:lnTo>
                <a:lnTo>
                  <a:pt x="5513894" y="561945"/>
                </a:lnTo>
                <a:lnTo>
                  <a:pt x="5523490" y="484894"/>
                </a:lnTo>
                <a:lnTo>
                  <a:pt x="5525654" y="439842"/>
                </a:lnTo>
                <a:lnTo>
                  <a:pt x="5525918" y="390168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11600" y="8429159"/>
            <a:ext cx="237490" cy="205740"/>
          </a:xfrm>
          <a:custGeom>
            <a:avLst/>
            <a:gdLst/>
            <a:ahLst/>
            <a:cxnLst/>
            <a:rect l="l" t="t" r="r" b="b"/>
            <a:pathLst>
              <a:path w="237489" h="205740">
                <a:moveTo>
                  <a:pt x="120779" y="0"/>
                </a:moveTo>
                <a:lnTo>
                  <a:pt x="0" y="205707"/>
                </a:lnTo>
                <a:lnTo>
                  <a:pt x="237032" y="178906"/>
                </a:lnTo>
                <a:lnTo>
                  <a:pt x="134179" y="118516"/>
                </a:lnTo>
                <a:lnTo>
                  <a:pt x="120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100">
              <a:lnSpc>
                <a:spcPct val="100000"/>
              </a:lnSpc>
            </a:pP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运行模型</a:t>
            </a:r>
          </a:p>
        </p:txBody>
      </p:sp>
      <p:sp>
        <p:nvSpPr>
          <p:cNvPr id="23" name="object 23"/>
          <p:cNvSpPr/>
          <p:nvPr/>
        </p:nvSpPr>
        <p:spPr>
          <a:xfrm>
            <a:off x="2692400" y="2692400"/>
            <a:ext cx="2413000" cy="81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92400" y="2692400"/>
            <a:ext cx="2413000" cy="812800"/>
          </a:xfrm>
          <a:custGeom>
            <a:avLst/>
            <a:gdLst/>
            <a:ahLst/>
            <a:cxnLst/>
            <a:rect l="l" t="t" r="r" b="b"/>
            <a:pathLst>
              <a:path w="2413000" h="812800">
                <a:moveTo>
                  <a:pt x="0" y="0"/>
                </a:moveTo>
                <a:lnTo>
                  <a:pt x="2413000" y="0"/>
                </a:lnTo>
                <a:lnTo>
                  <a:pt x="2413000" y="812800"/>
                </a:lnTo>
                <a:lnTo>
                  <a:pt x="0" y="81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3400" y="2933700"/>
            <a:ext cx="8255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48100" y="2882900"/>
            <a:ext cx="86360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86100" y="2913656"/>
            <a:ext cx="162115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CP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代码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92400" y="4051300"/>
            <a:ext cx="24130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92400" y="4051300"/>
            <a:ext cx="2413000" cy="457200"/>
          </a:xfrm>
          <a:custGeom>
            <a:avLst/>
            <a:gdLst/>
            <a:ahLst/>
            <a:cxnLst/>
            <a:rect l="l" t="t" r="r" b="b"/>
            <a:pathLst>
              <a:path w="2413000" h="457200">
                <a:moveTo>
                  <a:pt x="0" y="0"/>
                </a:moveTo>
                <a:lnTo>
                  <a:pt x="2413000" y="0"/>
                </a:lnTo>
                <a:lnTo>
                  <a:pt x="2413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49600" y="4191000"/>
            <a:ext cx="914400" cy="25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87800" y="4152900"/>
            <a:ext cx="647700" cy="292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692400" y="4051300"/>
            <a:ext cx="2413000" cy="457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CU</a:t>
            </a:r>
            <a:r>
              <a:rPr sz="2400" spc="-135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调用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05100" y="5626100"/>
            <a:ext cx="2413000" cy="81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05100" y="5626100"/>
            <a:ext cx="2413000" cy="812800"/>
          </a:xfrm>
          <a:custGeom>
            <a:avLst/>
            <a:gdLst/>
            <a:ahLst/>
            <a:cxnLst/>
            <a:rect l="l" t="t" r="r" b="b"/>
            <a:pathLst>
              <a:path w="2413000" h="812800">
                <a:moveTo>
                  <a:pt x="0" y="0"/>
                </a:moveTo>
                <a:lnTo>
                  <a:pt x="2413000" y="0"/>
                </a:lnTo>
                <a:lnTo>
                  <a:pt x="2413000" y="812800"/>
                </a:lnTo>
                <a:lnTo>
                  <a:pt x="0" y="81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86100" y="5867400"/>
            <a:ext cx="8255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60800" y="5816600"/>
            <a:ext cx="863600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98800" y="5847356"/>
            <a:ext cx="162115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err="1">
                <a:solidFill>
                  <a:srgbClr val="FFFFFF"/>
                </a:solidFill>
                <a:latin typeface="Gill Sans MT"/>
                <a:cs typeface="Gill Sans MT"/>
              </a:rPr>
              <a:t>CP</a:t>
            </a:r>
            <a:r>
              <a:rPr sz="3200" dirty="0" err="1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3200" dirty="0" err="1" smtClean="0">
                <a:solidFill>
                  <a:srgbClr val="FFFFFF"/>
                </a:solidFill>
                <a:latin typeface="宋体"/>
                <a:cs typeface="宋体"/>
              </a:rPr>
              <a:t>代码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05100" y="7010400"/>
            <a:ext cx="2413000" cy="508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05100" y="7010400"/>
            <a:ext cx="2413000" cy="508000"/>
          </a:xfrm>
          <a:custGeom>
            <a:avLst/>
            <a:gdLst/>
            <a:ahLst/>
            <a:cxnLst/>
            <a:rect l="l" t="t" r="r" b="b"/>
            <a:pathLst>
              <a:path w="2413000" h="508000">
                <a:moveTo>
                  <a:pt x="0" y="0"/>
                </a:moveTo>
                <a:lnTo>
                  <a:pt x="2413000" y="0"/>
                </a:lnTo>
                <a:lnTo>
                  <a:pt x="24130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705100" y="7010400"/>
            <a:ext cx="2413000" cy="508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CU</a:t>
            </a:r>
            <a:r>
              <a:rPr sz="2400" spc="-135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调用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92400" y="8636000"/>
            <a:ext cx="2413000" cy="81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92400" y="8636000"/>
            <a:ext cx="2413000" cy="812800"/>
          </a:xfrm>
          <a:custGeom>
            <a:avLst/>
            <a:gdLst/>
            <a:ahLst/>
            <a:cxnLst/>
            <a:rect l="l" t="t" r="r" b="b"/>
            <a:pathLst>
              <a:path w="2413000" h="812800">
                <a:moveTo>
                  <a:pt x="0" y="0"/>
                </a:moveTo>
                <a:lnTo>
                  <a:pt x="2413000" y="0"/>
                </a:lnTo>
                <a:lnTo>
                  <a:pt x="2413000" y="812800"/>
                </a:lnTo>
                <a:lnTo>
                  <a:pt x="0" y="81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692400" y="8636000"/>
            <a:ext cx="2413000" cy="812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CP</a:t>
            </a:r>
            <a:r>
              <a:rPr sz="3200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代码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318500" y="4305300"/>
            <a:ext cx="2413000" cy="1473200"/>
          </a:xfrm>
          <a:custGeom>
            <a:avLst/>
            <a:gdLst/>
            <a:ahLst/>
            <a:cxnLst/>
            <a:rect l="l" t="t" r="r" b="b"/>
            <a:pathLst>
              <a:path w="2413000" h="1473200">
                <a:moveTo>
                  <a:pt x="0" y="0"/>
                </a:moveTo>
                <a:lnTo>
                  <a:pt x="2413000" y="0"/>
                </a:lnTo>
                <a:lnTo>
                  <a:pt x="24130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18500" y="4305300"/>
            <a:ext cx="2413000" cy="1473200"/>
          </a:xfrm>
          <a:custGeom>
            <a:avLst/>
            <a:gdLst/>
            <a:ahLst/>
            <a:cxnLst/>
            <a:rect l="l" t="t" r="r" b="b"/>
            <a:pathLst>
              <a:path w="2413000" h="1473200">
                <a:moveTo>
                  <a:pt x="0" y="0"/>
                </a:moveTo>
                <a:lnTo>
                  <a:pt x="2413000" y="0"/>
                </a:lnTo>
                <a:lnTo>
                  <a:pt x="24130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02700" y="4699000"/>
            <a:ext cx="647700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486900" y="4660900"/>
            <a:ext cx="660400" cy="368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18500" y="4305300"/>
            <a:ext cx="2413000" cy="1473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GPU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代码</a:t>
            </a:r>
            <a:endParaRPr sz="2400" dirty="0">
              <a:latin typeface="宋体"/>
              <a:cs typeface="宋体"/>
            </a:endParaRPr>
          </a:p>
          <a:p>
            <a:pPr marL="8255" algn="ctr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CU</a:t>
            </a:r>
            <a:r>
              <a:rPr sz="2400" spc="-135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程序）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331200" y="7340600"/>
            <a:ext cx="2413000" cy="1409700"/>
          </a:xfrm>
          <a:custGeom>
            <a:avLst/>
            <a:gdLst/>
            <a:ahLst/>
            <a:cxnLst/>
            <a:rect l="l" t="t" r="r" b="b"/>
            <a:pathLst>
              <a:path w="2413000" h="1409700">
                <a:moveTo>
                  <a:pt x="0" y="0"/>
                </a:moveTo>
                <a:lnTo>
                  <a:pt x="2413000" y="0"/>
                </a:lnTo>
                <a:lnTo>
                  <a:pt x="241300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solidFill>
            <a:srgbClr val="FF6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31200" y="7340600"/>
            <a:ext cx="2413000" cy="1409700"/>
          </a:xfrm>
          <a:custGeom>
            <a:avLst/>
            <a:gdLst/>
            <a:ahLst/>
            <a:cxnLst/>
            <a:rect l="l" t="t" r="r" b="b"/>
            <a:pathLst>
              <a:path w="2413000" h="1409700">
                <a:moveTo>
                  <a:pt x="0" y="0"/>
                </a:moveTo>
                <a:lnTo>
                  <a:pt x="2413000" y="0"/>
                </a:lnTo>
                <a:lnTo>
                  <a:pt x="241300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15400" y="7708900"/>
            <a:ext cx="647700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499600" y="7670800"/>
            <a:ext cx="660400" cy="368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331200" y="7340600"/>
            <a:ext cx="2413000" cy="14097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Gill Sans MT"/>
                <a:cs typeface="Gill Sans MT"/>
              </a:rPr>
              <a:t>GPU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代码</a:t>
            </a:r>
            <a:endParaRPr sz="2400" dirty="0">
              <a:latin typeface="宋体"/>
              <a:cs typeface="宋体"/>
            </a:endParaRPr>
          </a:p>
          <a:p>
            <a:pPr marL="8255" algn="ctr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400" dirty="0" err="1" smtClean="0">
                <a:solidFill>
                  <a:srgbClr val="FFFFFF"/>
                </a:solidFill>
                <a:latin typeface="Gill Sans MT"/>
                <a:cs typeface="Gill Sans MT"/>
              </a:rPr>
              <a:t>CU</a:t>
            </a:r>
            <a:r>
              <a:rPr sz="2400" spc="-135" dirty="0" err="1" smtClean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2400" dirty="0" err="1" smtClean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dirty="0" err="1" smtClean="0">
                <a:solidFill>
                  <a:srgbClr val="FFFFFF"/>
                </a:solidFill>
                <a:latin typeface="宋体"/>
                <a:cs typeface="宋体"/>
              </a:rPr>
              <a:t>程序</a:t>
            </a:r>
            <a:r>
              <a:rPr sz="2400" dirty="0" smtClean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5500" y="2882900"/>
            <a:ext cx="4102100" cy="547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0">
              <a:lnSpc>
                <a:spcPct val="100000"/>
              </a:lnSpc>
            </a:pP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运行模型</a:t>
            </a:r>
            <a:r>
              <a:rPr spc="-5" dirty="0">
                <a:latin typeface="Gill Sans MT"/>
                <a:cs typeface="Gill Sans MT"/>
              </a:rPr>
              <a:t>-2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54100" y="2792982"/>
            <a:ext cx="222250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50" spc="5" dirty="0">
                <a:latin typeface="Gill Sans MT"/>
                <a:cs typeface="Gill Sans MT"/>
              </a:rPr>
              <a:t>•</a:t>
            </a:r>
            <a:endParaRPr sz="435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0" y="2923794"/>
            <a:ext cx="230124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10" dirty="0">
                <a:latin typeface="宋体"/>
                <a:cs typeface="宋体"/>
              </a:rPr>
              <a:t>多线程层级结构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8600" y="3590543"/>
            <a:ext cx="222250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50" spc="5" dirty="0">
                <a:latin typeface="Gill Sans MT"/>
                <a:cs typeface="Gill Sans MT"/>
              </a:rPr>
              <a:t>•</a:t>
            </a:r>
            <a:endParaRPr sz="435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2300" y="3702525"/>
            <a:ext cx="129222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5" dirty="0">
                <a:latin typeface="Gill Sans MT"/>
                <a:cs typeface="Gill Sans MT"/>
              </a:rPr>
              <a:t>Th</a:t>
            </a:r>
            <a:r>
              <a:rPr sz="2550" spc="-55" dirty="0">
                <a:latin typeface="Gill Sans MT"/>
                <a:cs typeface="Gill Sans MT"/>
              </a:rPr>
              <a:t>r</a:t>
            </a:r>
            <a:r>
              <a:rPr sz="2550" dirty="0">
                <a:latin typeface="Gill Sans MT"/>
                <a:cs typeface="Gill Sans MT"/>
              </a:rPr>
              <a:t>ea</a:t>
            </a:r>
            <a:r>
              <a:rPr sz="2550" spc="-5" dirty="0">
                <a:latin typeface="Gill Sans MT"/>
                <a:cs typeface="Gill Sans MT"/>
              </a:rPr>
              <a:t>d</a:t>
            </a:r>
            <a:r>
              <a:rPr sz="2550" spc="10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3100" y="4388103"/>
            <a:ext cx="222250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50" spc="5" dirty="0">
                <a:latin typeface="Gill Sans MT"/>
                <a:cs typeface="Gill Sans MT"/>
              </a:rPr>
              <a:t>•</a:t>
            </a:r>
            <a:endParaRPr sz="435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6800" y="4511294"/>
            <a:ext cx="230124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10" dirty="0">
                <a:latin typeface="宋体"/>
                <a:cs typeface="宋体"/>
              </a:rPr>
              <a:t>最小的计算单元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8600" y="5185663"/>
            <a:ext cx="222250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50" spc="5" dirty="0">
                <a:latin typeface="Gill Sans MT"/>
                <a:cs typeface="Gill Sans MT"/>
              </a:rPr>
              <a:t>•</a:t>
            </a:r>
            <a:endParaRPr sz="435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2300" y="5302725"/>
            <a:ext cx="211455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5" dirty="0">
                <a:latin typeface="Gill Sans MT"/>
                <a:cs typeface="Gill Sans MT"/>
              </a:rPr>
              <a:t>Th</a:t>
            </a:r>
            <a:r>
              <a:rPr sz="2550" spc="-55" dirty="0">
                <a:latin typeface="Gill Sans MT"/>
                <a:cs typeface="Gill Sans MT"/>
              </a:rPr>
              <a:t>r</a:t>
            </a:r>
            <a:r>
              <a:rPr sz="2550" dirty="0">
                <a:latin typeface="Gill Sans MT"/>
                <a:cs typeface="Gill Sans MT"/>
              </a:rPr>
              <a:t>ead Bloc</a:t>
            </a:r>
            <a:r>
              <a:rPr sz="2550" spc="-5" dirty="0">
                <a:latin typeface="Gill Sans MT"/>
                <a:cs typeface="Gill Sans MT"/>
              </a:rPr>
              <a:t>k</a:t>
            </a:r>
            <a:r>
              <a:rPr sz="2550" spc="10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3100" y="5983223"/>
            <a:ext cx="222250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50" spc="5" dirty="0">
                <a:latin typeface="Gill Sans MT"/>
                <a:cs typeface="Gill Sans MT"/>
              </a:rPr>
              <a:t>•</a:t>
            </a:r>
            <a:endParaRPr sz="435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6800" y="6090125"/>
            <a:ext cx="324294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5" dirty="0">
                <a:latin typeface="Gill Sans MT"/>
                <a:cs typeface="Gill Sans MT"/>
              </a:rPr>
              <a:t>Th</a:t>
            </a:r>
            <a:r>
              <a:rPr sz="2550" spc="-55" dirty="0">
                <a:latin typeface="Gill Sans MT"/>
                <a:cs typeface="Gill Sans MT"/>
              </a:rPr>
              <a:t>r</a:t>
            </a:r>
            <a:r>
              <a:rPr sz="2550" dirty="0">
                <a:latin typeface="Gill Sans MT"/>
                <a:cs typeface="Gill Sans MT"/>
              </a:rPr>
              <a:t>ea</a:t>
            </a:r>
            <a:r>
              <a:rPr sz="2550" spc="-5" dirty="0">
                <a:latin typeface="Gill Sans MT"/>
                <a:cs typeface="Gill Sans MT"/>
              </a:rPr>
              <a:t>d</a:t>
            </a:r>
            <a:r>
              <a:rPr sz="2550" spc="10" dirty="0">
                <a:latin typeface="宋体"/>
                <a:cs typeface="宋体"/>
              </a:rPr>
              <a:t>组成的三维结构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8600" y="6742683"/>
            <a:ext cx="222250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50" spc="5" dirty="0">
                <a:latin typeface="Gill Sans MT"/>
                <a:cs typeface="Gill Sans MT"/>
              </a:rPr>
              <a:t>•</a:t>
            </a:r>
            <a:endParaRPr sz="435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2300" y="6852125"/>
            <a:ext cx="63182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dirty="0">
                <a:latin typeface="Gill Sans MT"/>
                <a:cs typeface="Gill Sans MT"/>
              </a:rPr>
              <a:t>Grid</a:t>
            </a:r>
            <a:endParaRPr sz="255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3100" y="7509764"/>
            <a:ext cx="222250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50" spc="5" dirty="0">
                <a:latin typeface="Gill Sans MT"/>
                <a:cs typeface="Gill Sans MT"/>
              </a:rPr>
              <a:t>•</a:t>
            </a:r>
            <a:endParaRPr sz="435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6800" y="7626825"/>
            <a:ext cx="3740150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600"/>
              </a:lnSpc>
            </a:pPr>
            <a:r>
              <a:rPr sz="2550" spc="5" dirty="0">
                <a:latin typeface="Gill Sans MT"/>
                <a:cs typeface="Gill Sans MT"/>
              </a:rPr>
              <a:t>Th</a:t>
            </a:r>
            <a:r>
              <a:rPr sz="2550" spc="-55" dirty="0">
                <a:latin typeface="Gill Sans MT"/>
                <a:cs typeface="Gill Sans MT"/>
              </a:rPr>
              <a:t>r</a:t>
            </a:r>
            <a:r>
              <a:rPr sz="2550" dirty="0">
                <a:latin typeface="Gill Sans MT"/>
                <a:cs typeface="Gill Sans MT"/>
              </a:rPr>
              <a:t>ead Bloc</a:t>
            </a:r>
            <a:r>
              <a:rPr sz="2550" spc="-5" dirty="0">
                <a:latin typeface="Gill Sans MT"/>
                <a:cs typeface="Gill Sans MT"/>
              </a:rPr>
              <a:t>k</a:t>
            </a:r>
            <a:r>
              <a:rPr sz="2550" spc="5" dirty="0">
                <a:latin typeface="宋体"/>
                <a:cs typeface="宋体"/>
              </a:rPr>
              <a:t>组成的二维结 构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0">
              <a:lnSpc>
                <a:spcPct val="100000"/>
              </a:lnSpc>
            </a:pP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运行模型</a:t>
            </a:r>
            <a:r>
              <a:rPr spc="-5" dirty="0">
                <a:latin typeface="Gill Sans MT"/>
                <a:cs typeface="Gill Sans MT"/>
              </a:rPr>
              <a:t>-3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48104" y="2650335"/>
            <a:ext cx="10308590" cy="5679493"/>
          </a:xfrm>
          <a:prstGeom prst="rect">
            <a:avLst/>
          </a:prstGeom>
        </p:spPr>
        <p:txBody>
          <a:bodyPr vert="horz" wrap="square" lIns="0" tIns="169979" rIns="0" bIns="0" rtlCol="0">
            <a:spAutoFit/>
          </a:bodyPr>
          <a:lstStyle/>
          <a:p>
            <a:pPr marL="290195">
              <a:lnSpc>
                <a:spcPts val="4000"/>
              </a:lnSpc>
            </a:pPr>
            <a:r>
              <a:rPr sz="6600" spc="7" baseline="-7374" dirty="0">
                <a:latin typeface="Gill Sans MT"/>
                <a:cs typeface="Gill Sans MT"/>
              </a:rPr>
              <a:t>•</a:t>
            </a:r>
            <a:r>
              <a:rPr sz="6600" spc="30" baseline="-7374" dirty="0">
                <a:latin typeface="Gill Sans MT"/>
                <a:cs typeface="Gill Sans MT"/>
              </a:rPr>
              <a:t> </a:t>
            </a:r>
            <a:r>
              <a:rPr sz="3200" spc="15" dirty="0"/>
              <a:t>用户指定内容：</a:t>
            </a:r>
            <a:endParaRPr sz="3200" dirty="0">
              <a:latin typeface="Gill Sans MT"/>
              <a:cs typeface="Gill Sans MT"/>
            </a:endParaRPr>
          </a:p>
          <a:p>
            <a:pPr marL="734695">
              <a:lnSpc>
                <a:spcPts val="4000"/>
              </a:lnSpc>
              <a:spcBef>
                <a:spcPts val="2540"/>
              </a:spcBef>
            </a:pPr>
            <a:r>
              <a:rPr sz="8000" spc="7" baseline="-7374" dirty="0">
                <a:latin typeface="Gill Sans MT"/>
                <a:cs typeface="Gill Sans MT"/>
              </a:rPr>
              <a:t>•</a:t>
            </a:r>
            <a:r>
              <a:rPr sz="8000" spc="30" baseline="-7374" dirty="0">
                <a:latin typeface="Gill Sans MT"/>
                <a:cs typeface="Gill Sans MT"/>
              </a:rPr>
              <a:t> </a:t>
            </a:r>
            <a:r>
              <a:rPr sz="3200" spc="15" dirty="0"/>
              <a:t>每个线程的工作</a:t>
            </a:r>
            <a:endParaRPr sz="3200" dirty="0">
              <a:latin typeface="Gill Sans MT"/>
              <a:cs typeface="Gill Sans MT"/>
            </a:endParaRPr>
          </a:p>
          <a:p>
            <a:pPr marL="734695">
              <a:lnSpc>
                <a:spcPts val="4000"/>
              </a:lnSpc>
              <a:spcBef>
                <a:spcPts val="2540"/>
              </a:spcBef>
            </a:pPr>
            <a:r>
              <a:rPr sz="8000" spc="7" baseline="-7374" dirty="0">
                <a:latin typeface="Gill Sans MT"/>
                <a:cs typeface="Gill Sans MT"/>
              </a:rPr>
              <a:t>•</a:t>
            </a:r>
            <a:r>
              <a:rPr sz="8000" spc="30" baseline="-7374" dirty="0">
                <a:latin typeface="Gill Sans MT"/>
                <a:cs typeface="Gill Sans MT"/>
              </a:rPr>
              <a:t> </a:t>
            </a:r>
            <a:r>
              <a:rPr sz="3200" spc="15" dirty="0"/>
              <a:t>线程、线程块、网格的组织方式</a:t>
            </a:r>
            <a:endParaRPr sz="3200" dirty="0">
              <a:latin typeface="Gill Sans MT"/>
              <a:cs typeface="Gill Sans MT"/>
            </a:endParaRPr>
          </a:p>
          <a:p>
            <a:pPr marL="734695">
              <a:lnSpc>
                <a:spcPts val="4000"/>
              </a:lnSpc>
              <a:spcBef>
                <a:spcPts val="2540"/>
              </a:spcBef>
            </a:pPr>
            <a:r>
              <a:rPr sz="8000" spc="7" baseline="-7374" dirty="0">
                <a:latin typeface="Gill Sans MT"/>
                <a:cs typeface="Gill Sans MT"/>
              </a:rPr>
              <a:t>•</a:t>
            </a:r>
            <a:r>
              <a:rPr sz="8000" spc="30" baseline="-7374" dirty="0">
                <a:latin typeface="Gill Sans MT"/>
                <a:cs typeface="Gill Sans MT"/>
              </a:rPr>
              <a:t> </a:t>
            </a:r>
            <a:r>
              <a:rPr sz="3200" spc="15" dirty="0"/>
              <a:t>线程块内部各线程间的互动（同步、等）</a:t>
            </a:r>
            <a:endParaRPr sz="3200" dirty="0">
              <a:latin typeface="Gill Sans MT"/>
              <a:cs typeface="Gill Sans MT"/>
            </a:endParaRPr>
          </a:p>
          <a:p>
            <a:pPr marL="290195">
              <a:lnSpc>
                <a:spcPts val="4000"/>
              </a:lnSpc>
              <a:spcBef>
                <a:spcPts val="2540"/>
              </a:spcBef>
            </a:pPr>
            <a:r>
              <a:rPr sz="8000" spc="7" baseline="-7374" dirty="0">
                <a:latin typeface="Gill Sans MT"/>
                <a:cs typeface="Gill Sans MT"/>
              </a:rPr>
              <a:t>•</a:t>
            </a:r>
            <a:r>
              <a:rPr sz="8000" spc="30" baseline="-7374" dirty="0">
                <a:latin typeface="Gill Sans MT"/>
                <a:cs typeface="Gill Sans MT"/>
              </a:rPr>
              <a:t> </a:t>
            </a:r>
            <a:r>
              <a:rPr sz="3200" spc="15" dirty="0" err="1" smtClean="0"/>
              <a:t>暗含语义</a:t>
            </a:r>
            <a:r>
              <a:rPr lang="zh-CN" altLang="en-US" sz="3200" spc="15" dirty="0" smtClean="0"/>
              <a:t>（</a:t>
            </a:r>
            <a:r>
              <a:rPr lang="en-US" altLang="zh-CN" sz="3200" spc="15" dirty="0" smtClean="0"/>
              <a:t>SIMD</a:t>
            </a:r>
            <a:r>
              <a:rPr lang="zh-CN" altLang="en-US" sz="3200" spc="15" dirty="0" smtClean="0"/>
              <a:t>）</a:t>
            </a:r>
            <a:r>
              <a:rPr sz="3200" spc="15" dirty="0" smtClean="0"/>
              <a:t>：</a:t>
            </a:r>
            <a:endParaRPr sz="3200" dirty="0">
              <a:latin typeface="Gill Sans MT"/>
              <a:cs typeface="Gill Sans MT"/>
            </a:endParaRPr>
          </a:p>
          <a:p>
            <a:pPr marL="734695">
              <a:lnSpc>
                <a:spcPts val="4000"/>
              </a:lnSpc>
              <a:spcBef>
                <a:spcPts val="2540"/>
              </a:spcBef>
            </a:pPr>
            <a:r>
              <a:rPr sz="8000" spc="7" baseline="-6882" dirty="0">
                <a:latin typeface="Gill Sans MT"/>
                <a:cs typeface="Gill Sans MT"/>
              </a:rPr>
              <a:t>•</a:t>
            </a:r>
            <a:r>
              <a:rPr sz="8000" spc="30" baseline="-6882" dirty="0">
                <a:latin typeface="Gill Sans MT"/>
                <a:cs typeface="Gill Sans MT"/>
              </a:rPr>
              <a:t> </a:t>
            </a:r>
            <a:r>
              <a:rPr sz="3200" spc="15" dirty="0"/>
              <a:t>每个线程的工作是相似</a:t>
            </a:r>
            <a:r>
              <a:rPr sz="3200" dirty="0">
                <a:latin typeface="Gill Sans MT"/>
                <a:cs typeface="Gill Sans MT"/>
              </a:rPr>
              <a:t>/</a:t>
            </a:r>
            <a:r>
              <a:rPr sz="3200" spc="15" dirty="0"/>
              <a:t>相同的</a:t>
            </a:r>
            <a:endParaRPr sz="3200" dirty="0">
              <a:latin typeface="Gill Sans MT"/>
              <a:cs typeface="Gill Sans MT"/>
            </a:endParaRPr>
          </a:p>
          <a:p>
            <a:pPr marL="734695">
              <a:lnSpc>
                <a:spcPts val="4000"/>
              </a:lnSpc>
              <a:spcBef>
                <a:spcPts val="2440"/>
              </a:spcBef>
            </a:pPr>
            <a:r>
              <a:rPr sz="8000" spc="7" baseline="-7866" dirty="0">
                <a:latin typeface="Gill Sans MT"/>
                <a:cs typeface="Gill Sans MT"/>
              </a:rPr>
              <a:t>•</a:t>
            </a:r>
            <a:r>
              <a:rPr sz="8000" spc="30" baseline="-7866" dirty="0">
                <a:latin typeface="Gill Sans MT"/>
                <a:cs typeface="Gill Sans MT"/>
              </a:rPr>
              <a:t> </a:t>
            </a:r>
            <a:r>
              <a:rPr sz="3200" spc="15" dirty="0"/>
              <a:t>不同线程具体操作的数据不同</a:t>
            </a:r>
            <a:endParaRPr sz="32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0">
              <a:lnSpc>
                <a:spcPct val="100000"/>
              </a:lnSpc>
            </a:pP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运行模型</a:t>
            </a:r>
            <a:r>
              <a:rPr spc="-5" dirty="0">
                <a:latin typeface="Gill Sans MT"/>
                <a:cs typeface="Gill Sans MT"/>
              </a:rPr>
              <a:t>-4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48104" y="2650335"/>
            <a:ext cx="10308590" cy="5072577"/>
          </a:xfrm>
          <a:prstGeom prst="rect">
            <a:avLst/>
          </a:prstGeom>
        </p:spPr>
        <p:txBody>
          <a:bodyPr vert="horz" wrap="square" lIns="0" tIns="1503079" rIns="0" bIns="0" rtlCol="0">
            <a:spAutoFit/>
          </a:bodyPr>
          <a:lstStyle/>
          <a:p>
            <a:pPr marL="290195">
              <a:lnSpc>
                <a:spcPct val="100000"/>
              </a:lnSpc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/>
              <a:t>线程块间无序开始，无序完成</a:t>
            </a:r>
            <a:endParaRPr sz="3600" dirty="0">
              <a:latin typeface="Gill Sans MT"/>
              <a:cs typeface="Gill Sans MT"/>
            </a:endParaRPr>
          </a:p>
          <a:p>
            <a:pPr marL="290195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/>
              <a:t>线程块内各线程无序开始，无序完成</a:t>
            </a:r>
            <a:endParaRPr sz="3600" dirty="0">
              <a:latin typeface="Gill Sans MT"/>
              <a:cs typeface="Gill Sans MT"/>
            </a:endParaRPr>
          </a:p>
          <a:p>
            <a:pPr marL="734695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/>
              <a:t>除非有同步操作</a:t>
            </a:r>
            <a:endParaRPr sz="36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145" rIns="0" bIns="0" rtlCol="0">
            <a:spAutoFit/>
          </a:bodyPr>
          <a:lstStyle/>
          <a:p>
            <a:pPr marL="3276600">
              <a:lnSpc>
                <a:spcPct val="100000"/>
              </a:lnSpc>
            </a:pPr>
            <a:r>
              <a:rPr dirty="0"/>
              <a:t>线程的身份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112015"/>
            <a:ext cx="6572250" cy="4811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内建变量：</a:t>
            </a:r>
          </a:p>
          <a:p>
            <a:pPr marL="1028700" indent="-571500">
              <a:lnSpc>
                <a:spcPct val="100000"/>
              </a:lnSpc>
              <a:spcBef>
                <a:spcPts val="3260"/>
              </a:spcBef>
              <a:buSzPct val="170238"/>
              <a:buChar char="•"/>
              <a:tabLst>
                <a:tab pos="1028700" algn="l"/>
              </a:tabLst>
            </a:pPr>
            <a:r>
              <a:rPr sz="3600" spc="-5" dirty="0">
                <a:latin typeface="Gill Sans MT"/>
                <a:cs typeface="Gill Sans MT"/>
              </a:rPr>
              <a:t>g</a:t>
            </a:r>
            <a:r>
              <a:rPr sz="3600" dirty="0">
                <a:latin typeface="Gill Sans MT"/>
                <a:cs typeface="Gill Sans MT"/>
              </a:rPr>
              <a:t>r</a:t>
            </a:r>
            <a:r>
              <a:rPr sz="3600" spc="-5" dirty="0">
                <a:latin typeface="Gill Sans MT"/>
                <a:cs typeface="Gill Sans MT"/>
              </a:rPr>
              <a:t>id</a:t>
            </a:r>
            <a:r>
              <a:rPr sz="3600" dirty="0">
                <a:latin typeface="Gill Sans MT"/>
                <a:cs typeface="Gill Sans MT"/>
              </a:rPr>
              <a:t>D</a:t>
            </a:r>
            <a:r>
              <a:rPr sz="3600" spc="-5" dirty="0">
                <a:latin typeface="Gill Sans MT"/>
                <a:cs typeface="Gill Sans MT"/>
              </a:rPr>
              <a:t>i</a:t>
            </a:r>
            <a:r>
              <a:rPr sz="3600" dirty="0">
                <a:latin typeface="Gill Sans MT"/>
                <a:cs typeface="Gill Sans MT"/>
              </a:rPr>
              <a:t>m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和</a:t>
            </a:r>
            <a:r>
              <a:rPr sz="3600" spc="-935" dirty="0">
                <a:latin typeface="宋体"/>
                <a:cs typeface="宋体"/>
              </a:rPr>
              <a:t> </a:t>
            </a:r>
            <a:r>
              <a:rPr sz="3600" dirty="0">
                <a:latin typeface="Gill Sans MT"/>
                <a:cs typeface="Gill Sans MT"/>
              </a:rPr>
              <a:t>b</a:t>
            </a:r>
            <a:r>
              <a:rPr sz="3600" spc="-5" dirty="0">
                <a:latin typeface="Gill Sans MT"/>
                <a:cs typeface="Gill Sans MT"/>
              </a:rPr>
              <a:t>lockId</a:t>
            </a:r>
            <a:r>
              <a:rPr sz="3600" dirty="0">
                <a:latin typeface="Gill Sans MT"/>
                <a:cs typeface="Gill Sans MT"/>
              </a:rPr>
              <a:t>x</a:t>
            </a:r>
            <a:r>
              <a:rPr sz="3600" dirty="0">
                <a:latin typeface="宋体"/>
                <a:cs typeface="宋体"/>
              </a:rPr>
              <a:t>：</a:t>
            </a:r>
          </a:p>
          <a:p>
            <a:pPr marL="1473200" lvl="1" indent="-571500">
              <a:lnSpc>
                <a:spcPct val="100000"/>
              </a:lnSpc>
              <a:spcBef>
                <a:spcPts val="3260"/>
              </a:spcBef>
              <a:buSzPct val="170238"/>
              <a:buFont typeface="Gill Sans MT"/>
              <a:buChar char="•"/>
              <a:tabLst>
                <a:tab pos="1473200" algn="l"/>
              </a:tabLst>
            </a:pPr>
            <a:r>
              <a:rPr sz="3600" dirty="0">
                <a:latin typeface="宋体"/>
                <a:cs typeface="宋体"/>
              </a:rPr>
              <a:t>类型：</a:t>
            </a:r>
            <a:r>
              <a:rPr sz="3600" spc="-5" dirty="0">
                <a:latin typeface="Gill Sans MT"/>
                <a:cs typeface="Gill Sans MT"/>
              </a:rPr>
              <a:t>di</a:t>
            </a:r>
            <a:r>
              <a:rPr sz="3600" dirty="0">
                <a:latin typeface="Gill Sans MT"/>
                <a:cs typeface="Gill Sans MT"/>
              </a:rPr>
              <a:t>m3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和</a:t>
            </a:r>
            <a:r>
              <a:rPr sz="3600" spc="-935" dirty="0">
                <a:latin typeface="宋体"/>
                <a:cs typeface="宋体"/>
              </a:rPr>
              <a:t> </a:t>
            </a:r>
            <a:r>
              <a:rPr sz="3600" dirty="0">
                <a:latin typeface="Gill Sans MT"/>
                <a:cs typeface="Gill Sans MT"/>
              </a:rPr>
              <a:t>u</a:t>
            </a:r>
            <a:r>
              <a:rPr sz="3600" spc="-5" dirty="0">
                <a:latin typeface="Gill Sans MT"/>
                <a:cs typeface="Gill Sans MT"/>
              </a:rPr>
              <a:t>i</a:t>
            </a:r>
            <a:r>
              <a:rPr sz="3600" dirty="0">
                <a:latin typeface="Gill Sans MT"/>
                <a:cs typeface="Gill Sans MT"/>
              </a:rPr>
              <a:t>nt3</a:t>
            </a:r>
          </a:p>
          <a:p>
            <a:pPr marL="1028700" indent="-571500">
              <a:lnSpc>
                <a:spcPct val="100000"/>
              </a:lnSpc>
              <a:spcBef>
                <a:spcPts val="3260"/>
              </a:spcBef>
              <a:buSzPct val="170238"/>
              <a:buChar char="•"/>
              <a:tabLst>
                <a:tab pos="1028700" algn="l"/>
              </a:tabLst>
            </a:pPr>
            <a:r>
              <a:rPr sz="3600" dirty="0">
                <a:latin typeface="Gill Sans MT"/>
                <a:cs typeface="Gill Sans MT"/>
              </a:rPr>
              <a:t>b</a:t>
            </a:r>
            <a:r>
              <a:rPr sz="3600" spc="-5" dirty="0">
                <a:latin typeface="Gill Sans MT"/>
                <a:cs typeface="Gill Sans MT"/>
              </a:rPr>
              <a:t>lo</a:t>
            </a:r>
            <a:r>
              <a:rPr sz="3600" dirty="0">
                <a:latin typeface="Gill Sans MT"/>
                <a:cs typeface="Gill Sans MT"/>
              </a:rPr>
              <a:t>ckD</a:t>
            </a:r>
            <a:r>
              <a:rPr sz="3600" spc="-5" dirty="0">
                <a:latin typeface="Gill Sans MT"/>
                <a:cs typeface="Gill Sans MT"/>
              </a:rPr>
              <a:t>i</a:t>
            </a:r>
            <a:r>
              <a:rPr sz="3600" dirty="0">
                <a:latin typeface="Gill Sans MT"/>
                <a:cs typeface="Gill Sans MT"/>
              </a:rPr>
              <a:t>m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和</a:t>
            </a:r>
            <a:r>
              <a:rPr sz="3600" spc="-935" dirty="0">
                <a:latin typeface="宋体"/>
                <a:cs typeface="宋体"/>
              </a:rPr>
              <a:t> </a:t>
            </a:r>
            <a:r>
              <a:rPr sz="3600" dirty="0">
                <a:latin typeface="Gill Sans MT"/>
                <a:cs typeface="Gill Sans MT"/>
              </a:rPr>
              <a:t>th</a:t>
            </a:r>
            <a:r>
              <a:rPr sz="3600" spc="-85" dirty="0">
                <a:latin typeface="Gill Sans MT"/>
                <a:cs typeface="Gill Sans MT"/>
              </a:rPr>
              <a:t>r</a:t>
            </a:r>
            <a:r>
              <a:rPr sz="3600" spc="-5" dirty="0">
                <a:latin typeface="Gill Sans MT"/>
                <a:cs typeface="Gill Sans MT"/>
              </a:rPr>
              <a:t>eadIdx</a:t>
            </a:r>
            <a:r>
              <a:rPr sz="3600" dirty="0">
                <a:latin typeface="宋体"/>
                <a:cs typeface="宋体"/>
              </a:rPr>
              <a:t>：</a:t>
            </a:r>
          </a:p>
          <a:p>
            <a:pPr marL="1473200" lvl="1" indent="-571500">
              <a:lnSpc>
                <a:spcPct val="100000"/>
              </a:lnSpc>
              <a:spcBef>
                <a:spcPts val="3259"/>
              </a:spcBef>
              <a:buSzPct val="170238"/>
              <a:buFont typeface="Gill Sans MT"/>
              <a:buChar char="•"/>
              <a:tabLst>
                <a:tab pos="1473200" algn="l"/>
              </a:tabLst>
            </a:pPr>
            <a:r>
              <a:rPr sz="3600" dirty="0">
                <a:latin typeface="宋体"/>
                <a:cs typeface="宋体"/>
              </a:rPr>
              <a:t>类型：</a:t>
            </a:r>
            <a:r>
              <a:rPr sz="3600" spc="-5" dirty="0">
                <a:latin typeface="Gill Sans MT"/>
                <a:cs typeface="Gill Sans MT"/>
              </a:rPr>
              <a:t>di</a:t>
            </a:r>
            <a:r>
              <a:rPr sz="3600" dirty="0">
                <a:latin typeface="Gill Sans MT"/>
                <a:cs typeface="Gill Sans MT"/>
              </a:rPr>
              <a:t>m3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和</a:t>
            </a:r>
            <a:r>
              <a:rPr sz="3600" spc="-935" dirty="0">
                <a:latin typeface="宋体"/>
                <a:cs typeface="宋体"/>
              </a:rPr>
              <a:t> </a:t>
            </a:r>
            <a:r>
              <a:rPr sz="3600" dirty="0">
                <a:latin typeface="Gill Sans MT"/>
                <a:cs typeface="Gill Sans MT"/>
              </a:rPr>
              <a:t>u</a:t>
            </a:r>
            <a:r>
              <a:rPr sz="3600" spc="-5" dirty="0">
                <a:latin typeface="Gill Sans MT"/>
                <a:cs typeface="Gill Sans MT"/>
              </a:rPr>
              <a:t>i</a:t>
            </a:r>
            <a:r>
              <a:rPr sz="3600" dirty="0">
                <a:latin typeface="Gill Sans MT"/>
                <a:cs typeface="Gill Sans MT"/>
              </a:rPr>
              <a:t>nt3</a:t>
            </a:r>
          </a:p>
        </p:txBody>
      </p:sp>
      <p:sp>
        <p:nvSpPr>
          <p:cNvPr id="5" name="object 2"/>
          <p:cNvSpPr/>
          <p:nvPr/>
        </p:nvSpPr>
        <p:spPr>
          <a:xfrm>
            <a:off x="8197850" y="2939612"/>
            <a:ext cx="4102100" cy="547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0">
              <a:lnSpc>
                <a:spcPct val="100000"/>
              </a:lnSpc>
            </a:pP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程序举例</a:t>
            </a:r>
            <a:r>
              <a:rPr spc="-1870" dirty="0"/>
              <a:t> </a:t>
            </a:r>
            <a:r>
              <a:rPr spc="-5" dirty="0">
                <a:latin typeface="Gill Sans MT"/>
                <a:cs typeface="Gill Sans MT"/>
              </a:rPr>
              <a:t>(</a:t>
            </a:r>
            <a:r>
              <a:rPr dirty="0">
                <a:latin typeface="Gill Sans MT"/>
                <a:cs typeface="Gill Sans MT"/>
              </a:rPr>
              <a:t>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858015"/>
            <a:ext cx="5939155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Gill Sans MT"/>
                <a:cs typeface="Gill Sans MT"/>
              </a:rPr>
              <a:t>SAXP</a:t>
            </a:r>
            <a:r>
              <a:rPr sz="4200" spc="-130" dirty="0">
                <a:latin typeface="Gill Sans MT"/>
                <a:cs typeface="Gill Sans MT"/>
              </a:rPr>
              <a:t>Y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y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=</a:t>
            </a:r>
            <a:r>
              <a:rPr sz="4200" spc="-5" dirty="0">
                <a:latin typeface="Gill Sans MT"/>
                <a:cs typeface="Gill Sans MT"/>
              </a:rPr>
              <a:t> alpha </a:t>
            </a:r>
            <a:r>
              <a:rPr sz="4200" dirty="0">
                <a:latin typeface="Gill Sans MT"/>
                <a:cs typeface="Gill Sans MT"/>
              </a:rPr>
              <a:t>*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x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+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y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673" y="4441731"/>
            <a:ext cx="5930900" cy="3238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8791" y="4514850"/>
            <a:ext cx="5676900" cy="298450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0" rIns="0" bIns="0" rtlCol="0">
            <a:spAutoFit/>
          </a:bodyPr>
          <a:lstStyle/>
          <a:p>
            <a:pPr marL="1726564" marR="1427480" indent="-1676400">
              <a:lnSpc>
                <a:spcPts val="2300"/>
              </a:lnSpc>
              <a:tabLst>
                <a:tab pos="2564765" algn="l"/>
              </a:tabLst>
            </a:pPr>
            <a:r>
              <a:rPr sz="2000" spc="-5" dirty="0">
                <a:latin typeface="Consolas"/>
                <a:cs typeface="Consolas"/>
              </a:rPr>
              <a:t>void saxpy(</a:t>
            </a:r>
            <a:r>
              <a:rPr sz="2000" dirty="0">
                <a:latin typeface="Consolas"/>
                <a:cs typeface="Consolas"/>
              </a:rPr>
              <a:t>		</a:t>
            </a:r>
            <a:r>
              <a:rPr sz="2000" spc="-5" dirty="0">
                <a:latin typeface="Consolas"/>
                <a:cs typeface="Consolas"/>
              </a:rPr>
              <a:t>float * y, const float * x, const float alpha, const int n )</a:t>
            </a:r>
            <a:endParaRPr sz="2000">
              <a:latin typeface="Consolas"/>
              <a:cs typeface="Consolas"/>
            </a:endParaRPr>
          </a:p>
          <a:p>
            <a:pPr marL="50800">
              <a:lnSpc>
                <a:spcPts val="2190"/>
              </a:lnSpc>
            </a:pPr>
            <a:r>
              <a:rPr sz="2000" spc="-5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609600">
              <a:lnSpc>
                <a:spcPts val="2300"/>
              </a:lnSpc>
            </a:pPr>
            <a:r>
              <a:rPr sz="2000" spc="-5" dirty="0">
                <a:latin typeface="Consolas"/>
                <a:cs typeface="Consolas"/>
              </a:rPr>
              <a:t>for ( int i = 0; i &lt; n; i += 1 )</a:t>
            </a:r>
            <a:endParaRPr sz="2000">
              <a:latin typeface="Consolas"/>
              <a:cs typeface="Consolas"/>
            </a:endParaRPr>
          </a:p>
          <a:p>
            <a:pPr marL="609600">
              <a:lnSpc>
                <a:spcPts val="2300"/>
              </a:lnSpc>
            </a:pPr>
            <a:r>
              <a:rPr sz="2000" spc="-5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168400">
              <a:lnSpc>
                <a:spcPts val="2300"/>
              </a:lnSpc>
            </a:pPr>
            <a:r>
              <a:rPr sz="2000" spc="-5" dirty="0">
                <a:latin typeface="Consolas"/>
                <a:cs typeface="Consolas"/>
              </a:rPr>
              <a:t>y[i] += alpha * x[i];</a:t>
            </a:r>
            <a:endParaRPr sz="2000">
              <a:latin typeface="Consolas"/>
              <a:cs typeface="Consolas"/>
            </a:endParaRPr>
          </a:p>
          <a:p>
            <a:pPr marL="609600">
              <a:lnSpc>
                <a:spcPts val="2300"/>
              </a:lnSpc>
            </a:pPr>
            <a:r>
              <a:rPr sz="2000" spc="-5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50800">
              <a:lnSpc>
                <a:spcPts val="2350"/>
              </a:lnSpc>
            </a:pPr>
            <a:r>
              <a:rPr sz="2000" spc="-5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2500" y="8414365"/>
            <a:ext cx="855980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latin typeface="宋体"/>
                <a:cs typeface="宋体"/>
              </a:rPr>
              <a:t>原理：一个线程负责一个元素的操作</a:t>
            </a:r>
            <a:endParaRPr sz="4200">
              <a:latin typeface="宋体"/>
              <a:cs typeface="宋体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88991" y="4295681"/>
            <a:ext cx="6743700" cy="3530600"/>
            <a:chOff x="6188991" y="4295681"/>
            <a:chExt cx="6743700" cy="3530600"/>
          </a:xfrm>
        </p:grpSpPr>
        <p:sp>
          <p:nvSpPr>
            <p:cNvPr id="7" name="object 7"/>
            <p:cNvSpPr/>
            <p:nvPr/>
          </p:nvSpPr>
          <p:spPr>
            <a:xfrm>
              <a:off x="6188991" y="4295681"/>
              <a:ext cx="6743700" cy="353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262110" y="4368800"/>
              <a:ext cx="6489700" cy="3276600"/>
            </a:xfrm>
            <a:prstGeom prst="rect">
              <a:avLst/>
            </a:prstGeom>
            <a:solidFill>
              <a:srgbClr val="D6D6D6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49530">
                <a:lnSpc>
                  <a:spcPts val="2350"/>
                </a:lnSpc>
                <a:tabLst>
                  <a:tab pos="328930" algn="l"/>
                  <a:tab pos="1446530" algn="l"/>
                </a:tabLst>
              </a:pPr>
              <a:r>
                <a:rPr sz="2000" u="heavy" dirty="0">
                  <a:solidFill>
                    <a:srgbClr val="FF2600"/>
                  </a:solidFill>
                  <a:latin typeface="Times New Roman"/>
                  <a:cs typeface="Times New Roman"/>
                </a:rPr>
                <a:t> 	</a:t>
              </a:r>
              <a:r>
                <a:rPr sz="2000" b="1" spc="-5" dirty="0">
                  <a:solidFill>
                    <a:srgbClr val="FF2600"/>
                  </a:solidFill>
                  <a:latin typeface="Consolas"/>
                  <a:cs typeface="Consolas"/>
                </a:rPr>
                <a:t>global</a:t>
              </a:r>
              <a:r>
                <a:rPr sz="2000" u="heavy" spc="-5" dirty="0">
                  <a:solidFill>
                    <a:srgbClr val="FF2600"/>
                  </a:solidFill>
                  <a:latin typeface="Times New Roman"/>
                  <a:cs typeface="Times New Roman"/>
                </a:rPr>
                <a:t> 	</a:t>
              </a:r>
              <a:endParaRPr sz="2000" dirty="0">
                <a:latin typeface="Times New Roman"/>
                <a:cs typeface="Times New Roman"/>
              </a:endParaRPr>
            </a:p>
            <a:p>
              <a:pPr marL="2284095" marR="1683385" indent="-2234565" algn="just">
                <a:lnSpc>
                  <a:spcPts val="2300"/>
                </a:lnSpc>
                <a:spcBef>
                  <a:spcPts val="110"/>
                </a:spcBef>
              </a:pPr>
              <a:r>
                <a:rPr sz="2000" spc="-5" dirty="0">
                  <a:latin typeface="Consolas"/>
                  <a:cs typeface="Consolas"/>
                </a:rPr>
                <a:t>void saxpy_gpu(</a:t>
              </a:r>
              <a:r>
                <a:rPr sz="2000" dirty="0">
                  <a:latin typeface="Consolas"/>
                  <a:cs typeface="Consolas"/>
                </a:rPr>
                <a:t>      </a:t>
              </a:r>
              <a:r>
                <a:rPr sz="2000" spc="-10" dirty="0">
                  <a:latin typeface="Consolas"/>
                  <a:cs typeface="Consolas"/>
                </a:rPr>
                <a:t> </a:t>
              </a:r>
              <a:r>
                <a:rPr sz="2000" spc="-5" dirty="0">
                  <a:latin typeface="Consolas"/>
                  <a:cs typeface="Consolas"/>
                </a:rPr>
                <a:t>float * d_y, const float * d_x, const float alpha, const int n )</a:t>
              </a:r>
              <a:endParaRPr sz="2000" dirty="0">
                <a:latin typeface="Consolas"/>
                <a:cs typeface="Consolas"/>
              </a:endParaRPr>
            </a:p>
            <a:p>
              <a:pPr marL="49530">
                <a:lnSpc>
                  <a:spcPts val="2190"/>
                </a:lnSpc>
              </a:pPr>
              <a:r>
                <a:rPr sz="2000" spc="-5" dirty="0">
                  <a:latin typeface="Consolas"/>
                  <a:cs typeface="Consolas"/>
                </a:rPr>
                <a:t>{</a:t>
              </a:r>
              <a:endParaRPr sz="2000" dirty="0">
                <a:latin typeface="Consolas"/>
                <a:cs typeface="Consolas"/>
              </a:endParaRPr>
            </a:p>
            <a:p>
              <a:pPr marL="608330">
                <a:lnSpc>
                  <a:spcPts val="2300"/>
                </a:lnSpc>
              </a:pPr>
              <a:r>
                <a:rPr sz="2000" spc="-5" dirty="0">
                  <a:latin typeface="Consolas"/>
                  <a:cs typeface="Consolas"/>
                </a:rPr>
                <a:t>const int i =</a:t>
              </a:r>
              <a:endParaRPr sz="2000" dirty="0">
                <a:latin typeface="Consolas"/>
                <a:cs typeface="Consolas"/>
              </a:endParaRPr>
            </a:p>
            <a:p>
              <a:pPr marL="608330" marR="147955" indent="418465">
                <a:lnSpc>
                  <a:spcPts val="2300"/>
                </a:lnSpc>
                <a:spcBef>
                  <a:spcPts val="110"/>
                </a:spcBef>
              </a:pPr>
              <a:r>
                <a:rPr sz="2000" spc="-5" dirty="0">
                  <a:solidFill>
                    <a:srgbClr val="FF2600"/>
                  </a:solidFill>
                  <a:latin typeface="Consolas"/>
                  <a:cs typeface="Consolas"/>
                </a:rPr>
                <a:t>blockIdx.x </a:t>
              </a:r>
              <a:r>
                <a:rPr sz="2000" spc="-5" dirty="0">
                  <a:latin typeface="Consolas"/>
                  <a:cs typeface="Consolas"/>
                </a:rPr>
                <a:t>* </a:t>
              </a:r>
              <a:r>
                <a:rPr sz="2000" spc="-5" dirty="0">
                  <a:solidFill>
                    <a:srgbClr val="FF2600"/>
                  </a:solidFill>
                  <a:latin typeface="Consolas"/>
                  <a:cs typeface="Consolas"/>
                </a:rPr>
                <a:t>blockDim.x </a:t>
              </a:r>
              <a:r>
                <a:rPr sz="2000" spc="-5" dirty="0">
                  <a:latin typeface="Consolas"/>
                  <a:cs typeface="Consolas"/>
                </a:rPr>
                <a:t>+ </a:t>
              </a:r>
              <a:r>
                <a:rPr sz="2000" spc="-5" dirty="0">
                  <a:solidFill>
                    <a:srgbClr val="FF2600"/>
                  </a:solidFill>
                  <a:latin typeface="Consolas"/>
                  <a:cs typeface="Consolas"/>
                </a:rPr>
                <a:t>threadIdx.x</a:t>
              </a:r>
              <a:r>
                <a:rPr sz="2000" spc="-5" dirty="0">
                  <a:latin typeface="Consolas"/>
                  <a:cs typeface="Consolas"/>
                </a:rPr>
                <a:t>; if (i &lt; n)</a:t>
              </a:r>
              <a:endParaRPr sz="2000" dirty="0">
                <a:latin typeface="Consolas"/>
                <a:cs typeface="Consolas"/>
              </a:endParaRPr>
            </a:p>
            <a:p>
              <a:pPr marL="1166495">
                <a:lnSpc>
                  <a:spcPts val="2190"/>
                </a:lnSpc>
              </a:pPr>
              <a:r>
                <a:rPr sz="2000" spc="-5" dirty="0">
                  <a:latin typeface="Consolas"/>
                  <a:cs typeface="Consolas"/>
                </a:rPr>
                <a:t>d_y[i] += alpha * d_x[i];</a:t>
              </a:r>
              <a:endParaRPr sz="2000" dirty="0">
                <a:latin typeface="Consolas"/>
                <a:cs typeface="Consolas"/>
              </a:endParaRPr>
            </a:p>
            <a:p>
              <a:pPr marL="49530">
                <a:lnSpc>
                  <a:spcPts val="2350"/>
                </a:lnSpc>
              </a:pPr>
              <a:r>
                <a:rPr sz="2000" spc="-5" dirty="0">
                  <a:latin typeface="Consolas"/>
                  <a:cs typeface="Consolas"/>
                </a:rPr>
                <a:t>}</a:t>
              </a:r>
              <a:endParaRPr sz="2000" dirty="0">
                <a:latin typeface="Consolas"/>
                <a:cs typeface="Consolas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0">
              <a:lnSpc>
                <a:spcPct val="100000"/>
              </a:lnSpc>
            </a:pP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程序举例</a:t>
            </a:r>
            <a:r>
              <a:rPr spc="-1870" dirty="0"/>
              <a:t> </a:t>
            </a:r>
            <a:r>
              <a:rPr spc="-5" dirty="0">
                <a:latin typeface="Gill Sans MT"/>
                <a:cs typeface="Gill Sans MT"/>
              </a:rPr>
              <a:t>(</a:t>
            </a:r>
            <a:r>
              <a:rPr dirty="0">
                <a:latin typeface="Gill Sans MT"/>
                <a:cs typeface="Gill Sans MT"/>
              </a:rPr>
              <a:t>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806821"/>
            <a:ext cx="4811395" cy="294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00"/>
              </a:lnSpc>
            </a:pPr>
            <a:r>
              <a:rPr sz="7875" spc="-7" baseline="-7407" dirty="0">
                <a:latin typeface="Gill Sans MT"/>
                <a:cs typeface="Gill Sans MT"/>
              </a:rPr>
              <a:t>•</a:t>
            </a:r>
            <a:r>
              <a:rPr sz="7875" spc="-30" baseline="-7407" dirty="0">
                <a:latin typeface="Gill Sans MT"/>
                <a:cs typeface="Gill Sans MT"/>
              </a:rPr>
              <a:t> </a:t>
            </a:r>
            <a:r>
              <a:rPr sz="3050" spc="15" dirty="0">
                <a:latin typeface="宋体"/>
                <a:cs typeface="宋体"/>
              </a:rPr>
              <a:t>线程组织：</a:t>
            </a:r>
            <a:endParaRPr sz="3050" dirty="0">
              <a:latin typeface="宋体"/>
              <a:cs typeface="宋体"/>
            </a:endParaRPr>
          </a:p>
          <a:p>
            <a:pPr marL="457200">
              <a:lnSpc>
                <a:spcPts val="4000"/>
              </a:lnSpc>
              <a:spcBef>
                <a:spcPts val="2240"/>
              </a:spcBef>
            </a:pPr>
            <a:r>
              <a:rPr sz="7875" spc="-7" baseline="-7936" dirty="0">
                <a:latin typeface="Gill Sans MT"/>
                <a:cs typeface="Gill Sans MT"/>
              </a:rPr>
              <a:t>•</a:t>
            </a:r>
            <a:r>
              <a:rPr sz="7875" spc="-30" baseline="-7936" dirty="0">
                <a:latin typeface="Gill Sans MT"/>
                <a:cs typeface="Gill Sans MT"/>
              </a:rPr>
              <a:t> </a:t>
            </a:r>
            <a:r>
              <a:rPr sz="3050" spc="15" dirty="0">
                <a:latin typeface="宋体"/>
                <a:cs typeface="宋体"/>
              </a:rPr>
              <a:t>每个</a:t>
            </a:r>
            <a:r>
              <a:rPr sz="3050" spc="5" dirty="0">
                <a:latin typeface="Gill Sans MT"/>
                <a:cs typeface="Gill Sans MT"/>
              </a:rPr>
              <a:t>B</a:t>
            </a:r>
            <a:r>
              <a:rPr sz="3050" spc="-5" dirty="0">
                <a:latin typeface="Gill Sans MT"/>
                <a:cs typeface="Gill Sans MT"/>
              </a:rPr>
              <a:t>l</a:t>
            </a:r>
            <a:r>
              <a:rPr sz="3050" spc="5" dirty="0">
                <a:latin typeface="Gill Sans MT"/>
                <a:cs typeface="Gill Sans MT"/>
              </a:rPr>
              <a:t>ock</a:t>
            </a:r>
            <a:r>
              <a:rPr sz="3050" spc="15" dirty="0">
                <a:latin typeface="宋体"/>
                <a:cs typeface="宋体"/>
              </a:rPr>
              <a:t>只有一维</a:t>
            </a:r>
            <a:endParaRPr sz="3050" dirty="0">
              <a:latin typeface="宋体"/>
              <a:cs typeface="宋体"/>
            </a:endParaRPr>
          </a:p>
          <a:p>
            <a:pPr marL="457200">
              <a:lnSpc>
                <a:spcPts val="4000"/>
              </a:lnSpc>
              <a:spcBef>
                <a:spcPts val="2340"/>
              </a:spcBef>
            </a:pPr>
            <a:r>
              <a:rPr sz="7875" spc="-7" baseline="-7407" dirty="0">
                <a:latin typeface="Gill Sans MT"/>
                <a:cs typeface="Gill Sans MT"/>
              </a:rPr>
              <a:t>•</a:t>
            </a:r>
            <a:r>
              <a:rPr sz="7875" spc="-30" baseline="-7407" dirty="0">
                <a:latin typeface="Gill Sans MT"/>
                <a:cs typeface="Gill Sans MT"/>
              </a:rPr>
              <a:t> </a:t>
            </a:r>
            <a:r>
              <a:rPr sz="3050" spc="15" dirty="0">
                <a:latin typeface="宋体"/>
                <a:cs typeface="宋体"/>
              </a:rPr>
              <a:t>每个</a:t>
            </a:r>
            <a:r>
              <a:rPr sz="3050" spc="5" dirty="0">
                <a:latin typeface="Gill Sans MT"/>
                <a:cs typeface="Gill Sans MT"/>
              </a:rPr>
              <a:t>Gr</a:t>
            </a:r>
            <a:r>
              <a:rPr sz="3050" spc="-5" dirty="0">
                <a:latin typeface="Gill Sans MT"/>
                <a:cs typeface="Gill Sans MT"/>
              </a:rPr>
              <a:t>i</a:t>
            </a:r>
            <a:r>
              <a:rPr sz="3050" spc="5" dirty="0">
                <a:latin typeface="Gill Sans MT"/>
                <a:cs typeface="Gill Sans MT"/>
              </a:rPr>
              <a:t>d</a:t>
            </a:r>
            <a:r>
              <a:rPr sz="3050" spc="15" dirty="0">
                <a:latin typeface="宋体"/>
                <a:cs typeface="宋体"/>
              </a:rPr>
              <a:t>内只有一维</a:t>
            </a:r>
            <a:endParaRPr sz="3050" dirty="0">
              <a:latin typeface="宋体"/>
              <a:cs typeface="宋体"/>
            </a:endParaRPr>
          </a:p>
          <a:p>
            <a:pPr marL="12700">
              <a:lnSpc>
                <a:spcPts val="4000"/>
              </a:lnSpc>
              <a:spcBef>
                <a:spcPts val="2240"/>
              </a:spcBef>
            </a:pPr>
            <a:r>
              <a:rPr sz="7875" spc="-7" baseline="-7936" dirty="0">
                <a:latin typeface="Gill Sans MT"/>
                <a:cs typeface="Gill Sans MT"/>
              </a:rPr>
              <a:t>•</a:t>
            </a:r>
            <a:r>
              <a:rPr sz="7875" spc="-30" baseline="-7936" dirty="0">
                <a:latin typeface="Gill Sans MT"/>
                <a:cs typeface="Gill Sans MT"/>
              </a:rPr>
              <a:t> </a:t>
            </a:r>
            <a:r>
              <a:rPr sz="3050" spc="15" dirty="0">
                <a:latin typeface="宋体"/>
                <a:cs typeface="宋体"/>
              </a:rPr>
              <a:t>如何调用</a:t>
            </a:r>
            <a:r>
              <a:rPr sz="3050" spc="5" dirty="0">
                <a:latin typeface="Gill Sans MT"/>
                <a:cs typeface="Gill Sans MT"/>
              </a:rPr>
              <a:t>sax</a:t>
            </a:r>
            <a:r>
              <a:rPr sz="3050" spc="-105" dirty="0">
                <a:latin typeface="Gill Sans MT"/>
                <a:cs typeface="Gill Sans MT"/>
              </a:rPr>
              <a:t>p</a:t>
            </a:r>
            <a:r>
              <a:rPr sz="3050" dirty="0">
                <a:latin typeface="Gill Sans MT"/>
                <a:cs typeface="Gill Sans MT"/>
              </a:rPr>
              <a:t>y</a:t>
            </a:r>
            <a:r>
              <a:rPr sz="3050" spc="15" dirty="0">
                <a:latin typeface="宋体"/>
                <a:cs typeface="宋体"/>
              </a:rPr>
              <a:t>这个函数？</a:t>
            </a:r>
            <a:endParaRPr sz="3050" dirty="0">
              <a:latin typeface="宋体"/>
              <a:cs typeface="宋体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43150" y="5920633"/>
            <a:ext cx="8318500" cy="3238500"/>
            <a:chOff x="2391691" y="5978431"/>
            <a:chExt cx="8318500" cy="3238500"/>
          </a:xfrm>
        </p:grpSpPr>
        <p:sp>
          <p:nvSpPr>
            <p:cNvPr id="4" name="object 4"/>
            <p:cNvSpPr/>
            <p:nvPr/>
          </p:nvSpPr>
          <p:spPr>
            <a:xfrm>
              <a:off x="2391691" y="5978431"/>
              <a:ext cx="8318500" cy="3238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464810" y="6051550"/>
              <a:ext cx="8064500" cy="2984500"/>
            </a:xfrm>
            <a:prstGeom prst="rect">
              <a:avLst/>
            </a:prstGeom>
            <a:solidFill>
              <a:srgbClr val="D6D6D6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49530" marR="4515485">
                <a:lnSpc>
                  <a:spcPts val="2300"/>
                </a:lnSpc>
              </a:pPr>
              <a:r>
                <a:rPr sz="2000" b="1" spc="-5" dirty="0">
                  <a:latin typeface="Consolas"/>
                  <a:cs typeface="Consolas"/>
                </a:rPr>
                <a:t>const int n = 10000000; const float alpha = 0.5f;</a:t>
              </a:r>
              <a:endParaRPr sz="200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12"/>
                </a:spcBef>
              </a:pPr>
              <a:endParaRPr sz="1850">
                <a:latin typeface="Times New Roman"/>
                <a:cs typeface="Times New Roman"/>
              </a:endParaRPr>
            </a:p>
            <a:p>
              <a:pPr marL="49530">
                <a:lnSpc>
                  <a:spcPts val="2350"/>
                </a:lnSpc>
              </a:pPr>
              <a:r>
                <a:rPr sz="2000" b="1" spc="-5" dirty="0">
                  <a:latin typeface="Consolas"/>
                  <a:cs typeface="Consolas"/>
                </a:rPr>
                <a:t>float *d_x, *d_y;</a:t>
              </a:r>
              <a:endParaRPr sz="2000">
                <a:latin typeface="Consolas"/>
                <a:cs typeface="Consolas"/>
              </a:endParaRPr>
            </a:p>
            <a:p>
              <a:pPr marL="49530">
                <a:lnSpc>
                  <a:spcPts val="2350"/>
                </a:lnSpc>
              </a:pPr>
              <a:r>
                <a:rPr sz="2000" b="1" spc="-5" dirty="0">
                  <a:latin typeface="Consolas"/>
                  <a:cs typeface="Consolas"/>
                </a:rPr>
                <a:t>// initialize d_x, d_y</a:t>
              </a:r>
              <a:endParaRPr sz="200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15"/>
                </a:spcBef>
              </a:pPr>
              <a:endParaRPr sz="1900">
                <a:latin typeface="Times New Roman"/>
                <a:cs typeface="Times New Roman"/>
              </a:endParaRPr>
            </a:p>
            <a:p>
              <a:pPr marL="49530">
                <a:lnSpc>
                  <a:spcPts val="2350"/>
                </a:lnSpc>
              </a:pPr>
              <a:r>
                <a:rPr sz="2000" b="1" spc="-5" dirty="0">
                  <a:latin typeface="Consolas"/>
                  <a:cs typeface="Consolas"/>
                </a:rPr>
                <a:t>const int blockSize = 512;</a:t>
              </a:r>
              <a:endParaRPr sz="2000">
                <a:latin typeface="Consolas"/>
                <a:cs typeface="Consolas"/>
              </a:endParaRPr>
            </a:p>
            <a:p>
              <a:pPr marL="49530">
                <a:lnSpc>
                  <a:spcPts val="2350"/>
                </a:lnSpc>
              </a:pPr>
              <a:r>
                <a:rPr sz="2000" b="1" spc="-5" dirty="0">
                  <a:latin typeface="Consolas"/>
                  <a:cs typeface="Consolas"/>
                </a:rPr>
                <a:t>const int numBlocks = (n-1) / blockSize + 1;</a:t>
              </a:r>
              <a:endParaRPr sz="200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15"/>
                </a:spcBef>
              </a:pPr>
              <a:endParaRPr sz="1900">
                <a:latin typeface="Times New Roman"/>
                <a:cs typeface="Times New Roman"/>
              </a:endParaRPr>
            </a:p>
            <a:p>
              <a:pPr marL="49530">
                <a:lnSpc>
                  <a:spcPct val="100000"/>
                </a:lnSpc>
              </a:pPr>
              <a:r>
                <a:rPr sz="2000" b="1" spc="-5" dirty="0">
                  <a:latin typeface="Consolas"/>
                  <a:cs typeface="Consolas"/>
                </a:rPr>
                <a:t>saxpy_gpu &lt;&lt;&lt;numBlocks, blockSize&gt;&gt;&gt;(d_y,</a:t>
              </a:r>
              <a:r>
                <a:rPr sz="2000" b="1" spc="-10" dirty="0">
                  <a:latin typeface="Consolas"/>
                  <a:cs typeface="Consolas"/>
                </a:rPr>
                <a:t> </a:t>
              </a:r>
              <a:r>
                <a:rPr sz="2000" b="1" spc="-5" dirty="0">
                  <a:latin typeface="Consolas"/>
                  <a:cs typeface="Consolas"/>
                </a:rPr>
                <a:t>d_x, alpha, n);</a:t>
              </a:r>
              <a:endParaRPr sz="2000">
                <a:latin typeface="Consolas"/>
                <a:cs typeface="Consola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0">
              <a:lnSpc>
                <a:spcPct val="100000"/>
              </a:lnSpc>
            </a:pP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程序举例</a:t>
            </a:r>
            <a:r>
              <a:rPr spc="-1870" dirty="0"/>
              <a:t> </a:t>
            </a:r>
            <a:r>
              <a:rPr spc="-5" dirty="0">
                <a:latin typeface="Gill Sans MT"/>
                <a:cs typeface="Gill Sans MT"/>
              </a:rPr>
              <a:t>(</a:t>
            </a:r>
            <a:r>
              <a:rPr dirty="0">
                <a:latin typeface="Gill Sans MT"/>
                <a:cs typeface="Gill Sans MT"/>
              </a:rPr>
              <a:t>1)</a:t>
            </a:r>
          </a:p>
        </p:txBody>
      </p:sp>
      <p:sp>
        <p:nvSpPr>
          <p:cNvPr id="3" name="object 3"/>
          <p:cNvSpPr/>
          <p:nvPr/>
        </p:nvSpPr>
        <p:spPr>
          <a:xfrm>
            <a:off x="939800" y="3022600"/>
            <a:ext cx="11125200" cy="519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0">
              <a:lnSpc>
                <a:spcPct val="100000"/>
              </a:lnSpc>
            </a:pP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程序举例</a:t>
            </a:r>
            <a:r>
              <a:rPr spc="-1870" dirty="0"/>
              <a:t> </a:t>
            </a:r>
            <a:r>
              <a:rPr spc="-5" dirty="0">
                <a:latin typeface="Gill Sans MT"/>
                <a:cs typeface="Gill Sans MT"/>
              </a:rPr>
              <a:t>(</a:t>
            </a:r>
            <a:r>
              <a:rPr dirty="0">
                <a:latin typeface="Gill Sans MT"/>
                <a:cs typeface="Gill Sans MT"/>
              </a:rPr>
              <a:t>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2541906"/>
            <a:ext cx="5939155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Gill Sans MT"/>
                <a:cs typeface="Gill Sans MT"/>
              </a:rPr>
              <a:t>SAXP</a:t>
            </a:r>
            <a:r>
              <a:rPr sz="4200" spc="-130" dirty="0">
                <a:latin typeface="Gill Sans MT"/>
                <a:cs typeface="Gill Sans MT"/>
              </a:rPr>
              <a:t>Y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y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=</a:t>
            </a:r>
            <a:r>
              <a:rPr sz="4200" spc="-5" dirty="0">
                <a:latin typeface="Gill Sans MT"/>
                <a:cs typeface="Gill Sans MT"/>
              </a:rPr>
              <a:t> alpha </a:t>
            </a:r>
            <a:r>
              <a:rPr sz="4200" dirty="0">
                <a:latin typeface="Gill Sans MT"/>
                <a:cs typeface="Gill Sans MT"/>
              </a:rPr>
              <a:t>*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x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+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1704881" y="3526773"/>
            <a:ext cx="8318500" cy="3238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8000" y="3599892"/>
            <a:ext cx="8064500" cy="2984500"/>
          </a:xfrm>
          <a:custGeom>
            <a:avLst/>
            <a:gdLst/>
            <a:ahLst/>
            <a:cxnLst/>
            <a:rect l="l" t="t" r="r" b="b"/>
            <a:pathLst>
              <a:path w="8064500" h="2984500">
                <a:moveTo>
                  <a:pt x="0" y="0"/>
                </a:moveTo>
                <a:lnTo>
                  <a:pt x="8064500" y="0"/>
                </a:lnTo>
                <a:lnTo>
                  <a:pt x="8064500" y="2984500"/>
                </a:lnTo>
                <a:lnTo>
                  <a:pt x="0" y="2984500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9300" y="8666843"/>
            <a:ext cx="6426200" cy="916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200" dirty="0">
                <a:latin typeface="宋体"/>
                <a:cs typeface="宋体"/>
              </a:rPr>
              <a:t>实际产生：</a:t>
            </a:r>
            <a:r>
              <a:rPr sz="4200" dirty="0">
                <a:latin typeface="Gill Sans MT"/>
                <a:cs typeface="Gill Sans MT"/>
              </a:rPr>
              <a:t>10000384</a:t>
            </a:r>
            <a:r>
              <a:rPr sz="4200" dirty="0">
                <a:latin typeface="宋体"/>
                <a:cs typeface="宋体"/>
              </a:rPr>
              <a:t>个线程</a:t>
            </a:r>
          </a:p>
          <a:p>
            <a:pPr marR="17780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latin typeface="Gill Sans MT"/>
                <a:cs typeface="Gill Sans MT"/>
              </a:rPr>
              <a:t>72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15090" y="6262402"/>
            <a:ext cx="798575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onsolas"/>
                <a:cs typeface="Consolas"/>
              </a:rPr>
              <a:t>saxpy_gpu </a:t>
            </a:r>
            <a:r>
              <a:rPr sz="2000" b="1" spc="-5" dirty="0">
                <a:solidFill>
                  <a:srgbClr val="E32400"/>
                </a:solidFill>
                <a:latin typeface="Consolas"/>
                <a:cs typeface="Consolas"/>
              </a:rPr>
              <a:t>&lt;&lt;&lt;</a:t>
            </a:r>
            <a:r>
              <a:rPr sz="2000" b="1" spc="-5" dirty="0">
                <a:solidFill>
                  <a:srgbClr val="FFFFFF"/>
                </a:solidFill>
                <a:latin typeface="Consolas"/>
                <a:cs typeface="Consolas"/>
              </a:rPr>
              <a:t>numBlocks, blockSize</a:t>
            </a:r>
            <a:r>
              <a:rPr sz="2000" b="1" spc="-5" dirty="0">
                <a:solidFill>
                  <a:srgbClr val="E32400"/>
                </a:solidFill>
                <a:latin typeface="Consolas"/>
                <a:cs typeface="Consolas"/>
              </a:rPr>
              <a:t>&gt;&gt;&gt;</a:t>
            </a:r>
            <a:r>
              <a:rPr sz="2000" b="1" spc="-5" dirty="0">
                <a:solidFill>
                  <a:srgbClr val="FFFFFF"/>
                </a:solidFill>
                <a:latin typeface="Consolas"/>
                <a:cs typeface="Consolas"/>
              </a:rPr>
              <a:t>(d_y, d_x, alpha, n);</a:t>
            </a:r>
            <a:endParaRPr sz="2000" dirty="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99400"/>
              </p:ext>
            </p:extLst>
          </p:nvPr>
        </p:nvGraphicFramePr>
        <p:xfrm>
          <a:off x="1778000" y="3599892"/>
          <a:ext cx="8064498" cy="240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7510">
                <a:tc>
                  <a:txBody>
                    <a:bodyPr/>
                    <a:lstStyle/>
                    <a:p>
                      <a:pPr marL="49530" marR="61594">
                        <a:lnSpc>
                          <a:spcPts val="23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const const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606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215" marR="61594">
                        <a:lnSpc>
                          <a:spcPts val="23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n float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235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10000000;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ts val="235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alpha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0.5f;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606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*d_x,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*d_y;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gridSpan="5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initialize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d_x,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d_y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gridSpan="2">
                  <a:txBody>
                    <a:bodyPr/>
                    <a:lstStyle/>
                    <a:p>
                      <a:pPr marL="49530" marR="61594">
                        <a:lnSpc>
                          <a:spcPts val="23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int const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235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blockSize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512;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ts val="235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numBlocks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(n-1)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dirty="0" smtClean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blockSize</a:t>
                      </a:r>
                      <a:r>
                        <a:rPr lang="en-US" altLang="zh-CN" sz="2000" b="1" dirty="0" smtClean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+1</a:t>
                      </a:r>
                      <a:r>
                        <a:rPr lang="zh-CN" altLang="en-US" sz="2000" b="1" dirty="0" smtClean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；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606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5511800" y="4871613"/>
            <a:ext cx="6743700" cy="3530600"/>
            <a:chOff x="6188991" y="4295681"/>
            <a:chExt cx="6743700" cy="3530600"/>
          </a:xfrm>
        </p:grpSpPr>
        <p:sp>
          <p:nvSpPr>
            <p:cNvPr id="14" name="object 7"/>
            <p:cNvSpPr/>
            <p:nvPr/>
          </p:nvSpPr>
          <p:spPr>
            <a:xfrm>
              <a:off x="6188991" y="4295681"/>
              <a:ext cx="6743700" cy="353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/>
            <p:cNvSpPr txBox="1"/>
            <p:nvPr/>
          </p:nvSpPr>
          <p:spPr>
            <a:xfrm>
              <a:off x="6262110" y="4368800"/>
              <a:ext cx="6489700" cy="3276600"/>
            </a:xfrm>
            <a:prstGeom prst="rect">
              <a:avLst/>
            </a:prstGeom>
            <a:solidFill>
              <a:srgbClr val="D6D6D6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49530">
                <a:lnSpc>
                  <a:spcPts val="2350"/>
                </a:lnSpc>
                <a:tabLst>
                  <a:tab pos="328930" algn="l"/>
                  <a:tab pos="1446530" algn="l"/>
                </a:tabLst>
              </a:pPr>
              <a:r>
                <a:rPr sz="2000" u="heavy" dirty="0">
                  <a:solidFill>
                    <a:srgbClr val="FF2600"/>
                  </a:solidFill>
                  <a:latin typeface="Times New Roman"/>
                  <a:cs typeface="Times New Roman"/>
                </a:rPr>
                <a:t> 	</a:t>
              </a:r>
              <a:r>
                <a:rPr sz="2000" b="1" spc="-5" dirty="0">
                  <a:solidFill>
                    <a:srgbClr val="FF2600"/>
                  </a:solidFill>
                  <a:latin typeface="Consolas"/>
                  <a:cs typeface="Consolas"/>
                </a:rPr>
                <a:t>global</a:t>
              </a:r>
              <a:r>
                <a:rPr sz="2000" u="heavy" spc="-5" dirty="0">
                  <a:solidFill>
                    <a:srgbClr val="FF2600"/>
                  </a:solidFill>
                  <a:latin typeface="Times New Roman"/>
                  <a:cs typeface="Times New Roman"/>
                </a:rPr>
                <a:t> 	</a:t>
              </a:r>
              <a:endParaRPr sz="2000" dirty="0">
                <a:latin typeface="Times New Roman"/>
                <a:cs typeface="Times New Roman"/>
              </a:endParaRPr>
            </a:p>
            <a:p>
              <a:pPr marL="2284095" marR="1683385" indent="-2234565" algn="just">
                <a:lnSpc>
                  <a:spcPts val="2300"/>
                </a:lnSpc>
                <a:spcBef>
                  <a:spcPts val="110"/>
                </a:spcBef>
              </a:pPr>
              <a:r>
                <a:rPr sz="2000" spc="-5" dirty="0">
                  <a:latin typeface="Consolas"/>
                  <a:cs typeface="Consolas"/>
                </a:rPr>
                <a:t>void saxpy_gpu(</a:t>
              </a:r>
              <a:r>
                <a:rPr sz="2000" dirty="0">
                  <a:latin typeface="Consolas"/>
                  <a:cs typeface="Consolas"/>
                </a:rPr>
                <a:t>      </a:t>
              </a:r>
              <a:r>
                <a:rPr sz="2000" spc="-10" dirty="0">
                  <a:latin typeface="Consolas"/>
                  <a:cs typeface="Consolas"/>
                </a:rPr>
                <a:t> </a:t>
              </a:r>
              <a:r>
                <a:rPr sz="2000" spc="-5" dirty="0">
                  <a:latin typeface="Consolas"/>
                  <a:cs typeface="Consolas"/>
                </a:rPr>
                <a:t>float * d_y, const float * d_x, const float alpha, const int n )</a:t>
              </a:r>
              <a:endParaRPr sz="2000" dirty="0">
                <a:latin typeface="Consolas"/>
                <a:cs typeface="Consolas"/>
              </a:endParaRPr>
            </a:p>
            <a:p>
              <a:pPr marL="49530">
                <a:lnSpc>
                  <a:spcPts val="2190"/>
                </a:lnSpc>
              </a:pPr>
              <a:r>
                <a:rPr sz="2000" spc="-5" dirty="0">
                  <a:latin typeface="Consolas"/>
                  <a:cs typeface="Consolas"/>
                </a:rPr>
                <a:t>{</a:t>
              </a:r>
              <a:endParaRPr sz="2000" dirty="0">
                <a:latin typeface="Consolas"/>
                <a:cs typeface="Consolas"/>
              </a:endParaRPr>
            </a:p>
            <a:p>
              <a:pPr marL="608330">
                <a:lnSpc>
                  <a:spcPts val="2300"/>
                </a:lnSpc>
              </a:pPr>
              <a:r>
                <a:rPr sz="2000" spc="-5" dirty="0">
                  <a:latin typeface="Consolas"/>
                  <a:cs typeface="Consolas"/>
                </a:rPr>
                <a:t>const int i =</a:t>
              </a:r>
              <a:endParaRPr sz="2000" dirty="0">
                <a:latin typeface="Consolas"/>
                <a:cs typeface="Consolas"/>
              </a:endParaRPr>
            </a:p>
            <a:p>
              <a:pPr marL="608330" marR="147955" indent="418465">
                <a:lnSpc>
                  <a:spcPts val="2300"/>
                </a:lnSpc>
                <a:spcBef>
                  <a:spcPts val="110"/>
                </a:spcBef>
              </a:pPr>
              <a:r>
                <a:rPr sz="2000" spc="-5" dirty="0">
                  <a:solidFill>
                    <a:srgbClr val="FF2600"/>
                  </a:solidFill>
                  <a:latin typeface="Consolas"/>
                  <a:cs typeface="Consolas"/>
                </a:rPr>
                <a:t>blockIdx.x </a:t>
              </a:r>
              <a:r>
                <a:rPr sz="2000" spc="-5" dirty="0">
                  <a:latin typeface="Consolas"/>
                  <a:cs typeface="Consolas"/>
                </a:rPr>
                <a:t>* </a:t>
              </a:r>
              <a:r>
                <a:rPr sz="2000" spc="-5" dirty="0">
                  <a:solidFill>
                    <a:srgbClr val="FF2600"/>
                  </a:solidFill>
                  <a:latin typeface="Consolas"/>
                  <a:cs typeface="Consolas"/>
                </a:rPr>
                <a:t>blockDim.x </a:t>
              </a:r>
              <a:r>
                <a:rPr sz="2000" spc="-5" dirty="0">
                  <a:latin typeface="Consolas"/>
                  <a:cs typeface="Consolas"/>
                </a:rPr>
                <a:t>+ </a:t>
              </a:r>
              <a:r>
                <a:rPr sz="2000" spc="-5" dirty="0">
                  <a:solidFill>
                    <a:srgbClr val="FF2600"/>
                  </a:solidFill>
                  <a:latin typeface="Consolas"/>
                  <a:cs typeface="Consolas"/>
                </a:rPr>
                <a:t>threadIdx.x</a:t>
              </a:r>
              <a:r>
                <a:rPr sz="2000" spc="-5" dirty="0">
                  <a:latin typeface="Consolas"/>
                  <a:cs typeface="Consolas"/>
                </a:rPr>
                <a:t>; if (i &lt; n)</a:t>
              </a:r>
              <a:endParaRPr sz="2000" dirty="0">
                <a:latin typeface="Consolas"/>
                <a:cs typeface="Consolas"/>
              </a:endParaRPr>
            </a:p>
            <a:p>
              <a:pPr marL="1166495">
                <a:lnSpc>
                  <a:spcPts val="2190"/>
                </a:lnSpc>
              </a:pPr>
              <a:r>
                <a:rPr sz="2000" spc="-5" dirty="0">
                  <a:latin typeface="Consolas"/>
                  <a:cs typeface="Consolas"/>
                </a:rPr>
                <a:t>d_y[i] += alpha * d_x[i];</a:t>
              </a:r>
              <a:endParaRPr sz="2000" dirty="0">
                <a:latin typeface="Consolas"/>
                <a:cs typeface="Consolas"/>
              </a:endParaRPr>
            </a:p>
            <a:p>
              <a:pPr marL="49530">
                <a:lnSpc>
                  <a:spcPts val="2350"/>
                </a:lnSpc>
              </a:pPr>
              <a:r>
                <a:rPr sz="2000" spc="-5" dirty="0">
                  <a:latin typeface="Consolas"/>
                  <a:cs typeface="Consolas"/>
                </a:rPr>
                <a:t>}</a:t>
              </a:r>
              <a:endParaRPr sz="2000" dirty="0">
                <a:latin typeface="Consolas"/>
                <a:cs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dirty="0"/>
              <a:t>73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0">
              <a:lnSpc>
                <a:spcPct val="100000"/>
              </a:lnSpc>
            </a:pP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程序举例</a:t>
            </a:r>
            <a:r>
              <a:rPr spc="-1870" dirty="0"/>
              <a:t> </a:t>
            </a:r>
            <a:r>
              <a:rPr spc="-5" dirty="0">
                <a:latin typeface="Gill Sans MT"/>
                <a:cs typeface="Gill Sans MT"/>
              </a:rPr>
              <a:t>(</a:t>
            </a:r>
            <a:r>
              <a:rPr dirty="0">
                <a:latin typeface="Gill Sans MT"/>
                <a:cs typeface="Gill Sans MT"/>
              </a:rPr>
              <a:t>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820315"/>
            <a:ext cx="7770495" cy="5520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4000"/>
              </a:lnSpc>
              <a:buSzPct val="171212"/>
              <a:buFont typeface="Gill Sans MT"/>
              <a:buChar char="•"/>
              <a:tabLst>
                <a:tab pos="469900" algn="l"/>
              </a:tabLst>
            </a:pPr>
            <a:r>
              <a:rPr sz="2800" spc="15" dirty="0">
                <a:latin typeface="宋体"/>
                <a:cs typeface="宋体"/>
              </a:rPr>
              <a:t>矩阵操作：</a:t>
            </a:r>
            <a:r>
              <a:rPr sz="2800" spc="5" dirty="0">
                <a:latin typeface="Gill Sans MT"/>
                <a:cs typeface="Gill Sans MT"/>
              </a:rPr>
              <a:t>A=a</a:t>
            </a:r>
            <a:r>
              <a:rPr sz="2800" spc="-5" dirty="0">
                <a:latin typeface="Gill Sans MT"/>
                <a:cs typeface="Gill Sans MT"/>
              </a:rPr>
              <a:t>l</a:t>
            </a:r>
            <a:r>
              <a:rPr sz="2800" spc="5" dirty="0">
                <a:latin typeface="Gill Sans MT"/>
                <a:cs typeface="Gill Sans MT"/>
              </a:rPr>
              <a:t>pha</a:t>
            </a:r>
            <a:r>
              <a:rPr sz="2800" spc="10" dirty="0">
                <a:latin typeface="Gill Sans MT"/>
                <a:cs typeface="Gill Sans MT"/>
              </a:rPr>
              <a:t>*B+A</a:t>
            </a:r>
            <a:endParaRPr sz="2800" dirty="0">
              <a:latin typeface="Gill Sans MT"/>
              <a:cs typeface="Gill Sans MT"/>
            </a:endParaRPr>
          </a:p>
          <a:p>
            <a:pPr marL="457200">
              <a:lnSpc>
                <a:spcPts val="4000"/>
              </a:lnSpc>
              <a:spcBef>
                <a:spcPts val="2540"/>
              </a:spcBef>
            </a:pPr>
            <a:r>
              <a:rPr sz="7200" spc="7" baseline="-7374" dirty="0">
                <a:latin typeface="Gill Sans MT"/>
                <a:cs typeface="Gill Sans MT"/>
              </a:rPr>
              <a:t>•</a:t>
            </a:r>
            <a:r>
              <a:rPr sz="7200" spc="30" baseline="-7374" dirty="0">
                <a:latin typeface="Gill Sans MT"/>
                <a:cs typeface="Gill Sans MT"/>
              </a:rPr>
              <a:t> </a:t>
            </a:r>
            <a:r>
              <a:rPr sz="2800" spc="5" dirty="0">
                <a:latin typeface="Gill Sans MT"/>
                <a:cs typeface="Gill Sans MT"/>
              </a:rPr>
              <a:t>A,</a:t>
            </a:r>
            <a:r>
              <a:rPr sz="2800" spc="-330" dirty="0">
                <a:latin typeface="Gill Sans MT"/>
                <a:cs typeface="Gill Sans MT"/>
              </a:rPr>
              <a:t> </a:t>
            </a:r>
            <a:r>
              <a:rPr sz="2800" spc="10" dirty="0">
                <a:latin typeface="Gill Sans MT"/>
                <a:cs typeface="Gill Sans MT"/>
              </a:rPr>
              <a:t>B</a:t>
            </a:r>
            <a:r>
              <a:rPr sz="2800" spc="15" dirty="0">
                <a:latin typeface="宋体"/>
                <a:cs typeface="宋体"/>
              </a:rPr>
              <a:t>均为</a:t>
            </a:r>
            <a:r>
              <a:rPr sz="2800" spc="10" dirty="0">
                <a:latin typeface="Gill Sans MT"/>
                <a:cs typeface="Gill Sans MT"/>
              </a:rPr>
              <a:t>N</a:t>
            </a:r>
            <a:r>
              <a:rPr sz="2800" spc="5" dirty="0">
                <a:latin typeface="Gill Sans MT"/>
                <a:cs typeface="Gill Sans MT"/>
              </a:rPr>
              <a:t>xN</a:t>
            </a:r>
            <a:r>
              <a:rPr sz="2800" spc="15" dirty="0">
                <a:latin typeface="宋体"/>
                <a:cs typeface="宋体"/>
              </a:rPr>
              <a:t>的单精度浮点矩阵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ts val="4000"/>
              </a:lnSpc>
              <a:spcBef>
                <a:spcPts val="2540"/>
              </a:spcBef>
            </a:pPr>
            <a:r>
              <a:rPr sz="7200" spc="7" baseline="-7374" dirty="0">
                <a:latin typeface="Gill Sans MT"/>
                <a:cs typeface="Gill Sans MT"/>
              </a:rPr>
              <a:t>•</a:t>
            </a:r>
            <a:r>
              <a:rPr sz="7200" spc="30" baseline="-7374" dirty="0">
                <a:latin typeface="Gill Sans MT"/>
                <a:cs typeface="Gill Sans MT"/>
              </a:rPr>
              <a:t> </a:t>
            </a:r>
            <a:r>
              <a:rPr sz="2800" spc="15" dirty="0">
                <a:latin typeface="宋体"/>
                <a:cs typeface="宋体"/>
              </a:rPr>
              <a:t>线程组织方式：</a:t>
            </a:r>
            <a:endParaRPr sz="2800" dirty="0">
              <a:latin typeface="宋体"/>
              <a:cs typeface="宋体"/>
            </a:endParaRPr>
          </a:p>
          <a:p>
            <a:pPr marL="457200">
              <a:lnSpc>
                <a:spcPts val="4000"/>
              </a:lnSpc>
              <a:spcBef>
                <a:spcPts val="2540"/>
              </a:spcBef>
            </a:pPr>
            <a:r>
              <a:rPr sz="7200" spc="7" baseline="-7374" dirty="0">
                <a:latin typeface="Gill Sans MT"/>
                <a:cs typeface="Gill Sans MT"/>
              </a:rPr>
              <a:t>•</a:t>
            </a:r>
            <a:r>
              <a:rPr sz="7200" spc="30" baseline="-7374" dirty="0">
                <a:latin typeface="Gill Sans MT"/>
                <a:cs typeface="Gill Sans MT"/>
              </a:rPr>
              <a:t> </a:t>
            </a:r>
            <a:r>
              <a:rPr sz="2800" spc="15" dirty="0">
                <a:latin typeface="宋体"/>
                <a:cs typeface="宋体"/>
              </a:rPr>
              <a:t>二维格式的线程块（</a:t>
            </a:r>
            <a:r>
              <a:rPr sz="2800" spc="10" dirty="0">
                <a:latin typeface="Gill Sans MT"/>
                <a:cs typeface="Gill Sans MT"/>
              </a:rPr>
              <a:t>B</a:t>
            </a:r>
            <a:r>
              <a:rPr sz="2800" spc="-5" dirty="0">
                <a:latin typeface="Gill Sans MT"/>
                <a:cs typeface="Gill Sans MT"/>
              </a:rPr>
              <a:t>l</a:t>
            </a:r>
            <a:r>
              <a:rPr sz="2800" spc="5" dirty="0">
                <a:latin typeface="Gill Sans MT"/>
                <a:cs typeface="Gill Sans MT"/>
              </a:rPr>
              <a:t>ock</a:t>
            </a:r>
            <a:r>
              <a:rPr sz="2800" spc="15" dirty="0">
                <a:latin typeface="宋体"/>
                <a:cs typeface="宋体"/>
              </a:rPr>
              <a:t>）</a:t>
            </a:r>
            <a:endParaRPr sz="2800" dirty="0">
              <a:latin typeface="宋体"/>
              <a:cs typeface="宋体"/>
            </a:endParaRPr>
          </a:p>
          <a:p>
            <a:pPr marL="901700">
              <a:lnSpc>
                <a:spcPts val="4000"/>
              </a:lnSpc>
              <a:spcBef>
                <a:spcPts val="2540"/>
              </a:spcBef>
            </a:pPr>
            <a:r>
              <a:rPr sz="7200" spc="7" baseline="-7374" dirty="0">
                <a:latin typeface="Gill Sans MT"/>
                <a:cs typeface="Gill Sans MT"/>
              </a:rPr>
              <a:t>•</a:t>
            </a:r>
            <a:r>
              <a:rPr sz="7200" spc="30" baseline="-7374" dirty="0">
                <a:latin typeface="Gill Sans MT"/>
                <a:cs typeface="Gill Sans MT"/>
              </a:rPr>
              <a:t> </a:t>
            </a:r>
            <a:r>
              <a:rPr sz="2800" spc="15" dirty="0">
                <a:latin typeface="宋体"/>
                <a:cs typeface="宋体"/>
              </a:rPr>
              <a:t>每个线程块处理大小为</a:t>
            </a:r>
            <a:r>
              <a:rPr sz="2800" spc="10" dirty="0">
                <a:latin typeface="Gill Sans MT"/>
                <a:cs typeface="Gill Sans MT"/>
              </a:rPr>
              <a:t>M</a:t>
            </a:r>
            <a:r>
              <a:rPr sz="2800" spc="5" dirty="0">
                <a:latin typeface="Gill Sans MT"/>
                <a:cs typeface="Gill Sans MT"/>
              </a:rPr>
              <a:t>xM</a:t>
            </a:r>
            <a:r>
              <a:rPr sz="2800" spc="15" dirty="0">
                <a:latin typeface="宋体"/>
                <a:cs typeface="宋体"/>
              </a:rPr>
              <a:t>的块</a:t>
            </a:r>
            <a:endParaRPr sz="2800" dirty="0">
              <a:latin typeface="宋体"/>
              <a:cs typeface="宋体"/>
            </a:endParaRPr>
          </a:p>
          <a:p>
            <a:pPr marL="457200">
              <a:lnSpc>
                <a:spcPts val="4000"/>
              </a:lnSpc>
              <a:spcBef>
                <a:spcPts val="2540"/>
              </a:spcBef>
            </a:pPr>
            <a:r>
              <a:rPr sz="7200" spc="7" baseline="-6882" dirty="0">
                <a:latin typeface="Gill Sans MT"/>
                <a:cs typeface="Gill Sans MT"/>
              </a:rPr>
              <a:t>•</a:t>
            </a:r>
            <a:r>
              <a:rPr sz="7200" spc="30" baseline="-6882" dirty="0">
                <a:latin typeface="Gill Sans MT"/>
                <a:cs typeface="Gill Sans MT"/>
              </a:rPr>
              <a:t> </a:t>
            </a:r>
            <a:r>
              <a:rPr sz="2800" spc="15" dirty="0">
                <a:latin typeface="宋体"/>
                <a:cs typeface="宋体"/>
              </a:rPr>
              <a:t>二维格式的网格（</a:t>
            </a:r>
            <a:r>
              <a:rPr sz="2800" spc="5" dirty="0">
                <a:latin typeface="Gill Sans MT"/>
                <a:cs typeface="Gill Sans MT"/>
              </a:rPr>
              <a:t>Gr</a:t>
            </a:r>
            <a:r>
              <a:rPr sz="2800" spc="-5" dirty="0">
                <a:latin typeface="Gill Sans MT"/>
                <a:cs typeface="Gill Sans MT"/>
              </a:rPr>
              <a:t>i</a:t>
            </a:r>
            <a:r>
              <a:rPr sz="2800" spc="5" dirty="0">
                <a:latin typeface="Gill Sans MT"/>
                <a:cs typeface="Gill Sans MT"/>
              </a:rPr>
              <a:t>d</a:t>
            </a:r>
            <a:r>
              <a:rPr sz="2800" spc="15" dirty="0">
                <a:latin typeface="宋体"/>
                <a:cs typeface="宋体"/>
              </a:rPr>
              <a:t>）</a:t>
            </a:r>
            <a:endParaRPr sz="2800" dirty="0">
              <a:latin typeface="宋体"/>
              <a:cs typeface="宋体"/>
            </a:endParaRPr>
          </a:p>
          <a:p>
            <a:pPr marL="901700">
              <a:lnSpc>
                <a:spcPts val="4000"/>
              </a:lnSpc>
              <a:spcBef>
                <a:spcPts val="2440"/>
              </a:spcBef>
            </a:pPr>
            <a:r>
              <a:rPr sz="7200" spc="7" baseline="-7866" dirty="0">
                <a:latin typeface="Gill Sans MT"/>
                <a:cs typeface="Gill Sans MT"/>
              </a:rPr>
              <a:t>•</a:t>
            </a:r>
            <a:r>
              <a:rPr sz="7200" spc="30" baseline="-7866" dirty="0">
                <a:latin typeface="Gill Sans MT"/>
                <a:cs typeface="Gill Sans MT"/>
              </a:rPr>
              <a:t> </a:t>
            </a:r>
            <a:r>
              <a:rPr sz="2800" spc="15" dirty="0">
                <a:latin typeface="宋体"/>
                <a:cs typeface="宋体"/>
              </a:rPr>
              <a:t>网格组织为</a:t>
            </a:r>
            <a:r>
              <a:rPr sz="2800" spc="15" dirty="0">
                <a:latin typeface="Yu Gothic"/>
                <a:cs typeface="Yu Gothic"/>
              </a:rPr>
              <a:t>⎡</a:t>
            </a:r>
            <a:r>
              <a:rPr sz="2800" spc="5" dirty="0">
                <a:latin typeface="Gill Sans MT"/>
                <a:cs typeface="Gill Sans MT"/>
              </a:rPr>
              <a:t>N/M</a:t>
            </a:r>
            <a:r>
              <a:rPr sz="2800" spc="15" dirty="0">
                <a:latin typeface="Yu Gothic"/>
                <a:cs typeface="Yu Gothic"/>
              </a:rPr>
              <a:t>⎤</a:t>
            </a:r>
            <a:r>
              <a:rPr sz="2800" spc="5" dirty="0">
                <a:latin typeface="Gill Sans MT"/>
                <a:cs typeface="Gill Sans MT"/>
              </a:rPr>
              <a:t>x</a:t>
            </a:r>
            <a:r>
              <a:rPr sz="2800" spc="15" dirty="0">
                <a:latin typeface="Yu Gothic"/>
                <a:cs typeface="Yu Gothic"/>
              </a:rPr>
              <a:t>⎡</a:t>
            </a:r>
            <a:r>
              <a:rPr sz="2800" spc="5" dirty="0">
                <a:latin typeface="Gill Sans MT"/>
                <a:cs typeface="Gill Sans MT"/>
              </a:rPr>
              <a:t>N/M</a:t>
            </a:r>
            <a:r>
              <a:rPr sz="2800" spc="15" dirty="0">
                <a:latin typeface="Yu Gothic"/>
                <a:cs typeface="Yu Gothic"/>
              </a:rPr>
              <a:t>⎤个</a:t>
            </a:r>
            <a:r>
              <a:rPr sz="2800" spc="15" dirty="0">
                <a:latin typeface="宋体"/>
                <a:cs typeface="宋体"/>
              </a:rPr>
              <a:t>块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0">
              <a:lnSpc>
                <a:spcPct val="100000"/>
              </a:lnSpc>
            </a:pPr>
            <a:r>
              <a:rPr spc="-5" dirty="0">
                <a:latin typeface="Gill Sans MT"/>
                <a:cs typeface="Gill Sans MT"/>
              </a:rPr>
              <a:t>CPU</a:t>
            </a:r>
            <a:r>
              <a:rPr dirty="0"/>
              <a:t>发展面临的问题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03079" rIns="0" bIns="0" rtlCol="0">
            <a:spAutoFit/>
          </a:bodyPr>
          <a:lstStyle/>
          <a:p>
            <a:pPr marL="290195">
              <a:lnSpc>
                <a:spcPct val="100000"/>
              </a:lnSpc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/>
              <a:t>指令级并行度有限</a:t>
            </a:r>
            <a:endParaRPr sz="4200">
              <a:latin typeface="Gill Sans MT"/>
              <a:cs typeface="Gill Sans MT"/>
            </a:endParaRPr>
          </a:p>
          <a:p>
            <a:pPr marL="290195">
              <a:lnSpc>
                <a:spcPct val="100000"/>
              </a:lnSpc>
              <a:spcBef>
                <a:spcPts val="3260"/>
              </a:spcBef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/>
              <a:t>处理器</a:t>
            </a:r>
            <a:r>
              <a:rPr sz="4200" dirty="0">
                <a:latin typeface="Gill Sans MT"/>
                <a:cs typeface="Gill Sans MT"/>
              </a:rPr>
              <a:t>-</a:t>
            </a:r>
            <a:r>
              <a:rPr sz="4200" dirty="0"/>
              <a:t>访存差异增大</a:t>
            </a:r>
            <a:endParaRPr sz="4200">
              <a:latin typeface="Gill Sans MT"/>
              <a:cs typeface="Gill Sans MT"/>
            </a:endParaRPr>
          </a:p>
          <a:p>
            <a:pPr marL="290195">
              <a:lnSpc>
                <a:spcPct val="100000"/>
              </a:lnSpc>
              <a:spcBef>
                <a:spcPts val="3260"/>
              </a:spcBef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/>
              <a:t>功耗效率过低，发展无更大空间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0">
              <a:lnSpc>
                <a:spcPct val="100000"/>
              </a:lnSpc>
            </a:pP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程序举例</a:t>
            </a:r>
            <a:r>
              <a:rPr spc="-1870" dirty="0"/>
              <a:t> </a:t>
            </a:r>
            <a:r>
              <a:rPr spc="-5" dirty="0">
                <a:latin typeface="Gill Sans MT"/>
                <a:cs typeface="Gill Sans MT"/>
              </a:rPr>
              <a:t>(</a:t>
            </a:r>
            <a:r>
              <a:rPr dirty="0">
                <a:latin typeface="Gill Sans MT"/>
                <a:cs typeface="Gill Sans MT"/>
              </a:rPr>
              <a:t>2)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6000" y="3200400"/>
            <a:ext cx="10071100" cy="3822700"/>
            <a:chOff x="1515391" y="3768631"/>
            <a:chExt cx="10071100" cy="3822700"/>
          </a:xfrm>
        </p:grpSpPr>
        <p:sp>
          <p:nvSpPr>
            <p:cNvPr id="3" name="object 3"/>
            <p:cNvSpPr/>
            <p:nvPr/>
          </p:nvSpPr>
          <p:spPr>
            <a:xfrm>
              <a:off x="1515391" y="3768631"/>
              <a:ext cx="10071100" cy="3822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1588510" y="3841750"/>
              <a:ext cx="9817100" cy="3568700"/>
            </a:xfrm>
            <a:prstGeom prst="rect">
              <a:avLst/>
            </a:prstGeom>
            <a:solidFill>
              <a:srgbClr val="C0C0C0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49530">
                <a:lnSpc>
                  <a:spcPts val="2350"/>
                </a:lnSpc>
                <a:tabLst>
                  <a:tab pos="328930" algn="l"/>
                  <a:tab pos="1446530" algn="l"/>
                </a:tabLst>
              </a:pPr>
              <a:r>
                <a:rPr sz="2000" u="heavy" dirty="0">
                  <a:solidFill>
                    <a:srgbClr val="FF2600"/>
                  </a:solidFill>
                  <a:latin typeface="Times New Roman"/>
                  <a:cs typeface="Times New Roman"/>
                </a:rPr>
                <a:t> 	</a:t>
              </a:r>
              <a:r>
                <a:rPr sz="2000" b="1" spc="-5" dirty="0">
                  <a:solidFill>
                    <a:srgbClr val="FF2600"/>
                  </a:solidFill>
                  <a:latin typeface="Consolas"/>
                  <a:cs typeface="Consolas"/>
                </a:rPr>
                <a:t>global</a:t>
              </a:r>
              <a:r>
                <a:rPr sz="2000" u="heavy" spc="-5" dirty="0">
                  <a:solidFill>
                    <a:srgbClr val="FF2600"/>
                  </a:solidFill>
                  <a:latin typeface="Times New Roman"/>
                  <a:cs typeface="Times New Roman"/>
                </a:rPr>
                <a:t> 	</a:t>
              </a:r>
              <a:endParaRPr sz="2000" dirty="0">
                <a:latin typeface="Times New Roman"/>
                <a:cs typeface="Times New Roman"/>
              </a:endParaRPr>
            </a:p>
            <a:p>
              <a:pPr marL="49530">
                <a:lnSpc>
                  <a:spcPts val="2300"/>
                </a:lnSpc>
                <a:tabLst>
                  <a:tab pos="3680460" algn="l"/>
                </a:tabLst>
              </a:pPr>
              <a:r>
                <a:rPr sz="2000" spc="-5" dirty="0">
                  <a:latin typeface="Consolas"/>
                  <a:cs typeface="Consolas"/>
                </a:rPr>
                <a:t>void saxpy_mat_gpu(</a:t>
              </a:r>
              <a:r>
                <a:rPr sz="2000" dirty="0">
                  <a:latin typeface="Consolas"/>
                  <a:cs typeface="Consolas"/>
                </a:rPr>
                <a:t>	</a:t>
              </a:r>
              <a:r>
                <a:rPr sz="2000" spc="-5" dirty="0">
                  <a:latin typeface="Consolas"/>
                  <a:cs typeface="Consolas"/>
                </a:rPr>
                <a:t>float[N][N] d_A,</a:t>
              </a:r>
              <a:endParaRPr sz="2000" dirty="0">
                <a:latin typeface="Consolas"/>
                <a:cs typeface="Consolas"/>
              </a:endParaRPr>
            </a:p>
            <a:p>
              <a:pPr marL="2842260" marR="3893820">
                <a:lnSpc>
                  <a:spcPts val="2300"/>
                </a:lnSpc>
                <a:spcBef>
                  <a:spcPts val="110"/>
                </a:spcBef>
              </a:pPr>
              <a:r>
                <a:rPr sz="2000" spc="-5" dirty="0">
                  <a:latin typeface="Consolas"/>
                  <a:cs typeface="Consolas"/>
                </a:rPr>
                <a:t>const float[N][N] d_B, const float alpha, const int n )</a:t>
              </a:r>
              <a:endParaRPr sz="2000" dirty="0">
                <a:latin typeface="Consolas"/>
                <a:cs typeface="Consolas"/>
              </a:endParaRPr>
            </a:p>
            <a:p>
              <a:pPr marL="49530">
                <a:lnSpc>
                  <a:spcPts val="2190"/>
                </a:lnSpc>
              </a:pPr>
              <a:r>
                <a:rPr sz="2000" spc="-5" dirty="0">
                  <a:latin typeface="Consolas"/>
                  <a:cs typeface="Consolas"/>
                </a:rPr>
                <a:t>{</a:t>
              </a:r>
              <a:endParaRPr sz="2000" dirty="0">
                <a:latin typeface="Consolas"/>
                <a:cs typeface="Consolas"/>
              </a:endParaRPr>
            </a:p>
            <a:p>
              <a:pPr marL="608330" marR="1659889">
                <a:lnSpc>
                  <a:spcPts val="2300"/>
                </a:lnSpc>
                <a:spcBef>
                  <a:spcPts val="110"/>
                </a:spcBef>
              </a:pPr>
              <a:r>
                <a:rPr sz="2000" spc="-5" dirty="0">
                  <a:latin typeface="Consolas"/>
                  <a:cs typeface="Consolas"/>
                </a:rPr>
                <a:t>const int row = </a:t>
              </a:r>
              <a:r>
                <a:rPr sz="2000" spc="-5" dirty="0">
                  <a:solidFill>
                    <a:srgbClr val="FF2600"/>
                  </a:solidFill>
                  <a:latin typeface="Consolas"/>
                  <a:cs typeface="Consolas"/>
                </a:rPr>
                <a:t>blockIdx.x </a:t>
              </a:r>
              <a:r>
                <a:rPr sz="2000" spc="-5" dirty="0">
                  <a:latin typeface="Consolas"/>
                  <a:cs typeface="Consolas"/>
                </a:rPr>
                <a:t>* </a:t>
              </a:r>
              <a:r>
                <a:rPr sz="2000" spc="-5" dirty="0">
                  <a:solidFill>
                    <a:srgbClr val="FF2600"/>
                  </a:solidFill>
                  <a:latin typeface="Consolas"/>
                  <a:cs typeface="Consolas"/>
                </a:rPr>
                <a:t>blockDim.x </a:t>
              </a:r>
              <a:r>
                <a:rPr sz="2000" spc="-5" dirty="0">
                  <a:latin typeface="Consolas"/>
                  <a:cs typeface="Consolas"/>
                </a:rPr>
                <a:t>+ </a:t>
              </a:r>
              <a:r>
                <a:rPr sz="2000" spc="-5" dirty="0">
                  <a:solidFill>
                    <a:srgbClr val="FF2600"/>
                  </a:solidFill>
                  <a:latin typeface="Consolas"/>
                  <a:cs typeface="Consolas"/>
                </a:rPr>
                <a:t>threadIdx.x</a:t>
              </a:r>
              <a:r>
                <a:rPr sz="2000" spc="-5" dirty="0">
                  <a:latin typeface="Consolas"/>
                  <a:cs typeface="Consolas"/>
                </a:rPr>
                <a:t>; const int col = </a:t>
              </a:r>
              <a:r>
                <a:rPr sz="2000" spc="-5" dirty="0">
                  <a:solidFill>
                    <a:srgbClr val="FF2600"/>
                  </a:solidFill>
                  <a:latin typeface="Consolas"/>
                  <a:cs typeface="Consolas"/>
                </a:rPr>
                <a:t>blockIdx.y </a:t>
              </a:r>
              <a:r>
                <a:rPr sz="2000" spc="-5" dirty="0">
                  <a:latin typeface="Consolas"/>
                  <a:cs typeface="Consolas"/>
                </a:rPr>
                <a:t>* </a:t>
              </a:r>
              <a:r>
                <a:rPr sz="2000" spc="-5" dirty="0">
                  <a:solidFill>
                    <a:srgbClr val="FF2600"/>
                  </a:solidFill>
                  <a:latin typeface="Consolas"/>
                  <a:cs typeface="Consolas"/>
                </a:rPr>
                <a:t>blockDim.y </a:t>
              </a:r>
              <a:r>
                <a:rPr sz="2000" spc="-5" dirty="0">
                  <a:latin typeface="Consolas"/>
                  <a:cs typeface="Consolas"/>
                </a:rPr>
                <a:t>+ </a:t>
              </a:r>
              <a:r>
                <a:rPr sz="2000" spc="-5" dirty="0">
                  <a:solidFill>
                    <a:srgbClr val="FF2600"/>
                  </a:solidFill>
                  <a:latin typeface="Consolas"/>
                  <a:cs typeface="Consolas"/>
                </a:rPr>
                <a:t>threadIdx.y</a:t>
              </a:r>
              <a:r>
                <a:rPr sz="2000" spc="-5" dirty="0">
                  <a:latin typeface="Consolas"/>
                  <a:cs typeface="Consolas"/>
                </a:rPr>
                <a:t>;</a:t>
              </a:r>
              <a:endParaRPr sz="20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sz="2000" dirty="0">
                <a:latin typeface="Times New Roman"/>
                <a:cs typeface="Times New Roman"/>
              </a:endParaRPr>
            </a:p>
            <a:p>
              <a:pPr marL="1166495" marR="3195320" indent="-558800">
                <a:lnSpc>
                  <a:spcPts val="2300"/>
                </a:lnSpc>
              </a:pPr>
              <a:r>
                <a:rPr sz="2000" spc="-5" dirty="0">
                  <a:latin typeface="Consolas"/>
                  <a:cs typeface="Consolas"/>
                </a:rPr>
                <a:t>if ( ( row &lt; n ) &amp;&amp; ( col &lt; n ) ) d_A[row][col] += alpha * d_B[row][col];</a:t>
              </a:r>
              <a:endParaRPr sz="2000" dirty="0">
                <a:latin typeface="Consolas"/>
                <a:cs typeface="Consolas"/>
              </a:endParaRPr>
            </a:p>
            <a:p>
              <a:pPr marL="49530">
                <a:lnSpc>
                  <a:spcPts val="2240"/>
                </a:lnSpc>
              </a:pPr>
              <a:r>
                <a:rPr sz="2000" spc="-5" dirty="0">
                  <a:latin typeface="Consolas"/>
                  <a:cs typeface="Consolas"/>
                </a:rPr>
                <a:t>}</a:t>
              </a:r>
              <a:endParaRPr sz="2000" dirty="0">
                <a:latin typeface="Consolas"/>
                <a:cs typeface="Consolas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dirty="0"/>
              <a:t>74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387600" y="5003988"/>
            <a:ext cx="9855200" cy="3822700"/>
            <a:chOff x="1629691" y="3755931"/>
            <a:chExt cx="9855200" cy="3822700"/>
          </a:xfrm>
        </p:grpSpPr>
        <p:sp>
          <p:nvSpPr>
            <p:cNvPr id="8" name="object 3"/>
            <p:cNvSpPr/>
            <p:nvPr/>
          </p:nvSpPr>
          <p:spPr>
            <a:xfrm>
              <a:off x="1629691" y="3755931"/>
              <a:ext cx="9855200" cy="3822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1702810" y="3829050"/>
              <a:ext cx="9601200" cy="3568700"/>
            </a:xfrm>
            <a:prstGeom prst="rect">
              <a:avLst/>
            </a:prstGeom>
            <a:solidFill>
              <a:srgbClr val="929292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49530">
                <a:lnSpc>
                  <a:spcPts val="2350"/>
                </a:lnSpc>
              </a:pPr>
              <a:r>
                <a:rPr sz="2000" b="1" spc="-5" dirty="0">
                  <a:solidFill>
                    <a:srgbClr val="FFFFFF"/>
                  </a:solidFill>
                  <a:latin typeface="Consolas"/>
                  <a:cs typeface="Consolas"/>
                </a:rPr>
                <a:t>#define N 4000</a:t>
              </a:r>
              <a:endParaRPr sz="2000" dirty="0">
                <a:latin typeface="Consolas"/>
                <a:cs typeface="Consolas"/>
              </a:endParaRPr>
            </a:p>
            <a:p>
              <a:pPr marL="49530">
                <a:lnSpc>
                  <a:spcPts val="2350"/>
                </a:lnSpc>
              </a:pPr>
              <a:r>
                <a:rPr sz="2000" b="1" spc="-5" dirty="0">
                  <a:solidFill>
                    <a:srgbClr val="FFFFFF"/>
                  </a:solidFill>
                  <a:latin typeface="Consolas"/>
                  <a:cs typeface="Consolas"/>
                </a:rPr>
                <a:t>#define M 16</a:t>
              </a:r>
              <a:endParaRPr sz="2000" dirty="0">
                <a:latin typeface="Consolas"/>
                <a:cs typeface="Consolas"/>
              </a:endParaRPr>
            </a:p>
            <a:p>
              <a:pPr marL="49530" marR="5772150">
                <a:lnSpc>
                  <a:spcPct val="191700"/>
                </a:lnSpc>
              </a:pPr>
              <a:r>
                <a:rPr sz="2000" b="1" spc="-5" dirty="0">
                  <a:solidFill>
                    <a:srgbClr val="FFFFFF"/>
                  </a:solidFill>
                  <a:latin typeface="Consolas"/>
                  <a:cs typeface="Consolas"/>
                </a:rPr>
                <a:t>const float alpha = 0.5f; float d_A[N][N], d_B[N][N];</a:t>
              </a:r>
              <a:endParaRPr sz="2000" dirty="0">
                <a:latin typeface="Consolas"/>
                <a:cs typeface="Consolas"/>
              </a:endParaRPr>
            </a:p>
            <a:p>
              <a:pPr marL="49530">
                <a:lnSpc>
                  <a:spcPts val="2300"/>
                </a:lnSpc>
              </a:pPr>
              <a:r>
                <a:rPr sz="2000" b="1" spc="-5" dirty="0">
                  <a:solidFill>
                    <a:srgbClr val="FFFFFF"/>
                  </a:solidFill>
                  <a:latin typeface="Consolas"/>
                  <a:cs typeface="Consolas"/>
                </a:rPr>
                <a:t>// initialize d_x, d_y</a:t>
              </a:r>
              <a:endParaRPr sz="20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15"/>
                </a:spcBef>
              </a:pPr>
              <a:endParaRPr sz="1900" dirty="0">
                <a:latin typeface="Times New Roman"/>
                <a:cs typeface="Times New Roman"/>
              </a:endParaRPr>
            </a:p>
            <a:p>
              <a:pPr marL="49530">
                <a:lnSpc>
                  <a:spcPts val="2350"/>
                </a:lnSpc>
              </a:pPr>
              <a:r>
                <a:rPr sz="2000" b="1" spc="-5" dirty="0">
                  <a:solidFill>
                    <a:srgbClr val="E32400"/>
                  </a:solidFill>
                  <a:latin typeface="Consolas"/>
                  <a:cs typeface="Consolas"/>
                </a:rPr>
                <a:t>dim3 blockSize( M, M );</a:t>
              </a:r>
              <a:endParaRPr sz="2000" dirty="0">
                <a:latin typeface="Consolas"/>
                <a:cs typeface="Consolas"/>
              </a:endParaRPr>
            </a:p>
            <a:p>
              <a:pPr marL="49530">
                <a:lnSpc>
                  <a:spcPts val="2350"/>
                </a:lnSpc>
              </a:pPr>
              <a:r>
                <a:rPr sz="2000" b="1" spc="-5" dirty="0">
                  <a:solidFill>
                    <a:srgbClr val="E32400"/>
                  </a:solidFill>
                  <a:latin typeface="Consolas"/>
                  <a:cs typeface="Consolas"/>
                </a:rPr>
                <a:t>dim3 gridSize( (N-1)/M+1, (N-1)/M+1 );</a:t>
              </a:r>
              <a:endParaRPr sz="20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15"/>
                </a:spcBef>
              </a:pPr>
              <a:endParaRPr sz="1900" dirty="0">
                <a:latin typeface="Times New Roman"/>
                <a:cs typeface="Times New Roman"/>
              </a:endParaRPr>
            </a:p>
            <a:p>
              <a:pPr marL="49530">
                <a:lnSpc>
                  <a:spcPct val="100000"/>
                </a:lnSpc>
              </a:pPr>
              <a:r>
                <a:rPr sz="2000" b="1" spc="-5" dirty="0">
                  <a:solidFill>
                    <a:srgbClr val="FFFFFF"/>
                  </a:solidFill>
                  <a:latin typeface="Consolas"/>
                  <a:cs typeface="Consolas"/>
                </a:rPr>
                <a:t>saxpy_mat_gpu &lt;&lt;&lt;</a:t>
              </a:r>
              <a:r>
                <a:rPr sz="2000" b="1" spc="-5" dirty="0">
                  <a:solidFill>
                    <a:srgbClr val="E32400"/>
                  </a:solidFill>
                  <a:latin typeface="Consolas"/>
                  <a:cs typeface="Consolas"/>
                </a:rPr>
                <a:t>gridSize</a:t>
              </a:r>
              <a:r>
                <a:rPr sz="2000" b="1" spc="-5" dirty="0">
                  <a:solidFill>
                    <a:srgbClr val="FFFFFF"/>
                  </a:solidFill>
                  <a:latin typeface="Consolas"/>
                  <a:cs typeface="Consolas"/>
                </a:rPr>
                <a:t>, </a:t>
              </a:r>
              <a:r>
                <a:rPr sz="2000" b="1" spc="-5" dirty="0">
                  <a:solidFill>
                    <a:srgbClr val="E32400"/>
                  </a:solidFill>
                  <a:latin typeface="Consolas"/>
                  <a:cs typeface="Consolas"/>
                </a:rPr>
                <a:t>blockSize</a:t>
              </a:r>
              <a:r>
                <a:rPr sz="2000" b="1" spc="-5" dirty="0">
                  <a:solidFill>
                    <a:srgbClr val="FFFFFF"/>
                  </a:solidFill>
                  <a:latin typeface="Consolas"/>
                  <a:cs typeface="Consolas"/>
                </a:rPr>
                <a:t>&gt;&gt;&gt;(d_A, d_B, alpha, N);</a:t>
              </a:r>
              <a:endParaRPr sz="2000" dirty="0">
                <a:latin typeface="Consolas"/>
                <a:cs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ct val="100000"/>
              </a:lnSpc>
            </a:pPr>
            <a:r>
              <a:rPr sz="8050" spc="10" dirty="0">
                <a:latin typeface="Gill Sans MT"/>
                <a:cs typeface="Gill Sans MT"/>
              </a:rPr>
              <a:t>C</a:t>
            </a:r>
            <a:r>
              <a:rPr sz="8050" spc="5" dirty="0">
                <a:latin typeface="Gill Sans MT"/>
                <a:cs typeface="Gill Sans MT"/>
              </a:rPr>
              <a:t>U</a:t>
            </a:r>
            <a:r>
              <a:rPr sz="8050" spc="-434" dirty="0">
                <a:latin typeface="Gill Sans MT"/>
                <a:cs typeface="Gill Sans MT"/>
              </a:rPr>
              <a:t>D</a:t>
            </a:r>
            <a:r>
              <a:rPr sz="8050" spc="5" dirty="0">
                <a:latin typeface="Gill Sans MT"/>
                <a:cs typeface="Gill Sans MT"/>
              </a:rPr>
              <a:t>A</a:t>
            </a:r>
            <a:r>
              <a:rPr sz="8050" spc="10" dirty="0"/>
              <a:t>设备抽象</a:t>
            </a:r>
            <a:r>
              <a:rPr sz="8050" spc="5" dirty="0">
                <a:latin typeface="Gill Sans MT"/>
                <a:cs typeface="Gill Sans MT"/>
              </a:rPr>
              <a:t>-</a:t>
            </a:r>
            <a:r>
              <a:rPr sz="8050" spc="10" dirty="0"/>
              <a:t>存储模型</a:t>
            </a:r>
            <a:endParaRPr sz="805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904" y="2883322"/>
            <a:ext cx="3213100" cy="149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4541" y="4676580"/>
            <a:ext cx="3848100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589" y="6870700"/>
            <a:ext cx="7162800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7131685" y="2667000"/>
            <a:ext cx="4876211" cy="1837413"/>
          </a:xfrm>
          <a:prstGeom prst="rect">
            <a:avLst/>
          </a:prstGeom>
          <a:blipFill>
            <a:blip r:embed="rId5" cstate="print"/>
            <a:srcRect/>
            <a:stretch>
              <a:fillRect l="-2901" t="-7692" r="-2897" b="-1153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dirty="0"/>
              <a:t>76</a:t>
            </a:r>
          </a:p>
        </p:txBody>
      </p:sp>
      <p:sp>
        <p:nvSpPr>
          <p:cNvPr id="8" name="object 3"/>
          <p:cNvSpPr>
            <a:spLocks noChangeAspect="1"/>
          </p:cNvSpPr>
          <p:nvPr/>
        </p:nvSpPr>
        <p:spPr>
          <a:xfrm>
            <a:off x="7398110" y="4504413"/>
            <a:ext cx="4343359" cy="4958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dirty="0"/>
              <a:t>79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存储模型</a:t>
            </a:r>
            <a:r>
              <a:rPr dirty="0">
                <a:latin typeface="Gill Sans MT"/>
                <a:cs typeface="Gill Sans MT"/>
              </a:rPr>
              <a:t>-</a:t>
            </a:r>
            <a:r>
              <a:rPr dirty="0"/>
              <a:t>全局内存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2743200"/>
            <a:ext cx="8553450" cy="337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ts val="4000"/>
              </a:lnSpc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3600" dirty="0">
                <a:latin typeface="宋体"/>
                <a:cs typeface="宋体"/>
              </a:rPr>
              <a:t>全局内存：</a:t>
            </a:r>
            <a:r>
              <a:rPr sz="3600" spc="-5" dirty="0">
                <a:latin typeface="Gill Sans MT"/>
                <a:cs typeface="Gill Sans MT"/>
              </a:rPr>
              <a:t>Globa</a:t>
            </a:r>
            <a:r>
              <a:rPr sz="3600" dirty="0">
                <a:latin typeface="Gill Sans MT"/>
                <a:cs typeface="Gill Sans MT"/>
              </a:rPr>
              <a:t>l</a:t>
            </a:r>
            <a:r>
              <a:rPr sz="3600" spc="-5" dirty="0">
                <a:latin typeface="Gill Sans MT"/>
                <a:cs typeface="Gill Sans MT"/>
              </a:rPr>
              <a:t> Memo</a:t>
            </a:r>
            <a:r>
              <a:rPr sz="3600" spc="125" dirty="0">
                <a:latin typeface="Gill Sans MT"/>
                <a:cs typeface="Gill Sans MT"/>
              </a:rPr>
              <a:t>r</a:t>
            </a:r>
            <a:r>
              <a:rPr sz="3600" dirty="0">
                <a:latin typeface="Gill Sans MT"/>
                <a:cs typeface="Gill Sans MT"/>
              </a:rPr>
              <a:t>y</a:t>
            </a:r>
          </a:p>
          <a:p>
            <a:pPr marL="457200">
              <a:lnSpc>
                <a:spcPts val="4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大小：几百</a:t>
            </a:r>
            <a:r>
              <a:rPr sz="3600" spc="-5" dirty="0">
                <a:latin typeface="Gill Sans MT"/>
                <a:cs typeface="Gill Sans MT"/>
              </a:rPr>
              <a:t>M</a:t>
            </a:r>
            <a:r>
              <a:rPr sz="3600" dirty="0">
                <a:latin typeface="Gill Sans MT"/>
                <a:cs typeface="Gill Sans MT"/>
              </a:rPr>
              <a:t>B</a:t>
            </a:r>
            <a:r>
              <a:rPr sz="3600" spc="-5" dirty="0">
                <a:latin typeface="Gill Sans MT"/>
                <a:cs typeface="Gill Sans MT"/>
              </a:rPr>
              <a:t>~</a:t>
            </a:r>
            <a:r>
              <a:rPr sz="3600" dirty="0">
                <a:latin typeface="宋体"/>
                <a:cs typeface="宋体"/>
              </a:rPr>
              <a:t>几个</a:t>
            </a:r>
            <a:r>
              <a:rPr sz="3600" spc="-5" dirty="0">
                <a:latin typeface="Gill Sans MT"/>
                <a:cs typeface="Gill Sans MT"/>
              </a:rPr>
              <a:t>GB</a:t>
            </a:r>
            <a:endParaRPr sz="3600" dirty="0">
              <a:latin typeface="Gill Sans MT"/>
              <a:cs typeface="Gill Sans MT"/>
            </a:endParaRPr>
          </a:p>
          <a:p>
            <a:pPr marL="457200">
              <a:lnSpc>
                <a:spcPts val="4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速度：</a:t>
            </a:r>
            <a:r>
              <a:rPr sz="3600" dirty="0">
                <a:latin typeface="Gill Sans MT"/>
                <a:cs typeface="Gill Sans MT"/>
              </a:rPr>
              <a:t>~400</a:t>
            </a:r>
            <a:r>
              <a:rPr sz="3600" dirty="0">
                <a:latin typeface="宋体"/>
                <a:cs typeface="宋体"/>
              </a:rPr>
              <a:t>时钟周期（非常慢）</a:t>
            </a:r>
          </a:p>
          <a:p>
            <a:pPr marL="457200">
              <a:lnSpc>
                <a:spcPts val="4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带宽：</a:t>
            </a:r>
            <a:r>
              <a:rPr sz="3600" dirty="0">
                <a:latin typeface="Gill Sans MT"/>
                <a:cs typeface="Gill Sans MT"/>
              </a:rPr>
              <a:t>~100G</a:t>
            </a:r>
            <a:r>
              <a:rPr sz="3600" spc="-5" dirty="0">
                <a:latin typeface="Gill Sans MT"/>
                <a:cs typeface="Gill Sans MT"/>
              </a:rPr>
              <a:t>B/s</a:t>
            </a:r>
            <a:endParaRPr sz="3600" dirty="0">
              <a:latin typeface="Gill Sans MT"/>
              <a:cs typeface="Gill Sans MT"/>
            </a:endParaRPr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55438"/>
              </p:ext>
            </p:extLst>
          </p:nvPr>
        </p:nvGraphicFramePr>
        <p:xfrm>
          <a:off x="1640441" y="7931836"/>
          <a:ext cx="9723918" cy="1155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6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5100" spc="322" baseline="-653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•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void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cudaMemcpy(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void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void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*,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 err="1" smtClean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size_t</a:t>
                      </a:r>
                      <a:r>
                        <a:rPr lang="en-US" sz="2000" dirty="0" smtClean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lang="en-US" sz="2000" baseline="0" dirty="0" smtClean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altLang="zh-CN" sz="2000" dirty="0" err="1" smtClean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cudaMemcpyHostToDevice</a:t>
                      </a:r>
                      <a:r>
                        <a:rPr lang="en-US" altLang="zh-CN" sz="2000" dirty="0" smtClean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5100" spc="322" baseline="-653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•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void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cudaMemcpy(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void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void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*,</a:t>
                      </a:r>
                      <a:r>
                        <a:rPr sz="2000" spc="-5" dirty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 err="1" smtClean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size_t</a:t>
                      </a:r>
                      <a:r>
                        <a:rPr lang="en-US" sz="2000" dirty="0" smtClean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lang="en-US" altLang="zh-CN" sz="2000" dirty="0" err="1" smtClean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cudaMemcpyDeviceToHost</a:t>
                      </a:r>
                      <a:r>
                        <a:rPr lang="en-US" altLang="zh-CN" sz="2000" dirty="0" smtClean="0">
                          <a:solidFill>
                            <a:srgbClr val="232323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63600" y="6274728"/>
            <a:ext cx="6502400" cy="12388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34695">
              <a:lnSpc>
                <a:spcPct val="100000"/>
              </a:lnSpc>
              <a:spcBef>
                <a:spcPts val="660"/>
              </a:spcBef>
            </a:pPr>
            <a:r>
              <a:rPr lang="en-US" altLang="zh-CN" sz="5400" spc="509" baseline="-5420" dirty="0" smtClean="0">
                <a:latin typeface="Consolas"/>
                <a:cs typeface="Consolas"/>
              </a:rPr>
              <a:t>•</a:t>
            </a:r>
            <a:r>
              <a:rPr lang="en-US" altLang="zh-CN" sz="2000" dirty="0">
                <a:solidFill>
                  <a:srgbClr val="232323"/>
                </a:solidFill>
                <a:latin typeface="Consolas"/>
                <a:cs typeface="Consolas"/>
              </a:rPr>
              <a:t>void </a:t>
            </a:r>
            <a:r>
              <a:rPr lang="en-US" altLang="zh-CN" sz="2000" dirty="0" err="1">
                <a:solidFill>
                  <a:srgbClr val="232323"/>
                </a:solidFill>
                <a:latin typeface="Consolas"/>
                <a:cs typeface="Consolas"/>
              </a:rPr>
              <a:t>cudaMalloc</a:t>
            </a:r>
            <a:r>
              <a:rPr lang="en-US" altLang="zh-CN" sz="2000" dirty="0">
                <a:solidFill>
                  <a:srgbClr val="232323"/>
                </a:solidFill>
                <a:latin typeface="Consolas"/>
                <a:cs typeface="Consolas"/>
              </a:rPr>
              <a:t>( void ** , </a:t>
            </a:r>
            <a:r>
              <a:rPr lang="en-US" altLang="zh-CN" sz="2000" dirty="0" err="1">
                <a:solidFill>
                  <a:srgbClr val="232323"/>
                </a:solidFill>
                <a:latin typeface="Consolas"/>
                <a:cs typeface="Consolas"/>
              </a:rPr>
              <a:t>size_t</a:t>
            </a:r>
            <a:r>
              <a:rPr lang="en-US" altLang="zh-CN" sz="2000" dirty="0">
                <a:solidFill>
                  <a:srgbClr val="232323"/>
                </a:solidFill>
                <a:latin typeface="Consolas"/>
                <a:cs typeface="Consolas"/>
              </a:rPr>
              <a:t> )</a:t>
            </a:r>
          </a:p>
          <a:p>
            <a:pPr marL="734695">
              <a:lnSpc>
                <a:spcPct val="100000"/>
              </a:lnSpc>
              <a:spcBef>
                <a:spcPts val="280"/>
              </a:spcBef>
            </a:pPr>
            <a:r>
              <a:rPr lang="en-US" altLang="zh-CN" sz="5400" spc="509" baseline="-5420" dirty="0" smtClean="0">
                <a:latin typeface="Consolas"/>
                <a:cs typeface="Consolas"/>
              </a:rPr>
              <a:t>•</a:t>
            </a:r>
            <a:r>
              <a:rPr lang="en-US" altLang="zh-CN" sz="2000" dirty="0">
                <a:solidFill>
                  <a:srgbClr val="232323"/>
                </a:solidFill>
                <a:latin typeface="Consolas"/>
                <a:cs typeface="Consolas"/>
              </a:rPr>
              <a:t>void </a:t>
            </a:r>
            <a:r>
              <a:rPr lang="en-US" altLang="zh-CN" sz="2000" dirty="0" err="1">
                <a:solidFill>
                  <a:srgbClr val="232323"/>
                </a:solidFill>
                <a:latin typeface="Consolas"/>
                <a:cs typeface="Consolas"/>
              </a:rPr>
              <a:t>cudaFree</a:t>
            </a:r>
            <a:r>
              <a:rPr lang="en-US" altLang="zh-CN" sz="2000" dirty="0">
                <a:solidFill>
                  <a:srgbClr val="232323"/>
                </a:solidFill>
                <a:latin typeface="Consolas"/>
                <a:cs typeface="Consolas"/>
              </a:rPr>
              <a:t>( void *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0119">
              <a:lnSpc>
                <a:spcPct val="100000"/>
              </a:lnSpc>
            </a:pPr>
            <a:r>
              <a:rPr dirty="0">
                <a:latin typeface="宋体"/>
                <a:cs typeface="宋体"/>
              </a:rPr>
              <a:t>全局内存访问模式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226315"/>
            <a:ext cx="9888220" cy="93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Gill Sans MT"/>
                <a:cs typeface="Gill Sans MT"/>
              </a:rPr>
              <a:t>Coalesced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 </a:t>
            </a:r>
            <a:r>
              <a:rPr sz="4200" dirty="0">
                <a:latin typeface="宋体"/>
                <a:cs typeface="宋体"/>
              </a:rPr>
              <a:t>与</a:t>
            </a:r>
            <a:r>
              <a:rPr sz="4200" spc="-935" dirty="0">
                <a:latin typeface="宋体"/>
                <a:cs typeface="宋体"/>
              </a:rPr>
              <a:t> </a:t>
            </a:r>
            <a:r>
              <a:rPr sz="4200" dirty="0">
                <a:latin typeface="Gill Sans MT"/>
                <a:cs typeface="Gill Sans MT"/>
              </a:rPr>
              <a:t>Un</a:t>
            </a:r>
            <a:r>
              <a:rPr sz="4200" spc="-5" dirty="0">
                <a:latin typeface="Gill Sans MT"/>
                <a:cs typeface="Gill Sans MT"/>
              </a:rPr>
              <a:t>-Coalesced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7100" y="4762500"/>
            <a:ext cx="8597900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dirty="0"/>
              <a:t>84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0119">
              <a:lnSpc>
                <a:spcPct val="100000"/>
              </a:lnSpc>
            </a:pPr>
            <a:r>
              <a:rPr dirty="0">
                <a:latin typeface="宋体"/>
                <a:cs typeface="宋体"/>
              </a:rPr>
              <a:t>全局内存访问模式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226315"/>
            <a:ext cx="9888220" cy="93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Gill Sans MT"/>
                <a:cs typeface="Gill Sans MT"/>
              </a:rPr>
              <a:t>Coalesced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 </a:t>
            </a:r>
            <a:r>
              <a:rPr sz="4200" dirty="0">
                <a:latin typeface="宋体"/>
                <a:cs typeface="宋体"/>
              </a:rPr>
              <a:t>与</a:t>
            </a:r>
            <a:r>
              <a:rPr sz="4200" spc="-935" dirty="0">
                <a:latin typeface="宋体"/>
                <a:cs typeface="宋体"/>
              </a:rPr>
              <a:t> </a:t>
            </a:r>
            <a:r>
              <a:rPr sz="4200" dirty="0">
                <a:latin typeface="Gill Sans MT"/>
                <a:cs typeface="Gill Sans MT"/>
              </a:rPr>
              <a:t>Un</a:t>
            </a:r>
            <a:r>
              <a:rPr sz="4200" spc="-5" dirty="0">
                <a:latin typeface="Gill Sans MT"/>
                <a:cs typeface="Gill Sans MT"/>
              </a:rPr>
              <a:t>-Coalesced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3300" y="4610100"/>
            <a:ext cx="8445500" cy="454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dirty="0"/>
              <a:t>86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>
              <a:lnSpc>
                <a:spcPct val="100000"/>
              </a:lnSpc>
            </a:pPr>
            <a:r>
              <a:rPr sz="8000" dirty="0">
                <a:latin typeface="Gill Sans MT"/>
                <a:cs typeface="Gill Sans MT"/>
              </a:rPr>
              <a:t>C</a:t>
            </a:r>
            <a:r>
              <a:rPr sz="8000" spc="-5" dirty="0">
                <a:latin typeface="Gill Sans MT"/>
                <a:cs typeface="Gill Sans MT"/>
              </a:rPr>
              <a:t>U</a:t>
            </a:r>
            <a:r>
              <a:rPr sz="8000" spc="-445" dirty="0">
                <a:latin typeface="Gill Sans MT"/>
                <a:cs typeface="Gill Sans MT"/>
              </a:rPr>
              <a:t>D</a:t>
            </a:r>
            <a:r>
              <a:rPr sz="8000" dirty="0">
                <a:latin typeface="Gill Sans MT"/>
                <a:cs typeface="Gill Sans MT"/>
              </a:rPr>
              <a:t>A</a:t>
            </a:r>
            <a:r>
              <a:rPr sz="8000" dirty="0"/>
              <a:t>存储模型</a:t>
            </a:r>
            <a:r>
              <a:rPr sz="8000" dirty="0">
                <a:latin typeface="Gill Sans MT"/>
                <a:cs typeface="Gill Sans MT"/>
              </a:rPr>
              <a:t>-</a:t>
            </a:r>
            <a:r>
              <a:rPr sz="8000" dirty="0"/>
              <a:t>共享内存</a:t>
            </a:r>
            <a:endParaRPr sz="80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2833726"/>
            <a:ext cx="287020" cy="76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5" dirty="0">
                <a:latin typeface="Gill Sans MT"/>
                <a:cs typeface="Gill Sans MT"/>
              </a:rPr>
              <a:t>•</a:t>
            </a:r>
            <a:endParaRPr sz="5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100" y="2982253"/>
            <a:ext cx="7254240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宋体"/>
                <a:cs typeface="宋体"/>
              </a:rPr>
              <a:t>共享内存：</a:t>
            </a:r>
            <a:r>
              <a:rPr sz="3400" spc="-5" dirty="0">
                <a:latin typeface="Gill Sans MT"/>
                <a:cs typeface="Gill Sans MT"/>
              </a:rPr>
              <a:t>Sha</a:t>
            </a:r>
            <a:r>
              <a:rPr sz="3400" spc="-70" dirty="0">
                <a:latin typeface="Gill Sans MT"/>
                <a:cs typeface="Gill Sans MT"/>
              </a:rPr>
              <a:t>r</a:t>
            </a:r>
            <a:r>
              <a:rPr sz="3400" spc="-5" dirty="0">
                <a:latin typeface="Gill Sans MT"/>
                <a:cs typeface="Gill Sans MT"/>
              </a:rPr>
              <a:t>ed Memo</a:t>
            </a:r>
            <a:r>
              <a:rPr sz="3400" spc="100" dirty="0">
                <a:latin typeface="Gill Sans MT"/>
                <a:cs typeface="Gill Sans MT"/>
              </a:rPr>
              <a:t>r</a:t>
            </a:r>
            <a:r>
              <a:rPr sz="3400" dirty="0">
                <a:latin typeface="Gill Sans MT"/>
                <a:cs typeface="Gill Sans MT"/>
              </a:rPr>
              <a:t>y</a:t>
            </a:r>
            <a:r>
              <a:rPr sz="3400" spc="-5" dirty="0">
                <a:latin typeface="Gill Sans MT"/>
                <a:cs typeface="Gill Sans MT"/>
              </a:rPr>
              <a:t> </a:t>
            </a:r>
            <a:r>
              <a:rPr sz="3400" dirty="0">
                <a:latin typeface="宋体"/>
                <a:cs typeface="宋体"/>
              </a:rPr>
              <a:t>（</a:t>
            </a:r>
            <a:r>
              <a:rPr sz="3400" spc="-5" dirty="0">
                <a:latin typeface="Gill Sans MT"/>
                <a:cs typeface="Gill Sans MT"/>
              </a:rPr>
              <a:t>ShM</a:t>
            </a:r>
            <a:r>
              <a:rPr sz="3400" dirty="0">
                <a:latin typeface="Gill Sans MT"/>
                <a:cs typeface="Gill Sans MT"/>
              </a:rPr>
              <a:t>em</a:t>
            </a:r>
            <a:r>
              <a:rPr sz="3400" dirty="0">
                <a:latin typeface="宋体"/>
                <a:cs typeface="宋体"/>
              </a:rPr>
              <a:t>）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0100" y="3748126"/>
            <a:ext cx="287020" cy="259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5" dirty="0">
                <a:latin typeface="Gill Sans MT"/>
                <a:cs typeface="Gill Sans MT"/>
              </a:rPr>
              <a:t>•</a:t>
            </a:r>
            <a:endParaRPr sz="5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5800" spc="5" dirty="0">
                <a:latin typeface="Gill Sans MT"/>
                <a:cs typeface="Gill Sans MT"/>
              </a:rPr>
              <a:t>•</a:t>
            </a:r>
            <a:endParaRPr sz="5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5800" spc="5" dirty="0">
                <a:latin typeface="Gill Sans MT"/>
                <a:cs typeface="Gill Sans MT"/>
              </a:rPr>
              <a:t>•</a:t>
            </a:r>
            <a:endParaRPr sz="5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600" y="3896653"/>
            <a:ext cx="6574790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宋体"/>
                <a:cs typeface="宋体"/>
              </a:rPr>
              <a:t>用于同一个线程块（</a:t>
            </a:r>
            <a:r>
              <a:rPr sz="3400" dirty="0">
                <a:latin typeface="Gill Sans MT"/>
                <a:cs typeface="Gill Sans MT"/>
              </a:rPr>
              <a:t>TB</a:t>
            </a:r>
            <a:r>
              <a:rPr sz="3400" dirty="0">
                <a:latin typeface="宋体"/>
                <a:cs typeface="宋体"/>
              </a:rPr>
              <a:t>）共享使用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1600" y="4822567"/>
            <a:ext cx="5638800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200"/>
              </a:lnSpc>
              <a:tabLst>
                <a:tab pos="1472565" algn="l"/>
                <a:tab pos="3224530" algn="l"/>
              </a:tabLst>
            </a:pPr>
            <a:r>
              <a:rPr sz="3400" dirty="0">
                <a:latin typeface="宋体"/>
                <a:cs typeface="宋体"/>
              </a:rPr>
              <a:t>速度快，容量小，需手动管理 通过	</a:t>
            </a:r>
            <a:r>
              <a:rPr sz="3400" spc="-5" dirty="0">
                <a:latin typeface="Gill Sans MT"/>
                <a:cs typeface="Gill Sans MT"/>
              </a:rPr>
              <a:t>sha</a:t>
            </a:r>
            <a:r>
              <a:rPr sz="3400" spc="-70" dirty="0">
                <a:latin typeface="Gill Sans MT"/>
                <a:cs typeface="Gill Sans MT"/>
              </a:rPr>
              <a:t>r</a:t>
            </a:r>
            <a:r>
              <a:rPr sz="3400" spc="-5" dirty="0">
                <a:latin typeface="Gill Sans MT"/>
                <a:cs typeface="Gill Sans MT"/>
              </a:rPr>
              <a:t>ed</a:t>
            </a:r>
            <a:r>
              <a:rPr sz="3400" dirty="0">
                <a:latin typeface="Gill Sans MT"/>
                <a:cs typeface="Gill Sans MT"/>
              </a:rPr>
              <a:t>	</a:t>
            </a:r>
            <a:r>
              <a:rPr sz="3400" dirty="0">
                <a:latin typeface="宋体"/>
                <a:cs typeface="宋体"/>
              </a:rPr>
              <a:t>来定义</a:t>
            </a:r>
            <a:endParaRPr sz="3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0731" y="6664231"/>
            <a:ext cx="10071100" cy="265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3850" y="6737350"/>
            <a:ext cx="9817100" cy="240030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2350"/>
              </a:lnSpc>
              <a:tabLst>
                <a:tab pos="335915" algn="l"/>
                <a:tab pos="1453515" algn="l"/>
                <a:tab pos="1593215" algn="l"/>
              </a:tabLst>
            </a:pPr>
            <a:r>
              <a:rPr sz="2000" u="heavy" dirty="0">
                <a:solidFill>
                  <a:srgbClr val="232323"/>
                </a:solidFill>
                <a:latin typeface="Times New Roman"/>
                <a:cs typeface="Times New Roman"/>
              </a:rPr>
              <a:t> 	</a:t>
            </a:r>
            <a:r>
              <a:rPr sz="2000" spc="-5" dirty="0">
                <a:solidFill>
                  <a:srgbClr val="232323"/>
                </a:solidFill>
                <a:latin typeface="Consolas"/>
                <a:cs typeface="Consolas"/>
              </a:rPr>
              <a:t>global</a:t>
            </a:r>
            <a:r>
              <a:rPr sz="2000" u="heavy" spc="-5" dirty="0">
                <a:solidFill>
                  <a:srgbClr val="232323"/>
                </a:solidFill>
                <a:latin typeface="Times New Roman"/>
                <a:cs typeface="Times New Roman"/>
              </a:rPr>
              <a:t> 	</a:t>
            </a:r>
            <a:r>
              <a:rPr sz="2000" spc="-5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nsolas"/>
                <a:cs typeface="Consolas"/>
              </a:rPr>
              <a:t>void some_kernel( some_type some_data, ... )</a:t>
            </a:r>
            <a:endParaRPr sz="2000">
              <a:latin typeface="Consolas"/>
              <a:cs typeface="Consolas"/>
            </a:endParaRPr>
          </a:p>
          <a:p>
            <a:pPr marL="57150">
              <a:lnSpc>
                <a:spcPts val="2300"/>
              </a:lnSpc>
            </a:pPr>
            <a:r>
              <a:rPr sz="2000" spc="-5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615315">
              <a:lnSpc>
                <a:spcPts val="2350"/>
              </a:lnSpc>
            </a:pPr>
            <a:r>
              <a:rPr sz="2000" spc="-5" dirty="0"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  <a:tabLst>
                <a:tab pos="894715" algn="l"/>
                <a:tab pos="2012314" algn="l"/>
                <a:tab pos="2151380" algn="l"/>
              </a:tabLst>
            </a:pPr>
            <a:r>
              <a:rPr sz="2000" u="heavy" dirty="0">
                <a:solidFill>
                  <a:srgbClr val="E32400"/>
                </a:solidFill>
                <a:latin typeface="Times New Roman"/>
                <a:cs typeface="Times New Roman"/>
              </a:rPr>
              <a:t> 	</a:t>
            </a:r>
            <a:r>
              <a:rPr sz="2000" b="1" spc="-5" dirty="0">
                <a:solidFill>
                  <a:srgbClr val="E32400"/>
                </a:solidFill>
                <a:latin typeface="Consolas"/>
                <a:cs typeface="Consolas"/>
              </a:rPr>
              <a:t>shared</a:t>
            </a:r>
            <a:r>
              <a:rPr sz="2000" u="heavy" spc="-5" dirty="0">
                <a:solidFill>
                  <a:srgbClr val="E32400"/>
                </a:solidFill>
                <a:latin typeface="Times New Roman"/>
                <a:cs typeface="Times New Roman"/>
              </a:rPr>
              <a:t> 	</a:t>
            </a:r>
            <a:r>
              <a:rPr sz="2000" spc="-5" dirty="0">
                <a:solidFill>
                  <a:srgbClr val="E324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nsolas"/>
                <a:cs typeface="Consolas"/>
              </a:rPr>
              <a:t>float DATA[16][16];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615315">
              <a:lnSpc>
                <a:spcPts val="2350"/>
              </a:lnSpc>
            </a:pPr>
            <a:r>
              <a:rPr sz="2000" spc="-5" dirty="0">
                <a:latin typeface="Consolas"/>
                <a:cs typeface="Consolas"/>
              </a:rPr>
              <a:t>....</a:t>
            </a:r>
            <a:endParaRPr sz="2000">
              <a:latin typeface="Consolas"/>
              <a:cs typeface="Consolas"/>
            </a:endParaRPr>
          </a:p>
          <a:p>
            <a:pPr marL="57150">
              <a:lnSpc>
                <a:spcPts val="2350"/>
              </a:lnSpc>
            </a:pPr>
            <a:r>
              <a:rPr sz="2000" spc="-5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37853" y="6154978"/>
            <a:ext cx="476884" cy="0"/>
          </a:xfrm>
          <a:custGeom>
            <a:avLst/>
            <a:gdLst/>
            <a:ahLst/>
            <a:cxnLst/>
            <a:rect l="l" t="t" r="r" b="b"/>
            <a:pathLst>
              <a:path w="476885">
                <a:moveTo>
                  <a:pt x="0" y="0"/>
                </a:moveTo>
                <a:lnTo>
                  <a:pt x="476516" y="0"/>
                </a:lnTo>
              </a:path>
            </a:pathLst>
          </a:custGeom>
          <a:ln w="27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0058" y="6154978"/>
            <a:ext cx="476884" cy="0"/>
          </a:xfrm>
          <a:custGeom>
            <a:avLst/>
            <a:gdLst/>
            <a:ahLst/>
            <a:cxnLst/>
            <a:rect l="l" t="t" r="r" b="b"/>
            <a:pathLst>
              <a:path w="476885">
                <a:moveTo>
                  <a:pt x="0" y="0"/>
                </a:moveTo>
                <a:lnTo>
                  <a:pt x="476516" y="0"/>
                </a:lnTo>
              </a:path>
            </a:pathLst>
          </a:custGeom>
          <a:ln w="27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dirty="0"/>
              <a:t>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133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48104" y="2650335"/>
            <a:ext cx="10308590" cy="6919236"/>
          </a:xfrm>
          <a:prstGeom prst="rect">
            <a:avLst/>
          </a:prstGeom>
        </p:spPr>
        <p:txBody>
          <a:bodyPr vert="horz" wrap="square" lIns="0" tIns="461679" rIns="0" bIns="0" rtlCol="0">
            <a:spAutoFit/>
          </a:bodyPr>
          <a:lstStyle/>
          <a:p>
            <a:pPr marL="290195">
              <a:lnSpc>
                <a:spcPct val="100000"/>
              </a:lnSpc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/>
              <a:t>寄存器是速度最快的存储部件</a:t>
            </a:r>
            <a:endParaRPr sz="3600" dirty="0">
              <a:latin typeface="Gill Sans MT"/>
              <a:cs typeface="Gill Sans MT"/>
            </a:endParaRPr>
          </a:p>
          <a:p>
            <a:pPr marL="734695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/>
              <a:t>带宽高，速度快</a:t>
            </a:r>
            <a:endParaRPr sz="3600" dirty="0">
              <a:latin typeface="Gill Sans MT"/>
              <a:cs typeface="Gill Sans MT"/>
            </a:endParaRPr>
          </a:p>
          <a:p>
            <a:pPr marL="290195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/>
              <a:t>主要问题：</a:t>
            </a:r>
            <a:endParaRPr sz="3600" dirty="0">
              <a:latin typeface="Gill Sans MT"/>
              <a:cs typeface="Gill Sans MT"/>
            </a:endParaRPr>
          </a:p>
          <a:p>
            <a:pPr marL="734695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 err="1" smtClean="0"/>
              <a:t>只能通过</a:t>
            </a:r>
            <a:r>
              <a:rPr lang="zh-CN" altLang="en-US" sz="3600" dirty="0"/>
              <a:t>声明</a:t>
            </a:r>
            <a:r>
              <a:rPr sz="3600" dirty="0" err="1" smtClean="0"/>
              <a:t>局部变量的方式以使用</a:t>
            </a:r>
            <a:endParaRPr sz="3600" dirty="0">
              <a:latin typeface="Gill Sans MT"/>
              <a:cs typeface="Gill Sans MT"/>
            </a:endParaRPr>
          </a:p>
          <a:p>
            <a:pPr marL="734695">
              <a:lnSpc>
                <a:spcPct val="100000"/>
              </a:lnSpc>
              <a:spcBef>
                <a:spcPts val="3259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/>
              <a:t>线程间不能通过寄存器通信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2200" y="1286796"/>
            <a:ext cx="11555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kern="0" dirty="0">
                <a:solidFill>
                  <a:prstClr val="black"/>
                </a:solidFill>
                <a:latin typeface="Gill Sans MT"/>
                <a:ea typeface="+mj-ea"/>
                <a:cs typeface="Gill Sans MT"/>
              </a:rPr>
              <a:t>C</a:t>
            </a:r>
            <a:r>
              <a:rPr lang="en-US" altLang="zh-CN" sz="8000" kern="0" spc="-5" dirty="0">
                <a:solidFill>
                  <a:prstClr val="black"/>
                </a:solidFill>
                <a:latin typeface="Gill Sans MT"/>
                <a:ea typeface="+mj-ea"/>
                <a:cs typeface="Gill Sans MT"/>
              </a:rPr>
              <a:t>U</a:t>
            </a:r>
            <a:r>
              <a:rPr lang="en-US" altLang="zh-CN" sz="8000" kern="0" spc="-445" dirty="0">
                <a:solidFill>
                  <a:prstClr val="black"/>
                </a:solidFill>
                <a:latin typeface="Gill Sans MT"/>
                <a:ea typeface="+mj-ea"/>
                <a:cs typeface="Gill Sans MT"/>
              </a:rPr>
              <a:t>D</a:t>
            </a:r>
            <a:r>
              <a:rPr lang="en-US" altLang="zh-CN" sz="8000" kern="0" dirty="0">
                <a:solidFill>
                  <a:prstClr val="black"/>
                </a:solidFill>
                <a:latin typeface="Gill Sans MT"/>
                <a:ea typeface="+mj-ea"/>
                <a:cs typeface="Gill Sans MT"/>
              </a:rPr>
              <a:t>A</a:t>
            </a:r>
            <a:r>
              <a:rPr lang="zh-CN" altLang="en-US" sz="8000" kern="0" dirty="0">
                <a:solidFill>
                  <a:prstClr val="black"/>
                </a:solidFill>
                <a:latin typeface="宋体"/>
                <a:ea typeface="+mj-ea"/>
              </a:rPr>
              <a:t>存储模型</a:t>
            </a:r>
            <a:r>
              <a:rPr lang="en-US" altLang="zh-CN" sz="8000" kern="0" dirty="0" smtClean="0">
                <a:solidFill>
                  <a:prstClr val="black"/>
                </a:solidFill>
                <a:latin typeface="Gill Sans MT"/>
                <a:ea typeface="+mj-ea"/>
                <a:cs typeface="Gill Sans MT"/>
              </a:rPr>
              <a:t>-</a:t>
            </a:r>
            <a:r>
              <a:rPr lang="zh-CN" altLang="en-US" sz="8000" kern="0" dirty="0">
                <a:solidFill>
                  <a:prstClr val="black"/>
                </a:solidFill>
                <a:latin typeface="宋体"/>
                <a:ea typeface="+mj-ea"/>
              </a:rPr>
              <a:t>寄存器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6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0">
              <a:lnSpc>
                <a:spcPct val="100000"/>
              </a:lnSpc>
            </a:pPr>
            <a:r>
              <a:rPr dirty="0"/>
              <a:t>举例</a:t>
            </a:r>
            <a:r>
              <a:rPr spc="-1870" dirty="0"/>
              <a:t> </a:t>
            </a:r>
            <a:r>
              <a:rPr dirty="0">
                <a:latin typeface="Gill Sans MT"/>
                <a:cs typeface="Gill Sans MT"/>
              </a:rPr>
              <a:t>-</a:t>
            </a:r>
            <a:r>
              <a:rPr spc="-5" dirty="0">
                <a:latin typeface="Gill Sans MT"/>
                <a:cs typeface="Gill Sans MT"/>
              </a:rPr>
              <a:t> </a:t>
            </a:r>
            <a:r>
              <a:rPr dirty="0"/>
              <a:t>稠密矩阵相乘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0" y="2616200"/>
            <a:ext cx="6642100" cy="656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>
            <a:spLocks noChangeAspect="1"/>
          </p:cNvSpPr>
          <p:nvPr/>
        </p:nvSpPr>
        <p:spPr>
          <a:xfrm>
            <a:off x="6426200" y="2590800"/>
            <a:ext cx="6194457" cy="6123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0">
              <a:lnSpc>
                <a:spcPct val="100000"/>
              </a:lnSpc>
            </a:pPr>
            <a:r>
              <a:rPr dirty="0"/>
              <a:t>使用共享内存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4600" y="3352800"/>
            <a:ext cx="7120890" cy="4614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重用</a:t>
            </a:r>
            <a:r>
              <a:rPr sz="3600" dirty="0">
                <a:latin typeface="Gill Sans MT"/>
                <a:cs typeface="Gill Sans MT"/>
              </a:rPr>
              <a:t>A</a:t>
            </a:r>
            <a:r>
              <a:rPr sz="3600" dirty="0">
                <a:latin typeface="宋体"/>
                <a:cs typeface="宋体"/>
              </a:rPr>
              <a:t>和</a:t>
            </a:r>
            <a:r>
              <a:rPr sz="3600" dirty="0">
                <a:latin typeface="Gill Sans MT"/>
                <a:cs typeface="Gill Sans MT"/>
              </a:rPr>
              <a:t>B</a:t>
            </a:r>
            <a:r>
              <a:rPr sz="3600" dirty="0">
                <a:latin typeface="宋体"/>
                <a:cs typeface="宋体"/>
              </a:rPr>
              <a:t>矩阵的每个子矩阵</a:t>
            </a:r>
          </a:p>
          <a:p>
            <a:pPr marL="1028700" indent="-571500">
              <a:lnSpc>
                <a:spcPct val="100000"/>
              </a:lnSpc>
              <a:spcBef>
                <a:spcPts val="3260"/>
              </a:spcBef>
              <a:buSzPct val="170238"/>
              <a:buChar char="•"/>
              <a:tabLst>
                <a:tab pos="1028700" algn="l"/>
              </a:tabLst>
            </a:pPr>
            <a:r>
              <a:rPr sz="3600" spc="-5" dirty="0">
                <a:latin typeface="Gill Sans MT"/>
                <a:cs typeface="Gill Sans MT"/>
              </a:rPr>
              <a:t>Mx</a:t>
            </a:r>
            <a:r>
              <a:rPr sz="3600" spc="-10" dirty="0">
                <a:latin typeface="Gill Sans MT"/>
                <a:cs typeface="Gill Sans MT"/>
              </a:rPr>
              <a:t>M</a:t>
            </a:r>
            <a:r>
              <a:rPr sz="3600" dirty="0">
                <a:latin typeface="宋体"/>
                <a:cs typeface="宋体"/>
              </a:rPr>
              <a:t>的子块</a:t>
            </a: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降低全局内存访问量</a:t>
            </a: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改善对</a:t>
            </a:r>
            <a:r>
              <a:rPr sz="3600" dirty="0">
                <a:latin typeface="Gill Sans MT"/>
                <a:cs typeface="Gill Sans MT"/>
              </a:rPr>
              <a:t>B</a:t>
            </a:r>
            <a:r>
              <a:rPr sz="3600" dirty="0">
                <a:latin typeface="宋体"/>
                <a:cs typeface="宋体"/>
              </a:rPr>
              <a:t>矩阵的访问模式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900" y="734785"/>
            <a:ext cx="8775700" cy="1120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程序举例</a:t>
            </a:r>
            <a:r>
              <a:rPr spc="-1870" dirty="0"/>
              <a:t> </a:t>
            </a:r>
            <a:r>
              <a:rPr spc="-5" dirty="0">
                <a:latin typeface="Gill Sans MT"/>
                <a:cs typeface="Gill Sans MT"/>
              </a:rPr>
              <a:t>(</a:t>
            </a:r>
            <a:r>
              <a:rPr dirty="0">
                <a:latin typeface="Gill Sans MT"/>
                <a:cs typeface="Gill Sans MT"/>
              </a:rPr>
              <a:t>1)</a:t>
            </a:r>
          </a:p>
        </p:txBody>
      </p:sp>
      <p:sp>
        <p:nvSpPr>
          <p:cNvPr id="3" name="object 3"/>
          <p:cNvSpPr/>
          <p:nvPr/>
        </p:nvSpPr>
        <p:spPr>
          <a:xfrm>
            <a:off x="2390681" y="2123981"/>
            <a:ext cx="8331200" cy="7629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3800" y="2197100"/>
            <a:ext cx="8077200" cy="7391400"/>
          </a:xfrm>
          <a:custGeom>
            <a:avLst/>
            <a:gdLst/>
            <a:ahLst/>
            <a:cxnLst/>
            <a:rect l="l" t="t" r="r" b="b"/>
            <a:pathLst>
              <a:path w="8077200" h="7391400">
                <a:moveTo>
                  <a:pt x="0" y="0"/>
                </a:moveTo>
                <a:lnTo>
                  <a:pt x="8077200" y="0"/>
                </a:lnTo>
                <a:lnTo>
                  <a:pt x="8077200" y="7391400"/>
                </a:lnTo>
                <a:lnTo>
                  <a:pt x="0" y="7391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1900" y="2230152"/>
            <a:ext cx="6575425" cy="731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#define M 16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// Matrices are stored in row-major order with padding:</a:t>
            </a:r>
            <a:endParaRPr sz="1400">
              <a:latin typeface="Consolas"/>
              <a:cs typeface="Consolas"/>
            </a:endParaRPr>
          </a:p>
          <a:p>
            <a:pPr marL="12700" marR="1373505">
              <a:lnSpc>
                <a:spcPts val="1600"/>
              </a:lnSpc>
              <a:spcBef>
                <a:spcPts val="80"/>
              </a:spcBef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// A(row, col) = *(A.elements + row * A.stride + col) typedef struct {</a:t>
            </a:r>
            <a:endParaRPr sz="1400">
              <a:latin typeface="Consolas"/>
              <a:cs typeface="Consolas"/>
            </a:endParaRPr>
          </a:p>
          <a:p>
            <a:pPr marL="403225" marR="5088255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int width; int height; int stride;</a:t>
            </a:r>
            <a:endParaRPr sz="1400">
              <a:latin typeface="Consolas"/>
              <a:cs typeface="Consolas"/>
            </a:endParaRPr>
          </a:p>
          <a:p>
            <a:pPr marL="403225">
              <a:lnSpc>
                <a:spcPts val="152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float* elements;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} Matrix;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// Get a matrix element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00"/>
              </a:lnSpc>
              <a:tabLst>
                <a:tab pos="207645" algn="l"/>
                <a:tab pos="990600" algn="l"/>
              </a:tabLst>
            </a:pPr>
            <a:r>
              <a:rPr sz="1400" u="heavy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device</a:t>
            </a:r>
            <a:r>
              <a:rPr sz="1400" u="heavy" spc="-5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float GetElement(const Matrix A, int row, int col)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3225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return A.elements[row * A.stride + col];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// Set a matrix element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00"/>
              </a:lnSpc>
              <a:tabLst>
                <a:tab pos="207645" algn="l"/>
                <a:tab pos="990600" algn="l"/>
              </a:tabLst>
            </a:pPr>
            <a:r>
              <a:rPr sz="1400" u="heavy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device</a:t>
            </a:r>
            <a:r>
              <a:rPr sz="1400" u="heavy" spc="-5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void SetElement(Matrix A, int row, int col, float value)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3225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A.elements[row * A.stride + col] = value;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// Get the MxM sub-matrix Asub of A that is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// located col sub-matrices to the right and row sub-matrices down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// from the upper-left corner of A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00"/>
              </a:lnSpc>
              <a:tabLst>
                <a:tab pos="207645" algn="l"/>
                <a:tab pos="990600" algn="l"/>
              </a:tabLst>
            </a:pPr>
            <a:r>
              <a:rPr sz="1400" u="heavy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device</a:t>
            </a:r>
            <a:r>
              <a:rPr sz="1400" u="heavy" spc="-5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Matrix GetSubMatrix(Matrix</a:t>
            </a:r>
            <a:r>
              <a:rPr sz="1400" b="1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A, int row, int col)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3225">
              <a:lnSpc>
                <a:spcPts val="1639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Matrix Asub;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403225" marR="3914775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Asub.width = M; Asub.height = M; Asub.stride = A.stride;</a:t>
            </a:r>
            <a:endParaRPr sz="1400">
              <a:latin typeface="Consolas"/>
              <a:cs typeface="Consolas"/>
            </a:endParaRPr>
          </a:p>
          <a:p>
            <a:pPr marL="403225" marR="493395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Asub.elements = &amp;A.elements[A.stride</a:t>
            </a:r>
            <a:r>
              <a:rPr sz="1400" b="1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* M * row + M * col]; return Asub;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56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400">
              <a:lnSpc>
                <a:spcPct val="100000"/>
              </a:lnSpc>
            </a:pPr>
            <a:r>
              <a:rPr spc="-5" dirty="0">
                <a:latin typeface="Gill Sans MT"/>
                <a:cs typeface="Gill Sans MT"/>
              </a:rPr>
              <a:t>GP</a:t>
            </a:r>
            <a:r>
              <a:rPr dirty="0">
                <a:latin typeface="Gill Sans MT"/>
                <a:cs typeface="Gill Sans MT"/>
              </a:rPr>
              <a:t>U</a:t>
            </a:r>
            <a:r>
              <a:rPr dirty="0"/>
              <a:t>也是一种处理器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790550"/>
            <a:ext cx="6090920" cy="210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 indent="-393700">
              <a:lnSpc>
                <a:spcPct val="100000"/>
              </a:lnSpc>
              <a:buSzPct val="172413"/>
              <a:buChar char="•"/>
              <a:tabLst>
                <a:tab pos="406400" algn="l"/>
              </a:tabLst>
            </a:pPr>
            <a:r>
              <a:rPr sz="2900" spc="20" dirty="0">
                <a:latin typeface="Gill Sans MT"/>
                <a:cs typeface="Gill Sans MT"/>
              </a:rPr>
              <a:t>GP</a:t>
            </a:r>
            <a:r>
              <a:rPr sz="2900" spc="25" dirty="0">
                <a:latin typeface="Gill Sans MT"/>
                <a:cs typeface="Gill Sans MT"/>
              </a:rPr>
              <a:t>U</a:t>
            </a:r>
            <a:r>
              <a:rPr sz="2900" spc="40" dirty="0">
                <a:latin typeface="宋体"/>
                <a:cs typeface="宋体"/>
              </a:rPr>
              <a:t>：</a:t>
            </a:r>
            <a:r>
              <a:rPr sz="2900" spc="25" dirty="0">
                <a:latin typeface="Gill Sans MT"/>
                <a:cs typeface="Gill Sans MT"/>
              </a:rPr>
              <a:t>G</a:t>
            </a:r>
            <a:r>
              <a:rPr sz="2900" spc="15" dirty="0">
                <a:latin typeface="Gill Sans MT"/>
                <a:cs typeface="Gill Sans MT"/>
              </a:rPr>
              <a:t>r</a:t>
            </a:r>
            <a:r>
              <a:rPr sz="2900" spc="-15" dirty="0">
                <a:latin typeface="Gill Sans MT"/>
                <a:cs typeface="Gill Sans MT"/>
              </a:rPr>
              <a:t>a</a:t>
            </a:r>
            <a:r>
              <a:rPr sz="2900" spc="20" dirty="0">
                <a:latin typeface="Gill Sans MT"/>
                <a:cs typeface="Gill Sans MT"/>
              </a:rPr>
              <a:t>ph</a:t>
            </a:r>
            <a:r>
              <a:rPr sz="2900" dirty="0">
                <a:latin typeface="Gill Sans MT"/>
                <a:cs typeface="Gill Sans MT"/>
              </a:rPr>
              <a:t>i</a:t>
            </a:r>
            <a:r>
              <a:rPr sz="2900" spc="15" dirty="0">
                <a:latin typeface="Gill Sans MT"/>
                <a:cs typeface="Gill Sans MT"/>
              </a:rPr>
              <a:t>cs</a:t>
            </a:r>
            <a:r>
              <a:rPr sz="2900" spc="10" dirty="0">
                <a:latin typeface="Gill Sans MT"/>
                <a:cs typeface="Gill Sans MT"/>
              </a:rPr>
              <a:t> </a:t>
            </a:r>
            <a:r>
              <a:rPr sz="2900" spc="15" dirty="0">
                <a:latin typeface="Gill Sans MT"/>
                <a:cs typeface="Gill Sans MT"/>
              </a:rPr>
              <a:t>P</a:t>
            </a:r>
            <a:r>
              <a:rPr sz="2900" spc="-60" dirty="0">
                <a:latin typeface="Gill Sans MT"/>
                <a:cs typeface="Gill Sans MT"/>
              </a:rPr>
              <a:t>r</a:t>
            </a:r>
            <a:r>
              <a:rPr sz="2900" spc="20" dirty="0">
                <a:latin typeface="Gill Sans MT"/>
                <a:cs typeface="Gill Sans MT"/>
              </a:rPr>
              <a:t>o</a:t>
            </a:r>
            <a:r>
              <a:rPr sz="2900" spc="15" dirty="0">
                <a:latin typeface="Gill Sans MT"/>
                <a:cs typeface="Gill Sans MT"/>
              </a:rPr>
              <a:t>ces</a:t>
            </a:r>
            <a:r>
              <a:rPr sz="2900" spc="10" dirty="0">
                <a:latin typeface="Gill Sans MT"/>
                <a:cs typeface="Gill Sans MT"/>
              </a:rPr>
              <a:t>s</a:t>
            </a:r>
            <a:r>
              <a:rPr sz="2900" dirty="0">
                <a:latin typeface="Gill Sans MT"/>
                <a:cs typeface="Gill Sans MT"/>
              </a:rPr>
              <a:t>i</a:t>
            </a:r>
            <a:r>
              <a:rPr sz="2900" spc="15" dirty="0">
                <a:latin typeface="Gill Sans MT"/>
                <a:cs typeface="Gill Sans MT"/>
              </a:rPr>
              <a:t>ng</a:t>
            </a:r>
            <a:r>
              <a:rPr sz="2900" spc="10" dirty="0">
                <a:latin typeface="Gill Sans MT"/>
                <a:cs typeface="Gill Sans MT"/>
              </a:rPr>
              <a:t> </a:t>
            </a:r>
            <a:r>
              <a:rPr sz="2900" spc="15" dirty="0">
                <a:latin typeface="Gill Sans MT"/>
                <a:cs typeface="Gill Sans MT"/>
              </a:rPr>
              <a:t>Uni</a:t>
            </a:r>
            <a:r>
              <a:rPr sz="2900" spc="10" dirty="0">
                <a:latin typeface="Gill Sans MT"/>
                <a:cs typeface="Gill Sans MT"/>
              </a:rPr>
              <a:t>t</a:t>
            </a:r>
            <a:endParaRPr sz="2900">
              <a:latin typeface="Gill Sans MT"/>
              <a:cs typeface="Gill Sans MT"/>
            </a:endParaRPr>
          </a:p>
          <a:p>
            <a:pPr marL="457200">
              <a:lnSpc>
                <a:spcPct val="100000"/>
              </a:lnSpc>
              <a:spcBef>
                <a:spcPts val="2320"/>
              </a:spcBef>
            </a:pPr>
            <a:r>
              <a:rPr sz="7500" spc="7" baseline="-7222" dirty="0">
                <a:latin typeface="Gill Sans MT"/>
                <a:cs typeface="Gill Sans MT"/>
              </a:rPr>
              <a:t>•</a:t>
            </a:r>
            <a:r>
              <a:rPr sz="7500" spc="-104" baseline="-7222" dirty="0">
                <a:latin typeface="Gill Sans MT"/>
                <a:cs typeface="Gill Sans MT"/>
              </a:rPr>
              <a:t> </a:t>
            </a:r>
            <a:r>
              <a:rPr sz="2900" spc="40" dirty="0">
                <a:latin typeface="宋体"/>
                <a:cs typeface="宋体"/>
              </a:rPr>
              <a:t>针对图形应用</a:t>
            </a:r>
            <a:endParaRPr sz="2900">
              <a:latin typeface="宋体"/>
              <a:cs typeface="宋体"/>
            </a:endParaRPr>
          </a:p>
          <a:p>
            <a:pPr marL="457200">
              <a:lnSpc>
                <a:spcPct val="100000"/>
              </a:lnSpc>
              <a:spcBef>
                <a:spcPts val="2320"/>
              </a:spcBef>
            </a:pPr>
            <a:r>
              <a:rPr sz="7500" spc="7" baseline="-7222" dirty="0">
                <a:latin typeface="Gill Sans MT"/>
                <a:cs typeface="Gill Sans MT"/>
              </a:rPr>
              <a:t>•</a:t>
            </a:r>
            <a:r>
              <a:rPr sz="7500" spc="-104" baseline="-7222" dirty="0">
                <a:latin typeface="Gill Sans MT"/>
                <a:cs typeface="Gill Sans MT"/>
              </a:rPr>
              <a:t> </a:t>
            </a:r>
            <a:r>
              <a:rPr sz="2900" spc="40" dirty="0">
                <a:latin typeface="宋体"/>
                <a:cs typeface="宋体"/>
              </a:rPr>
              <a:t>作为扩展卡存在于计算机系统中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88702" y="7038881"/>
            <a:ext cx="445088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7700" y="7112000"/>
            <a:ext cx="4191000" cy="218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128" y="5502181"/>
            <a:ext cx="3545751" cy="2514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900" y="5575300"/>
            <a:ext cx="3302000" cy="226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2481" y="6107405"/>
            <a:ext cx="3962400" cy="2836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5600" y="6184900"/>
            <a:ext cx="3708400" cy="2578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490945"/>
            <a:ext cx="6325870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>
                <a:latin typeface="Gill Sans MT"/>
                <a:cs typeface="Gill Sans MT"/>
              </a:rPr>
              <a:t>C</a:t>
            </a:r>
            <a:r>
              <a:rPr sz="6050" spc="-10" dirty="0">
                <a:latin typeface="Gill Sans MT"/>
                <a:cs typeface="Gill Sans MT"/>
              </a:rPr>
              <a:t>U</a:t>
            </a:r>
            <a:r>
              <a:rPr sz="6050" spc="-340" dirty="0">
                <a:latin typeface="Gill Sans MT"/>
                <a:cs typeface="Gill Sans MT"/>
              </a:rPr>
              <a:t>D</a:t>
            </a:r>
            <a:r>
              <a:rPr sz="6050" spc="-5" dirty="0">
                <a:latin typeface="Gill Sans MT"/>
                <a:cs typeface="Gill Sans MT"/>
              </a:rPr>
              <a:t>A</a:t>
            </a:r>
            <a:r>
              <a:rPr sz="6050" spc="-5" dirty="0"/>
              <a:t>程序举例</a:t>
            </a:r>
            <a:r>
              <a:rPr sz="6050" spc="-1345" dirty="0"/>
              <a:t> </a:t>
            </a:r>
            <a:r>
              <a:rPr sz="6050" spc="-5" dirty="0">
                <a:latin typeface="Gill Sans MT"/>
                <a:cs typeface="Gill Sans MT"/>
              </a:rPr>
              <a:t>(</a:t>
            </a:r>
            <a:r>
              <a:rPr sz="6050" dirty="0">
                <a:latin typeface="Gill Sans MT"/>
                <a:cs typeface="Gill Sans MT"/>
              </a:rPr>
              <a:t>2)</a:t>
            </a:r>
            <a:endParaRPr sz="605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2305" y="1603281"/>
            <a:ext cx="7594600" cy="815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5423" y="1676400"/>
            <a:ext cx="7340600" cy="7899400"/>
          </a:xfrm>
          <a:custGeom>
            <a:avLst/>
            <a:gdLst/>
            <a:ahLst/>
            <a:cxnLst/>
            <a:rect l="l" t="t" r="r" b="b"/>
            <a:pathLst>
              <a:path w="7340600" h="7899400">
                <a:moveTo>
                  <a:pt x="0" y="0"/>
                </a:moveTo>
                <a:lnTo>
                  <a:pt x="7340600" y="0"/>
                </a:lnTo>
                <a:lnTo>
                  <a:pt x="7340600" y="7899400"/>
                </a:lnTo>
                <a:lnTo>
                  <a:pt x="0" y="7899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0200" y="1706167"/>
            <a:ext cx="6896734" cy="783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  <a:tabLst>
                <a:tab pos="179705" algn="l"/>
                <a:tab pos="850900" algn="l"/>
              </a:tabLst>
            </a:pPr>
            <a:r>
              <a:rPr sz="1200" u="heavy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global</a:t>
            </a:r>
            <a:r>
              <a:rPr sz="1200" u="heavy" spc="-5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void MatMulKernel(Matrix A, Matrix B, Matrix C)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0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7345" marR="4361815">
              <a:lnSpc>
                <a:spcPts val="14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// Block row and column int blockRow = blockIdx.y; int blockCol = blockIdx.x;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347345" marR="2016125">
              <a:lnSpc>
                <a:spcPts val="140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// Each thread block computes one sub-matrix Csub of C Matrix Csub = GetSubMatrix(C, blockRow, blockCol);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float Cvalue = 0;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347345" marR="3524250">
              <a:lnSpc>
                <a:spcPts val="140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// Thread row and column within Csub int row = threadIdx.y;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ts val="136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int col = threadIdx.x;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347345" marR="5080">
              <a:lnSpc>
                <a:spcPts val="140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// Loop over all the sub-matrices of A and B that are required to compute Csub for (int i = 0; i &lt; (A.width / M); i += 1) {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34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// Get sub-matrices of A and B</a:t>
            </a:r>
            <a:endParaRPr sz="1200">
              <a:latin typeface="Consolas"/>
              <a:cs typeface="Consolas"/>
            </a:endParaRPr>
          </a:p>
          <a:p>
            <a:pPr marL="682625" marR="2602230">
              <a:lnSpc>
                <a:spcPts val="14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Matrix Asub = GetSubMatrix(A, blockRow, m); Matrix Bsub = GetSubMatrix(B, m, blockCol);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682625">
              <a:lnSpc>
                <a:spcPts val="142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// Shared memory used to store Asub and Bsub respectively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00"/>
              </a:lnSpc>
              <a:tabLst>
                <a:tab pos="850265" algn="l"/>
                <a:tab pos="1520825" algn="l"/>
              </a:tabLst>
            </a:pPr>
            <a:r>
              <a:rPr sz="1200" u="heavy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shared</a:t>
            </a:r>
            <a:r>
              <a:rPr sz="1200" u="heavy" spc="-5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float As[M][M];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20"/>
              </a:lnSpc>
              <a:tabLst>
                <a:tab pos="850265" algn="l"/>
                <a:tab pos="1520825" algn="l"/>
              </a:tabLst>
            </a:pPr>
            <a:r>
              <a:rPr sz="1200" u="heavy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shared</a:t>
            </a:r>
            <a:r>
              <a:rPr sz="1200" u="heavy" spc="-5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float Bs[M][M];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150">
              <a:latin typeface="Times New Roman"/>
              <a:cs typeface="Times New Roman"/>
            </a:endParaRPr>
          </a:p>
          <a:p>
            <a:pPr marL="682625">
              <a:lnSpc>
                <a:spcPts val="142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// Load Asub and Bsub from device memory to shared memory</a:t>
            </a:r>
            <a:endParaRPr sz="1200">
              <a:latin typeface="Consolas"/>
              <a:cs typeface="Consolas"/>
            </a:endParaRPr>
          </a:p>
          <a:p>
            <a:pPr marL="682625" marR="1931670">
              <a:lnSpc>
                <a:spcPts val="1400"/>
              </a:lnSpc>
              <a:spcBef>
                <a:spcPts val="60"/>
              </a:spcBef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// Each thread loads one element of each sub-matrix As[row][col] = GetElement(Asub, row, col); Bs[row][col] = GetElement(Bsub, row, col);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682625">
              <a:lnSpc>
                <a:spcPts val="142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// Synchronize to make sure the sub-matrices are loaded before computation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20"/>
              </a:lnSpc>
              <a:tabLst>
                <a:tab pos="850265" algn="l"/>
              </a:tabLst>
            </a:pPr>
            <a:r>
              <a:rPr sz="1200" u="heavy" dirty="0">
                <a:solidFill>
                  <a:srgbClr val="E32400"/>
                </a:solidFill>
                <a:latin typeface="Times New Roman"/>
                <a:cs typeface="Times New Roman"/>
              </a:rPr>
              <a:t> 	</a:t>
            </a:r>
            <a:r>
              <a:rPr sz="1200" b="1" spc="-5" dirty="0">
                <a:solidFill>
                  <a:srgbClr val="E32400"/>
                </a:solidFill>
                <a:latin typeface="Consolas"/>
                <a:cs typeface="Consolas"/>
              </a:rPr>
              <a:t>syncthreads(</a:t>
            </a:r>
            <a:r>
              <a:rPr sz="1200" b="1" spc="-10" dirty="0">
                <a:solidFill>
                  <a:srgbClr val="E32400"/>
                </a:solidFill>
                <a:latin typeface="Consolas"/>
                <a:cs typeface="Consolas"/>
              </a:rPr>
              <a:t>)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682625" marR="3356610">
              <a:lnSpc>
                <a:spcPts val="140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// Multiply Asub and Bsub together for (int j = 0; j &lt; M; j += 1)</a:t>
            </a:r>
            <a:endParaRPr sz="1200">
              <a:latin typeface="Consolas"/>
              <a:cs typeface="Consolas"/>
            </a:endParaRPr>
          </a:p>
          <a:p>
            <a:pPr marR="2002789" algn="ctr">
              <a:lnSpc>
                <a:spcPts val="136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Cvalue += As[row][j] * Bs[j][col];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150">
              <a:latin typeface="Times New Roman"/>
              <a:cs typeface="Times New Roman"/>
            </a:endParaRPr>
          </a:p>
          <a:p>
            <a:pPr marL="682625">
              <a:lnSpc>
                <a:spcPts val="142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// Synchronize to make sure that the preceding computation is done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00"/>
              </a:lnSpc>
              <a:tabLst>
                <a:tab pos="850265" algn="l"/>
              </a:tabLst>
            </a:pPr>
            <a:r>
              <a:rPr sz="1200" u="heavy" dirty="0">
                <a:solidFill>
                  <a:srgbClr val="FF4013"/>
                </a:solidFill>
                <a:latin typeface="Times New Roman"/>
                <a:cs typeface="Times New Roman"/>
              </a:rPr>
              <a:t> 	</a:t>
            </a:r>
            <a:r>
              <a:rPr sz="1200" b="1" spc="-5" dirty="0">
                <a:solidFill>
                  <a:srgbClr val="FF4013"/>
                </a:solidFill>
                <a:latin typeface="Consolas"/>
                <a:cs typeface="Consolas"/>
              </a:rPr>
              <a:t>syncthreads(</a:t>
            </a:r>
            <a:r>
              <a:rPr sz="1200" b="1" spc="-10" dirty="0">
                <a:solidFill>
                  <a:srgbClr val="FF4013"/>
                </a:solidFill>
                <a:latin typeface="Consolas"/>
                <a:cs typeface="Consolas"/>
              </a:rPr>
              <a:t>)</a:t>
            </a: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ts val="142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347345" marR="842644">
              <a:lnSpc>
                <a:spcPts val="140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// Write Csub to device memory, with each thread writing one element SetElement(Csub, row, col, Cvalue);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60"/>
              </a:lnSpc>
            </a:pPr>
            <a:r>
              <a:rPr sz="1200" b="1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0">
              <a:lnSpc>
                <a:spcPct val="100000"/>
              </a:lnSpc>
            </a:pP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程序举例</a:t>
            </a:r>
            <a:r>
              <a:rPr spc="-1870" dirty="0"/>
              <a:t> </a:t>
            </a:r>
            <a:r>
              <a:rPr spc="-5" dirty="0">
                <a:latin typeface="Gill Sans MT"/>
                <a:cs typeface="Gill Sans MT"/>
              </a:rPr>
              <a:t>(</a:t>
            </a:r>
            <a:r>
              <a:rPr dirty="0">
                <a:latin typeface="Gill Sans MT"/>
                <a:cs typeface="Gill Sans MT"/>
              </a:rPr>
              <a:t>3)</a:t>
            </a:r>
          </a:p>
        </p:txBody>
      </p:sp>
      <p:sp>
        <p:nvSpPr>
          <p:cNvPr id="3" name="object 3"/>
          <p:cNvSpPr/>
          <p:nvPr/>
        </p:nvSpPr>
        <p:spPr>
          <a:xfrm>
            <a:off x="2771681" y="2365281"/>
            <a:ext cx="7569200" cy="723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44800" y="2438400"/>
            <a:ext cx="7315200" cy="6985000"/>
          </a:xfrm>
          <a:custGeom>
            <a:avLst/>
            <a:gdLst/>
            <a:ahLst/>
            <a:cxnLst/>
            <a:rect l="l" t="t" r="r" b="b"/>
            <a:pathLst>
              <a:path w="7315200" h="6985000">
                <a:moveTo>
                  <a:pt x="0" y="0"/>
                </a:moveTo>
                <a:lnTo>
                  <a:pt x="7315200" y="0"/>
                </a:lnTo>
                <a:lnTo>
                  <a:pt x="7315200" y="6985000"/>
                </a:lnTo>
                <a:lnTo>
                  <a:pt x="0" y="6985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2900" y="2471452"/>
            <a:ext cx="6967220" cy="690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void MatMul(const Matrix A, const Matrix B, Matrix C)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3225" marR="3427095">
              <a:lnSpc>
                <a:spcPts val="1600"/>
              </a:lnSpc>
              <a:spcBef>
                <a:spcPts val="80"/>
              </a:spcBef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// Load A and B to device memory Matrix d_A;</a:t>
            </a:r>
            <a:endParaRPr sz="1400">
              <a:latin typeface="Consolas"/>
              <a:cs typeface="Consolas"/>
            </a:endParaRPr>
          </a:p>
          <a:p>
            <a:pPr marL="403225" marR="1080770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d_A.width = d_A.stride = A.width; d_A.height = A.height; size_t size = A.width * A.height * sizeof(float); cudaMalloc(&amp;d_A.elements,</a:t>
            </a:r>
            <a:r>
              <a:rPr sz="1400" b="1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size);</a:t>
            </a:r>
            <a:endParaRPr sz="1400">
              <a:latin typeface="Consolas"/>
              <a:cs typeface="Consolas"/>
            </a:endParaRPr>
          </a:p>
          <a:p>
            <a:pPr marL="403225">
              <a:lnSpc>
                <a:spcPts val="156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cudaMemcpy(d_A.elements,</a:t>
            </a:r>
            <a:r>
              <a:rPr sz="1400" b="1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A.elements, size, cudaMemcpyHostToDevice);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403225">
              <a:lnSpc>
                <a:spcPts val="1639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Matrix d_B;</a:t>
            </a:r>
            <a:endParaRPr sz="1400">
              <a:latin typeface="Consolas"/>
              <a:cs typeface="Consolas"/>
            </a:endParaRPr>
          </a:p>
          <a:p>
            <a:pPr marL="403225" marR="1080770">
              <a:lnSpc>
                <a:spcPts val="1600"/>
              </a:lnSpc>
              <a:spcBef>
                <a:spcPts val="80"/>
              </a:spcBef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d_B.width = d_B.stride = B.width; d_B.height = B.height; size = B.width * B.height * sizeof(float); cudaMalloc(&amp;d_B.elements,</a:t>
            </a:r>
            <a:r>
              <a:rPr sz="1400" b="1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size);</a:t>
            </a:r>
            <a:endParaRPr sz="1400">
              <a:latin typeface="Consolas"/>
              <a:cs typeface="Consolas"/>
            </a:endParaRPr>
          </a:p>
          <a:p>
            <a:pPr marL="403225">
              <a:lnSpc>
                <a:spcPts val="156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cudaMemcpy(d_B.elements,</a:t>
            </a:r>
            <a:r>
              <a:rPr sz="1400" b="1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B.elements, size, cudaMemcpyHostToDevice);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403225" marR="3622040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// Allocate C in device memory Matrix d_C;</a:t>
            </a:r>
            <a:endParaRPr sz="1400">
              <a:latin typeface="Consolas"/>
              <a:cs typeface="Consolas"/>
            </a:endParaRPr>
          </a:p>
          <a:p>
            <a:pPr marL="403225" marR="1080770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d_C.width = d_C.stride = C.width; d_C.height = C.height; size = C.width * C.height * sizeof(float); cudaMalloc(&amp;d_C.elements,</a:t>
            </a:r>
            <a:r>
              <a:rPr sz="1400" b="1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size);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350">
              <a:latin typeface="Times New Roman"/>
              <a:cs typeface="Times New Roman"/>
            </a:endParaRPr>
          </a:p>
          <a:p>
            <a:pPr marL="403225" marR="4599940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// Invoke kernel dim3 dimBlock(M, M);</a:t>
            </a:r>
            <a:endParaRPr sz="1400">
              <a:latin typeface="Consolas"/>
              <a:cs typeface="Consolas"/>
            </a:endParaRPr>
          </a:p>
          <a:p>
            <a:pPr marL="403225" marR="885190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dim3 dimGrid(B.width / dimBlock.x, A.height / dimBlock.y); MatMulKernel&lt;&lt;&lt;dimGrid,</a:t>
            </a:r>
            <a:r>
              <a:rPr sz="1400" b="1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dimBlock&gt;&gt;&gt;(d_A, d_B, d_C);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250">
              <a:latin typeface="Times New Roman"/>
              <a:cs typeface="Times New Roman"/>
            </a:endParaRPr>
          </a:p>
          <a:p>
            <a:pPr marL="403225">
              <a:lnSpc>
                <a:spcPts val="1639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// Read C from device memory</a:t>
            </a:r>
            <a:endParaRPr sz="1400">
              <a:latin typeface="Consolas"/>
              <a:cs typeface="Consolas"/>
            </a:endParaRPr>
          </a:p>
          <a:p>
            <a:pPr marL="403225">
              <a:lnSpc>
                <a:spcPts val="1639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cudaMemcpy(C.elements,</a:t>
            </a:r>
            <a:r>
              <a:rPr sz="1400" b="1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d_C.elements, size, cudaMemcpyDeviceToHost);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403225" marR="4305935">
              <a:lnSpc>
                <a:spcPts val="160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// Free device memory cudaFree(d_A.elements); cudaFree(d_B.elements); cudaFree(d_C.elements);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560"/>
              </a:lnSpc>
            </a:pPr>
            <a:r>
              <a:rPr sz="1400" b="1" spc="-5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300">
              <a:lnSpc>
                <a:spcPct val="100000"/>
              </a:lnSpc>
            </a:pPr>
            <a:r>
              <a:rPr dirty="0"/>
              <a:t>举例</a:t>
            </a:r>
            <a:r>
              <a:rPr spc="-1870" dirty="0"/>
              <a:t> </a:t>
            </a:r>
            <a:r>
              <a:rPr dirty="0">
                <a:latin typeface="Gill Sans MT"/>
                <a:cs typeface="Gill Sans MT"/>
              </a:rPr>
              <a:t>-</a:t>
            </a:r>
            <a:r>
              <a:rPr spc="-5" dirty="0">
                <a:latin typeface="Gill Sans MT"/>
                <a:cs typeface="Gill Sans MT"/>
              </a:rPr>
              <a:t> </a:t>
            </a:r>
            <a:r>
              <a:rPr dirty="0"/>
              <a:t>矩阵乘法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4379" rIns="0" bIns="0" rtlCol="0">
            <a:spAutoFit/>
          </a:bodyPr>
          <a:lstStyle/>
          <a:p>
            <a:pPr marL="290195">
              <a:lnSpc>
                <a:spcPct val="100000"/>
              </a:lnSpc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/>
              <a:t>每线程处理目标矩阵中的单个元素</a:t>
            </a:r>
            <a:r>
              <a:rPr sz="4200" spc="-935" dirty="0"/>
              <a:t> </a:t>
            </a:r>
            <a:r>
              <a:rPr sz="4200" spc="-5" dirty="0">
                <a:latin typeface="Gill Sans MT"/>
                <a:cs typeface="Gill Sans MT"/>
              </a:rPr>
              <a:t>-&gt;</a:t>
            </a:r>
            <a:endParaRPr sz="4200">
              <a:latin typeface="Gill Sans MT"/>
              <a:cs typeface="Gill Sans MT"/>
            </a:endParaRPr>
          </a:p>
          <a:p>
            <a:pPr marL="290195">
              <a:lnSpc>
                <a:spcPct val="100000"/>
              </a:lnSpc>
              <a:spcBef>
                <a:spcPts val="3260"/>
              </a:spcBef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/>
              <a:t>每线程计算目标矩阵中的多个元素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7600" y="5854700"/>
            <a:ext cx="10756900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143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300">
              <a:lnSpc>
                <a:spcPct val="100000"/>
              </a:lnSpc>
            </a:pPr>
            <a:r>
              <a:rPr dirty="0"/>
              <a:t>矩阵乘法</a:t>
            </a:r>
            <a:r>
              <a:rPr spc="-1870" dirty="0"/>
              <a:t> </a:t>
            </a:r>
            <a:r>
              <a:rPr dirty="0">
                <a:latin typeface="Gill Sans MT"/>
                <a:cs typeface="Gill Sans MT"/>
              </a:rPr>
              <a:t>-</a:t>
            </a:r>
            <a:r>
              <a:rPr spc="-5" dirty="0">
                <a:latin typeface="Gill Sans MT"/>
                <a:cs typeface="Gill Sans MT"/>
              </a:rPr>
              <a:t> </a:t>
            </a:r>
            <a:r>
              <a:rPr dirty="0"/>
              <a:t>基线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823622"/>
            <a:ext cx="5588635" cy="669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7" baseline="-7246" dirty="0">
                <a:latin typeface="Gill Sans MT"/>
                <a:cs typeface="Gill Sans MT"/>
              </a:rPr>
              <a:t>•</a:t>
            </a:r>
            <a:r>
              <a:rPr sz="7200" spc="-52" baseline="-7246" dirty="0">
                <a:latin typeface="Gill Sans MT"/>
                <a:cs typeface="Gill Sans MT"/>
              </a:rPr>
              <a:t> </a:t>
            </a:r>
            <a:r>
              <a:rPr sz="2800" spc="10" dirty="0">
                <a:latin typeface="宋体"/>
                <a:cs typeface="宋体"/>
              </a:rPr>
              <a:t>平台：</a:t>
            </a:r>
            <a:endParaRPr sz="2800" dirty="0">
              <a:latin typeface="宋体"/>
              <a:cs typeface="宋体"/>
            </a:endParaRPr>
          </a:p>
          <a:p>
            <a:pPr marL="914400" indent="-457200">
              <a:lnSpc>
                <a:spcPct val="100000"/>
              </a:lnSpc>
              <a:spcBef>
                <a:spcPts val="2080"/>
              </a:spcBef>
              <a:buSzPct val="171641"/>
              <a:buChar char="•"/>
              <a:tabLst>
                <a:tab pos="914400" algn="l"/>
              </a:tabLst>
            </a:pPr>
            <a:r>
              <a:rPr sz="2800" spc="5" dirty="0">
                <a:latin typeface="Gill Sans MT"/>
                <a:cs typeface="Gill Sans MT"/>
              </a:rPr>
              <a:t>NVIDIA</a:t>
            </a:r>
            <a:r>
              <a:rPr sz="2800" dirty="0">
                <a:latin typeface="Gill Sans MT"/>
                <a:cs typeface="Gill Sans MT"/>
              </a:rPr>
              <a:t> G</a:t>
            </a:r>
            <a:r>
              <a:rPr sz="2800" spc="5" dirty="0">
                <a:latin typeface="Gill Sans MT"/>
                <a:cs typeface="Gill Sans MT"/>
              </a:rPr>
              <a:t>e</a:t>
            </a:r>
            <a:r>
              <a:rPr sz="2800" spc="-50" dirty="0">
                <a:latin typeface="Gill Sans MT"/>
                <a:cs typeface="Gill Sans MT"/>
              </a:rPr>
              <a:t>F</a:t>
            </a:r>
            <a:r>
              <a:rPr sz="2800" dirty="0">
                <a:latin typeface="Gill Sans MT"/>
                <a:cs typeface="Gill Sans MT"/>
              </a:rPr>
              <a:t>o</a:t>
            </a:r>
            <a:r>
              <a:rPr sz="2800" spc="-85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 G</a:t>
            </a:r>
            <a:r>
              <a:rPr sz="2800" spc="5" dirty="0">
                <a:latin typeface="Gill Sans MT"/>
                <a:cs typeface="Gill Sans MT"/>
              </a:rPr>
              <a:t>TX480</a:t>
            </a:r>
            <a:endParaRPr sz="28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7200" spc="-7" baseline="-7246" dirty="0">
                <a:latin typeface="Gill Sans MT"/>
                <a:cs typeface="Gill Sans MT"/>
              </a:rPr>
              <a:t>•</a:t>
            </a:r>
            <a:r>
              <a:rPr sz="7200" spc="-52" baseline="-7246" dirty="0">
                <a:latin typeface="Gill Sans MT"/>
                <a:cs typeface="Gill Sans MT"/>
              </a:rPr>
              <a:t> </a:t>
            </a:r>
            <a:r>
              <a:rPr sz="2800" spc="10" dirty="0">
                <a:latin typeface="宋体"/>
                <a:cs typeface="宋体"/>
              </a:rPr>
              <a:t>基于分块版本的矩阵乘法</a:t>
            </a:r>
            <a:endParaRPr sz="2800" dirty="0">
              <a:latin typeface="宋体"/>
              <a:cs typeface="宋体"/>
            </a:endParaRPr>
          </a:p>
          <a:p>
            <a:pPr marL="457200">
              <a:lnSpc>
                <a:spcPct val="100000"/>
              </a:lnSpc>
              <a:spcBef>
                <a:spcPts val="2580"/>
              </a:spcBef>
            </a:pPr>
            <a:r>
              <a:rPr sz="7200" spc="-7" baseline="-7729" dirty="0">
                <a:latin typeface="Gill Sans MT"/>
                <a:cs typeface="Gill Sans MT"/>
              </a:rPr>
              <a:t>•</a:t>
            </a:r>
            <a:r>
              <a:rPr sz="7200" spc="-52" baseline="-7729" dirty="0">
                <a:latin typeface="Gill Sans MT"/>
                <a:cs typeface="Gill Sans MT"/>
              </a:rPr>
              <a:t> </a:t>
            </a:r>
            <a:r>
              <a:rPr sz="2800" spc="10" dirty="0">
                <a:latin typeface="宋体"/>
                <a:cs typeface="宋体"/>
              </a:rPr>
              <a:t>矩阵大小：</a:t>
            </a:r>
            <a:r>
              <a:rPr sz="2800" spc="5" dirty="0">
                <a:latin typeface="Gill Sans MT"/>
                <a:cs typeface="Gill Sans MT"/>
              </a:rPr>
              <a:t>1024</a:t>
            </a:r>
            <a:r>
              <a:rPr sz="2800" dirty="0">
                <a:latin typeface="Gill Sans MT"/>
                <a:cs typeface="Gill Sans MT"/>
              </a:rPr>
              <a:t> </a:t>
            </a:r>
            <a:r>
              <a:rPr sz="2800" spc="5" dirty="0">
                <a:latin typeface="Gill Sans MT"/>
                <a:cs typeface="Gill Sans MT"/>
              </a:rPr>
              <a:t>x</a:t>
            </a:r>
            <a:r>
              <a:rPr sz="2800" dirty="0">
                <a:latin typeface="Gill Sans MT"/>
                <a:cs typeface="Gill Sans MT"/>
              </a:rPr>
              <a:t> </a:t>
            </a:r>
            <a:r>
              <a:rPr sz="2800" spc="5" dirty="0">
                <a:latin typeface="Gill Sans MT"/>
                <a:cs typeface="Gill Sans MT"/>
              </a:rPr>
              <a:t>1024</a:t>
            </a:r>
            <a:endParaRPr sz="2800" dirty="0">
              <a:latin typeface="Gill Sans MT"/>
              <a:cs typeface="Gill Sans MT"/>
            </a:endParaRPr>
          </a:p>
          <a:p>
            <a:pPr marL="914400" indent="-457200">
              <a:lnSpc>
                <a:spcPct val="100000"/>
              </a:lnSpc>
              <a:spcBef>
                <a:spcPts val="2580"/>
              </a:spcBef>
              <a:buSzPct val="171641"/>
              <a:buFont typeface="Gill Sans MT"/>
              <a:buChar char="•"/>
              <a:tabLst>
                <a:tab pos="914400" algn="l"/>
              </a:tabLst>
            </a:pPr>
            <a:r>
              <a:rPr sz="2800" spc="10" dirty="0">
                <a:latin typeface="宋体"/>
                <a:cs typeface="宋体"/>
              </a:rPr>
              <a:t>增加</a:t>
            </a:r>
            <a:r>
              <a:rPr sz="2800" spc="5" dirty="0">
                <a:latin typeface="Gill Sans MT"/>
                <a:cs typeface="Gill Sans MT"/>
              </a:rPr>
              <a:t>B</a:t>
            </a:r>
            <a:r>
              <a:rPr sz="2800" spc="-5" dirty="0">
                <a:latin typeface="Gill Sans MT"/>
                <a:cs typeface="Gill Sans MT"/>
              </a:rPr>
              <a:t>l</a:t>
            </a:r>
            <a:r>
              <a:rPr sz="2800" dirty="0">
                <a:latin typeface="Gill Sans MT"/>
                <a:cs typeface="Gill Sans MT"/>
              </a:rPr>
              <a:t>ock </a:t>
            </a:r>
            <a:r>
              <a:rPr sz="2800" spc="5" dirty="0">
                <a:latin typeface="Gill Sans MT"/>
                <a:cs typeface="Gill Sans MT"/>
              </a:rPr>
              <a:t>S</a:t>
            </a:r>
            <a:r>
              <a:rPr sz="2800" spc="-5" dirty="0">
                <a:latin typeface="Gill Sans MT"/>
                <a:cs typeface="Gill Sans MT"/>
              </a:rPr>
              <a:t>i</a:t>
            </a:r>
            <a:r>
              <a:rPr sz="2800" dirty="0">
                <a:latin typeface="Gill Sans MT"/>
                <a:cs typeface="Gill Sans MT"/>
              </a:rPr>
              <a:t>ze</a:t>
            </a:r>
            <a:r>
              <a:rPr sz="2800" spc="10" dirty="0">
                <a:latin typeface="宋体"/>
                <a:cs typeface="宋体"/>
              </a:rPr>
              <a:t>为</a:t>
            </a:r>
            <a:r>
              <a:rPr sz="2800" spc="5" dirty="0">
                <a:latin typeface="Gill Sans MT"/>
                <a:cs typeface="Gill Sans MT"/>
              </a:rPr>
              <a:t>32</a:t>
            </a:r>
            <a:endParaRPr sz="2800" dirty="0">
              <a:latin typeface="Gill Sans MT"/>
              <a:cs typeface="Gill Sans MT"/>
            </a:endParaRPr>
          </a:p>
          <a:p>
            <a:pPr marL="457200">
              <a:lnSpc>
                <a:spcPct val="100000"/>
              </a:lnSpc>
              <a:spcBef>
                <a:spcPts val="2680"/>
              </a:spcBef>
            </a:pPr>
            <a:r>
              <a:rPr sz="7200" spc="-7" baseline="-7246" dirty="0">
                <a:latin typeface="Gill Sans MT"/>
                <a:cs typeface="Gill Sans MT"/>
              </a:rPr>
              <a:t>•</a:t>
            </a:r>
            <a:r>
              <a:rPr sz="7200" spc="-52" baseline="-7246" dirty="0">
                <a:latin typeface="Gill Sans MT"/>
                <a:cs typeface="Gill Sans MT"/>
              </a:rPr>
              <a:t> </a:t>
            </a:r>
            <a:r>
              <a:rPr sz="2800" spc="10" dirty="0">
                <a:latin typeface="宋体"/>
                <a:cs typeface="宋体"/>
              </a:rPr>
              <a:t>进行循环展开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7200" spc="-7" baseline="-7246" dirty="0">
                <a:latin typeface="Gill Sans MT"/>
                <a:cs typeface="Gill Sans MT"/>
              </a:rPr>
              <a:t>•</a:t>
            </a:r>
            <a:r>
              <a:rPr sz="7200" spc="-52" baseline="-7246" dirty="0">
                <a:latin typeface="Gill Sans MT"/>
                <a:cs typeface="Gill Sans MT"/>
              </a:rPr>
              <a:t> </a:t>
            </a:r>
            <a:r>
              <a:rPr sz="2800" spc="10" dirty="0">
                <a:latin typeface="宋体"/>
                <a:cs typeface="宋体"/>
              </a:rPr>
              <a:t>性能：</a:t>
            </a:r>
            <a:r>
              <a:rPr sz="2800" spc="5" dirty="0">
                <a:latin typeface="Gill Sans MT"/>
                <a:cs typeface="Gill Sans MT"/>
              </a:rPr>
              <a:t>242</a:t>
            </a:r>
            <a:r>
              <a:rPr sz="2800" dirty="0">
                <a:latin typeface="Gill Sans MT"/>
                <a:cs typeface="Gill Sans MT"/>
              </a:rPr>
              <a:t> GLOPS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300">
              <a:lnSpc>
                <a:spcPct val="100000"/>
              </a:lnSpc>
            </a:pPr>
            <a:r>
              <a:rPr dirty="0"/>
              <a:t>矩阵乘法</a:t>
            </a:r>
            <a:r>
              <a:rPr spc="-1870" dirty="0"/>
              <a:t> </a:t>
            </a:r>
            <a:r>
              <a:rPr dirty="0">
                <a:latin typeface="Gill Sans MT"/>
                <a:cs typeface="Gill Sans MT"/>
              </a:rPr>
              <a:t>-</a:t>
            </a:r>
            <a:r>
              <a:rPr spc="-5" dirty="0">
                <a:latin typeface="Gill Sans MT"/>
                <a:cs typeface="Gill Sans MT"/>
              </a:rPr>
              <a:t> </a:t>
            </a:r>
            <a:r>
              <a:rPr dirty="0"/>
              <a:t>基线</a:t>
            </a:r>
          </a:p>
        </p:txBody>
      </p:sp>
      <p:sp>
        <p:nvSpPr>
          <p:cNvPr id="3" name="object 3"/>
          <p:cNvSpPr/>
          <p:nvPr/>
        </p:nvSpPr>
        <p:spPr>
          <a:xfrm>
            <a:off x="1308100" y="3009900"/>
            <a:ext cx="10388600" cy="523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90800" y="8666843"/>
            <a:ext cx="755904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21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8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egis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ter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per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th</a:t>
            </a:r>
            <a:r>
              <a:rPr sz="4200" spc="-8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ead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,</a:t>
            </a:r>
            <a:r>
              <a:rPr sz="4200" spc="-4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242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GLOP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05" rIns="0" bIns="0" rtlCol="0">
            <a:spAutoFit/>
          </a:bodyPr>
          <a:lstStyle/>
          <a:p>
            <a:pPr marL="673100">
              <a:lnSpc>
                <a:spcPct val="100000"/>
              </a:lnSpc>
            </a:pPr>
            <a:r>
              <a:rPr sz="8000" dirty="0"/>
              <a:t>矩阵乘法</a:t>
            </a:r>
            <a:r>
              <a:rPr sz="8000" spc="-1780" dirty="0"/>
              <a:t> </a:t>
            </a:r>
            <a:r>
              <a:rPr sz="8000" dirty="0">
                <a:latin typeface="Gill Sans MT"/>
                <a:cs typeface="Gill Sans MT"/>
              </a:rPr>
              <a:t>-</a:t>
            </a:r>
            <a:r>
              <a:rPr sz="8000" spc="-5" dirty="0">
                <a:latin typeface="Gill Sans MT"/>
                <a:cs typeface="Gill Sans MT"/>
              </a:rPr>
              <a:t> </a:t>
            </a:r>
            <a:r>
              <a:rPr sz="8000" dirty="0"/>
              <a:t>每线程</a:t>
            </a:r>
            <a:r>
              <a:rPr sz="8000" dirty="0">
                <a:latin typeface="Gill Sans MT"/>
                <a:cs typeface="Gill Sans MT"/>
              </a:rPr>
              <a:t>2</a:t>
            </a:r>
            <a:r>
              <a:rPr sz="8000" dirty="0"/>
              <a:t>输出</a:t>
            </a:r>
            <a:endParaRPr sz="8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8123" y="2606278"/>
            <a:ext cx="4864100" cy="3017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00"/>
              </a:lnSpc>
            </a:pPr>
            <a:r>
              <a:rPr sz="9600" spc="15" baseline="-7381" dirty="0">
                <a:latin typeface="Gill Sans MT"/>
                <a:cs typeface="Gill Sans MT"/>
              </a:rPr>
              <a:t>•</a:t>
            </a:r>
            <a:r>
              <a:rPr sz="9600" spc="-52" baseline="-7381" dirty="0">
                <a:latin typeface="Gill Sans MT"/>
                <a:cs typeface="Gill Sans MT"/>
              </a:rPr>
              <a:t> </a:t>
            </a:r>
            <a:r>
              <a:rPr sz="4000" dirty="0">
                <a:latin typeface="宋体"/>
                <a:cs typeface="宋体"/>
              </a:rPr>
              <a:t>调整线程组织方式</a:t>
            </a:r>
          </a:p>
          <a:p>
            <a:pPr>
              <a:lnSpc>
                <a:spcPts val="8000"/>
              </a:lnSpc>
              <a:spcBef>
                <a:spcPts val="38"/>
              </a:spcBef>
            </a:pPr>
            <a:endParaRPr sz="8800" dirty="0">
              <a:latin typeface="Times New Roman"/>
              <a:cs typeface="Times New Roman"/>
            </a:endParaRPr>
          </a:p>
          <a:p>
            <a:pPr marL="12700">
              <a:lnSpc>
                <a:spcPts val="8000"/>
              </a:lnSpc>
            </a:pPr>
            <a:r>
              <a:rPr sz="9600" spc="15" baseline="-7381" dirty="0">
                <a:latin typeface="Gill Sans MT"/>
                <a:cs typeface="Gill Sans MT"/>
              </a:rPr>
              <a:t>•</a:t>
            </a:r>
            <a:r>
              <a:rPr sz="9600" spc="-52" baseline="-7381" dirty="0">
                <a:latin typeface="Gill Sans MT"/>
                <a:cs typeface="Gill Sans MT"/>
              </a:rPr>
              <a:t> </a:t>
            </a:r>
            <a:r>
              <a:rPr sz="4000" dirty="0">
                <a:latin typeface="宋体"/>
                <a:cs typeface="宋体"/>
              </a:rPr>
              <a:t>核心计算</a:t>
            </a:r>
            <a:r>
              <a:rPr sz="4000" spc="-5" dirty="0">
                <a:latin typeface="Gill Sans MT"/>
                <a:cs typeface="Gill Sans MT"/>
              </a:rPr>
              <a:t>(</a:t>
            </a:r>
            <a:r>
              <a:rPr sz="4000" dirty="0">
                <a:latin typeface="Gill Sans MT"/>
                <a:cs typeface="Gill Sans MT"/>
              </a:rPr>
              <a:t>1)</a:t>
            </a:r>
            <a:r>
              <a:rPr sz="4000" dirty="0">
                <a:latin typeface="宋体"/>
                <a:cs typeface="宋体"/>
              </a:rPr>
              <a:t>：</a:t>
            </a:r>
          </a:p>
        </p:txBody>
      </p:sp>
      <p:sp>
        <p:nvSpPr>
          <p:cNvPr id="4" name="object 4"/>
          <p:cNvSpPr/>
          <p:nvPr/>
        </p:nvSpPr>
        <p:spPr>
          <a:xfrm>
            <a:off x="2997200" y="3606800"/>
            <a:ext cx="69977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6700" y="5537200"/>
            <a:ext cx="7378700" cy="323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896115"/>
            <a:ext cx="3459479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>
                <a:latin typeface="宋体"/>
                <a:cs typeface="宋体"/>
              </a:rPr>
              <a:t>核心计算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-5" dirty="0">
                <a:latin typeface="Gill Sans MT"/>
                <a:cs typeface="Gill Sans MT"/>
              </a:rPr>
              <a:t>)</a:t>
            </a:r>
            <a:r>
              <a:rPr sz="4200" dirty="0">
                <a:latin typeface="Gill Sans MT"/>
                <a:cs typeface="Gill Sans MT"/>
              </a:rPr>
              <a:t>: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05" rIns="0" bIns="0" rtlCol="0">
            <a:spAutoFit/>
          </a:bodyPr>
          <a:lstStyle/>
          <a:p>
            <a:pPr marL="673100">
              <a:lnSpc>
                <a:spcPct val="100000"/>
              </a:lnSpc>
            </a:pPr>
            <a:r>
              <a:rPr sz="8000" dirty="0"/>
              <a:t>矩阵乘法</a:t>
            </a:r>
            <a:r>
              <a:rPr sz="8000" spc="-1780" dirty="0"/>
              <a:t> </a:t>
            </a:r>
            <a:r>
              <a:rPr sz="8000" dirty="0">
                <a:latin typeface="Gill Sans MT"/>
                <a:cs typeface="Gill Sans MT"/>
              </a:rPr>
              <a:t>-</a:t>
            </a:r>
            <a:r>
              <a:rPr sz="8000" spc="-5" dirty="0">
                <a:latin typeface="Gill Sans MT"/>
                <a:cs typeface="Gill Sans MT"/>
              </a:rPr>
              <a:t> </a:t>
            </a:r>
            <a:r>
              <a:rPr sz="8000" dirty="0"/>
              <a:t>每线程</a:t>
            </a:r>
            <a:r>
              <a:rPr sz="8000" dirty="0">
                <a:latin typeface="Gill Sans MT"/>
                <a:cs typeface="Gill Sans MT"/>
              </a:rPr>
              <a:t>2</a:t>
            </a:r>
            <a:r>
              <a:rPr sz="8000" dirty="0"/>
              <a:t>输出</a:t>
            </a:r>
            <a:endParaRPr sz="80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4025900"/>
            <a:ext cx="8280400" cy="374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92300" y="8489043"/>
            <a:ext cx="896874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28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8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egis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ter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per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th</a:t>
            </a:r>
            <a:r>
              <a:rPr sz="4200" spc="-8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ead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,</a:t>
            </a:r>
            <a:r>
              <a:rPr sz="4200" spc="-4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341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GLOP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(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x1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.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4)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3279" rIns="0" bIns="0" rtlCol="0">
            <a:spAutoFit/>
          </a:bodyPr>
          <a:lstStyle/>
          <a:p>
            <a:pPr marL="290195">
              <a:lnSpc>
                <a:spcPct val="100000"/>
              </a:lnSpc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/>
              <a:t>对共享内存访问的变化：</a:t>
            </a:r>
            <a:endParaRPr sz="4200">
              <a:latin typeface="Gill Sans MT"/>
              <a:cs typeface="Gill Sans MT"/>
            </a:endParaRPr>
          </a:p>
          <a:p>
            <a:pPr marL="734695">
              <a:lnSpc>
                <a:spcPct val="100000"/>
              </a:lnSpc>
              <a:spcBef>
                <a:spcPts val="3260"/>
              </a:spcBef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/>
              <a:t>矩阵被更大程度地重用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8700" y="5626100"/>
            <a:ext cx="8394700" cy="214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0">
              <a:lnSpc>
                <a:spcPct val="100000"/>
              </a:lnSpc>
            </a:pPr>
            <a:r>
              <a:rPr sz="8000" dirty="0"/>
              <a:t>矩阵乘法</a:t>
            </a:r>
            <a:r>
              <a:rPr sz="8000" spc="-1780" dirty="0"/>
              <a:t> </a:t>
            </a:r>
            <a:r>
              <a:rPr sz="8000" dirty="0">
                <a:latin typeface="Gill Sans MT"/>
                <a:cs typeface="Gill Sans MT"/>
              </a:rPr>
              <a:t>-</a:t>
            </a:r>
            <a:r>
              <a:rPr sz="8000" spc="-5" dirty="0">
                <a:latin typeface="Gill Sans MT"/>
                <a:cs typeface="Gill Sans MT"/>
              </a:rPr>
              <a:t> </a:t>
            </a:r>
            <a:r>
              <a:rPr sz="8000" dirty="0"/>
              <a:t>每线程</a:t>
            </a:r>
            <a:r>
              <a:rPr sz="8000" dirty="0">
                <a:latin typeface="Gill Sans MT"/>
                <a:cs typeface="Gill Sans MT"/>
              </a:rPr>
              <a:t>2</a:t>
            </a:r>
            <a:r>
              <a:rPr sz="8000" dirty="0"/>
              <a:t>输出</a:t>
            </a:r>
            <a:endParaRPr sz="80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05" rIns="0" bIns="0" rtlCol="0">
            <a:spAutoFit/>
          </a:bodyPr>
          <a:lstStyle/>
          <a:p>
            <a:pPr marL="673100">
              <a:lnSpc>
                <a:spcPct val="100000"/>
              </a:lnSpc>
            </a:pPr>
            <a:r>
              <a:rPr sz="8000" dirty="0"/>
              <a:t>矩阵乘法</a:t>
            </a:r>
            <a:r>
              <a:rPr sz="8000" spc="-1780" dirty="0"/>
              <a:t> </a:t>
            </a:r>
            <a:r>
              <a:rPr sz="8000" dirty="0">
                <a:latin typeface="Gill Sans MT"/>
                <a:cs typeface="Gill Sans MT"/>
              </a:rPr>
              <a:t>-</a:t>
            </a:r>
            <a:r>
              <a:rPr sz="8000" spc="-5" dirty="0">
                <a:latin typeface="Gill Sans MT"/>
                <a:cs typeface="Gill Sans MT"/>
              </a:rPr>
              <a:t> </a:t>
            </a:r>
            <a:r>
              <a:rPr sz="8000" dirty="0"/>
              <a:t>每线程</a:t>
            </a:r>
            <a:r>
              <a:rPr sz="8000" dirty="0">
                <a:latin typeface="Gill Sans MT"/>
                <a:cs typeface="Gill Sans MT"/>
              </a:rPr>
              <a:t>4</a:t>
            </a:r>
            <a:r>
              <a:rPr sz="8000" dirty="0"/>
              <a:t>输出</a:t>
            </a:r>
            <a:endParaRPr sz="8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8950" y="3272948"/>
            <a:ext cx="69469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8100" y="2248415"/>
            <a:ext cx="646430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000"/>
              </a:lnSpc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进一步调整线程组织方式</a:t>
            </a:r>
          </a:p>
          <a:p>
            <a:pPr>
              <a:lnSpc>
                <a:spcPts val="8000"/>
              </a:lnSpc>
              <a:spcBef>
                <a:spcPts val="38"/>
              </a:spcBef>
            </a:pPr>
            <a:endParaRPr sz="8000" dirty="0">
              <a:latin typeface="Times New Roman"/>
              <a:cs typeface="Times New Roman"/>
            </a:endParaRPr>
          </a:p>
          <a:p>
            <a:pPr marL="12700">
              <a:lnSpc>
                <a:spcPts val="8000"/>
              </a:lnSpc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核心计算</a:t>
            </a:r>
            <a:r>
              <a:rPr sz="3600" spc="-5" dirty="0">
                <a:latin typeface="Gill Sans MT"/>
                <a:cs typeface="Gill Sans MT"/>
              </a:rPr>
              <a:t>(</a:t>
            </a:r>
            <a:r>
              <a:rPr sz="3600" dirty="0">
                <a:latin typeface="Gill Sans MT"/>
                <a:cs typeface="Gill Sans MT"/>
              </a:rPr>
              <a:t>1)</a:t>
            </a:r>
            <a:r>
              <a:rPr sz="3600" dirty="0">
                <a:latin typeface="宋体"/>
                <a:cs typeface="宋体"/>
              </a:rPr>
              <a:t>：</a:t>
            </a:r>
          </a:p>
        </p:txBody>
      </p:sp>
      <p:sp>
        <p:nvSpPr>
          <p:cNvPr id="5" name="object 5"/>
          <p:cNvSpPr/>
          <p:nvPr/>
        </p:nvSpPr>
        <p:spPr>
          <a:xfrm>
            <a:off x="3073400" y="5118100"/>
            <a:ext cx="6858000" cy="436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149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600" y="2477015"/>
            <a:ext cx="3459479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>
                <a:latin typeface="宋体"/>
                <a:cs typeface="宋体"/>
              </a:rPr>
              <a:t>核心计算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spc="-5" dirty="0">
                <a:latin typeface="Gill Sans MT"/>
                <a:cs typeface="Gill Sans MT"/>
              </a:rPr>
              <a:t>)</a:t>
            </a:r>
            <a:r>
              <a:rPr sz="4200" dirty="0">
                <a:latin typeface="Gill Sans MT"/>
                <a:cs typeface="Gill Sans MT"/>
              </a:rPr>
              <a:t>: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05" rIns="0" bIns="0" rtlCol="0">
            <a:spAutoFit/>
          </a:bodyPr>
          <a:lstStyle/>
          <a:p>
            <a:pPr marL="673100">
              <a:lnSpc>
                <a:spcPct val="100000"/>
              </a:lnSpc>
            </a:pPr>
            <a:r>
              <a:rPr sz="8000" dirty="0"/>
              <a:t>矩阵乘法</a:t>
            </a:r>
            <a:r>
              <a:rPr sz="8000" spc="-1780" dirty="0"/>
              <a:t> </a:t>
            </a:r>
            <a:r>
              <a:rPr sz="8000" dirty="0">
                <a:latin typeface="Gill Sans MT"/>
                <a:cs typeface="Gill Sans MT"/>
              </a:rPr>
              <a:t>-</a:t>
            </a:r>
            <a:r>
              <a:rPr sz="8000" spc="-5" dirty="0">
                <a:latin typeface="Gill Sans MT"/>
                <a:cs typeface="Gill Sans MT"/>
              </a:rPr>
              <a:t> </a:t>
            </a:r>
            <a:r>
              <a:rPr sz="8000" dirty="0"/>
              <a:t>每线程</a:t>
            </a:r>
            <a:r>
              <a:rPr sz="8000" dirty="0">
                <a:latin typeface="Gill Sans MT"/>
                <a:cs typeface="Gill Sans MT"/>
              </a:rPr>
              <a:t>4</a:t>
            </a:r>
            <a:r>
              <a:rPr sz="8000" dirty="0"/>
              <a:t>输出</a:t>
            </a:r>
            <a:endParaRPr sz="80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3479800"/>
            <a:ext cx="7810500" cy="494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79600" y="8781143"/>
            <a:ext cx="923544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41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8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egis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ter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per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th</a:t>
            </a:r>
            <a:r>
              <a:rPr sz="4200" spc="-8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ead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,</a:t>
            </a:r>
            <a:r>
              <a:rPr sz="4200" spc="-4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427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GLOP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(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x1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.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76)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0">
              <a:lnSpc>
                <a:spcPct val="100000"/>
              </a:lnSpc>
            </a:pPr>
            <a:r>
              <a:rPr spc="-5" dirty="0">
                <a:latin typeface="Gill Sans MT"/>
                <a:cs typeface="Gill Sans MT"/>
              </a:rPr>
              <a:t>GP</a:t>
            </a:r>
            <a:r>
              <a:rPr dirty="0">
                <a:latin typeface="Gill Sans MT"/>
                <a:cs typeface="Gill Sans MT"/>
              </a:rPr>
              <a:t>U</a:t>
            </a:r>
            <a:r>
              <a:rPr dirty="0"/>
              <a:t>的功用</a:t>
            </a:r>
          </a:p>
        </p:txBody>
      </p:sp>
      <p:sp>
        <p:nvSpPr>
          <p:cNvPr id="3" name="object 3"/>
          <p:cNvSpPr/>
          <p:nvPr/>
        </p:nvSpPr>
        <p:spPr>
          <a:xfrm>
            <a:off x="1209581" y="2695481"/>
            <a:ext cx="6604000" cy="3825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2700" y="2768600"/>
            <a:ext cx="6350000" cy="356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754" y="4843059"/>
            <a:ext cx="6604000" cy="3822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2100" y="4914900"/>
            <a:ext cx="6350000" cy="3568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152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0">
              <a:lnSpc>
                <a:spcPct val="100000"/>
              </a:lnSpc>
            </a:pPr>
            <a:r>
              <a:rPr spc="-5" dirty="0">
                <a:latin typeface="Gill Sans MT"/>
                <a:cs typeface="Gill Sans MT"/>
              </a:rPr>
              <a:t>M</a:t>
            </a:r>
            <a:r>
              <a:rPr spc="-345" dirty="0">
                <a:latin typeface="Gill Sans MT"/>
                <a:cs typeface="Gill Sans MT"/>
              </a:rPr>
              <a:t>A</a:t>
            </a:r>
            <a:r>
              <a:rPr spc="-5" dirty="0">
                <a:latin typeface="Gill Sans MT"/>
                <a:cs typeface="Gill Sans MT"/>
              </a:rPr>
              <a:t>GMA </a:t>
            </a:r>
            <a:r>
              <a:rPr spc="-5" dirty="0"/>
              <a:t>中的</a:t>
            </a:r>
            <a:r>
              <a:rPr spc="-1870" dirty="0"/>
              <a:t> </a:t>
            </a:r>
            <a:r>
              <a:rPr spc="-5" dirty="0">
                <a:latin typeface="Gill Sans MT"/>
                <a:cs typeface="Gill Sans MT"/>
              </a:rPr>
              <a:t>DGEMM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112015"/>
            <a:ext cx="7531100" cy="512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Gill Sans MT"/>
                <a:cs typeface="Gill Sans MT"/>
              </a:rPr>
              <a:t>M</a:t>
            </a:r>
            <a:r>
              <a:rPr sz="4200" spc="-17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GM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dirty="0">
                <a:latin typeface="宋体"/>
                <a:cs typeface="宋体"/>
              </a:rPr>
              <a:t>：</a:t>
            </a:r>
            <a:endParaRPr sz="4200">
              <a:latin typeface="宋体"/>
              <a:cs typeface="宋体"/>
            </a:endParaRPr>
          </a:p>
          <a:p>
            <a:pPr marL="1028700" lvl="1" indent="-571500">
              <a:lnSpc>
                <a:spcPct val="100000"/>
              </a:lnSpc>
              <a:spcBef>
                <a:spcPts val="3260"/>
              </a:spcBef>
              <a:buSzPct val="170238"/>
              <a:buChar char="•"/>
              <a:tabLst>
                <a:tab pos="1028700" algn="l"/>
              </a:tabLst>
            </a:pP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345" dirty="0">
                <a:latin typeface="Gill Sans MT"/>
                <a:cs typeface="Gill Sans MT"/>
              </a:rPr>
              <a:t>P</a:t>
            </a:r>
            <a:r>
              <a:rPr sz="4200" spc="-17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C</a:t>
            </a:r>
            <a:r>
              <a:rPr sz="4200" spc="-10" dirty="0">
                <a:latin typeface="Gill Sans MT"/>
                <a:cs typeface="Gill Sans MT"/>
              </a:rPr>
              <a:t>K</a:t>
            </a:r>
            <a:r>
              <a:rPr sz="4200" dirty="0">
                <a:latin typeface="宋体"/>
                <a:cs typeface="宋体"/>
              </a:rPr>
              <a:t>的高性能</a:t>
            </a:r>
            <a:r>
              <a:rPr sz="4200" spc="-5" dirty="0">
                <a:latin typeface="Gill Sans MT"/>
                <a:cs typeface="Gill Sans MT"/>
              </a:rPr>
              <a:t>GP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dirty="0">
                <a:latin typeface="宋体"/>
                <a:cs typeface="宋体"/>
              </a:rPr>
              <a:t>版本</a:t>
            </a:r>
            <a:endParaRPr sz="4200">
              <a:latin typeface="宋体"/>
              <a:cs typeface="宋体"/>
            </a:endParaRPr>
          </a:p>
          <a:p>
            <a:pPr marL="457200">
              <a:lnSpc>
                <a:spcPct val="100000"/>
              </a:lnSpc>
              <a:spcBef>
                <a:spcPts val="3260"/>
              </a:spcBef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>
                <a:latin typeface="宋体"/>
                <a:cs typeface="宋体"/>
              </a:rPr>
              <a:t>每线程处理</a:t>
            </a:r>
            <a:r>
              <a:rPr sz="4200" dirty="0">
                <a:latin typeface="Gill Sans MT"/>
                <a:cs typeface="Gill Sans MT"/>
              </a:rPr>
              <a:t>36</a:t>
            </a:r>
            <a:r>
              <a:rPr sz="4200" dirty="0">
                <a:latin typeface="宋体"/>
                <a:cs typeface="宋体"/>
              </a:rPr>
              <a:t>个元素</a:t>
            </a:r>
            <a:endParaRPr sz="4200">
              <a:latin typeface="宋体"/>
              <a:cs typeface="宋体"/>
            </a:endParaRPr>
          </a:p>
          <a:p>
            <a:pPr marL="457200">
              <a:lnSpc>
                <a:spcPct val="100000"/>
              </a:lnSpc>
              <a:spcBef>
                <a:spcPts val="3260"/>
              </a:spcBef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>
                <a:latin typeface="宋体"/>
                <a:cs typeface="宋体"/>
              </a:rPr>
              <a:t>性能：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838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GLOP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259"/>
              </a:spcBef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>
                <a:latin typeface="宋体"/>
                <a:cs typeface="宋体"/>
              </a:rPr>
              <a:t>原因？更好地利用了寄存器！</a:t>
            </a:r>
            <a:endParaRPr sz="42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175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25600" y="1017231"/>
            <a:ext cx="9131300" cy="6703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665" algn="ctr">
              <a:lnSpc>
                <a:spcPct val="100000"/>
              </a:lnSpc>
            </a:pPr>
            <a:r>
              <a:rPr sz="8400" dirty="0">
                <a:latin typeface="宋体"/>
                <a:cs typeface="宋体"/>
              </a:rPr>
              <a:t>总结</a:t>
            </a:r>
            <a:endParaRPr sz="8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GP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dirty="0">
                <a:latin typeface="宋体"/>
                <a:cs typeface="宋体"/>
              </a:rPr>
              <a:t>加速计算方兴未艾</a:t>
            </a:r>
            <a:endParaRPr sz="4200">
              <a:latin typeface="宋体"/>
              <a:cs typeface="宋体"/>
            </a:endParaRPr>
          </a:p>
          <a:p>
            <a:pPr marL="584200" indent="-571500">
              <a:lnSpc>
                <a:spcPct val="100000"/>
              </a:lnSpc>
              <a:spcBef>
                <a:spcPts val="3260"/>
              </a:spcBef>
              <a:buSzPct val="170238"/>
              <a:buChar char="•"/>
              <a:tabLst>
                <a:tab pos="584200" algn="l"/>
              </a:tabLst>
            </a:pPr>
            <a:r>
              <a:rPr sz="4200" spc="-5" dirty="0">
                <a:latin typeface="Gill Sans MT"/>
                <a:cs typeface="Gill Sans MT"/>
              </a:rPr>
              <a:t>N</a:t>
            </a:r>
            <a:r>
              <a:rPr sz="4200" dirty="0">
                <a:latin typeface="Gill Sans MT"/>
                <a:cs typeface="Gill Sans MT"/>
              </a:rPr>
              <a:t>VIDIA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CU</a:t>
            </a:r>
            <a:r>
              <a:rPr sz="4200" spc="-23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宋体"/>
                <a:cs typeface="宋体"/>
              </a:rPr>
              <a:t>的编程与运行模型</a:t>
            </a:r>
            <a:endParaRPr sz="4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>
                <a:latin typeface="宋体"/>
                <a:cs typeface="宋体"/>
              </a:rPr>
              <a:t>了解应用的性能行为、月确优化目标</a:t>
            </a:r>
            <a:endParaRPr sz="4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z="10725" spc="15" baseline="-7381" dirty="0">
                <a:latin typeface="Gill Sans MT"/>
                <a:cs typeface="Gill Sans MT"/>
              </a:rPr>
              <a:t>•</a:t>
            </a:r>
            <a:r>
              <a:rPr sz="10725" spc="-52" baseline="-7381" dirty="0">
                <a:latin typeface="Gill Sans MT"/>
                <a:cs typeface="Gill Sans MT"/>
              </a:rPr>
              <a:t> </a:t>
            </a:r>
            <a:r>
              <a:rPr sz="4200" dirty="0">
                <a:latin typeface="宋体"/>
                <a:cs typeface="宋体"/>
              </a:rPr>
              <a:t>科学看待加速计算、扬长避短</a:t>
            </a:r>
            <a:endParaRPr sz="42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dirty="0"/>
              <a:t>176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822700" y="4420831"/>
            <a:ext cx="535940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400" dirty="0">
                <a:latin typeface="宋体"/>
                <a:cs typeface="宋体"/>
              </a:rPr>
              <a:t>谢谢大家！</a:t>
            </a:r>
            <a:endParaRPr sz="84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0">
              <a:lnSpc>
                <a:spcPct val="100000"/>
              </a:lnSpc>
            </a:pPr>
            <a:r>
              <a:rPr spc="-5" dirty="0">
                <a:latin typeface="Gill Sans MT"/>
                <a:cs typeface="Gill Sans MT"/>
              </a:rPr>
              <a:t>GP</a:t>
            </a:r>
            <a:r>
              <a:rPr dirty="0">
                <a:latin typeface="Gill Sans MT"/>
                <a:cs typeface="Gill Sans MT"/>
              </a:rPr>
              <a:t>U</a:t>
            </a:r>
            <a:r>
              <a:rPr spc="-5" dirty="0">
                <a:latin typeface="Gill Sans MT"/>
                <a:cs typeface="Gill Sans MT"/>
              </a:rPr>
              <a:t> </a:t>
            </a:r>
            <a:r>
              <a:rPr dirty="0"/>
              <a:t>功能简介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41755" y="2279137"/>
            <a:ext cx="10308590" cy="6016425"/>
          </a:xfrm>
          <a:prstGeom prst="rect">
            <a:avLst/>
          </a:prstGeom>
        </p:spPr>
        <p:txBody>
          <a:bodyPr vert="horz" wrap="square" lIns="0" tIns="461679" rIns="0" bIns="0" rtlCol="0">
            <a:spAutoFit/>
          </a:bodyPr>
          <a:lstStyle/>
          <a:p>
            <a:pPr marL="290195">
              <a:lnSpc>
                <a:spcPct val="100000"/>
              </a:lnSpc>
            </a:pPr>
            <a:r>
              <a:rPr sz="7200" spc="15" baseline="-7381" dirty="0">
                <a:latin typeface="Gill Sans MT"/>
                <a:cs typeface="Gill Sans MT"/>
              </a:rPr>
              <a:t>•</a:t>
            </a:r>
            <a:r>
              <a:rPr sz="7200" spc="-52" baseline="-7381" dirty="0">
                <a:latin typeface="Gill Sans MT"/>
                <a:cs typeface="Gill Sans MT"/>
              </a:rPr>
              <a:t> </a:t>
            </a:r>
            <a:r>
              <a:rPr sz="2800" dirty="0"/>
              <a:t>映射三维空间中的点</a:t>
            </a:r>
            <a:r>
              <a:rPr sz="2800" spc="-5" dirty="0">
                <a:latin typeface="Gill Sans MT"/>
                <a:cs typeface="Gill Sans MT"/>
              </a:rPr>
              <a:t>/</a:t>
            </a:r>
            <a:r>
              <a:rPr sz="2800" dirty="0"/>
              <a:t>线</a:t>
            </a:r>
            <a:r>
              <a:rPr sz="2800" spc="-5" dirty="0">
                <a:latin typeface="Gill Sans MT"/>
                <a:cs typeface="Gill Sans MT"/>
              </a:rPr>
              <a:t>/</a:t>
            </a:r>
            <a:r>
              <a:rPr sz="2800" dirty="0"/>
              <a:t>面到二维</a:t>
            </a:r>
            <a:endParaRPr sz="2800" dirty="0">
              <a:latin typeface="Gill Sans MT"/>
              <a:cs typeface="Gill Sans MT"/>
            </a:endParaRPr>
          </a:p>
          <a:p>
            <a:pPr marL="290195">
              <a:lnSpc>
                <a:spcPct val="100000"/>
              </a:lnSpc>
              <a:spcBef>
                <a:spcPts val="3260"/>
              </a:spcBef>
            </a:pPr>
            <a:r>
              <a:rPr sz="7200" spc="15" baseline="-7381" dirty="0">
                <a:latin typeface="Gill Sans MT"/>
                <a:cs typeface="Gill Sans MT"/>
              </a:rPr>
              <a:t>•</a:t>
            </a:r>
            <a:r>
              <a:rPr sz="7200" spc="-52" baseline="-7381" dirty="0">
                <a:latin typeface="Gill Sans MT"/>
                <a:cs typeface="Gill Sans MT"/>
              </a:rPr>
              <a:t> </a:t>
            </a:r>
            <a:r>
              <a:rPr sz="2800" dirty="0"/>
              <a:t>施加光照操作</a:t>
            </a:r>
            <a:endParaRPr sz="2800" dirty="0">
              <a:latin typeface="Gill Sans MT"/>
              <a:cs typeface="Gill Sans MT"/>
            </a:endParaRPr>
          </a:p>
          <a:p>
            <a:pPr marL="290195">
              <a:lnSpc>
                <a:spcPct val="100000"/>
              </a:lnSpc>
              <a:spcBef>
                <a:spcPts val="3260"/>
              </a:spcBef>
            </a:pPr>
            <a:r>
              <a:rPr sz="7200" spc="15" baseline="-7381" dirty="0">
                <a:latin typeface="Gill Sans MT"/>
                <a:cs typeface="Gill Sans MT"/>
              </a:rPr>
              <a:t>•</a:t>
            </a:r>
            <a:r>
              <a:rPr sz="7200" spc="-52" baseline="-7381" dirty="0">
                <a:latin typeface="Gill Sans MT"/>
                <a:cs typeface="Gill Sans MT"/>
              </a:rPr>
              <a:t> </a:t>
            </a:r>
            <a:r>
              <a:rPr sz="2800" dirty="0"/>
              <a:t>光栅化到像素空间</a:t>
            </a:r>
            <a:endParaRPr sz="2800" dirty="0">
              <a:latin typeface="Gill Sans MT"/>
              <a:cs typeface="Gill Sans MT"/>
            </a:endParaRPr>
          </a:p>
          <a:p>
            <a:pPr marL="290195">
              <a:lnSpc>
                <a:spcPct val="100000"/>
              </a:lnSpc>
              <a:spcBef>
                <a:spcPts val="3260"/>
              </a:spcBef>
            </a:pPr>
            <a:r>
              <a:rPr sz="7200" spc="15" baseline="-7381" dirty="0">
                <a:latin typeface="Gill Sans MT"/>
                <a:cs typeface="Gill Sans MT"/>
              </a:rPr>
              <a:t>•</a:t>
            </a:r>
            <a:r>
              <a:rPr sz="7200" spc="-52" baseline="-7381" dirty="0">
                <a:latin typeface="Gill Sans MT"/>
                <a:cs typeface="Gill Sans MT"/>
              </a:rPr>
              <a:t> </a:t>
            </a:r>
            <a:r>
              <a:rPr sz="2800" dirty="0"/>
              <a:t>施加材质的影响</a:t>
            </a:r>
            <a:endParaRPr sz="2800" dirty="0">
              <a:latin typeface="Gill Sans MT"/>
              <a:cs typeface="Gill Sans MT"/>
            </a:endParaRPr>
          </a:p>
          <a:p>
            <a:pPr marL="290195">
              <a:lnSpc>
                <a:spcPct val="100000"/>
              </a:lnSpc>
              <a:spcBef>
                <a:spcPts val="3259"/>
              </a:spcBef>
            </a:pPr>
            <a:r>
              <a:rPr sz="7200" spc="15" baseline="-7381" dirty="0">
                <a:latin typeface="Gill Sans MT"/>
                <a:cs typeface="Gill Sans MT"/>
              </a:rPr>
              <a:t>•</a:t>
            </a:r>
            <a:r>
              <a:rPr sz="7200" spc="-52" baseline="-7381" dirty="0">
                <a:latin typeface="Gill Sans MT"/>
                <a:cs typeface="Gill Sans MT"/>
              </a:rPr>
              <a:t> </a:t>
            </a:r>
            <a:r>
              <a:rPr sz="2800" dirty="0"/>
              <a:t>组合各个部分以输出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8356600"/>
            <a:ext cx="8115300" cy="850900"/>
          </a:xfrm>
          <a:prstGeom prst="rect">
            <a:avLst/>
          </a:prstGeom>
          <a:solidFill>
            <a:srgbClr val="FFF995"/>
          </a:solidFill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200" b="1" dirty="0">
                <a:solidFill>
                  <a:srgbClr val="E32400"/>
                </a:solidFill>
                <a:latin typeface="Microsoft JhengHei UI"/>
                <a:cs typeface="Microsoft JhengHei UI"/>
              </a:rPr>
              <a:t>特点？大量简单的数据并行操作！</a:t>
            </a:r>
            <a:endParaRPr sz="42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00">
              <a:lnSpc>
                <a:spcPct val="100000"/>
              </a:lnSpc>
            </a:pPr>
            <a:r>
              <a:rPr spc="-5" dirty="0">
                <a:latin typeface="Gill Sans MT"/>
                <a:cs typeface="Gill Sans MT"/>
              </a:rPr>
              <a:t>GPGP</a:t>
            </a:r>
            <a:r>
              <a:rPr dirty="0">
                <a:latin typeface="Gill Sans MT"/>
                <a:cs typeface="Gill Sans MT"/>
              </a:rPr>
              <a:t>U</a:t>
            </a:r>
            <a:r>
              <a:rPr dirty="0"/>
              <a:t>与</a:t>
            </a: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718315"/>
            <a:ext cx="9681210" cy="6450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SzPct val="170238"/>
              <a:buChar char="•"/>
              <a:tabLst>
                <a:tab pos="584200" algn="l"/>
              </a:tabLst>
            </a:pPr>
            <a:r>
              <a:rPr sz="3600" spc="-5" dirty="0">
                <a:latin typeface="Gill Sans MT"/>
                <a:cs typeface="Gill Sans MT"/>
              </a:rPr>
              <a:t>GPGPU</a:t>
            </a:r>
            <a:endParaRPr sz="3600" dirty="0">
              <a:latin typeface="Gill Sans MT"/>
              <a:cs typeface="Gill Sans MT"/>
            </a:endParaRPr>
          </a:p>
          <a:p>
            <a:pPr marL="10287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28700" algn="l"/>
              </a:tabLst>
            </a:pPr>
            <a:r>
              <a:rPr sz="3600" spc="-5" dirty="0">
                <a:latin typeface="Gill Sans MT"/>
                <a:cs typeface="Gill Sans MT"/>
              </a:rPr>
              <a:t>General-Purposed co</a:t>
            </a:r>
            <a:r>
              <a:rPr sz="3600" dirty="0">
                <a:latin typeface="Gill Sans MT"/>
                <a:cs typeface="Gill Sans MT"/>
              </a:rPr>
              <a:t>mput</a:t>
            </a:r>
            <a:r>
              <a:rPr sz="3600" spc="-5" dirty="0">
                <a:latin typeface="Gill Sans MT"/>
                <a:cs typeface="Gill Sans MT"/>
              </a:rPr>
              <a:t>ing wi</a:t>
            </a:r>
            <a:r>
              <a:rPr sz="3600" dirty="0">
                <a:latin typeface="Gill Sans MT"/>
                <a:cs typeface="Gill Sans MT"/>
              </a:rPr>
              <a:t>th</a:t>
            </a:r>
            <a:r>
              <a:rPr sz="3600" spc="-5" dirty="0">
                <a:latin typeface="Gill Sans MT"/>
                <a:cs typeface="Gill Sans MT"/>
              </a:rPr>
              <a:t> GP</a:t>
            </a:r>
            <a:r>
              <a:rPr sz="3600" dirty="0">
                <a:latin typeface="Gill Sans MT"/>
                <a:cs typeface="Gill Sans MT"/>
              </a:rPr>
              <a:t>U</a:t>
            </a:r>
          </a:p>
          <a:p>
            <a:pPr marL="901700">
              <a:lnSpc>
                <a:spcPct val="100000"/>
              </a:lnSpc>
              <a:spcBef>
                <a:spcPts val="28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将</a:t>
            </a:r>
            <a:r>
              <a:rPr sz="3600" spc="-5" dirty="0">
                <a:latin typeface="Gill Sans MT"/>
                <a:cs typeface="Gill Sans MT"/>
              </a:rPr>
              <a:t>GP</a:t>
            </a:r>
            <a:r>
              <a:rPr sz="3600" dirty="0">
                <a:latin typeface="Gill Sans MT"/>
                <a:cs typeface="Gill Sans MT"/>
              </a:rPr>
              <a:t>U</a:t>
            </a:r>
            <a:r>
              <a:rPr sz="3600" dirty="0">
                <a:latin typeface="宋体"/>
                <a:cs typeface="宋体"/>
              </a:rPr>
              <a:t>用于通用计算</a:t>
            </a:r>
          </a:p>
          <a:p>
            <a:pPr marL="901700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源于</a:t>
            </a:r>
            <a:r>
              <a:rPr sz="3600" spc="-5" dirty="0">
                <a:latin typeface="Gill Sans MT"/>
                <a:cs typeface="Gill Sans MT"/>
              </a:rPr>
              <a:t>GP</a:t>
            </a:r>
            <a:r>
              <a:rPr sz="3600" dirty="0">
                <a:latin typeface="Gill Sans MT"/>
                <a:cs typeface="Gill Sans MT"/>
              </a:rPr>
              <a:t>U</a:t>
            </a:r>
            <a:r>
              <a:rPr sz="3600" dirty="0">
                <a:latin typeface="宋体"/>
                <a:cs typeface="宋体"/>
              </a:rPr>
              <a:t>可编程性逐渐提高的特征</a:t>
            </a:r>
          </a:p>
          <a:p>
            <a:pPr marL="901700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逐渐演变为</a:t>
            </a:r>
            <a:r>
              <a:rPr sz="3600" spc="-5" dirty="0">
                <a:latin typeface="Gill Sans MT"/>
                <a:cs typeface="Gill Sans MT"/>
              </a:rPr>
              <a:t>HPC</a:t>
            </a:r>
            <a:r>
              <a:rPr sz="3600" dirty="0">
                <a:latin typeface="宋体"/>
                <a:cs typeface="宋体"/>
              </a:rPr>
              <a:t>的潮流</a:t>
            </a:r>
          </a:p>
          <a:p>
            <a:pPr marL="1028700" lvl="1" indent="-571500">
              <a:lnSpc>
                <a:spcPct val="100000"/>
              </a:lnSpc>
              <a:spcBef>
                <a:spcPts val="3259"/>
              </a:spcBef>
              <a:buSzPct val="170238"/>
              <a:buFont typeface="Gill Sans MT"/>
              <a:buChar char="•"/>
              <a:tabLst>
                <a:tab pos="1028700" algn="l"/>
              </a:tabLst>
            </a:pPr>
            <a:r>
              <a:rPr sz="3600" dirty="0">
                <a:latin typeface="宋体"/>
                <a:cs typeface="宋体"/>
              </a:rPr>
              <a:t>流行的</a:t>
            </a:r>
            <a:r>
              <a:rPr sz="3600" spc="-5" dirty="0">
                <a:latin typeface="Gill Sans MT"/>
                <a:cs typeface="Gill Sans MT"/>
              </a:rPr>
              <a:t>API</a:t>
            </a:r>
            <a:r>
              <a:rPr sz="3600" dirty="0">
                <a:latin typeface="宋体"/>
                <a:cs typeface="宋体"/>
              </a:rPr>
              <a:t>：</a:t>
            </a:r>
            <a:r>
              <a:rPr sz="3600" dirty="0">
                <a:latin typeface="Gill Sans MT"/>
                <a:cs typeface="Gill Sans MT"/>
              </a:rPr>
              <a:t>CU</a:t>
            </a:r>
            <a:r>
              <a:rPr sz="3600" spc="-235" dirty="0">
                <a:latin typeface="Gill Sans MT"/>
                <a:cs typeface="Gill Sans MT"/>
              </a:rPr>
              <a:t>D</a:t>
            </a:r>
            <a:r>
              <a:rPr sz="3600" dirty="0">
                <a:latin typeface="Gill Sans MT"/>
                <a:cs typeface="Gill Sans MT"/>
              </a:rPr>
              <a:t>A</a:t>
            </a:r>
            <a:r>
              <a:rPr sz="3600" dirty="0">
                <a:latin typeface="宋体"/>
                <a:cs typeface="宋体"/>
              </a:rPr>
              <a:t>，</a:t>
            </a:r>
            <a:r>
              <a:rPr sz="3600" spc="-5" dirty="0">
                <a:latin typeface="Gill Sans MT"/>
                <a:cs typeface="Gill Sans MT"/>
              </a:rPr>
              <a:t>O</a:t>
            </a:r>
            <a:r>
              <a:rPr sz="3600" dirty="0">
                <a:latin typeface="Gill Sans MT"/>
                <a:cs typeface="Gill Sans MT"/>
              </a:rPr>
              <a:t>penCL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5900">
              <a:lnSpc>
                <a:spcPct val="100000"/>
              </a:lnSpc>
            </a:pPr>
            <a:r>
              <a:rPr spc="-5" dirty="0">
                <a:latin typeface="Gill Sans MT"/>
                <a:cs typeface="Gill Sans MT"/>
              </a:rPr>
              <a:t>N</a:t>
            </a:r>
            <a:r>
              <a:rPr dirty="0">
                <a:latin typeface="Gill Sans MT"/>
                <a:cs typeface="Gill Sans MT"/>
              </a:rPr>
              <a:t>VIDIA</a:t>
            </a:r>
            <a:r>
              <a:rPr spc="-5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C</a:t>
            </a:r>
            <a:r>
              <a:rPr spc="-5" dirty="0">
                <a:latin typeface="Gill Sans MT"/>
                <a:cs typeface="Gill Sans MT"/>
              </a:rPr>
              <a:t>U</a:t>
            </a:r>
            <a:r>
              <a:rPr spc="-465" dirty="0">
                <a:latin typeface="Gill Sans MT"/>
                <a:cs typeface="Gill Sans MT"/>
              </a:rPr>
              <a:t>D</a:t>
            </a:r>
            <a:r>
              <a:rPr dirty="0">
                <a:latin typeface="Gill Sans MT"/>
                <a:cs typeface="Gill Sans MT"/>
              </a:rPr>
              <a:t>A</a:t>
            </a:r>
            <a:r>
              <a:rPr dirty="0"/>
              <a:t>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620015"/>
            <a:ext cx="8509000" cy="4614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基本功能：</a:t>
            </a:r>
          </a:p>
          <a:p>
            <a:pPr marL="1028700" indent="-571500">
              <a:lnSpc>
                <a:spcPct val="100000"/>
              </a:lnSpc>
              <a:spcBef>
                <a:spcPts val="3260"/>
              </a:spcBef>
              <a:buSzPct val="170238"/>
              <a:buFont typeface="Gill Sans MT"/>
              <a:buChar char="•"/>
              <a:tabLst>
                <a:tab pos="1028700" algn="l"/>
              </a:tabLst>
            </a:pPr>
            <a:r>
              <a:rPr sz="3600" dirty="0">
                <a:latin typeface="宋体"/>
                <a:cs typeface="宋体"/>
              </a:rPr>
              <a:t>将</a:t>
            </a:r>
            <a:r>
              <a:rPr sz="3600" spc="-5" dirty="0">
                <a:latin typeface="Gill Sans MT"/>
                <a:cs typeface="Gill Sans MT"/>
              </a:rPr>
              <a:t>N</a:t>
            </a:r>
            <a:r>
              <a:rPr sz="3600" dirty="0">
                <a:latin typeface="Gill Sans MT"/>
                <a:cs typeface="Gill Sans MT"/>
              </a:rPr>
              <a:t>VIDIA</a:t>
            </a:r>
            <a:r>
              <a:rPr sz="3600" dirty="0">
                <a:latin typeface="宋体"/>
                <a:cs typeface="宋体"/>
              </a:rPr>
              <a:t>的</a:t>
            </a:r>
            <a:r>
              <a:rPr sz="3600" spc="-5" dirty="0">
                <a:latin typeface="Gill Sans MT"/>
                <a:cs typeface="Gill Sans MT"/>
              </a:rPr>
              <a:t>GP</a:t>
            </a:r>
            <a:r>
              <a:rPr sz="3600" dirty="0">
                <a:latin typeface="Gill Sans MT"/>
                <a:cs typeface="Gill Sans MT"/>
              </a:rPr>
              <a:t>U</a:t>
            </a:r>
            <a:r>
              <a:rPr sz="3600" dirty="0">
                <a:latin typeface="宋体"/>
                <a:cs typeface="宋体"/>
              </a:rPr>
              <a:t>进行抽象</a:t>
            </a:r>
          </a:p>
          <a:p>
            <a:pPr marL="457200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>
                <a:latin typeface="宋体"/>
                <a:cs typeface="宋体"/>
              </a:rPr>
              <a:t>细粒度多线程并行计算平台</a:t>
            </a:r>
          </a:p>
          <a:p>
            <a:pPr marL="457200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spc="150" dirty="0" err="1" smtClean="0">
                <a:latin typeface="宋体"/>
                <a:cs typeface="宋体"/>
              </a:rPr>
              <a:t>为编程人员提供编程</a:t>
            </a:r>
            <a:r>
              <a:rPr lang="zh-CN" altLang="en-US" sz="3600" spc="150" dirty="0" smtClean="0">
                <a:latin typeface="宋体"/>
                <a:cs typeface="宋体"/>
              </a:rPr>
              <a:t>接口</a:t>
            </a:r>
            <a:r>
              <a:rPr sz="3600" spc="150" dirty="0" err="1" smtClean="0">
                <a:latin typeface="宋体"/>
                <a:cs typeface="宋体"/>
              </a:rPr>
              <a:t>和工具</a:t>
            </a:r>
            <a:endParaRPr sz="36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0" y="468085"/>
            <a:ext cx="6882130" cy="1120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语言绑定与</a:t>
            </a:r>
            <a:r>
              <a:rPr spc="-5" dirty="0">
                <a:latin typeface="Gill Sans MT"/>
                <a:cs typeface="Gill Sans MT"/>
              </a:rPr>
              <a:t>API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943100"/>
            <a:ext cx="12192000" cy="736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288" y="1593387"/>
            <a:ext cx="2818142" cy="2929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288" y="1821986"/>
            <a:ext cx="2310765" cy="2422525"/>
          </a:xfrm>
          <a:custGeom>
            <a:avLst/>
            <a:gdLst/>
            <a:ahLst/>
            <a:cxnLst/>
            <a:rect l="l" t="t" r="r" b="b"/>
            <a:pathLst>
              <a:path w="2310765" h="2422525">
                <a:moveTo>
                  <a:pt x="1971831" y="354693"/>
                </a:moveTo>
                <a:lnTo>
                  <a:pt x="2036110" y="427761"/>
                </a:lnTo>
                <a:lnTo>
                  <a:pt x="2093623" y="504797"/>
                </a:lnTo>
                <a:lnTo>
                  <a:pt x="2144370" y="585359"/>
                </a:lnTo>
                <a:lnTo>
                  <a:pt x="2188350" y="669006"/>
                </a:lnTo>
                <a:lnTo>
                  <a:pt x="2225565" y="755298"/>
                </a:lnTo>
                <a:lnTo>
                  <a:pt x="2256013" y="843793"/>
                </a:lnTo>
                <a:lnTo>
                  <a:pt x="2279694" y="934051"/>
                </a:lnTo>
                <a:lnTo>
                  <a:pt x="2296610" y="1025632"/>
                </a:lnTo>
                <a:lnTo>
                  <a:pt x="2306759" y="1118094"/>
                </a:lnTo>
                <a:lnTo>
                  <a:pt x="2310143" y="1210997"/>
                </a:lnTo>
                <a:lnTo>
                  <a:pt x="2306759" y="1303900"/>
                </a:lnTo>
                <a:lnTo>
                  <a:pt x="2296610" y="1396362"/>
                </a:lnTo>
                <a:lnTo>
                  <a:pt x="2279694" y="1487943"/>
                </a:lnTo>
                <a:lnTo>
                  <a:pt x="2256013" y="1578201"/>
                </a:lnTo>
                <a:lnTo>
                  <a:pt x="2225565" y="1666697"/>
                </a:lnTo>
                <a:lnTo>
                  <a:pt x="2188350" y="1752988"/>
                </a:lnTo>
                <a:lnTo>
                  <a:pt x="2144370" y="1836635"/>
                </a:lnTo>
                <a:lnTo>
                  <a:pt x="2093623" y="1917197"/>
                </a:lnTo>
                <a:lnTo>
                  <a:pt x="2036110" y="1994233"/>
                </a:lnTo>
                <a:lnTo>
                  <a:pt x="1971831" y="2067302"/>
                </a:lnTo>
                <a:lnTo>
                  <a:pt x="1902136" y="2134694"/>
                </a:lnTo>
                <a:lnTo>
                  <a:pt x="1828658" y="2194991"/>
                </a:lnTo>
                <a:lnTo>
                  <a:pt x="1751817" y="2248196"/>
                </a:lnTo>
                <a:lnTo>
                  <a:pt x="1672033" y="2294306"/>
                </a:lnTo>
                <a:lnTo>
                  <a:pt x="1589726" y="2333322"/>
                </a:lnTo>
                <a:lnTo>
                  <a:pt x="1505318" y="2365245"/>
                </a:lnTo>
                <a:lnTo>
                  <a:pt x="1419227" y="2390073"/>
                </a:lnTo>
                <a:lnTo>
                  <a:pt x="1331876" y="2407808"/>
                </a:lnTo>
                <a:lnTo>
                  <a:pt x="1243684" y="2418449"/>
                </a:lnTo>
                <a:lnTo>
                  <a:pt x="1155071" y="2421996"/>
                </a:lnTo>
                <a:lnTo>
                  <a:pt x="1066459" y="2418449"/>
                </a:lnTo>
                <a:lnTo>
                  <a:pt x="978267" y="2407808"/>
                </a:lnTo>
                <a:lnTo>
                  <a:pt x="890915" y="2390073"/>
                </a:lnTo>
                <a:lnTo>
                  <a:pt x="804825" y="2365245"/>
                </a:lnTo>
                <a:lnTo>
                  <a:pt x="720417" y="2333322"/>
                </a:lnTo>
                <a:lnTo>
                  <a:pt x="638110" y="2294306"/>
                </a:lnTo>
                <a:lnTo>
                  <a:pt x="558326" y="2248196"/>
                </a:lnTo>
                <a:lnTo>
                  <a:pt x="481485" y="2194991"/>
                </a:lnTo>
                <a:lnTo>
                  <a:pt x="408007" y="2134694"/>
                </a:lnTo>
                <a:lnTo>
                  <a:pt x="338312" y="2067302"/>
                </a:lnTo>
                <a:lnTo>
                  <a:pt x="274033" y="1994233"/>
                </a:lnTo>
                <a:lnTo>
                  <a:pt x="216520" y="1917197"/>
                </a:lnTo>
                <a:lnTo>
                  <a:pt x="165773" y="1836635"/>
                </a:lnTo>
                <a:lnTo>
                  <a:pt x="121792" y="1752988"/>
                </a:lnTo>
                <a:lnTo>
                  <a:pt x="84578" y="1666697"/>
                </a:lnTo>
                <a:lnTo>
                  <a:pt x="54130" y="1578201"/>
                </a:lnTo>
                <a:lnTo>
                  <a:pt x="30448" y="1487943"/>
                </a:lnTo>
                <a:lnTo>
                  <a:pt x="13532" y="1396362"/>
                </a:lnTo>
                <a:lnTo>
                  <a:pt x="3383" y="1303900"/>
                </a:lnTo>
                <a:lnTo>
                  <a:pt x="0" y="1210997"/>
                </a:lnTo>
                <a:lnTo>
                  <a:pt x="3383" y="1118094"/>
                </a:lnTo>
                <a:lnTo>
                  <a:pt x="13532" y="1025632"/>
                </a:lnTo>
                <a:lnTo>
                  <a:pt x="30448" y="934051"/>
                </a:lnTo>
                <a:lnTo>
                  <a:pt x="54130" y="843793"/>
                </a:lnTo>
                <a:lnTo>
                  <a:pt x="84578" y="755298"/>
                </a:lnTo>
                <a:lnTo>
                  <a:pt x="121792" y="669006"/>
                </a:lnTo>
                <a:lnTo>
                  <a:pt x="165773" y="585359"/>
                </a:lnTo>
                <a:lnTo>
                  <a:pt x="216520" y="504797"/>
                </a:lnTo>
                <a:lnTo>
                  <a:pt x="274033" y="427761"/>
                </a:lnTo>
                <a:lnTo>
                  <a:pt x="338312" y="354693"/>
                </a:lnTo>
                <a:lnTo>
                  <a:pt x="408007" y="287301"/>
                </a:lnTo>
                <a:lnTo>
                  <a:pt x="481485" y="227003"/>
                </a:lnTo>
                <a:lnTo>
                  <a:pt x="558326" y="173799"/>
                </a:lnTo>
                <a:lnTo>
                  <a:pt x="638110" y="127689"/>
                </a:lnTo>
                <a:lnTo>
                  <a:pt x="720417" y="88673"/>
                </a:lnTo>
                <a:lnTo>
                  <a:pt x="804825" y="56751"/>
                </a:lnTo>
                <a:lnTo>
                  <a:pt x="890915" y="31922"/>
                </a:lnTo>
                <a:lnTo>
                  <a:pt x="978267" y="14187"/>
                </a:lnTo>
                <a:lnTo>
                  <a:pt x="1066459" y="3547"/>
                </a:lnTo>
                <a:lnTo>
                  <a:pt x="1155071" y="0"/>
                </a:lnTo>
                <a:lnTo>
                  <a:pt x="1243684" y="3547"/>
                </a:lnTo>
                <a:lnTo>
                  <a:pt x="1331876" y="14187"/>
                </a:lnTo>
                <a:lnTo>
                  <a:pt x="1419227" y="31922"/>
                </a:lnTo>
                <a:lnTo>
                  <a:pt x="1505318" y="56751"/>
                </a:lnTo>
                <a:lnTo>
                  <a:pt x="1589726" y="88673"/>
                </a:lnTo>
                <a:lnTo>
                  <a:pt x="1672033" y="127689"/>
                </a:lnTo>
                <a:lnTo>
                  <a:pt x="1751817" y="173799"/>
                </a:lnTo>
                <a:lnTo>
                  <a:pt x="1828658" y="227003"/>
                </a:lnTo>
                <a:lnTo>
                  <a:pt x="1902136" y="287301"/>
                </a:lnTo>
                <a:lnTo>
                  <a:pt x="1971831" y="354693"/>
                </a:lnTo>
                <a:close/>
              </a:path>
            </a:pathLst>
          </a:custGeom>
          <a:ln w="762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7154" y="4070085"/>
            <a:ext cx="2818142" cy="2929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1154" y="4298685"/>
            <a:ext cx="2310765" cy="2422525"/>
          </a:xfrm>
          <a:custGeom>
            <a:avLst/>
            <a:gdLst/>
            <a:ahLst/>
            <a:cxnLst/>
            <a:rect l="l" t="t" r="r" b="b"/>
            <a:pathLst>
              <a:path w="2310765" h="2422525">
                <a:moveTo>
                  <a:pt x="1971831" y="354693"/>
                </a:moveTo>
                <a:lnTo>
                  <a:pt x="2036110" y="427762"/>
                </a:lnTo>
                <a:lnTo>
                  <a:pt x="2093623" y="504797"/>
                </a:lnTo>
                <a:lnTo>
                  <a:pt x="2144370" y="585359"/>
                </a:lnTo>
                <a:lnTo>
                  <a:pt x="2188350" y="669006"/>
                </a:lnTo>
                <a:lnTo>
                  <a:pt x="2225565" y="755298"/>
                </a:lnTo>
                <a:lnTo>
                  <a:pt x="2256013" y="843793"/>
                </a:lnTo>
                <a:lnTo>
                  <a:pt x="2279694" y="934052"/>
                </a:lnTo>
                <a:lnTo>
                  <a:pt x="2296610" y="1025632"/>
                </a:lnTo>
                <a:lnTo>
                  <a:pt x="2306759" y="1118094"/>
                </a:lnTo>
                <a:lnTo>
                  <a:pt x="2310143" y="1210997"/>
                </a:lnTo>
                <a:lnTo>
                  <a:pt x="2306759" y="1303900"/>
                </a:lnTo>
                <a:lnTo>
                  <a:pt x="2296610" y="1396362"/>
                </a:lnTo>
                <a:lnTo>
                  <a:pt x="2279694" y="1487943"/>
                </a:lnTo>
                <a:lnTo>
                  <a:pt x="2256013" y="1578201"/>
                </a:lnTo>
                <a:lnTo>
                  <a:pt x="2225565" y="1666697"/>
                </a:lnTo>
                <a:lnTo>
                  <a:pt x="2188350" y="1752988"/>
                </a:lnTo>
                <a:lnTo>
                  <a:pt x="2144370" y="1836635"/>
                </a:lnTo>
                <a:lnTo>
                  <a:pt x="2093623" y="1917197"/>
                </a:lnTo>
                <a:lnTo>
                  <a:pt x="2036110" y="1994233"/>
                </a:lnTo>
                <a:lnTo>
                  <a:pt x="1971831" y="2067302"/>
                </a:lnTo>
                <a:lnTo>
                  <a:pt x="1902136" y="2134694"/>
                </a:lnTo>
                <a:lnTo>
                  <a:pt x="1828658" y="2194991"/>
                </a:lnTo>
                <a:lnTo>
                  <a:pt x="1751817" y="2248196"/>
                </a:lnTo>
                <a:lnTo>
                  <a:pt x="1672033" y="2294306"/>
                </a:lnTo>
                <a:lnTo>
                  <a:pt x="1589726" y="2333322"/>
                </a:lnTo>
                <a:lnTo>
                  <a:pt x="1505318" y="2365245"/>
                </a:lnTo>
                <a:lnTo>
                  <a:pt x="1419227" y="2390073"/>
                </a:lnTo>
                <a:lnTo>
                  <a:pt x="1331876" y="2407808"/>
                </a:lnTo>
                <a:lnTo>
                  <a:pt x="1243684" y="2418449"/>
                </a:lnTo>
                <a:lnTo>
                  <a:pt x="1155071" y="2421996"/>
                </a:lnTo>
                <a:lnTo>
                  <a:pt x="1066459" y="2418449"/>
                </a:lnTo>
                <a:lnTo>
                  <a:pt x="978267" y="2407808"/>
                </a:lnTo>
                <a:lnTo>
                  <a:pt x="890915" y="2390073"/>
                </a:lnTo>
                <a:lnTo>
                  <a:pt x="804825" y="2365245"/>
                </a:lnTo>
                <a:lnTo>
                  <a:pt x="720417" y="2333322"/>
                </a:lnTo>
                <a:lnTo>
                  <a:pt x="638110" y="2294306"/>
                </a:lnTo>
                <a:lnTo>
                  <a:pt x="558326" y="2248196"/>
                </a:lnTo>
                <a:lnTo>
                  <a:pt x="481484" y="2194991"/>
                </a:lnTo>
                <a:lnTo>
                  <a:pt x="408006" y="2134694"/>
                </a:lnTo>
                <a:lnTo>
                  <a:pt x="338312" y="2067302"/>
                </a:lnTo>
                <a:lnTo>
                  <a:pt x="274032" y="1994233"/>
                </a:lnTo>
                <a:lnTo>
                  <a:pt x="216519" y="1917197"/>
                </a:lnTo>
                <a:lnTo>
                  <a:pt x="165772" y="1836635"/>
                </a:lnTo>
                <a:lnTo>
                  <a:pt x="121792" y="1752988"/>
                </a:lnTo>
                <a:lnTo>
                  <a:pt x="84577" y="1666697"/>
                </a:lnTo>
                <a:lnTo>
                  <a:pt x="54129" y="1578201"/>
                </a:lnTo>
                <a:lnTo>
                  <a:pt x="30447" y="1487943"/>
                </a:lnTo>
                <a:lnTo>
                  <a:pt x="13532" y="1396362"/>
                </a:lnTo>
                <a:lnTo>
                  <a:pt x="3382" y="1303900"/>
                </a:lnTo>
                <a:lnTo>
                  <a:pt x="0" y="1210997"/>
                </a:lnTo>
                <a:lnTo>
                  <a:pt x="3382" y="1118094"/>
                </a:lnTo>
                <a:lnTo>
                  <a:pt x="13532" y="1025632"/>
                </a:lnTo>
                <a:lnTo>
                  <a:pt x="30447" y="934052"/>
                </a:lnTo>
                <a:lnTo>
                  <a:pt x="54129" y="843793"/>
                </a:lnTo>
                <a:lnTo>
                  <a:pt x="84577" y="755298"/>
                </a:lnTo>
                <a:lnTo>
                  <a:pt x="121792" y="669006"/>
                </a:lnTo>
                <a:lnTo>
                  <a:pt x="165772" y="585359"/>
                </a:lnTo>
                <a:lnTo>
                  <a:pt x="216519" y="504797"/>
                </a:lnTo>
                <a:lnTo>
                  <a:pt x="274032" y="427762"/>
                </a:lnTo>
                <a:lnTo>
                  <a:pt x="338312" y="354693"/>
                </a:lnTo>
                <a:lnTo>
                  <a:pt x="408006" y="287301"/>
                </a:lnTo>
                <a:lnTo>
                  <a:pt x="481484" y="227003"/>
                </a:lnTo>
                <a:lnTo>
                  <a:pt x="558326" y="173799"/>
                </a:lnTo>
                <a:lnTo>
                  <a:pt x="638110" y="127689"/>
                </a:lnTo>
                <a:lnTo>
                  <a:pt x="720417" y="88673"/>
                </a:lnTo>
                <a:lnTo>
                  <a:pt x="804825" y="56750"/>
                </a:lnTo>
                <a:lnTo>
                  <a:pt x="890915" y="31922"/>
                </a:lnTo>
                <a:lnTo>
                  <a:pt x="978267" y="14187"/>
                </a:lnTo>
                <a:lnTo>
                  <a:pt x="1066459" y="3546"/>
                </a:lnTo>
                <a:lnTo>
                  <a:pt x="1155071" y="0"/>
                </a:lnTo>
                <a:lnTo>
                  <a:pt x="1243684" y="3546"/>
                </a:lnTo>
                <a:lnTo>
                  <a:pt x="1331876" y="14187"/>
                </a:lnTo>
                <a:lnTo>
                  <a:pt x="1419227" y="31922"/>
                </a:lnTo>
                <a:lnTo>
                  <a:pt x="1505318" y="56750"/>
                </a:lnTo>
                <a:lnTo>
                  <a:pt x="1589726" y="88673"/>
                </a:lnTo>
                <a:lnTo>
                  <a:pt x="1672033" y="127689"/>
                </a:lnTo>
                <a:lnTo>
                  <a:pt x="1751817" y="173799"/>
                </a:lnTo>
                <a:lnTo>
                  <a:pt x="1828658" y="227003"/>
                </a:lnTo>
                <a:lnTo>
                  <a:pt x="1902136" y="287301"/>
                </a:lnTo>
                <a:lnTo>
                  <a:pt x="1971831" y="354693"/>
                </a:lnTo>
                <a:close/>
              </a:path>
            </a:pathLst>
          </a:custGeom>
          <a:ln w="76200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288" y="6817321"/>
            <a:ext cx="2818142" cy="2929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8288" y="7045920"/>
            <a:ext cx="2310765" cy="2422525"/>
          </a:xfrm>
          <a:custGeom>
            <a:avLst/>
            <a:gdLst/>
            <a:ahLst/>
            <a:cxnLst/>
            <a:rect l="l" t="t" r="r" b="b"/>
            <a:pathLst>
              <a:path w="2310765" h="2422525">
                <a:moveTo>
                  <a:pt x="1971831" y="354693"/>
                </a:moveTo>
                <a:lnTo>
                  <a:pt x="2036110" y="427762"/>
                </a:lnTo>
                <a:lnTo>
                  <a:pt x="2093623" y="504797"/>
                </a:lnTo>
                <a:lnTo>
                  <a:pt x="2144370" y="585359"/>
                </a:lnTo>
                <a:lnTo>
                  <a:pt x="2188350" y="669006"/>
                </a:lnTo>
                <a:lnTo>
                  <a:pt x="2225565" y="755298"/>
                </a:lnTo>
                <a:lnTo>
                  <a:pt x="2256013" y="843793"/>
                </a:lnTo>
                <a:lnTo>
                  <a:pt x="2279694" y="934052"/>
                </a:lnTo>
                <a:lnTo>
                  <a:pt x="2296610" y="1025632"/>
                </a:lnTo>
                <a:lnTo>
                  <a:pt x="2306759" y="1118094"/>
                </a:lnTo>
                <a:lnTo>
                  <a:pt x="2310143" y="1210997"/>
                </a:lnTo>
                <a:lnTo>
                  <a:pt x="2306759" y="1303900"/>
                </a:lnTo>
                <a:lnTo>
                  <a:pt x="2296610" y="1396362"/>
                </a:lnTo>
                <a:lnTo>
                  <a:pt x="2279694" y="1487943"/>
                </a:lnTo>
                <a:lnTo>
                  <a:pt x="2256013" y="1578201"/>
                </a:lnTo>
                <a:lnTo>
                  <a:pt x="2225565" y="1666697"/>
                </a:lnTo>
                <a:lnTo>
                  <a:pt x="2188350" y="1752988"/>
                </a:lnTo>
                <a:lnTo>
                  <a:pt x="2144370" y="1836635"/>
                </a:lnTo>
                <a:lnTo>
                  <a:pt x="2093623" y="1917197"/>
                </a:lnTo>
                <a:lnTo>
                  <a:pt x="2036110" y="1994233"/>
                </a:lnTo>
                <a:lnTo>
                  <a:pt x="1971831" y="2067302"/>
                </a:lnTo>
                <a:lnTo>
                  <a:pt x="1902136" y="2134694"/>
                </a:lnTo>
                <a:lnTo>
                  <a:pt x="1828658" y="2194991"/>
                </a:lnTo>
                <a:lnTo>
                  <a:pt x="1751817" y="2248196"/>
                </a:lnTo>
                <a:lnTo>
                  <a:pt x="1672033" y="2294306"/>
                </a:lnTo>
                <a:lnTo>
                  <a:pt x="1589726" y="2333322"/>
                </a:lnTo>
                <a:lnTo>
                  <a:pt x="1505318" y="2365245"/>
                </a:lnTo>
                <a:lnTo>
                  <a:pt x="1419227" y="2390073"/>
                </a:lnTo>
                <a:lnTo>
                  <a:pt x="1331876" y="2407808"/>
                </a:lnTo>
                <a:lnTo>
                  <a:pt x="1243684" y="2418449"/>
                </a:lnTo>
                <a:lnTo>
                  <a:pt x="1155071" y="2421996"/>
                </a:lnTo>
                <a:lnTo>
                  <a:pt x="1066459" y="2418449"/>
                </a:lnTo>
                <a:lnTo>
                  <a:pt x="978267" y="2407808"/>
                </a:lnTo>
                <a:lnTo>
                  <a:pt x="890915" y="2390073"/>
                </a:lnTo>
                <a:lnTo>
                  <a:pt x="804825" y="2365245"/>
                </a:lnTo>
                <a:lnTo>
                  <a:pt x="720417" y="2333322"/>
                </a:lnTo>
                <a:lnTo>
                  <a:pt x="638110" y="2294306"/>
                </a:lnTo>
                <a:lnTo>
                  <a:pt x="558326" y="2248196"/>
                </a:lnTo>
                <a:lnTo>
                  <a:pt x="481485" y="2194991"/>
                </a:lnTo>
                <a:lnTo>
                  <a:pt x="408007" y="2134694"/>
                </a:lnTo>
                <a:lnTo>
                  <a:pt x="338312" y="2067302"/>
                </a:lnTo>
                <a:lnTo>
                  <a:pt x="274033" y="1994233"/>
                </a:lnTo>
                <a:lnTo>
                  <a:pt x="216520" y="1917197"/>
                </a:lnTo>
                <a:lnTo>
                  <a:pt x="165773" y="1836635"/>
                </a:lnTo>
                <a:lnTo>
                  <a:pt x="121792" y="1752988"/>
                </a:lnTo>
                <a:lnTo>
                  <a:pt x="84578" y="1666697"/>
                </a:lnTo>
                <a:lnTo>
                  <a:pt x="54130" y="1578201"/>
                </a:lnTo>
                <a:lnTo>
                  <a:pt x="30448" y="1487943"/>
                </a:lnTo>
                <a:lnTo>
                  <a:pt x="13532" y="1396362"/>
                </a:lnTo>
                <a:lnTo>
                  <a:pt x="3383" y="1303900"/>
                </a:lnTo>
                <a:lnTo>
                  <a:pt x="0" y="1210997"/>
                </a:lnTo>
                <a:lnTo>
                  <a:pt x="3383" y="1118094"/>
                </a:lnTo>
                <a:lnTo>
                  <a:pt x="13532" y="1025632"/>
                </a:lnTo>
                <a:lnTo>
                  <a:pt x="30448" y="934052"/>
                </a:lnTo>
                <a:lnTo>
                  <a:pt x="54130" y="843793"/>
                </a:lnTo>
                <a:lnTo>
                  <a:pt x="84578" y="755298"/>
                </a:lnTo>
                <a:lnTo>
                  <a:pt x="121792" y="669006"/>
                </a:lnTo>
                <a:lnTo>
                  <a:pt x="165773" y="585359"/>
                </a:lnTo>
                <a:lnTo>
                  <a:pt x="216520" y="504797"/>
                </a:lnTo>
                <a:lnTo>
                  <a:pt x="274033" y="427762"/>
                </a:lnTo>
                <a:lnTo>
                  <a:pt x="338312" y="354693"/>
                </a:lnTo>
                <a:lnTo>
                  <a:pt x="408007" y="287301"/>
                </a:lnTo>
                <a:lnTo>
                  <a:pt x="481485" y="227003"/>
                </a:lnTo>
                <a:lnTo>
                  <a:pt x="558326" y="173799"/>
                </a:lnTo>
                <a:lnTo>
                  <a:pt x="638110" y="127689"/>
                </a:lnTo>
                <a:lnTo>
                  <a:pt x="720417" y="88673"/>
                </a:lnTo>
                <a:lnTo>
                  <a:pt x="804825" y="56750"/>
                </a:lnTo>
                <a:lnTo>
                  <a:pt x="890915" y="31922"/>
                </a:lnTo>
                <a:lnTo>
                  <a:pt x="978267" y="14187"/>
                </a:lnTo>
                <a:lnTo>
                  <a:pt x="1066459" y="3546"/>
                </a:lnTo>
                <a:lnTo>
                  <a:pt x="1155071" y="0"/>
                </a:lnTo>
                <a:lnTo>
                  <a:pt x="1243684" y="3546"/>
                </a:lnTo>
                <a:lnTo>
                  <a:pt x="1331876" y="14187"/>
                </a:lnTo>
                <a:lnTo>
                  <a:pt x="1419227" y="31922"/>
                </a:lnTo>
                <a:lnTo>
                  <a:pt x="1505318" y="56750"/>
                </a:lnTo>
                <a:lnTo>
                  <a:pt x="1589726" y="88673"/>
                </a:lnTo>
                <a:lnTo>
                  <a:pt x="1672033" y="127689"/>
                </a:lnTo>
                <a:lnTo>
                  <a:pt x="1751817" y="173799"/>
                </a:lnTo>
                <a:lnTo>
                  <a:pt x="1828658" y="227003"/>
                </a:lnTo>
                <a:lnTo>
                  <a:pt x="1902136" y="287301"/>
                </a:lnTo>
                <a:lnTo>
                  <a:pt x="1971831" y="354693"/>
                </a:lnTo>
                <a:close/>
              </a:path>
            </a:pathLst>
          </a:custGeom>
          <a:ln w="76200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6888" y="1593387"/>
            <a:ext cx="2818142" cy="2929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0888" y="1821986"/>
            <a:ext cx="2310765" cy="2422525"/>
          </a:xfrm>
          <a:custGeom>
            <a:avLst/>
            <a:gdLst/>
            <a:ahLst/>
            <a:cxnLst/>
            <a:rect l="l" t="t" r="r" b="b"/>
            <a:pathLst>
              <a:path w="2310765" h="2422525">
                <a:moveTo>
                  <a:pt x="1971831" y="354693"/>
                </a:moveTo>
                <a:lnTo>
                  <a:pt x="2036110" y="427761"/>
                </a:lnTo>
                <a:lnTo>
                  <a:pt x="2093623" y="504797"/>
                </a:lnTo>
                <a:lnTo>
                  <a:pt x="2144370" y="585359"/>
                </a:lnTo>
                <a:lnTo>
                  <a:pt x="2188350" y="669006"/>
                </a:lnTo>
                <a:lnTo>
                  <a:pt x="2225565" y="755298"/>
                </a:lnTo>
                <a:lnTo>
                  <a:pt x="2256013" y="843793"/>
                </a:lnTo>
                <a:lnTo>
                  <a:pt x="2279694" y="934051"/>
                </a:lnTo>
                <a:lnTo>
                  <a:pt x="2296610" y="1025632"/>
                </a:lnTo>
                <a:lnTo>
                  <a:pt x="2306759" y="1118094"/>
                </a:lnTo>
                <a:lnTo>
                  <a:pt x="2310143" y="1210997"/>
                </a:lnTo>
                <a:lnTo>
                  <a:pt x="2306759" y="1303900"/>
                </a:lnTo>
                <a:lnTo>
                  <a:pt x="2296610" y="1396362"/>
                </a:lnTo>
                <a:lnTo>
                  <a:pt x="2279694" y="1487943"/>
                </a:lnTo>
                <a:lnTo>
                  <a:pt x="2256013" y="1578201"/>
                </a:lnTo>
                <a:lnTo>
                  <a:pt x="2225565" y="1666697"/>
                </a:lnTo>
                <a:lnTo>
                  <a:pt x="2188350" y="1752988"/>
                </a:lnTo>
                <a:lnTo>
                  <a:pt x="2144370" y="1836635"/>
                </a:lnTo>
                <a:lnTo>
                  <a:pt x="2093623" y="1917197"/>
                </a:lnTo>
                <a:lnTo>
                  <a:pt x="2036110" y="1994233"/>
                </a:lnTo>
                <a:lnTo>
                  <a:pt x="1971831" y="2067302"/>
                </a:lnTo>
                <a:lnTo>
                  <a:pt x="1902136" y="2134694"/>
                </a:lnTo>
                <a:lnTo>
                  <a:pt x="1828658" y="2194991"/>
                </a:lnTo>
                <a:lnTo>
                  <a:pt x="1751817" y="2248196"/>
                </a:lnTo>
                <a:lnTo>
                  <a:pt x="1672033" y="2294306"/>
                </a:lnTo>
                <a:lnTo>
                  <a:pt x="1589726" y="2333322"/>
                </a:lnTo>
                <a:lnTo>
                  <a:pt x="1505318" y="2365245"/>
                </a:lnTo>
                <a:lnTo>
                  <a:pt x="1419227" y="2390073"/>
                </a:lnTo>
                <a:lnTo>
                  <a:pt x="1331876" y="2407808"/>
                </a:lnTo>
                <a:lnTo>
                  <a:pt x="1243684" y="2418449"/>
                </a:lnTo>
                <a:lnTo>
                  <a:pt x="1155071" y="2421996"/>
                </a:lnTo>
                <a:lnTo>
                  <a:pt x="1066459" y="2418449"/>
                </a:lnTo>
                <a:lnTo>
                  <a:pt x="978267" y="2407808"/>
                </a:lnTo>
                <a:lnTo>
                  <a:pt x="890915" y="2390073"/>
                </a:lnTo>
                <a:lnTo>
                  <a:pt x="804825" y="2365245"/>
                </a:lnTo>
                <a:lnTo>
                  <a:pt x="720417" y="2333322"/>
                </a:lnTo>
                <a:lnTo>
                  <a:pt x="638110" y="2294306"/>
                </a:lnTo>
                <a:lnTo>
                  <a:pt x="558326" y="2248196"/>
                </a:lnTo>
                <a:lnTo>
                  <a:pt x="481485" y="2194991"/>
                </a:lnTo>
                <a:lnTo>
                  <a:pt x="408007" y="2134694"/>
                </a:lnTo>
                <a:lnTo>
                  <a:pt x="338312" y="2067302"/>
                </a:lnTo>
                <a:lnTo>
                  <a:pt x="274033" y="1994233"/>
                </a:lnTo>
                <a:lnTo>
                  <a:pt x="216520" y="1917197"/>
                </a:lnTo>
                <a:lnTo>
                  <a:pt x="165773" y="1836635"/>
                </a:lnTo>
                <a:lnTo>
                  <a:pt x="121792" y="1752988"/>
                </a:lnTo>
                <a:lnTo>
                  <a:pt x="84578" y="1666697"/>
                </a:lnTo>
                <a:lnTo>
                  <a:pt x="54129" y="1578201"/>
                </a:lnTo>
                <a:lnTo>
                  <a:pt x="30448" y="1487943"/>
                </a:lnTo>
                <a:lnTo>
                  <a:pt x="13532" y="1396362"/>
                </a:lnTo>
                <a:lnTo>
                  <a:pt x="3383" y="1303900"/>
                </a:lnTo>
                <a:lnTo>
                  <a:pt x="0" y="1210997"/>
                </a:lnTo>
                <a:lnTo>
                  <a:pt x="3383" y="1118094"/>
                </a:lnTo>
                <a:lnTo>
                  <a:pt x="13532" y="1025632"/>
                </a:lnTo>
                <a:lnTo>
                  <a:pt x="30448" y="934051"/>
                </a:lnTo>
                <a:lnTo>
                  <a:pt x="54129" y="843793"/>
                </a:lnTo>
                <a:lnTo>
                  <a:pt x="84578" y="755298"/>
                </a:lnTo>
                <a:lnTo>
                  <a:pt x="121792" y="669006"/>
                </a:lnTo>
                <a:lnTo>
                  <a:pt x="165773" y="585359"/>
                </a:lnTo>
                <a:lnTo>
                  <a:pt x="216520" y="504797"/>
                </a:lnTo>
                <a:lnTo>
                  <a:pt x="274033" y="427761"/>
                </a:lnTo>
                <a:lnTo>
                  <a:pt x="338312" y="354693"/>
                </a:lnTo>
                <a:lnTo>
                  <a:pt x="408007" y="287301"/>
                </a:lnTo>
                <a:lnTo>
                  <a:pt x="481485" y="227003"/>
                </a:lnTo>
                <a:lnTo>
                  <a:pt x="558326" y="173799"/>
                </a:lnTo>
                <a:lnTo>
                  <a:pt x="638110" y="127689"/>
                </a:lnTo>
                <a:lnTo>
                  <a:pt x="720417" y="88673"/>
                </a:lnTo>
                <a:lnTo>
                  <a:pt x="804825" y="56751"/>
                </a:lnTo>
                <a:lnTo>
                  <a:pt x="890915" y="31922"/>
                </a:lnTo>
                <a:lnTo>
                  <a:pt x="978267" y="14187"/>
                </a:lnTo>
                <a:lnTo>
                  <a:pt x="1066459" y="3547"/>
                </a:lnTo>
                <a:lnTo>
                  <a:pt x="1155071" y="0"/>
                </a:lnTo>
                <a:lnTo>
                  <a:pt x="1243684" y="3547"/>
                </a:lnTo>
                <a:lnTo>
                  <a:pt x="1331876" y="14187"/>
                </a:lnTo>
                <a:lnTo>
                  <a:pt x="1419227" y="31922"/>
                </a:lnTo>
                <a:lnTo>
                  <a:pt x="1505318" y="56751"/>
                </a:lnTo>
                <a:lnTo>
                  <a:pt x="1589726" y="88673"/>
                </a:lnTo>
                <a:lnTo>
                  <a:pt x="1672033" y="127689"/>
                </a:lnTo>
                <a:lnTo>
                  <a:pt x="1751817" y="173799"/>
                </a:lnTo>
                <a:lnTo>
                  <a:pt x="1828658" y="227003"/>
                </a:lnTo>
                <a:lnTo>
                  <a:pt x="1902136" y="287301"/>
                </a:lnTo>
                <a:lnTo>
                  <a:pt x="1971831" y="354693"/>
                </a:lnTo>
                <a:close/>
              </a:path>
            </a:pathLst>
          </a:custGeom>
          <a:ln w="76200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288" y="4205354"/>
            <a:ext cx="2818142" cy="2929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8288" y="4433953"/>
            <a:ext cx="2310765" cy="2422525"/>
          </a:xfrm>
          <a:custGeom>
            <a:avLst/>
            <a:gdLst/>
            <a:ahLst/>
            <a:cxnLst/>
            <a:rect l="l" t="t" r="r" b="b"/>
            <a:pathLst>
              <a:path w="2310765" h="2422525">
                <a:moveTo>
                  <a:pt x="1971831" y="354693"/>
                </a:moveTo>
                <a:lnTo>
                  <a:pt x="2036110" y="427762"/>
                </a:lnTo>
                <a:lnTo>
                  <a:pt x="2093623" y="504797"/>
                </a:lnTo>
                <a:lnTo>
                  <a:pt x="2144370" y="585359"/>
                </a:lnTo>
                <a:lnTo>
                  <a:pt x="2188350" y="669006"/>
                </a:lnTo>
                <a:lnTo>
                  <a:pt x="2225565" y="755298"/>
                </a:lnTo>
                <a:lnTo>
                  <a:pt x="2256013" y="843793"/>
                </a:lnTo>
                <a:lnTo>
                  <a:pt x="2279694" y="934052"/>
                </a:lnTo>
                <a:lnTo>
                  <a:pt x="2296610" y="1025632"/>
                </a:lnTo>
                <a:lnTo>
                  <a:pt x="2306759" y="1118094"/>
                </a:lnTo>
                <a:lnTo>
                  <a:pt x="2310143" y="1210997"/>
                </a:lnTo>
                <a:lnTo>
                  <a:pt x="2306759" y="1303900"/>
                </a:lnTo>
                <a:lnTo>
                  <a:pt x="2296610" y="1396362"/>
                </a:lnTo>
                <a:lnTo>
                  <a:pt x="2279694" y="1487943"/>
                </a:lnTo>
                <a:lnTo>
                  <a:pt x="2256013" y="1578201"/>
                </a:lnTo>
                <a:lnTo>
                  <a:pt x="2225565" y="1666697"/>
                </a:lnTo>
                <a:lnTo>
                  <a:pt x="2188350" y="1752988"/>
                </a:lnTo>
                <a:lnTo>
                  <a:pt x="2144370" y="1836635"/>
                </a:lnTo>
                <a:lnTo>
                  <a:pt x="2093623" y="1917197"/>
                </a:lnTo>
                <a:lnTo>
                  <a:pt x="2036110" y="1994233"/>
                </a:lnTo>
                <a:lnTo>
                  <a:pt x="1971831" y="2067302"/>
                </a:lnTo>
                <a:lnTo>
                  <a:pt x="1902136" y="2134694"/>
                </a:lnTo>
                <a:lnTo>
                  <a:pt x="1828658" y="2194991"/>
                </a:lnTo>
                <a:lnTo>
                  <a:pt x="1751817" y="2248196"/>
                </a:lnTo>
                <a:lnTo>
                  <a:pt x="1672033" y="2294306"/>
                </a:lnTo>
                <a:lnTo>
                  <a:pt x="1589726" y="2333322"/>
                </a:lnTo>
                <a:lnTo>
                  <a:pt x="1505318" y="2365245"/>
                </a:lnTo>
                <a:lnTo>
                  <a:pt x="1419227" y="2390073"/>
                </a:lnTo>
                <a:lnTo>
                  <a:pt x="1331876" y="2407808"/>
                </a:lnTo>
                <a:lnTo>
                  <a:pt x="1243684" y="2418449"/>
                </a:lnTo>
                <a:lnTo>
                  <a:pt x="1155071" y="2421996"/>
                </a:lnTo>
                <a:lnTo>
                  <a:pt x="1066459" y="2418449"/>
                </a:lnTo>
                <a:lnTo>
                  <a:pt x="978267" y="2407808"/>
                </a:lnTo>
                <a:lnTo>
                  <a:pt x="890915" y="2390073"/>
                </a:lnTo>
                <a:lnTo>
                  <a:pt x="804825" y="2365245"/>
                </a:lnTo>
                <a:lnTo>
                  <a:pt x="720417" y="2333322"/>
                </a:lnTo>
                <a:lnTo>
                  <a:pt x="638110" y="2294306"/>
                </a:lnTo>
                <a:lnTo>
                  <a:pt x="558326" y="2248196"/>
                </a:lnTo>
                <a:lnTo>
                  <a:pt x="481485" y="2194991"/>
                </a:lnTo>
                <a:lnTo>
                  <a:pt x="408007" y="2134694"/>
                </a:lnTo>
                <a:lnTo>
                  <a:pt x="338312" y="2067302"/>
                </a:lnTo>
                <a:lnTo>
                  <a:pt x="274033" y="1994233"/>
                </a:lnTo>
                <a:lnTo>
                  <a:pt x="216520" y="1917197"/>
                </a:lnTo>
                <a:lnTo>
                  <a:pt x="165773" y="1836635"/>
                </a:lnTo>
                <a:lnTo>
                  <a:pt x="121792" y="1752988"/>
                </a:lnTo>
                <a:lnTo>
                  <a:pt x="84578" y="1666697"/>
                </a:lnTo>
                <a:lnTo>
                  <a:pt x="54130" y="1578201"/>
                </a:lnTo>
                <a:lnTo>
                  <a:pt x="30448" y="1487943"/>
                </a:lnTo>
                <a:lnTo>
                  <a:pt x="13532" y="1396362"/>
                </a:lnTo>
                <a:lnTo>
                  <a:pt x="3383" y="1303900"/>
                </a:lnTo>
                <a:lnTo>
                  <a:pt x="0" y="1210997"/>
                </a:lnTo>
                <a:lnTo>
                  <a:pt x="3383" y="1118094"/>
                </a:lnTo>
                <a:lnTo>
                  <a:pt x="13532" y="1025632"/>
                </a:lnTo>
                <a:lnTo>
                  <a:pt x="30448" y="934052"/>
                </a:lnTo>
                <a:lnTo>
                  <a:pt x="54130" y="843793"/>
                </a:lnTo>
                <a:lnTo>
                  <a:pt x="84578" y="755298"/>
                </a:lnTo>
                <a:lnTo>
                  <a:pt x="121792" y="669006"/>
                </a:lnTo>
                <a:lnTo>
                  <a:pt x="165773" y="585359"/>
                </a:lnTo>
                <a:lnTo>
                  <a:pt x="216520" y="504797"/>
                </a:lnTo>
                <a:lnTo>
                  <a:pt x="274033" y="427762"/>
                </a:lnTo>
                <a:lnTo>
                  <a:pt x="338312" y="354693"/>
                </a:lnTo>
                <a:lnTo>
                  <a:pt x="408007" y="287301"/>
                </a:lnTo>
                <a:lnTo>
                  <a:pt x="481485" y="227003"/>
                </a:lnTo>
                <a:lnTo>
                  <a:pt x="558326" y="173799"/>
                </a:lnTo>
                <a:lnTo>
                  <a:pt x="638110" y="127689"/>
                </a:lnTo>
                <a:lnTo>
                  <a:pt x="720417" y="88673"/>
                </a:lnTo>
                <a:lnTo>
                  <a:pt x="804825" y="56750"/>
                </a:lnTo>
                <a:lnTo>
                  <a:pt x="890915" y="31922"/>
                </a:lnTo>
                <a:lnTo>
                  <a:pt x="978267" y="14187"/>
                </a:lnTo>
                <a:lnTo>
                  <a:pt x="1066459" y="3546"/>
                </a:lnTo>
                <a:lnTo>
                  <a:pt x="1155071" y="0"/>
                </a:lnTo>
                <a:lnTo>
                  <a:pt x="1243684" y="3546"/>
                </a:lnTo>
                <a:lnTo>
                  <a:pt x="1331876" y="14187"/>
                </a:lnTo>
                <a:lnTo>
                  <a:pt x="1419227" y="31922"/>
                </a:lnTo>
                <a:lnTo>
                  <a:pt x="1505318" y="56750"/>
                </a:lnTo>
                <a:lnTo>
                  <a:pt x="1589726" y="88673"/>
                </a:lnTo>
                <a:lnTo>
                  <a:pt x="1672033" y="127689"/>
                </a:lnTo>
                <a:lnTo>
                  <a:pt x="1751817" y="173799"/>
                </a:lnTo>
                <a:lnTo>
                  <a:pt x="1828658" y="227003"/>
                </a:lnTo>
                <a:lnTo>
                  <a:pt x="1902136" y="287301"/>
                </a:lnTo>
                <a:lnTo>
                  <a:pt x="1971831" y="354693"/>
                </a:lnTo>
                <a:close/>
              </a:path>
            </a:pathLst>
          </a:custGeom>
          <a:ln w="76200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86821" y="1593387"/>
            <a:ext cx="2818142" cy="2929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40821" y="1821986"/>
            <a:ext cx="2310765" cy="2422525"/>
          </a:xfrm>
          <a:custGeom>
            <a:avLst/>
            <a:gdLst/>
            <a:ahLst/>
            <a:cxnLst/>
            <a:rect l="l" t="t" r="r" b="b"/>
            <a:pathLst>
              <a:path w="2310765" h="2422525">
                <a:moveTo>
                  <a:pt x="1971831" y="354693"/>
                </a:moveTo>
                <a:lnTo>
                  <a:pt x="2036110" y="427761"/>
                </a:lnTo>
                <a:lnTo>
                  <a:pt x="2093623" y="504797"/>
                </a:lnTo>
                <a:lnTo>
                  <a:pt x="2144370" y="585359"/>
                </a:lnTo>
                <a:lnTo>
                  <a:pt x="2188350" y="669006"/>
                </a:lnTo>
                <a:lnTo>
                  <a:pt x="2225565" y="755298"/>
                </a:lnTo>
                <a:lnTo>
                  <a:pt x="2256013" y="843793"/>
                </a:lnTo>
                <a:lnTo>
                  <a:pt x="2279694" y="934051"/>
                </a:lnTo>
                <a:lnTo>
                  <a:pt x="2296610" y="1025632"/>
                </a:lnTo>
                <a:lnTo>
                  <a:pt x="2306759" y="1118094"/>
                </a:lnTo>
                <a:lnTo>
                  <a:pt x="2310143" y="1210997"/>
                </a:lnTo>
                <a:lnTo>
                  <a:pt x="2306759" y="1303900"/>
                </a:lnTo>
                <a:lnTo>
                  <a:pt x="2296610" y="1396362"/>
                </a:lnTo>
                <a:lnTo>
                  <a:pt x="2279694" y="1487943"/>
                </a:lnTo>
                <a:lnTo>
                  <a:pt x="2256013" y="1578201"/>
                </a:lnTo>
                <a:lnTo>
                  <a:pt x="2225565" y="1666697"/>
                </a:lnTo>
                <a:lnTo>
                  <a:pt x="2188350" y="1752988"/>
                </a:lnTo>
                <a:lnTo>
                  <a:pt x="2144370" y="1836635"/>
                </a:lnTo>
                <a:lnTo>
                  <a:pt x="2093623" y="1917197"/>
                </a:lnTo>
                <a:lnTo>
                  <a:pt x="2036110" y="1994233"/>
                </a:lnTo>
                <a:lnTo>
                  <a:pt x="1971831" y="2067302"/>
                </a:lnTo>
                <a:lnTo>
                  <a:pt x="1902136" y="2134694"/>
                </a:lnTo>
                <a:lnTo>
                  <a:pt x="1828658" y="2194991"/>
                </a:lnTo>
                <a:lnTo>
                  <a:pt x="1751817" y="2248196"/>
                </a:lnTo>
                <a:lnTo>
                  <a:pt x="1672033" y="2294306"/>
                </a:lnTo>
                <a:lnTo>
                  <a:pt x="1589726" y="2333322"/>
                </a:lnTo>
                <a:lnTo>
                  <a:pt x="1505318" y="2365245"/>
                </a:lnTo>
                <a:lnTo>
                  <a:pt x="1419227" y="2390073"/>
                </a:lnTo>
                <a:lnTo>
                  <a:pt x="1331876" y="2407808"/>
                </a:lnTo>
                <a:lnTo>
                  <a:pt x="1243684" y="2418449"/>
                </a:lnTo>
                <a:lnTo>
                  <a:pt x="1155071" y="2421996"/>
                </a:lnTo>
                <a:lnTo>
                  <a:pt x="1066459" y="2418449"/>
                </a:lnTo>
                <a:lnTo>
                  <a:pt x="978267" y="2407808"/>
                </a:lnTo>
                <a:lnTo>
                  <a:pt x="890915" y="2390073"/>
                </a:lnTo>
                <a:lnTo>
                  <a:pt x="804825" y="2365245"/>
                </a:lnTo>
                <a:lnTo>
                  <a:pt x="720417" y="2333322"/>
                </a:lnTo>
                <a:lnTo>
                  <a:pt x="638110" y="2294306"/>
                </a:lnTo>
                <a:lnTo>
                  <a:pt x="558326" y="2248196"/>
                </a:lnTo>
                <a:lnTo>
                  <a:pt x="481485" y="2194991"/>
                </a:lnTo>
                <a:lnTo>
                  <a:pt x="408007" y="2134694"/>
                </a:lnTo>
                <a:lnTo>
                  <a:pt x="338312" y="2067302"/>
                </a:lnTo>
                <a:lnTo>
                  <a:pt x="274033" y="1994233"/>
                </a:lnTo>
                <a:lnTo>
                  <a:pt x="216520" y="1917197"/>
                </a:lnTo>
                <a:lnTo>
                  <a:pt x="165773" y="1836635"/>
                </a:lnTo>
                <a:lnTo>
                  <a:pt x="121792" y="1752988"/>
                </a:lnTo>
                <a:lnTo>
                  <a:pt x="84578" y="1666697"/>
                </a:lnTo>
                <a:lnTo>
                  <a:pt x="54130" y="1578201"/>
                </a:lnTo>
                <a:lnTo>
                  <a:pt x="30448" y="1487943"/>
                </a:lnTo>
                <a:lnTo>
                  <a:pt x="13532" y="1396362"/>
                </a:lnTo>
                <a:lnTo>
                  <a:pt x="3383" y="1303900"/>
                </a:lnTo>
                <a:lnTo>
                  <a:pt x="0" y="1210997"/>
                </a:lnTo>
                <a:lnTo>
                  <a:pt x="3383" y="1118094"/>
                </a:lnTo>
                <a:lnTo>
                  <a:pt x="13532" y="1025632"/>
                </a:lnTo>
                <a:lnTo>
                  <a:pt x="30448" y="934051"/>
                </a:lnTo>
                <a:lnTo>
                  <a:pt x="54130" y="843793"/>
                </a:lnTo>
                <a:lnTo>
                  <a:pt x="84578" y="755298"/>
                </a:lnTo>
                <a:lnTo>
                  <a:pt x="121792" y="669006"/>
                </a:lnTo>
                <a:lnTo>
                  <a:pt x="165773" y="585359"/>
                </a:lnTo>
                <a:lnTo>
                  <a:pt x="216520" y="504797"/>
                </a:lnTo>
                <a:lnTo>
                  <a:pt x="274033" y="427761"/>
                </a:lnTo>
                <a:lnTo>
                  <a:pt x="338312" y="354693"/>
                </a:lnTo>
                <a:lnTo>
                  <a:pt x="408007" y="287301"/>
                </a:lnTo>
                <a:lnTo>
                  <a:pt x="481485" y="227003"/>
                </a:lnTo>
                <a:lnTo>
                  <a:pt x="558326" y="173799"/>
                </a:lnTo>
                <a:lnTo>
                  <a:pt x="638110" y="127689"/>
                </a:lnTo>
                <a:lnTo>
                  <a:pt x="720417" y="88673"/>
                </a:lnTo>
                <a:lnTo>
                  <a:pt x="804825" y="56751"/>
                </a:lnTo>
                <a:lnTo>
                  <a:pt x="890915" y="31922"/>
                </a:lnTo>
                <a:lnTo>
                  <a:pt x="978267" y="14187"/>
                </a:lnTo>
                <a:lnTo>
                  <a:pt x="1066459" y="3547"/>
                </a:lnTo>
                <a:lnTo>
                  <a:pt x="1155071" y="0"/>
                </a:lnTo>
                <a:lnTo>
                  <a:pt x="1243684" y="3547"/>
                </a:lnTo>
                <a:lnTo>
                  <a:pt x="1331876" y="14187"/>
                </a:lnTo>
                <a:lnTo>
                  <a:pt x="1419227" y="31922"/>
                </a:lnTo>
                <a:lnTo>
                  <a:pt x="1505318" y="56751"/>
                </a:lnTo>
                <a:lnTo>
                  <a:pt x="1589726" y="88673"/>
                </a:lnTo>
                <a:lnTo>
                  <a:pt x="1672033" y="127689"/>
                </a:lnTo>
                <a:lnTo>
                  <a:pt x="1751817" y="173799"/>
                </a:lnTo>
                <a:lnTo>
                  <a:pt x="1828658" y="227003"/>
                </a:lnTo>
                <a:lnTo>
                  <a:pt x="1902136" y="287301"/>
                </a:lnTo>
                <a:lnTo>
                  <a:pt x="1971831" y="354693"/>
                </a:lnTo>
                <a:close/>
              </a:path>
            </a:pathLst>
          </a:custGeom>
          <a:ln w="76200">
            <a:solidFill>
              <a:srgbClr val="51A7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016" rIns="0" bIns="0" rtlCol="0">
            <a:spAutoFit/>
          </a:bodyPr>
          <a:lstStyle/>
          <a:p>
            <a:pPr marL="1993900">
              <a:lnSpc>
                <a:spcPct val="100000"/>
              </a:lnSpc>
            </a:pPr>
            <a:r>
              <a:rPr sz="7200" spc="-5" dirty="0">
                <a:latin typeface="Gill Sans MT"/>
                <a:cs typeface="Gill Sans MT"/>
              </a:rPr>
              <a:t>N</a:t>
            </a:r>
            <a:r>
              <a:rPr sz="7200" dirty="0">
                <a:latin typeface="Gill Sans MT"/>
                <a:cs typeface="Gill Sans MT"/>
              </a:rPr>
              <a:t>VIDIA</a:t>
            </a:r>
            <a:r>
              <a:rPr sz="7200" spc="-5" dirty="0">
                <a:latin typeface="Gill Sans MT"/>
                <a:cs typeface="Gill Sans MT"/>
              </a:rPr>
              <a:t> </a:t>
            </a:r>
            <a:r>
              <a:rPr sz="7200" dirty="0">
                <a:latin typeface="Gill Sans MT"/>
                <a:cs typeface="Gill Sans MT"/>
              </a:rPr>
              <a:t>C</a:t>
            </a:r>
            <a:r>
              <a:rPr sz="7200" spc="-5" dirty="0">
                <a:latin typeface="Gill Sans MT"/>
                <a:cs typeface="Gill Sans MT"/>
              </a:rPr>
              <a:t>U</a:t>
            </a:r>
            <a:r>
              <a:rPr sz="7200" spc="-400" dirty="0">
                <a:latin typeface="Gill Sans MT"/>
                <a:cs typeface="Gill Sans MT"/>
              </a:rPr>
              <a:t>D</a:t>
            </a:r>
            <a:r>
              <a:rPr sz="7200" dirty="0">
                <a:latin typeface="Gill Sans MT"/>
                <a:cs typeface="Gill Sans MT"/>
              </a:rPr>
              <a:t>A</a:t>
            </a:r>
            <a:r>
              <a:rPr sz="7200" spc="-5" dirty="0">
                <a:latin typeface="Gill Sans MT"/>
                <a:cs typeface="Gill Sans MT"/>
              </a:rPr>
              <a:t> </a:t>
            </a:r>
            <a:r>
              <a:rPr sz="7200" dirty="0"/>
              <a:t>编程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48104" y="2650335"/>
            <a:ext cx="10308590" cy="6024119"/>
          </a:xfrm>
          <a:prstGeom prst="rect">
            <a:avLst/>
          </a:prstGeom>
        </p:spPr>
        <p:txBody>
          <a:bodyPr vert="horz" wrap="square" lIns="0" tIns="969679" rIns="0" bIns="0" rtlCol="0">
            <a:spAutoFit/>
          </a:bodyPr>
          <a:lstStyle/>
          <a:p>
            <a:pPr marL="290195">
              <a:lnSpc>
                <a:spcPct val="100000"/>
              </a:lnSpc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spc="150" dirty="0"/>
              <a:t>运行模型、存储资源、编程接 </a:t>
            </a:r>
            <a:endParaRPr sz="3600" dirty="0">
              <a:latin typeface="Gill Sans MT"/>
              <a:cs typeface="Gill Sans MT"/>
            </a:endParaRPr>
          </a:p>
          <a:p>
            <a:pPr marL="290195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/>
              <a:t>性能优化</a:t>
            </a:r>
            <a:endParaRPr sz="3600" dirty="0">
              <a:latin typeface="Gill Sans MT"/>
              <a:cs typeface="Gill Sans MT"/>
            </a:endParaRPr>
          </a:p>
          <a:p>
            <a:pPr marL="734695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lang="zh-CN" altLang="en-US" sz="3600" dirty="0">
                <a:cs typeface="Gill Sans MT"/>
              </a:rPr>
              <a:t>明确</a:t>
            </a:r>
            <a:r>
              <a:rPr sz="3600" dirty="0" err="1" smtClean="0"/>
              <a:t>优化目标</a:t>
            </a:r>
            <a:endParaRPr sz="3600" dirty="0">
              <a:latin typeface="Gill Sans MT"/>
              <a:cs typeface="Gill Sans MT"/>
            </a:endParaRPr>
          </a:p>
          <a:p>
            <a:pPr marL="734695">
              <a:lnSpc>
                <a:spcPct val="100000"/>
              </a:lnSpc>
              <a:spcBef>
                <a:spcPts val="3260"/>
              </a:spcBef>
            </a:pPr>
            <a:r>
              <a:rPr sz="8800" spc="15" baseline="-7381" dirty="0">
                <a:latin typeface="Gill Sans MT"/>
                <a:cs typeface="Gill Sans MT"/>
              </a:rPr>
              <a:t>•</a:t>
            </a:r>
            <a:r>
              <a:rPr sz="8800" spc="-52" baseline="-7381" dirty="0">
                <a:latin typeface="Gill Sans MT"/>
                <a:cs typeface="Gill Sans MT"/>
              </a:rPr>
              <a:t> </a:t>
            </a:r>
            <a:r>
              <a:rPr sz="3600" dirty="0"/>
              <a:t>避免潜在的性能瓶颈</a:t>
            </a:r>
            <a:endParaRPr sz="3600" dirty="0">
              <a:latin typeface="Gill Sans MT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1121</Words>
  <Application>Microsoft Office PowerPoint</Application>
  <PresentationFormat>自定义</PresentationFormat>
  <Paragraphs>377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Microsoft JhengHei UI</vt:lpstr>
      <vt:lpstr>Yu Gothic</vt:lpstr>
      <vt:lpstr>宋体</vt:lpstr>
      <vt:lpstr>Calibri</vt:lpstr>
      <vt:lpstr>Consolas</vt:lpstr>
      <vt:lpstr>Gill Sans MT</vt:lpstr>
      <vt:lpstr>Times New Roman</vt:lpstr>
      <vt:lpstr>Office Theme</vt:lpstr>
      <vt:lpstr>CUDA与cuDNN</vt:lpstr>
      <vt:lpstr>CPU发展面临的问题</vt:lpstr>
      <vt:lpstr>GPU也是一种处理器</vt:lpstr>
      <vt:lpstr>GPU的功用</vt:lpstr>
      <vt:lpstr>GPU 功能简介</vt:lpstr>
      <vt:lpstr>GPGPU与CUDA</vt:lpstr>
      <vt:lpstr>NVIDIA CUDA简介</vt:lpstr>
      <vt:lpstr>语言绑定与API</vt:lpstr>
      <vt:lpstr>NVIDIA CUDA 编程</vt:lpstr>
      <vt:lpstr>CUDA运行模型</vt:lpstr>
      <vt:lpstr>CUDA运行模型-2</vt:lpstr>
      <vt:lpstr>CUDA运行模型-3</vt:lpstr>
      <vt:lpstr>CUDA运行模型-4</vt:lpstr>
      <vt:lpstr>线程的身份</vt:lpstr>
      <vt:lpstr>CUDA程序举例 (1)</vt:lpstr>
      <vt:lpstr>CUDA程序举例 (1)</vt:lpstr>
      <vt:lpstr>CUDA程序举例 (1)</vt:lpstr>
      <vt:lpstr>CUDA程序举例 (1)</vt:lpstr>
      <vt:lpstr>CUDA程序举例 (2)</vt:lpstr>
      <vt:lpstr>CUDA程序举例 (2)</vt:lpstr>
      <vt:lpstr>CUDA设备抽象-存储模型</vt:lpstr>
      <vt:lpstr>CUDA存储模型-全局内存</vt:lpstr>
      <vt:lpstr>全局内存访问模式</vt:lpstr>
      <vt:lpstr>全局内存访问模式</vt:lpstr>
      <vt:lpstr>CUDA存储模型-共享内存</vt:lpstr>
      <vt:lpstr>PowerPoint 演示文稿</vt:lpstr>
      <vt:lpstr>举例 - 稠密矩阵相乘</vt:lpstr>
      <vt:lpstr>使用共享内存</vt:lpstr>
      <vt:lpstr>CUDA程序举例 (1)</vt:lpstr>
      <vt:lpstr>CUDA程序举例 (2)</vt:lpstr>
      <vt:lpstr>CUDA程序举例 (3)</vt:lpstr>
      <vt:lpstr>举例 - 矩阵乘法</vt:lpstr>
      <vt:lpstr>矩阵乘法 - 基线</vt:lpstr>
      <vt:lpstr>矩阵乘法 - 基线</vt:lpstr>
      <vt:lpstr>矩阵乘法 - 每线程2输出</vt:lpstr>
      <vt:lpstr>矩阵乘法 - 每线程2输出</vt:lpstr>
      <vt:lpstr>矩阵乘法 - 每线程2输出</vt:lpstr>
      <vt:lpstr>矩阵乘法 - 每线程4输出</vt:lpstr>
      <vt:lpstr>矩阵乘法 - 每线程4输出</vt:lpstr>
      <vt:lpstr>MAGMA 中的 DGEMM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GPU与加速计算.key</dc:title>
  <dc:creator>lhb</dc:creator>
  <cp:lastModifiedBy>lhb</cp:lastModifiedBy>
  <cp:revision>7</cp:revision>
  <dcterms:created xsi:type="dcterms:W3CDTF">2017-07-09T19:53:09Z</dcterms:created>
  <dcterms:modified xsi:type="dcterms:W3CDTF">2017-07-09T14:35:57Z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2016-05-12T00:00:00Z</vt:filetime>
  </property>
  <property fmtid="{D5CDD505-2E9C-101B-9397-08002B2CF9AE}" pid="3" name="Creator">
    <vt:lpwstr>PDFClerk 3.11</vt:lpwstr>
  </property>
  <property fmtid="{D5CDD505-2E9C-101B-9397-08002B2CF9AE}" pid="4" name="LastSaved">
    <vt:filetime>2017-07-09T00:00:00Z</vt:filetime>
  </property>
</Properties>
</file>