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78" r:id="rId12"/>
    <p:sldId id="308" r:id="rId13"/>
    <p:sldId id="257" r:id="rId14"/>
    <p:sldId id="258" r:id="rId15"/>
    <p:sldId id="305" r:id="rId16"/>
    <p:sldId id="281" r:id="rId17"/>
    <p:sldId id="263" r:id="rId18"/>
    <p:sldId id="264" r:id="rId19"/>
    <p:sldId id="325" r:id="rId20"/>
    <p:sldId id="322" r:id="rId21"/>
    <p:sldId id="323" r:id="rId22"/>
    <p:sldId id="324" r:id="rId23"/>
    <p:sldId id="326" r:id="rId24"/>
    <p:sldId id="327" r:id="rId25"/>
    <p:sldId id="312" r:id="rId26"/>
    <p:sldId id="319" r:id="rId27"/>
    <p:sldId id="265" r:id="rId28"/>
    <p:sldId id="266" r:id="rId29"/>
    <p:sldId id="267" r:id="rId30"/>
    <p:sldId id="268" r:id="rId31"/>
    <p:sldId id="269" r:id="rId32"/>
    <p:sldId id="270" r:id="rId33"/>
    <p:sldId id="280" r:id="rId34"/>
    <p:sldId id="282" r:id="rId35"/>
    <p:sldId id="291" r:id="rId36"/>
    <p:sldId id="292" r:id="rId37"/>
    <p:sldId id="293" r:id="rId38"/>
    <p:sldId id="309" r:id="rId39"/>
    <p:sldId id="310" r:id="rId40"/>
    <p:sldId id="315" r:id="rId41"/>
    <p:sldId id="316" r:id="rId42"/>
    <p:sldId id="306" r:id="rId43"/>
    <p:sldId id="311" r:id="rId44"/>
    <p:sldId id="317" r:id="rId45"/>
    <p:sldId id="318" r:id="rId46"/>
    <p:sldId id="320" r:id="rId47"/>
    <p:sldId id="271" r:id="rId48"/>
    <p:sldId id="294" r:id="rId49"/>
    <p:sldId id="295" r:id="rId50"/>
    <p:sldId id="313" r:id="rId51"/>
    <p:sldId id="303" r:id="rId52"/>
    <p:sldId id="321" r:id="rId53"/>
    <p:sldId id="301" r:id="rId54"/>
    <p:sldId id="302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>
        <p:scale>
          <a:sx n="100" d="100"/>
          <a:sy n="100" d="100"/>
        </p:scale>
        <p:origin x="94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0DFAEF-1D5B-4F8D-ACF8-57D0CF76969F}" type="datetimeFigureOut">
              <a:rPr lang="zh-CN" altLang="en-US" smtClean="0"/>
              <a:t>2018-4-3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441E0F-F40D-4D44-B432-7BAC75D4D86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4517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FAEF-1D5B-4F8D-ACF8-57D0CF76969F}" type="datetimeFigureOut">
              <a:rPr lang="zh-CN" altLang="en-US" smtClean="0"/>
              <a:t>2018-4-3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E0F-F40D-4D44-B432-7BAC75D4D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78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FAEF-1D5B-4F8D-ACF8-57D0CF76969F}" type="datetimeFigureOut">
              <a:rPr lang="zh-CN" altLang="en-US" smtClean="0"/>
              <a:t>2018-4-3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E0F-F40D-4D44-B432-7BAC75D4D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3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FAEF-1D5B-4F8D-ACF8-57D0CF76969F}" type="datetimeFigureOut">
              <a:rPr lang="zh-CN" altLang="en-US" smtClean="0"/>
              <a:t>2018-4-3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E0F-F40D-4D44-B432-7BAC75D4D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0DFAEF-1D5B-4F8D-ACF8-57D0CF76969F}" type="datetimeFigureOut">
              <a:rPr lang="zh-CN" altLang="en-US" smtClean="0"/>
              <a:t>2018-4-3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41E0F-F40D-4D44-B432-7BAC75D4D8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40653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FAEF-1D5B-4F8D-ACF8-57D0CF76969F}" type="datetimeFigureOut">
              <a:rPr lang="zh-CN" altLang="en-US" smtClean="0"/>
              <a:t>2018-4-3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E0F-F40D-4D44-B432-7BAC75D4D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7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FAEF-1D5B-4F8D-ACF8-57D0CF76969F}" type="datetimeFigureOut">
              <a:rPr lang="zh-CN" altLang="en-US" smtClean="0"/>
              <a:t>2018-4-3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E0F-F40D-4D44-B432-7BAC75D4D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96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FAEF-1D5B-4F8D-ACF8-57D0CF76969F}" type="datetimeFigureOut">
              <a:rPr lang="zh-CN" altLang="en-US" smtClean="0"/>
              <a:t>2018-4-3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E0F-F40D-4D44-B432-7BAC75D4D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4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FAEF-1D5B-4F8D-ACF8-57D0CF76969F}" type="datetimeFigureOut">
              <a:rPr lang="zh-CN" altLang="en-US" smtClean="0"/>
              <a:t>2018-4-3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E0F-F40D-4D44-B432-7BAC75D4D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7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0DFAEF-1D5B-4F8D-ACF8-57D0CF76969F}" type="datetimeFigureOut">
              <a:rPr lang="zh-CN" altLang="en-US" smtClean="0"/>
              <a:t>2018-4-3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41E0F-F40D-4D44-B432-7BAC75D4D8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98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0DFAEF-1D5B-4F8D-ACF8-57D0CF76969F}" type="datetimeFigureOut">
              <a:rPr lang="zh-CN" altLang="en-US" smtClean="0"/>
              <a:t>2018-4-3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41E0F-F40D-4D44-B432-7BAC75D4D8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529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F0DFAEF-1D5B-4F8D-ACF8-57D0CF76969F}" type="datetimeFigureOut">
              <a:rPr lang="zh-CN" altLang="en-US" smtClean="0"/>
              <a:t>2018-4-3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9441E0F-F40D-4D44-B432-7BAC75D4D8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87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oel-costigliola.github.io/assertj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/docs/current/javadoc-api/index.html?org/springframework/mock/web/MockHttpServletResponse.html" TargetMode="External"/><Relationship Id="rId2" Type="http://schemas.openxmlformats.org/officeDocument/2006/relationships/hyperlink" Target="http://docs.spring.io/spring/docs/current/javadoc-api/index.html?org/springframework/mock/web/MockHttpServletReques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junit-team/junit5-samp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单元测试是对应用中的某一个模块的功能进行验证，是保证软件质量的重要方法。</a:t>
            </a:r>
          </a:p>
        </p:txBody>
      </p:sp>
    </p:spTree>
    <p:extLst>
      <p:ext uri="{BB962C8B-B14F-4D97-AF65-F5344CB8AC3E}">
        <p14:creationId xmlns:p14="http://schemas.microsoft.com/office/powerpoint/2010/main" val="2715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968672"/>
            <a:ext cx="9601200" cy="879863"/>
          </a:xfrm>
        </p:spPr>
        <p:txBody>
          <a:bodyPr/>
          <a:lstStyle/>
          <a:p>
            <a:r>
              <a:rPr lang="zh-CN" altLang="en-US" dirty="0" smtClean="0"/>
              <a:t>对比结论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被测代码中，</a:t>
            </a:r>
            <a:r>
              <a:rPr lang="en-US" altLang="zh-CN" dirty="0" err="1" smtClean="0"/>
              <a:t>nReturn</a:t>
            </a:r>
            <a:r>
              <a:rPr lang="zh-CN" altLang="en-US" dirty="0"/>
              <a:t>的结果一共有四种可能的返回值：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同样是覆盖率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，但语句、判定和条件覆盖，都只覆盖了部分返回值，唯有路径覆盖将所有可能的返回值都测试到了</a:t>
            </a:r>
            <a:endParaRPr lang="en-US" altLang="zh-CN" dirty="0" smtClean="0"/>
          </a:p>
          <a:p>
            <a:r>
              <a:rPr lang="zh-CN" altLang="en-US" dirty="0"/>
              <a:t>路径</a:t>
            </a:r>
            <a:r>
              <a:rPr lang="zh-CN" altLang="en-US" dirty="0" smtClean="0"/>
              <a:t>覆盖 </a:t>
            </a:r>
            <a:r>
              <a:rPr lang="en-US" altLang="zh-CN" dirty="0"/>
              <a:t>&gt; </a:t>
            </a:r>
            <a:r>
              <a:rPr lang="zh-CN" altLang="en-US" dirty="0" smtClean="0"/>
              <a:t>判定</a:t>
            </a:r>
            <a:r>
              <a:rPr lang="en-US" altLang="zh-CN" dirty="0" smtClean="0"/>
              <a:t>/</a:t>
            </a:r>
            <a:r>
              <a:rPr lang="zh-CN" altLang="en-US" dirty="0" smtClean="0"/>
              <a:t>条件覆盖 </a:t>
            </a:r>
            <a:r>
              <a:rPr lang="en-US" altLang="zh-CN" dirty="0"/>
              <a:t>&gt; </a:t>
            </a:r>
            <a:r>
              <a:rPr lang="zh-CN" altLang="en-US" dirty="0"/>
              <a:t>语句</a:t>
            </a:r>
            <a:r>
              <a:rPr lang="zh-CN" altLang="en-US" dirty="0" smtClean="0"/>
              <a:t>覆盖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90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820658"/>
          </a:xfrm>
        </p:spPr>
        <p:txBody>
          <a:bodyPr/>
          <a:lstStyle/>
          <a:p>
            <a:r>
              <a:rPr lang="zh-CN" altLang="en-US" smtClean="0"/>
              <a:t>单元测试与</a:t>
            </a:r>
            <a:r>
              <a:rPr lang="en-US" altLang="zh-CN" smtClean="0"/>
              <a:t>mock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89329"/>
            <a:ext cx="9601200" cy="4078071"/>
          </a:xfrm>
        </p:spPr>
        <p:txBody>
          <a:bodyPr/>
          <a:lstStyle/>
          <a:p>
            <a:pPr fontAlgn="base"/>
            <a:r>
              <a:rPr lang="zh-CN" altLang="en-US" dirty="0" smtClean="0"/>
              <a:t>在单元测试中，我们常遇到的问题是应用中其它的协同模块尚未开发完成，或者被测试模块需要和一些不容易构造、比较复杂的对象进行交互。另外，由于不能肯定其它模块的正确性，我们也无法确定测试中发现的问题是由哪个模块引起的。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Mock </a:t>
            </a:r>
            <a:r>
              <a:rPr lang="zh-CN" altLang="en-US" dirty="0" smtClean="0"/>
              <a:t> 方法</a:t>
            </a:r>
            <a:r>
              <a:rPr lang="zh-CN" altLang="en-US" dirty="0"/>
              <a:t>是单元测试中常见的一种</a:t>
            </a:r>
            <a:r>
              <a:rPr lang="zh-CN" altLang="en-US" dirty="0" smtClean="0"/>
              <a:t>技术，能够模拟其它协同模块的行为，被</a:t>
            </a:r>
            <a:r>
              <a:rPr lang="zh-CN" altLang="en-US" dirty="0"/>
              <a:t>测试模块通过与 </a:t>
            </a:r>
            <a:r>
              <a:rPr lang="en-US" altLang="zh-CN" dirty="0"/>
              <a:t>Mock </a:t>
            </a:r>
            <a:r>
              <a:rPr lang="zh-CN" altLang="en-US" dirty="0"/>
              <a:t>对象协作，可以获得一个孤立的测试环境。此外，使用 </a:t>
            </a:r>
            <a:r>
              <a:rPr lang="en-US" altLang="zh-CN" dirty="0"/>
              <a:t>Mock </a:t>
            </a:r>
            <a:r>
              <a:rPr lang="zh-CN" altLang="en-US" dirty="0"/>
              <a:t>对象还可以模拟在应用中不容易构造（如 </a:t>
            </a:r>
            <a:r>
              <a:rPr lang="en-US" altLang="zh-CN" dirty="0" err="1"/>
              <a:t>HttpServletRequest</a:t>
            </a:r>
            <a:r>
              <a:rPr lang="en-US" altLang="zh-CN" dirty="0"/>
              <a:t> </a:t>
            </a:r>
            <a:r>
              <a:rPr lang="zh-CN" altLang="en-US" dirty="0"/>
              <a:t>必须在 </a:t>
            </a:r>
            <a:r>
              <a:rPr lang="en-US" altLang="zh-CN" dirty="0"/>
              <a:t>Servlet </a:t>
            </a:r>
            <a:r>
              <a:rPr lang="zh-CN" altLang="en-US" dirty="0"/>
              <a:t>容器中才能构造出来）和比较复杂的对象（如 </a:t>
            </a:r>
            <a:r>
              <a:rPr lang="en-US" altLang="zh-CN" dirty="0"/>
              <a:t>JDBC </a:t>
            </a:r>
            <a:r>
              <a:rPr lang="zh-CN" altLang="en-US" dirty="0"/>
              <a:t>中的 </a:t>
            </a: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zh-CN" altLang="en-US" dirty="0"/>
              <a:t>对象），从而使测试顺利进行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7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8709" y="2923903"/>
            <a:ext cx="3888377" cy="840393"/>
          </a:xfrm>
        </p:spPr>
        <p:txBody>
          <a:bodyPr/>
          <a:lstStyle/>
          <a:p>
            <a:r>
              <a:rPr lang="en-US" altLang="zh-CN" dirty="0" smtClean="0"/>
              <a:t>JUnit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5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JUnit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JUnit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是最流行的开源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单元测试工具，目前它的稳定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5.1.0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版。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JUnit 5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是下一代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JUnit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，目标是为开发人员在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上测试打造最新的基石。它关注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 8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及之上的特性，并应用了许多不同风格的测试理念和方法。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0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JUnit5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56437"/>
            <a:ext cx="9601200" cy="4110963"/>
          </a:xfrm>
        </p:spPr>
        <p:txBody>
          <a:bodyPr>
            <a:normAutofit/>
          </a:bodyPr>
          <a:lstStyle/>
          <a:p>
            <a:r>
              <a:rPr lang="en-US" altLang="zh-CN" dirty="0"/>
              <a:t>JUnit 5</a:t>
            </a:r>
            <a:r>
              <a:rPr lang="zh-CN" altLang="en-US" dirty="0"/>
              <a:t>完全使用当前的</a:t>
            </a:r>
            <a:r>
              <a:rPr lang="en-US" altLang="zh-CN" dirty="0"/>
              <a:t>Java 8</a:t>
            </a:r>
            <a:r>
              <a:rPr lang="zh-CN" altLang="en-US" dirty="0"/>
              <a:t>重写了所有代码，因此</a:t>
            </a:r>
            <a:r>
              <a:rPr lang="en-US" altLang="zh-CN" dirty="0"/>
              <a:t>JUnit 5</a:t>
            </a:r>
            <a:r>
              <a:rPr lang="zh-CN" altLang="en-US" dirty="0"/>
              <a:t>的运行条件是</a:t>
            </a:r>
            <a:r>
              <a:rPr lang="en-US" altLang="zh-CN" dirty="0"/>
              <a:t>Java 8</a:t>
            </a:r>
            <a:r>
              <a:rPr lang="zh-CN" altLang="en-US" dirty="0"/>
              <a:t>环境。 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en-US" altLang="zh-CN" dirty="0" smtClean="0"/>
              <a:t>JUnit </a:t>
            </a:r>
            <a:r>
              <a:rPr lang="en-US" altLang="zh-CN" dirty="0"/>
              <a:t>5</a:t>
            </a:r>
            <a:r>
              <a:rPr lang="zh-CN" altLang="en-US" dirty="0"/>
              <a:t>允许在断言中使用</a:t>
            </a:r>
            <a:r>
              <a:rPr lang="en-US" altLang="zh-CN" dirty="0"/>
              <a:t>Lambda</a:t>
            </a:r>
            <a:r>
              <a:rPr lang="zh-CN" altLang="en-US" dirty="0"/>
              <a:t>表达式，这个特性可以从开源的断言库</a:t>
            </a:r>
            <a:r>
              <a:rPr lang="en-US" altLang="zh-CN" dirty="0" err="1"/>
              <a:t>AssertJ</a:t>
            </a:r>
            <a:r>
              <a:rPr lang="zh-CN" altLang="en-US" dirty="0"/>
              <a:t>中可以看到。 </a:t>
            </a:r>
            <a:br>
              <a:rPr lang="zh-CN" altLang="en-US" dirty="0"/>
            </a:br>
            <a:r>
              <a:rPr lang="en-US" altLang="zh-CN" dirty="0" err="1"/>
              <a:t>AssertJ</a:t>
            </a:r>
            <a:r>
              <a:rPr lang="zh-CN" altLang="en-US" dirty="0"/>
              <a:t>库见： </a:t>
            </a:r>
            <a:r>
              <a:rPr lang="en-US" altLang="zh-CN" dirty="0">
                <a:hlinkClick r:id="rId2"/>
              </a:rPr>
              <a:t>http://joel-costigliola.github.io/assertj/</a:t>
            </a:r>
            <a:r>
              <a:rPr lang="en-US" altLang="zh-CN" dirty="0"/>
              <a:t> 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dirty="0" smtClean="0"/>
              <a:t>JUnit </a:t>
            </a:r>
            <a:r>
              <a:rPr lang="en-US" altLang="zh-CN" dirty="0"/>
              <a:t>5</a:t>
            </a:r>
            <a:r>
              <a:rPr lang="zh-CN" altLang="en-US" dirty="0"/>
              <a:t>的测试看上去与</a:t>
            </a:r>
            <a:r>
              <a:rPr lang="en-US" altLang="zh-CN" dirty="0"/>
              <a:t>JUnit 4</a:t>
            </a:r>
            <a:r>
              <a:rPr lang="zh-CN" altLang="en-US" dirty="0"/>
              <a:t>相同：同样是创建类，添加测试方法，使用</a:t>
            </a:r>
            <a:r>
              <a:rPr lang="en-US" altLang="zh-CN" dirty="0"/>
              <a:t>@Test</a:t>
            </a:r>
            <a:r>
              <a:rPr lang="zh-CN" altLang="en-US" dirty="0"/>
              <a:t>注释。但是，</a:t>
            </a:r>
            <a:r>
              <a:rPr lang="en-US" altLang="zh-CN" dirty="0"/>
              <a:t>JUnit 5</a:t>
            </a:r>
            <a:r>
              <a:rPr lang="zh-CN" altLang="en-US" dirty="0"/>
              <a:t>还提供了全新的一套注释集合，而且断言方法从</a:t>
            </a:r>
            <a:r>
              <a:rPr lang="en-US" altLang="zh-CN" dirty="0"/>
              <a:t>JUnit 4</a:t>
            </a:r>
            <a:r>
              <a:rPr lang="zh-CN" altLang="en-US" dirty="0"/>
              <a:t>的</a:t>
            </a:r>
            <a:r>
              <a:rPr lang="en-US" altLang="zh-CN" dirty="0" err="1"/>
              <a:t>org.junit.Assert</a:t>
            </a:r>
            <a:r>
              <a:rPr lang="zh-CN" altLang="en-US" dirty="0"/>
              <a:t>包移到了</a:t>
            </a:r>
            <a:r>
              <a:rPr lang="en-US" altLang="zh-CN" dirty="0"/>
              <a:t>JUnit 5</a:t>
            </a:r>
            <a:r>
              <a:rPr lang="zh-CN" altLang="en-US" dirty="0"/>
              <a:t>的</a:t>
            </a:r>
            <a:r>
              <a:rPr lang="en-US" altLang="zh-CN" dirty="0"/>
              <a:t>org.junit.gen5.api.Assertions</a:t>
            </a:r>
            <a:r>
              <a:rPr lang="zh-CN" altLang="en-US" dirty="0"/>
              <a:t>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2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211" y="685800"/>
            <a:ext cx="11986953" cy="14859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JUnit </a:t>
            </a:r>
            <a:r>
              <a:rPr lang="en-US" altLang="zh-CN" sz="3200" dirty="0"/>
              <a:t>5 = JUnit Platform + JUnit Jupiter + JUnit Vintage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56437"/>
            <a:ext cx="9601200" cy="4110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JUnit 5</a:t>
            </a:r>
            <a:r>
              <a:rPr lang="zh-CN" altLang="en-US" dirty="0" smtClean="0"/>
              <a:t>由来自上述三个子项目的模块组成。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JUnit Platform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中启动测试框架的基础。它也定义了在平台中开发测试框架的测试引擎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。另外，平台提供了从命令行启动的控制台启动器，及用于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的构造插件，也有一个</a:t>
            </a:r>
            <a:r>
              <a:rPr lang="en-US" altLang="zh-CN" dirty="0" smtClean="0"/>
              <a:t>JUnit 4</a:t>
            </a:r>
            <a:r>
              <a:rPr lang="zh-CN" altLang="en-US" dirty="0" smtClean="0"/>
              <a:t>的基础运行器。</a:t>
            </a:r>
            <a:endParaRPr lang="en-US" altLang="zh-CN" dirty="0"/>
          </a:p>
          <a:p>
            <a:r>
              <a:rPr lang="en-US" altLang="zh-CN" dirty="0" smtClean="0"/>
              <a:t>JUnit Jupiter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JUnit 5</a:t>
            </a:r>
            <a:r>
              <a:rPr lang="zh-CN" altLang="en-US" dirty="0" smtClean="0"/>
              <a:t>中编写测试和扩展的新编程模型和扩展模型的组合。</a:t>
            </a:r>
            <a:r>
              <a:rPr lang="en-US" altLang="zh-CN" dirty="0" smtClean="0"/>
              <a:t>Jupiter</a:t>
            </a:r>
            <a:r>
              <a:rPr lang="zh-CN" altLang="en-US" dirty="0" smtClean="0"/>
              <a:t>子项目提供了一个在平台上运行基于</a:t>
            </a:r>
            <a:r>
              <a:rPr lang="en-US" altLang="zh-CN" dirty="0" smtClean="0"/>
              <a:t>Jupiter</a:t>
            </a:r>
            <a:r>
              <a:rPr lang="zh-CN" altLang="en-US" dirty="0" smtClean="0"/>
              <a:t>测试的引擎。</a:t>
            </a:r>
            <a:endParaRPr lang="en-US" altLang="zh-CN" dirty="0" smtClean="0"/>
          </a:p>
          <a:p>
            <a:r>
              <a:rPr lang="en-US" altLang="zh-CN" dirty="0" smtClean="0"/>
              <a:t>JUnit Vintage</a:t>
            </a:r>
            <a:r>
              <a:rPr lang="zh-CN" altLang="en-US" dirty="0" smtClean="0"/>
              <a:t>提供了一个在平台上运行</a:t>
            </a:r>
            <a:r>
              <a:rPr lang="en-US" altLang="zh-CN" dirty="0" smtClean="0"/>
              <a:t>JUnit 3</a:t>
            </a:r>
            <a:r>
              <a:rPr lang="zh-CN" altLang="en-US" dirty="0" smtClean="0"/>
              <a:t>和</a:t>
            </a:r>
            <a:r>
              <a:rPr lang="en-US" altLang="zh-CN" dirty="0"/>
              <a:t>JUnit 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的测试引擎。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0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138"/>
          </a:xfrm>
        </p:spPr>
        <p:txBody>
          <a:bodyPr/>
          <a:lstStyle/>
          <a:p>
            <a:r>
              <a:rPr lang="en-US" altLang="zh-CN" dirty="0" smtClean="0"/>
              <a:t>JUnit5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20938"/>
            <a:ext cx="9601200" cy="46640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setUpBeforeClass</a:t>
            </a:r>
            <a:r>
              <a:rPr lang="en-US" altLang="zh-CN" b="1" dirty="0"/>
              <a:t>()</a:t>
            </a:r>
            <a:r>
              <a:rPr lang="zh-CN" altLang="en-US" b="1" dirty="0"/>
              <a:t>、</a:t>
            </a:r>
            <a:r>
              <a:rPr lang="en-US" altLang="zh-CN" b="1" dirty="0" err="1"/>
              <a:t>tearDownAfterClass</a:t>
            </a:r>
            <a:r>
              <a:rPr lang="en-US" altLang="zh-CN" b="1" dirty="0"/>
              <a:t>()</a:t>
            </a:r>
            <a:r>
              <a:rPr lang="zh-CN" altLang="en-US" b="1" dirty="0"/>
              <a:t>、</a:t>
            </a:r>
            <a:r>
              <a:rPr lang="en-US" altLang="zh-CN" b="1" dirty="0" err="1"/>
              <a:t>setUp</a:t>
            </a:r>
            <a:r>
              <a:rPr lang="en-US" altLang="zh-CN" b="1" dirty="0"/>
              <a:t>()</a:t>
            </a:r>
            <a:r>
              <a:rPr lang="zh-CN" altLang="en-US" b="1" dirty="0"/>
              <a:t>、</a:t>
            </a:r>
            <a:r>
              <a:rPr lang="en-US" altLang="zh-CN" b="1" dirty="0" err="1"/>
              <a:t>tearDown</a:t>
            </a:r>
            <a:r>
              <a:rPr lang="en-US" altLang="zh-CN" b="1" dirty="0"/>
              <a:t>()</a:t>
            </a:r>
            <a:r>
              <a:rPr lang="zh-CN" altLang="en-US" dirty="0" smtClean="0"/>
              <a:t>方法介绍：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/>
              <a:t>@</a:t>
            </a:r>
            <a:r>
              <a:rPr lang="en-US" altLang="zh-CN" dirty="0" err="1"/>
              <a:t>BeforeClass</a:t>
            </a:r>
            <a:r>
              <a:rPr lang="zh-CN" altLang="en-US" dirty="0"/>
              <a:t>修饰的</a:t>
            </a:r>
            <a:r>
              <a:rPr lang="en-US" altLang="zh-CN" dirty="0" err="1"/>
              <a:t>setUpBeforeClass</a:t>
            </a:r>
            <a:r>
              <a:rPr lang="en-US" altLang="zh-CN" dirty="0"/>
              <a:t>()</a:t>
            </a:r>
            <a:r>
              <a:rPr lang="zh-CN" altLang="en-US" dirty="0"/>
              <a:t>方法，在类中所有的方法执行之前执行；那么，使用</a:t>
            </a:r>
            <a:r>
              <a:rPr lang="en-US" altLang="zh-CN" dirty="0"/>
              <a:t>@</a:t>
            </a:r>
            <a:r>
              <a:rPr lang="en-US" altLang="zh-CN" dirty="0" err="1"/>
              <a:t>AfterClass</a:t>
            </a:r>
            <a:r>
              <a:rPr lang="zh-CN" altLang="en-US" dirty="0"/>
              <a:t>修饰的</a:t>
            </a:r>
            <a:r>
              <a:rPr lang="en-US" altLang="zh-CN" dirty="0" err="1"/>
              <a:t>tearDownAfterClass</a:t>
            </a:r>
            <a:r>
              <a:rPr lang="en-US" altLang="zh-CN" dirty="0"/>
              <a:t>()</a:t>
            </a:r>
            <a:r>
              <a:rPr lang="zh-CN" altLang="en-US" dirty="0"/>
              <a:t>方法则与之完全相反；</a:t>
            </a:r>
            <a:r>
              <a:rPr lang="zh-CN" altLang="en-US" dirty="0" smtClean="0"/>
              <a:t>可以这</a:t>
            </a:r>
            <a:r>
              <a:rPr lang="zh-CN" altLang="en-US" dirty="0"/>
              <a:t>两个方法都被</a:t>
            </a:r>
            <a:r>
              <a:rPr lang="en-US" altLang="zh-CN" dirty="0"/>
              <a:t>static</a:t>
            </a:r>
            <a:r>
              <a:rPr lang="zh-CN" altLang="en-US" dirty="0"/>
              <a:t>修饰，在类加载以后，这两个方法就会被加载，并且只会存在一份。</a:t>
            </a:r>
          </a:p>
          <a:p>
            <a:pPr marL="0" indent="0">
              <a:buNone/>
            </a:pPr>
            <a:r>
              <a:rPr lang="zh-CN" altLang="en-US" dirty="0" smtClean="0"/>
              <a:t>    （</a:t>
            </a:r>
            <a:r>
              <a:rPr lang="en-US" altLang="zh-CN" dirty="0"/>
              <a:t>2</a:t>
            </a:r>
            <a:r>
              <a:rPr lang="zh-CN" altLang="en-US" dirty="0"/>
              <a:t>）使用</a:t>
            </a:r>
            <a:r>
              <a:rPr lang="en-US" altLang="zh-CN" dirty="0"/>
              <a:t>@Before</a:t>
            </a:r>
            <a:r>
              <a:rPr lang="zh-CN" altLang="en-US" dirty="0"/>
              <a:t>修饰的</a:t>
            </a:r>
            <a:r>
              <a:rPr lang="en-US" altLang="zh-CN" dirty="0" err="1"/>
              <a:t>setUp</a:t>
            </a:r>
            <a:r>
              <a:rPr lang="en-US" altLang="zh-CN" dirty="0"/>
              <a:t>()</a:t>
            </a:r>
            <a:r>
              <a:rPr lang="zh-CN" altLang="en-US" dirty="0"/>
              <a:t>方法，在每一个</a:t>
            </a:r>
            <a:r>
              <a:rPr lang="en-US" altLang="zh-CN" dirty="0"/>
              <a:t>@Test</a:t>
            </a:r>
            <a:r>
              <a:rPr lang="zh-CN" altLang="en-US" dirty="0"/>
              <a:t>测试方法执行之前执行；那么，使用</a:t>
            </a:r>
            <a:r>
              <a:rPr lang="en-US" altLang="zh-CN" dirty="0"/>
              <a:t>@After</a:t>
            </a:r>
            <a:r>
              <a:rPr lang="zh-CN" altLang="en-US" dirty="0"/>
              <a:t>修饰的</a:t>
            </a:r>
            <a:r>
              <a:rPr lang="en-US" altLang="zh-CN" dirty="0" err="1"/>
              <a:t>tearDown</a:t>
            </a:r>
            <a:r>
              <a:rPr lang="en-US" altLang="zh-CN" dirty="0"/>
              <a:t>()</a:t>
            </a:r>
            <a:r>
              <a:rPr lang="zh-CN" altLang="en-US" dirty="0"/>
              <a:t>方法则与之完全相反</a:t>
            </a:r>
            <a:r>
              <a:rPr lang="zh-CN" altLang="en-US" dirty="0" smtClean="0"/>
              <a:t>。简单理解为，</a:t>
            </a:r>
            <a:r>
              <a:rPr lang="en-US" altLang="zh-CN" dirty="0"/>
              <a:t>setup</a:t>
            </a:r>
            <a:r>
              <a:rPr lang="zh-CN" altLang="en-US" dirty="0"/>
              <a:t>主要实现测试前的初始化工作，而</a:t>
            </a:r>
            <a:r>
              <a:rPr lang="en-US" altLang="zh-CN" dirty="0"/>
              <a:t>teardown</a:t>
            </a:r>
            <a:r>
              <a:rPr lang="zh-CN" altLang="en-US" dirty="0"/>
              <a:t>则主要实现测试完成后的垃圾回收等工作。</a:t>
            </a:r>
          </a:p>
        </p:txBody>
      </p:sp>
    </p:spTree>
    <p:extLst>
      <p:ext uri="{BB962C8B-B14F-4D97-AF65-F5344CB8AC3E}">
        <p14:creationId xmlns:p14="http://schemas.microsoft.com/office/powerpoint/2010/main" val="42349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49859"/>
            <a:ext cx="9601200" cy="4117541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使用</a:t>
            </a:r>
            <a:r>
              <a:rPr lang="en-US" altLang="zh-CN" sz="2400" dirty="0"/>
              <a:t>@Test</a:t>
            </a:r>
            <a:r>
              <a:rPr lang="zh-CN" altLang="zh-CN" sz="2400" dirty="0"/>
              <a:t>标注，以表明这是一个测试方法。对于方法的声明也有如下要求：名字没有任何限制，但是返回值必须为</a:t>
            </a:r>
            <a:r>
              <a:rPr lang="en-US" altLang="zh-CN" sz="2400" dirty="0"/>
              <a:t>void</a:t>
            </a:r>
            <a:r>
              <a:rPr lang="zh-CN" altLang="zh-CN" sz="2400" dirty="0"/>
              <a:t>，而且不能有任何参数。如果违反这些规定，会在运行时抛出一个</a:t>
            </a:r>
            <a:r>
              <a:rPr lang="zh-CN" altLang="zh-CN" sz="2400" dirty="0" smtClean="0"/>
              <a:t>异常。</a:t>
            </a:r>
            <a:endParaRPr lang="en-US" altLang="zh-CN" sz="2400" dirty="0" smtClean="0"/>
          </a:p>
          <a:p>
            <a:r>
              <a:rPr lang="zh-CN" altLang="zh-CN" sz="2400" dirty="0" smtClean="0"/>
              <a:t>如果方法</a:t>
            </a:r>
            <a:r>
              <a:rPr lang="zh-CN" altLang="zh-CN" sz="2400" dirty="0"/>
              <a:t>的测试用例写完，但该方法尚未完成，在测试函数的前面加上</a:t>
            </a:r>
            <a:r>
              <a:rPr lang="en-US" altLang="zh-CN" sz="2400" dirty="0"/>
              <a:t>@Ignore</a:t>
            </a:r>
            <a:r>
              <a:rPr lang="zh-CN" altLang="zh-CN" sz="2400" dirty="0"/>
              <a:t>标注，这个标注的含义就是“某些方法尚未完成，暂不参与此次测试”。一旦完成了相应函数，只需要把</a:t>
            </a:r>
            <a:r>
              <a:rPr lang="en-US" altLang="zh-CN" sz="2400" dirty="0"/>
              <a:t>@Ignore</a:t>
            </a:r>
            <a:r>
              <a:rPr lang="zh-CN" altLang="zh-CN" sz="2400" dirty="0"/>
              <a:t>标注删去，就可以进行正常的测试。（在</a:t>
            </a:r>
            <a:r>
              <a:rPr lang="en-US" altLang="zh-CN" sz="2400" dirty="0"/>
              <a:t>junit5</a:t>
            </a:r>
            <a:r>
              <a:rPr lang="zh-CN" altLang="zh-CN" sz="2400" dirty="0"/>
              <a:t>中，</a:t>
            </a:r>
            <a:r>
              <a:rPr lang="en-US" altLang="zh-CN" sz="2400" dirty="0"/>
              <a:t>@Ignore</a:t>
            </a:r>
            <a:r>
              <a:rPr lang="zh-CN" altLang="zh-CN" sz="2400" dirty="0"/>
              <a:t>标注替换成</a:t>
            </a:r>
            <a:r>
              <a:rPr lang="en-US" altLang="zh-CN" sz="2400" dirty="0"/>
              <a:t>@Disabled</a:t>
            </a:r>
            <a:r>
              <a:rPr lang="zh-CN" altLang="zh-CN" sz="2400" dirty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29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66987"/>
            <a:ext cx="9601200" cy="478250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断言意义：</a:t>
            </a:r>
            <a:r>
              <a:rPr lang="zh-CN" altLang="en-US" dirty="0"/>
              <a:t>进行预先判断，不用再从控制台看输出</a:t>
            </a:r>
            <a:endParaRPr lang="en-US" altLang="zh-CN" dirty="0" smtClean="0"/>
          </a:p>
          <a:p>
            <a:r>
              <a:rPr lang="en-US" altLang="zh-CN" dirty="0" smtClean="0"/>
              <a:t>Null</a:t>
            </a:r>
            <a:r>
              <a:rPr lang="zh-CN" altLang="en-US" dirty="0" smtClean="0"/>
              <a:t>断言：</a:t>
            </a:r>
            <a:r>
              <a:rPr lang="en-US" altLang="zh-CN" dirty="0" err="1" smtClean="0"/>
              <a:t>Assert.assertNull</a:t>
            </a:r>
            <a:r>
              <a:rPr lang="en-US" altLang="zh-CN" dirty="0" smtClean="0"/>
              <a:t>(Object object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zh-CN" altLang="en-US" dirty="0" smtClean="0"/>
              <a:t>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断言：</a:t>
            </a:r>
            <a:r>
              <a:rPr lang="en-US" altLang="zh-CN" dirty="0" err="1" smtClean="0"/>
              <a:t>Assert.assertNotNull</a:t>
            </a:r>
            <a:r>
              <a:rPr lang="en-US" altLang="zh-CN" dirty="0" smtClean="0"/>
              <a:t>(Object object);</a:t>
            </a:r>
          </a:p>
          <a:p>
            <a:r>
              <a:rPr lang="zh-CN" altLang="en-US" dirty="0" smtClean="0"/>
              <a:t>等值断言：</a:t>
            </a:r>
            <a:r>
              <a:rPr lang="en-US" altLang="zh-CN" dirty="0" err="1"/>
              <a:t>Assert.assertEquals</a:t>
            </a:r>
            <a:r>
              <a:rPr lang="en-US" altLang="zh-CN" dirty="0"/>
              <a:t>(Object expected, Object actual); // expected </a:t>
            </a:r>
            <a:r>
              <a:rPr lang="zh-CN" altLang="en-US" dirty="0" smtClean="0"/>
              <a:t>期望值   </a:t>
            </a:r>
            <a:r>
              <a:rPr lang="en-US" altLang="zh-CN" dirty="0"/>
              <a:t>actual  </a:t>
            </a:r>
            <a:r>
              <a:rPr lang="zh-CN" altLang="en-US" dirty="0" smtClean="0"/>
              <a:t>真实值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对比双方的类型应一致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非等断言：</a:t>
            </a:r>
            <a:r>
              <a:rPr lang="en-US" altLang="zh-CN" dirty="0" err="1" smtClean="0"/>
              <a:t>Assert.assertNotEquals</a:t>
            </a:r>
            <a:r>
              <a:rPr lang="en-US" altLang="zh-CN" dirty="0" smtClean="0"/>
              <a:t>(Object </a:t>
            </a:r>
            <a:r>
              <a:rPr lang="en-US" altLang="zh-CN" dirty="0"/>
              <a:t>unexpected, Object actual</a:t>
            </a:r>
            <a:r>
              <a:rPr lang="en-US" altLang="zh-CN" dirty="0" smtClean="0"/>
              <a:t>);//</a:t>
            </a:r>
            <a:r>
              <a:rPr lang="en-US" altLang="zh-CN" dirty="0"/>
              <a:t> </a:t>
            </a:r>
            <a:r>
              <a:rPr lang="en-US" altLang="zh-CN" dirty="0" smtClean="0"/>
              <a:t>unexpected </a:t>
            </a:r>
            <a:r>
              <a:rPr lang="zh-CN" altLang="en-US" dirty="0" smtClean="0"/>
              <a:t>非期望值</a:t>
            </a:r>
            <a:endParaRPr lang="en-US" altLang="zh-CN" dirty="0" smtClean="0"/>
          </a:p>
          <a:p>
            <a:r>
              <a:rPr lang="zh-CN" altLang="en-US" dirty="0" smtClean="0"/>
              <a:t>数组等值断言：</a:t>
            </a:r>
            <a:r>
              <a:rPr lang="en-US" altLang="zh-CN" dirty="0"/>
              <a:t> </a:t>
            </a:r>
            <a:r>
              <a:rPr lang="en-US" altLang="zh-CN" dirty="0" err="1" smtClean="0"/>
              <a:t>Assert.assertArrayEquals</a:t>
            </a:r>
            <a:r>
              <a:rPr lang="en-US" altLang="zh-CN" dirty="0" smtClean="0"/>
              <a:t>(Object </a:t>
            </a:r>
            <a:r>
              <a:rPr lang="en-US" altLang="zh-CN" dirty="0"/>
              <a:t>expected, Object actual); </a:t>
            </a:r>
          </a:p>
          <a:p>
            <a:r>
              <a:rPr lang="zh-CN" altLang="en-US" dirty="0" smtClean="0"/>
              <a:t>真假断言：</a:t>
            </a:r>
            <a:r>
              <a:rPr lang="en-US" altLang="zh-CN" dirty="0" err="1" smtClean="0"/>
              <a:t>Assert.assertTrue</a:t>
            </a:r>
            <a:r>
              <a:rPr lang="en-US" altLang="zh-CN" dirty="0" smtClean="0"/>
              <a:t>(Boolean </a:t>
            </a:r>
            <a:r>
              <a:rPr lang="en-US" altLang="zh-CN" dirty="0"/>
              <a:t>true); </a:t>
            </a:r>
            <a:r>
              <a:rPr lang="en-US" altLang="zh-CN" dirty="0" err="1" smtClean="0"/>
              <a:t>Assert.assertFalse</a:t>
            </a:r>
            <a:r>
              <a:rPr lang="en-US" altLang="zh-CN" dirty="0" smtClean="0"/>
              <a:t>(Boolean true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zh-CN" altLang="en-US" dirty="0" smtClean="0"/>
              <a:t>引用相同对象断言：</a:t>
            </a:r>
            <a:r>
              <a:rPr lang="en-US" altLang="zh-CN" dirty="0" err="1" smtClean="0"/>
              <a:t>Assert.assertSame</a:t>
            </a:r>
            <a:r>
              <a:rPr lang="en-US" altLang="zh-CN" dirty="0" smtClean="0"/>
              <a:t>(Object  expected,</a:t>
            </a:r>
            <a:r>
              <a:rPr lang="en-US" altLang="zh-CN" dirty="0"/>
              <a:t> </a:t>
            </a:r>
            <a:r>
              <a:rPr lang="en-US" altLang="zh-CN" dirty="0" smtClean="0"/>
              <a:t>Object  </a:t>
            </a:r>
            <a:r>
              <a:rPr lang="en-US" altLang="zh-CN" dirty="0"/>
              <a:t>actual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引用非相同对象断言</a:t>
            </a:r>
            <a:r>
              <a:rPr lang="en-US" altLang="zh-CN" dirty="0"/>
              <a:t>:</a:t>
            </a:r>
            <a:r>
              <a:rPr lang="en-US" altLang="zh-CN" dirty="0" err="1" smtClean="0"/>
              <a:t>Assert.assertNotSame</a:t>
            </a:r>
            <a:r>
              <a:rPr lang="en-US" altLang="zh-CN" dirty="0" smtClean="0"/>
              <a:t>(Object  unexpected</a:t>
            </a:r>
            <a:r>
              <a:rPr lang="en-US" altLang="zh-CN" dirty="0"/>
              <a:t>, Object  actual);</a:t>
            </a:r>
          </a:p>
          <a:p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expected 期望 actual 真实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9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1542" y="2775857"/>
            <a:ext cx="4576083" cy="74839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Mock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6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8709" y="2923903"/>
            <a:ext cx="3888377" cy="840393"/>
          </a:xfrm>
        </p:spPr>
        <p:txBody>
          <a:bodyPr/>
          <a:lstStyle/>
          <a:p>
            <a:r>
              <a:rPr lang="zh-CN" altLang="en-US" dirty="0" smtClean="0"/>
              <a:t>单元测试简介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1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Mock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39349"/>
            <a:ext cx="9601200" cy="468383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Mock</a:t>
            </a:r>
            <a:r>
              <a:rPr lang="zh-CN" altLang="en-US" dirty="0">
                <a:solidFill>
                  <a:schemeClr val="tx1"/>
                </a:solidFill>
              </a:rPr>
              <a:t>方式下，模拟代码与测试代码放在一起，易读性好，而且扩展性、</a:t>
            </a:r>
            <a:r>
              <a:rPr lang="zh-CN" altLang="en-US" dirty="0" smtClean="0">
                <a:solidFill>
                  <a:schemeClr val="tx1"/>
                </a:solidFill>
              </a:rPr>
              <a:t>灵活性较好。比较</a:t>
            </a:r>
            <a:r>
              <a:rPr lang="zh-CN" altLang="en-US" dirty="0">
                <a:solidFill>
                  <a:schemeClr val="tx1"/>
                </a:solidFill>
              </a:rPr>
              <a:t>流行的</a:t>
            </a:r>
            <a:r>
              <a:rPr lang="en-US" altLang="zh-CN" dirty="0">
                <a:solidFill>
                  <a:schemeClr val="tx1"/>
                </a:solidFill>
              </a:rPr>
              <a:t>Mock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err="1" smtClean="0">
                <a:solidFill>
                  <a:schemeClr val="tx1"/>
                </a:solidFill>
              </a:rPr>
              <a:t>Jmock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EasyMock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Mockito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powermock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</a:t>
            </a:r>
            <a:r>
              <a:rPr lang="en-US" altLang="zh-CN" dirty="0" err="1">
                <a:solidFill>
                  <a:schemeClr val="tx1"/>
                </a:solidFill>
              </a:rPr>
              <a:t>EasyMock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err="1">
                <a:solidFill>
                  <a:schemeClr val="tx1"/>
                </a:solidFill>
              </a:rPr>
              <a:t>Mockito</a:t>
            </a:r>
            <a:r>
              <a:rPr lang="zh-CN" altLang="en-US" dirty="0">
                <a:solidFill>
                  <a:schemeClr val="tx1"/>
                </a:solidFill>
              </a:rPr>
              <a:t>对于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接口使用接口代理的方式来模拟，对于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类使用继承的方式来模拟（也即会创建一个新的</a:t>
            </a:r>
            <a:r>
              <a:rPr lang="en-US" altLang="zh-CN" dirty="0">
                <a:solidFill>
                  <a:schemeClr val="tx1"/>
                </a:solidFill>
              </a:rPr>
              <a:t>Class</a:t>
            </a:r>
            <a:r>
              <a:rPr lang="zh-CN" altLang="en-US" dirty="0">
                <a:solidFill>
                  <a:schemeClr val="tx1"/>
                </a:solidFill>
              </a:rPr>
              <a:t>类）。</a:t>
            </a:r>
            <a:r>
              <a:rPr lang="en-US" altLang="zh-CN" dirty="0" err="1">
                <a:solidFill>
                  <a:schemeClr val="tx1"/>
                </a:solidFill>
              </a:rPr>
              <a:t>Mockito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en-US" altLang="zh-CN" dirty="0">
                <a:solidFill>
                  <a:schemeClr val="tx1"/>
                </a:solidFill>
              </a:rPr>
              <a:t>spy</a:t>
            </a:r>
            <a:r>
              <a:rPr lang="zh-CN" altLang="en-US" dirty="0">
                <a:solidFill>
                  <a:schemeClr val="tx1"/>
                </a:solidFill>
              </a:rPr>
              <a:t>方式，可以对实例进行模拟。但它们都不能对静态方法和</a:t>
            </a:r>
            <a:r>
              <a:rPr lang="en-US" altLang="zh-CN" dirty="0">
                <a:solidFill>
                  <a:schemeClr val="tx1"/>
                </a:solidFill>
              </a:rPr>
              <a:t>final</a:t>
            </a:r>
            <a:r>
              <a:rPr lang="zh-CN" altLang="en-US" dirty="0">
                <a:solidFill>
                  <a:schemeClr val="tx1"/>
                </a:solidFill>
              </a:rPr>
              <a:t>类进行模拟，</a:t>
            </a:r>
            <a:r>
              <a:rPr lang="en-US" altLang="zh-CN" dirty="0" err="1">
                <a:solidFill>
                  <a:schemeClr val="tx1"/>
                </a:solidFill>
              </a:rPr>
              <a:t>powermock</a:t>
            </a:r>
            <a:r>
              <a:rPr lang="zh-CN" altLang="en-US" dirty="0">
                <a:solidFill>
                  <a:schemeClr val="tx1"/>
                </a:solidFill>
              </a:rPr>
              <a:t>通过修改字节码来支持了此</a:t>
            </a:r>
            <a:r>
              <a:rPr lang="zh-CN" altLang="en-US" dirty="0" smtClean="0">
                <a:solidFill>
                  <a:schemeClr val="tx1"/>
                </a:solidFill>
              </a:rPr>
              <a:t>功能。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91613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Mock</a:t>
            </a:r>
            <a:r>
              <a:rPr lang="zh-CN" altLang="en-US" b="1" dirty="0" smtClean="0"/>
              <a:t>框架比较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2329" y="557279"/>
            <a:ext cx="1803862" cy="4082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/>
                </a:solidFill>
              </a:rPr>
              <a:t>mockito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3" y="975187"/>
            <a:ext cx="9648825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3" y="1394287"/>
            <a:ext cx="3857625" cy="3333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92329" y="1886351"/>
            <a:ext cx="1686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easymock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2251797"/>
            <a:ext cx="9725025" cy="409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3" y="2716648"/>
            <a:ext cx="3619500" cy="3143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92329" y="3149550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jmockit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3541083"/>
            <a:ext cx="9677400" cy="476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4056298"/>
            <a:ext cx="3619500" cy="3238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92329" y="4605425"/>
            <a:ext cx="176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PowerMock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4974757"/>
            <a:ext cx="9848850" cy="4191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448864"/>
            <a:ext cx="3771900" cy="3143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92329" y="5832999"/>
            <a:ext cx="10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jmock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6146493"/>
            <a:ext cx="9915525" cy="4095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46" y="6593337"/>
            <a:ext cx="35147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1203" y="271360"/>
            <a:ext cx="9601200" cy="636462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Why </a:t>
            </a:r>
            <a:r>
              <a:rPr lang="en-US" altLang="zh-CN" b="1" dirty="0" err="1" smtClean="0"/>
              <a:t>Mockito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03" y="907822"/>
            <a:ext cx="82296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1203" y="271360"/>
            <a:ext cx="9601200" cy="636462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How to use </a:t>
            </a:r>
            <a:r>
              <a:rPr lang="en-US" altLang="zh-CN" b="1" dirty="0" err="1" smtClean="0"/>
              <a:t>Mockito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8" y="1019175"/>
            <a:ext cx="7081838" cy="53995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06131" y="6488668"/>
            <a:ext cx="7930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个不错的</a:t>
            </a:r>
            <a:r>
              <a:rPr lang="zh-CN" altLang="en-US" dirty="0"/>
              <a:t>范例</a:t>
            </a:r>
            <a:r>
              <a:rPr lang="zh-CN" altLang="en-US" dirty="0" smtClean="0"/>
              <a:t>：https</a:t>
            </a:r>
            <a:r>
              <a:rPr lang="zh-CN" altLang="en-US" dirty="0"/>
              <a:t>://blog.csdn.net/zhoudaxia/article/details/33056093</a:t>
            </a:r>
          </a:p>
        </p:txBody>
      </p:sp>
    </p:spTree>
    <p:extLst>
      <p:ext uri="{BB962C8B-B14F-4D97-AF65-F5344CB8AC3E}">
        <p14:creationId xmlns:p14="http://schemas.microsoft.com/office/powerpoint/2010/main" val="25796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1203" y="271360"/>
            <a:ext cx="9601200" cy="63646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模拟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请求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38249" y="1133474"/>
            <a:ext cx="1041082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Spring</a:t>
            </a:r>
            <a:r>
              <a:rPr lang="zh-CN" altLang="en-US" sz="2000" b="1" dirty="0" smtClean="0"/>
              <a:t>框架中的</a:t>
            </a:r>
            <a:r>
              <a:rPr lang="en-US" altLang="zh-CN" sz="2000" b="1" dirty="0" err="1" smtClean="0">
                <a:hlinkClick r:id="rId2"/>
              </a:rPr>
              <a:t>MockHttpServletRequest</a:t>
            </a:r>
            <a:r>
              <a:rPr lang="zh-CN" altLang="en-US" sz="2000" b="1" dirty="0" smtClean="0"/>
              <a:t>和</a:t>
            </a:r>
            <a:r>
              <a:rPr lang="en-US" altLang="zh-CN" sz="2000" b="1" dirty="0" err="1" smtClean="0">
                <a:hlinkClick r:id="rId3"/>
              </a:rPr>
              <a:t>MockHttpServletResponse</a:t>
            </a:r>
            <a:endParaRPr lang="en-US" altLang="zh-CN" sz="2000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private </a:t>
            </a:r>
            <a:r>
              <a:rPr lang="en-US" altLang="zh-CN" dirty="0" err="1"/>
              <a:t>MockHttpServletRequest</a:t>
            </a:r>
            <a:r>
              <a:rPr lang="en-US" altLang="zh-CN" dirty="0"/>
              <a:t> request;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private </a:t>
            </a:r>
            <a:r>
              <a:rPr lang="en-US" altLang="zh-CN" dirty="0" err="1"/>
              <a:t>MockHttpServletResponse</a:t>
            </a:r>
            <a:r>
              <a:rPr lang="en-US" altLang="zh-CN" dirty="0"/>
              <a:t> response;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private </a:t>
            </a:r>
            <a:r>
              <a:rPr lang="en-US" altLang="zh-CN" dirty="0" err="1"/>
              <a:t>MockHttpSession</a:t>
            </a:r>
            <a:r>
              <a:rPr lang="en-US" altLang="zh-CN" dirty="0"/>
              <a:t> session</a:t>
            </a:r>
            <a:r>
              <a:rPr lang="en-US" altLang="zh-CN" dirty="0" smtClean="0"/>
              <a:t>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request = new </a:t>
            </a:r>
            <a:r>
              <a:rPr lang="en-US" altLang="zh-CN" dirty="0" err="1"/>
              <a:t>MockHttpServletRequest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err="1" smtClean="0"/>
              <a:t>request.setCharacterEncoding</a:t>
            </a:r>
            <a:r>
              <a:rPr lang="en-US" altLang="zh-CN" dirty="0"/>
              <a:t>("UTF-8");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response </a:t>
            </a:r>
            <a:r>
              <a:rPr lang="en-US" altLang="zh-CN" dirty="0"/>
              <a:t>= new </a:t>
            </a:r>
            <a:r>
              <a:rPr lang="en-US" altLang="zh-CN" dirty="0" err="1"/>
              <a:t>MockHttpServletResponse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session=new </a:t>
            </a:r>
            <a:r>
              <a:rPr lang="en-US" altLang="zh-CN" dirty="0" err="1"/>
              <a:t>MockHttpSession</a:t>
            </a:r>
            <a:r>
              <a:rPr lang="en-US" altLang="zh-CN" dirty="0" smtClean="0"/>
              <a:t>();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request.setSession</a:t>
            </a:r>
            <a:r>
              <a:rPr lang="en-US" altLang="zh-CN" dirty="0"/>
              <a:t>(session);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session.setAttribute</a:t>
            </a:r>
            <a:r>
              <a:rPr lang="en-US" altLang="zh-CN" dirty="0"/>
              <a:t>("user", user);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JsonResponse</a:t>
            </a:r>
            <a:r>
              <a:rPr lang="en-US" altLang="zh-CN" dirty="0" smtClean="0"/>
              <a:t> </a:t>
            </a:r>
            <a:r>
              <a:rPr lang="en-US" altLang="zh-CN" dirty="0"/>
              <a:t>response = </a:t>
            </a:r>
            <a:r>
              <a:rPr lang="en-US" altLang="zh-CN" dirty="0" err="1"/>
              <a:t>createOrder</a:t>
            </a:r>
            <a:r>
              <a:rPr lang="en-US" altLang="zh-CN" dirty="0"/>
              <a:t>(request, null, null, null); </a:t>
            </a:r>
            <a:r>
              <a:rPr lang="en-US" altLang="zh-CN" dirty="0" err="1"/>
              <a:t>assertTrue</a:t>
            </a:r>
            <a:r>
              <a:rPr lang="en-US" altLang="zh-CN" dirty="0"/>
              <a:t>(</a:t>
            </a:r>
            <a:r>
              <a:rPr lang="en-US" altLang="zh-CN" dirty="0" err="1"/>
              <a:t>response.getStatus</a:t>
            </a:r>
            <a:r>
              <a:rPr lang="en-US" altLang="zh-CN" dirty="0"/>
              <a:t>().contains("</a:t>
            </a:r>
            <a:r>
              <a:rPr lang="en-US" altLang="zh-CN" dirty="0" err="1"/>
              <a:t>erro</a:t>
            </a:r>
            <a:r>
              <a:rPr lang="en-US" altLang="zh-CN" dirty="0"/>
              <a:t>"));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7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1542" y="2775857"/>
            <a:ext cx="6165669" cy="84039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JUnit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中实际使用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1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658"/>
          </a:xfrm>
        </p:spPr>
        <p:txBody>
          <a:bodyPr/>
          <a:lstStyle/>
          <a:p>
            <a:r>
              <a:rPr lang="en-US" altLang="zh-CN" dirty="0" smtClean="0"/>
              <a:t>JUnit 5</a:t>
            </a:r>
            <a:r>
              <a:rPr lang="zh-CN" altLang="en-US" dirty="0" smtClean="0"/>
              <a:t>对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的版本要求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27517"/>
            <a:ext cx="9601200" cy="4439883"/>
          </a:xfrm>
        </p:spPr>
        <p:txBody>
          <a:bodyPr/>
          <a:lstStyle/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endParaRPr lang="en-US" altLang="zh-CN" dirty="0"/>
          </a:p>
          <a:p>
            <a:pPr marL="987552" lvl="2" indent="0" algn="just">
              <a:buNone/>
            </a:pPr>
            <a:r>
              <a:rPr lang="en-US" altLang="zh-CN" sz="3000" b="1" dirty="0" smtClean="0"/>
              <a:t>Eclipse Oxygen.1a (4.7.1a)</a:t>
            </a:r>
          </a:p>
          <a:p>
            <a:pPr marL="0" indent="0" algn="just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52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658"/>
          </a:xfrm>
        </p:spPr>
        <p:txBody>
          <a:bodyPr/>
          <a:lstStyle/>
          <a:p>
            <a:r>
              <a:rPr lang="zh-CN" altLang="en-US" dirty="0" smtClean="0"/>
              <a:t>建立单元测试用例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27517"/>
            <a:ext cx="9601200" cy="4439883"/>
          </a:xfrm>
        </p:spPr>
        <p:txBody>
          <a:bodyPr/>
          <a:lstStyle/>
          <a:p>
            <a:pPr algn="just"/>
            <a:r>
              <a:rPr lang="en-US" altLang="zh-CN" dirty="0" smtClean="0"/>
              <a:t>1.</a:t>
            </a:r>
            <a:r>
              <a:rPr lang="zh-CN" altLang="en-US" dirty="0" smtClean="0"/>
              <a:t>选定进行测试的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类文件</a:t>
            </a:r>
            <a:endParaRPr lang="en-US" altLang="zh-CN" dirty="0" smtClean="0"/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03" y="1764657"/>
            <a:ext cx="363200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建立单元测试用例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64340"/>
            <a:ext cx="9601200" cy="4203060"/>
          </a:xfrm>
        </p:spPr>
        <p:txBody>
          <a:bodyPr/>
          <a:lstStyle/>
          <a:p>
            <a:pPr algn="just"/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zh-CN" altLang="en-US" dirty="0" smtClean="0"/>
              <a:t>右键菜单，</a:t>
            </a:r>
            <a:r>
              <a:rPr lang="en-US" altLang="zh-CN" dirty="0" smtClean="0"/>
              <a:t>NEW-</a:t>
            </a:r>
            <a:r>
              <a:rPr lang="en-US" altLang="zh-CN" dirty="0"/>
              <a:t>&gt;Other</a:t>
            </a:r>
            <a:r>
              <a:rPr lang="zh-CN" altLang="zh-CN" dirty="0"/>
              <a:t>选项，输入</a:t>
            </a:r>
            <a:r>
              <a:rPr lang="en-US" altLang="zh-CN" dirty="0" err="1"/>
              <a:t>junit</a:t>
            </a:r>
            <a:r>
              <a:rPr lang="zh-CN" altLang="zh-CN" dirty="0"/>
              <a:t>，选择</a:t>
            </a:r>
            <a:r>
              <a:rPr lang="en-US" altLang="zh-CN" dirty="0"/>
              <a:t>Junit </a:t>
            </a:r>
            <a:r>
              <a:rPr lang="en-US" altLang="zh-CN" dirty="0" smtClean="0"/>
              <a:t>Test Case</a:t>
            </a:r>
          </a:p>
          <a:p>
            <a:pPr marL="0" indent="0" algn="just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38" y="2262976"/>
            <a:ext cx="4588108" cy="42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建立单元测试用例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64340"/>
            <a:ext cx="9601200" cy="4203060"/>
          </a:xfrm>
        </p:spPr>
        <p:txBody>
          <a:bodyPr/>
          <a:lstStyle/>
          <a:p>
            <a:pPr algn="just"/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Next,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New Junit Jupiter test,</a:t>
            </a:r>
            <a:r>
              <a:rPr lang="zh-CN" altLang="en-US" dirty="0" smtClean="0"/>
              <a:t>并勾选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选项（勾选该选项，</a:t>
            </a:r>
            <a:r>
              <a:rPr lang="zh-CN" altLang="zh-CN" dirty="0"/>
              <a:t>会根据</a:t>
            </a:r>
            <a:r>
              <a:rPr lang="en-US" altLang="zh-CN" dirty="0"/>
              <a:t>java</a:t>
            </a:r>
            <a:r>
              <a:rPr lang="zh-CN" altLang="zh-CN" dirty="0"/>
              <a:t>文件中的函数，自动生成</a:t>
            </a:r>
            <a:r>
              <a:rPr lang="zh-CN" altLang="zh-CN" dirty="0" smtClean="0"/>
              <a:t>测试</a:t>
            </a:r>
            <a:r>
              <a:rPr lang="zh-CN" altLang="en-US" dirty="0" smtClean="0"/>
              <a:t>用例模版），此处，用例名字等使用默认名字即可</a:t>
            </a:r>
            <a:endParaRPr lang="en-US" altLang="zh-CN" dirty="0" smtClean="0"/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35" y="2646142"/>
            <a:ext cx="4258384" cy="41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0393"/>
          </a:xfrm>
        </p:spPr>
        <p:txBody>
          <a:bodyPr/>
          <a:lstStyle/>
          <a:p>
            <a:r>
              <a:rPr lang="zh-CN" altLang="en-US" dirty="0" smtClean="0"/>
              <a:t>单元测试与代码覆盖率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77495"/>
            <a:ext cx="9601200" cy="4644363"/>
          </a:xfrm>
        </p:spPr>
        <p:txBody>
          <a:bodyPr/>
          <a:lstStyle/>
          <a:p>
            <a:r>
              <a:rPr lang="zh-CN" altLang="en-US" dirty="0"/>
              <a:t>做单元测试时，代码覆盖率常常被拿来作为衡量测试好坏的指标，甚至，用代码覆盖率来考核测试任务完成情况，比如，代码覆盖率必须达到</a:t>
            </a:r>
            <a:r>
              <a:rPr lang="en-US" altLang="zh-CN" dirty="0"/>
              <a:t>80</a:t>
            </a:r>
            <a:r>
              <a:rPr lang="zh-CN" altLang="en-US" dirty="0"/>
              <a:t>％或 </a:t>
            </a:r>
            <a:r>
              <a:rPr lang="en-US" altLang="zh-CN" dirty="0"/>
              <a:t>90</a:t>
            </a:r>
            <a:r>
              <a:rPr lang="zh-CN" altLang="en-US" dirty="0"/>
              <a:t>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“代码覆盖率”定义：代码覆盖率 ＝ 代码的覆盖程度，一种度量方式。</a:t>
            </a:r>
            <a:endParaRPr lang="en-US" altLang="zh-CN" dirty="0" smtClean="0"/>
          </a:p>
          <a:p>
            <a:r>
              <a:rPr lang="zh-CN" altLang="en-US" dirty="0" smtClean="0"/>
              <a:t>覆盖率</a:t>
            </a:r>
            <a:r>
              <a:rPr lang="zh-CN" altLang="en-US" dirty="0"/>
              <a:t>主要分类：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语句覆盖</a:t>
            </a:r>
            <a:r>
              <a:rPr lang="en-US" altLang="zh-CN" dirty="0"/>
              <a:t>(</a:t>
            </a:r>
            <a:r>
              <a:rPr lang="en-US" altLang="zh-CN" dirty="0" err="1"/>
              <a:t>StatementCoverage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判定覆盖</a:t>
            </a:r>
            <a:r>
              <a:rPr lang="en-US" altLang="zh-CN" dirty="0"/>
              <a:t>(</a:t>
            </a:r>
            <a:r>
              <a:rPr lang="en-US" altLang="zh-CN" dirty="0" err="1"/>
              <a:t>DecisionCoverage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/>
              <a:t>条件覆盖</a:t>
            </a:r>
            <a:r>
              <a:rPr lang="en-US" altLang="zh-CN" dirty="0"/>
              <a:t>(</a:t>
            </a:r>
            <a:r>
              <a:rPr lang="en-US" altLang="zh-CN" dirty="0" err="1"/>
              <a:t>ConditionCoverage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4.</a:t>
            </a:r>
            <a:r>
              <a:rPr lang="zh-CN" altLang="en-US" dirty="0"/>
              <a:t>路径覆盖</a:t>
            </a:r>
            <a:r>
              <a:rPr lang="en-US" altLang="zh-CN" dirty="0"/>
              <a:t>(</a:t>
            </a:r>
            <a:r>
              <a:rPr lang="en-US" altLang="zh-CN" dirty="0" err="1"/>
              <a:t>PathCoverage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9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建立单元测试用例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64340"/>
            <a:ext cx="9601200" cy="4203060"/>
          </a:xfrm>
        </p:spPr>
        <p:txBody>
          <a:bodyPr/>
          <a:lstStyle/>
          <a:p>
            <a:pPr algn="just"/>
            <a:r>
              <a:rPr lang="en-US" altLang="zh-CN" dirty="0" smtClean="0"/>
              <a:t>4.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Next,</a:t>
            </a:r>
            <a:r>
              <a:rPr lang="zh-CN" altLang="en-US" dirty="0" smtClean="0"/>
              <a:t>选择需要测试的方法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然后单击</a:t>
            </a:r>
            <a:r>
              <a:rPr lang="en-US" altLang="zh-CN" dirty="0" smtClean="0"/>
              <a:t>finish</a:t>
            </a:r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54" y="1999839"/>
            <a:ext cx="4679722" cy="476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zh-CN" altLang="en-US" dirty="0"/>
              <a:t>单元测试用例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27517"/>
            <a:ext cx="9601200" cy="4900920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zh-CN" dirty="0"/>
              <a:t>用例建立完毕，会在选择</a:t>
            </a:r>
            <a:r>
              <a:rPr lang="zh-CN" altLang="zh-CN" dirty="0" smtClean="0"/>
              <a:t>的</a:t>
            </a:r>
            <a:r>
              <a:rPr lang="zh-CN" altLang="en-US" dirty="0" smtClean="0"/>
              <a:t>类</a:t>
            </a:r>
            <a:r>
              <a:rPr lang="zh-CN" altLang="zh-CN" dirty="0" smtClean="0"/>
              <a:t>文件</a:t>
            </a:r>
            <a:r>
              <a:rPr lang="zh-CN" altLang="zh-CN" dirty="0"/>
              <a:t>下方，添加一个新的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按照函数</a:t>
            </a:r>
            <a:r>
              <a:rPr lang="zh-CN" altLang="zh-CN" dirty="0"/>
              <a:t>的具体功能，对用例代码进行修改。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56" y="2019572"/>
            <a:ext cx="9652183" cy="4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zh-CN" altLang="en-US" dirty="0"/>
              <a:t>单元测试用例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09105"/>
            <a:ext cx="9601200" cy="55488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被测试代码：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68" y="1642493"/>
            <a:ext cx="583935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8295"/>
          </a:xfrm>
        </p:spPr>
        <p:txBody>
          <a:bodyPr/>
          <a:lstStyle/>
          <a:p>
            <a:r>
              <a:rPr lang="zh-CN" altLang="en-US" dirty="0" smtClean="0"/>
              <a:t>建立单元测试用例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34095"/>
            <a:ext cx="9601200" cy="4545686"/>
          </a:xfrm>
        </p:spPr>
        <p:txBody>
          <a:bodyPr/>
          <a:lstStyle/>
          <a:p>
            <a:r>
              <a:rPr lang="zh-CN" altLang="en-US" dirty="0" smtClean="0"/>
              <a:t>被测代码主要有如下部分：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进行开始与结束时间的空值判断，为空则返回</a:t>
            </a:r>
            <a:r>
              <a:rPr lang="en-US" altLang="zh-CN" dirty="0" smtClean="0"/>
              <a:t>0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对比开始时间与结束时间的长度，长度不一致则返回</a:t>
            </a:r>
            <a:r>
              <a:rPr lang="en-US" altLang="zh-CN" dirty="0" smtClean="0"/>
              <a:t>0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将开始时间与结束时间转换为相同格式，主要针对“</a:t>
            </a:r>
            <a:r>
              <a:rPr lang="en-US" altLang="zh-CN" dirty="0" smtClean="0"/>
              <a:t>YY-MM-DD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“</a:t>
            </a:r>
            <a:r>
              <a:rPr lang="en-US" altLang="zh-CN" dirty="0" smtClean="0"/>
              <a:t>YY:MM:DD</a:t>
            </a:r>
            <a:r>
              <a:rPr lang="zh-CN" altLang="en-US" dirty="0" smtClean="0"/>
              <a:t>”，“</a:t>
            </a:r>
            <a:r>
              <a:rPr lang="en-US" altLang="zh-CN" dirty="0" smtClean="0"/>
              <a:t>YY MM DD</a:t>
            </a:r>
            <a:r>
              <a:rPr lang="zh-CN" altLang="en-US" dirty="0" smtClean="0"/>
              <a:t>”，其它格式均认为无效格式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将开始与结束时间的长度均转换为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个字符，少于则增加，多余则截取（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位时认为是年份，）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将开始时间与结束时间转换为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格式进行加减，并返回结果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05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6971"/>
          </a:xfrm>
        </p:spPr>
        <p:txBody>
          <a:bodyPr/>
          <a:lstStyle/>
          <a:p>
            <a:r>
              <a:rPr lang="zh-CN" altLang="en-US" dirty="0"/>
              <a:t>建立单元测试用例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84075"/>
            <a:ext cx="9601200" cy="4519372"/>
          </a:xfrm>
        </p:spPr>
        <p:txBody>
          <a:bodyPr/>
          <a:lstStyle/>
          <a:p>
            <a:r>
              <a:rPr lang="zh-CN" altLang="en-US" dirty="0" smtClean="0"/>
              <a:t>根据被测代码主要部分，可以从如下情况编写单元测试用例：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开始与结束时间均为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开始与结束时间均为空值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开始时间与结束时间长度不一致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开始时间与结束时间格式有效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开始时间与结束时间格式无效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开始与结束时间长度少于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开始与结束时间长度大于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开始时间大于结束时间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3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527919"/>
            <a:ext cx="9601200" cy="1096952"/>
          </a:xfrm>
        </p:spPr>
        <p:txBody>
          <a:bodyPr/>
          <a:lstStyle/>
          <a:p>
            <a:r>
              <a:rPr lang="zh-CN" altLang="en-US" dirty="0" smtClean="0"/>
              <a:t>查看代码覆盖率结果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0806" y="1565662"/>
            <a:ext cx="9541994" cy="48417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EclEmma</a:t>
            </a:r>
            <a:r>
              <a:rPr lang="zh-CN" altLang="en-US" dirty="0" smtClean="0"/>
              <a:t>插件：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菜单栏“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”选项</a:t>
            </a:r>
            <a:r>
              <a:rPr lang="en-US" altLang="zh-CN" dirty="0" smtClean="0"/>
              <a:t>-&gt;Eclipse Marketplace…-&gt;</a:t>
            </a:r>
          </a:p>
          <a:p>
            <a:pPr marL="0" indent="0">
              <a:buNone/>
            </a:pPr>
            <a:r>
              <a:rPr lang="zh-CN" altLang="en-US" dirty="0" smtClean="0"/>
              <a:t>搜索框中输入</a:t>
            </a:r>
            <a:r>
              <a:rPr lang="en-US" altLang="zh-CN" dirty="0" err="1" smtClean="0"/>
              <a:t>EclEmma</a:t>
            </a:r>
            <a:r>
              <a:rPr lang="zh-CN" altLang="en-US" dirty="0" smtClean="0"/>
              <a:t>，并点击框中的搜索按钮，安装后重启</a:t>
            </a:r>
            <a:r>
              <a:rPr lang="en-US" altLang="zh-CN" dirty="0" smtClean="0"/>
              <a:t>eclipse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19" y="2573541"/>
            <a:ext cx="5038095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5647"/>
          </a:xfrm>
        </p:spPr>
        <p:txBody>
          <a:bodyPr/>
          <a:lstStyle/>
          <a:p>
            <a:r>
              <a:rPr lang="zh-CN" altLang="en-US" dirty="0"/>
              <a:t>查看代码覆盖率结果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16967"/>
            <a:ext cx="9601200" cy="4150433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选定单元测试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类，右键菜单</a:t>
            </a:r>
            <a:r>
              <a:rPr lang="en-US" altLang="zh-CN" dirty="0" smtClean="0"/>
              <a:t>-&gt;Coverage As-&gt;Junit Test</a:t>
            </a:r>
            <a:r>
              <a:rPr lang="zh-CN" altLang="en-US" dirty="0" smtClean="0"/>
              <a:t>（或单击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菜单栏中的</a:t>
            </a:r>
            <a:r>
              <a:rPr lang="en-US" altLang="zh-CN" dirty="0" smtClean="0"/>
              <a:t>Coverage</a:t>
            </a:r>
            <a:r>
              <a:rPr lang="zh-CN" altLang="en-US" dirty="0" smtClean="0"/>
              <a:t>按钮，右下角有红绿颜色，如下图），然后在控制台单击</a:t>
            </a:r>
            <a:r>
              <a:rPr lang="en-US" altLang="zh-CN" dirty="0" smtClean="0"/>
              <a:t>Coverage</a:t>
            </a:r>
            <a:r>
              <a:rPr lang="zh-CN" altLang="en-US" dirty="0" smtClean="0"/>
              <a:t>选项，即可查看覆盖率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40" y="4058952"/>
            <a:ext cx="7800000" cy="10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40" y="2862477"/>
            <a:ext cx="7057143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3794"/>
          </a:xfrm>
        </p:spPr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JUnit</a:t>
            </a:r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901163"/>
            <a:ext cx="9601200" cy="3966237"/>
          </a:xfrm>
        </p:spPr>
        <p:txBody>
          <a:bodyPr/>
          <a:lstStyle/>
          <a:p>
            <a:r>
              <a:rPr lang="zh-CN" altLang="en-US" dirty="0" smtClean="0"/>
              <a:t>代码覆盖率与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一起执行，因此查看完覆盖率结果后，只需控制台单击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选项，即可查看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运行结果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27" y="2693953"/>
            <a:ext cx="10085714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8812" y="2923903"/>
            <a:ext cx="6021977" cy="84039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JUnit 5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中构建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Surefire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8685" y="1942014"/>
            <a:ext cx="9775372" cy="418882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Maven</a:t>
            </a:r>
            <a:r>
              <a:rPr lang="zh-CN" altLang="en-US" sz="2400" dirty="0" smtClean="0"/>
              <a:t>构建的</a:t>
            </a:r>
            <a:r>
              <a:rPr lang="en-US" altLang="zh-CN" sz="2400" dirty="0" smtClean="0"/>
              <a:t>test</a:t>
            </a:r>
            <a:r>
              <a:rPr lang="zh-CN" altLang="en-US" sz="2400" dirty="0" smtClean="0"/>
              <a:t>阶段中，</a:t>
            </a:r>
            <a:r>
              <a:rPr lang="en-US" altLang="zh-CN" sz="2400" dirty="0" smtClean="0"/>
              <a:t>Surefire</a:t>
            </a:r>
            <a:r>
              <a:rPr lang="zh-CN" altLang="en-US" sz="2400" dirty="0" smtClean="0"/>
              <a:t>插件用于执行单元测试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由于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个内存泄漏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，建议使用</a:t>
            </a:r>
            <a:r>
              <a:rPr lang="en-US" altLang="zh-CN" sz="2400" dirty="0" smtClean="0"/>
              <a:t>Surefire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2.19.1</a:t>
            </a:r>
            <a:r>
              <a:rPr lang="zh-CN" altLang="en-US" sz="2400" dirty="0" smtClean="0"/>
              <a:t>版本，而不是</a:t>
            </a:r>
            <a:r>
              <a:rPr lang="en-US" altLang="zh-CN" sz="2400" dirty="0" smtClean="0"/>
              <a:t>2.20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mvn</a:t>
            </a:r>
            <a:r>
              <a:rPr lang="en-US" altLang="zh-CN" sz="2400" dirty="0" smtClean="0"/>
              <a:t> test</a:t>
            </a:r>
            <a:r>
              <a:rPr lang="zh-CN" altLang="en-US" sz="2400" dirty="0" smtClean="0"/>
              <a:t>执行测试；</a:t>
            </a:r>
            <a:r>
              <a:rPr lang="en-US" altLang="zh-CN" sz="2400" dirty="0" err="1" smtClean="0"/>
              <a:t>mvn</a:t>
            </a:r>
            <a:r>
              <a:rPr lang="en-US" altLang="zh-CN" sz="2400" dirty="0" smtClean="0"/>
              <a:t> install</a:t>
            </a:r>
            <a:r>
              <a:rPr lang="zh-CN" altLang="en-US" sz="2400" dirty="0" smtClean="0"/>
              <a:t>阶段之前会执行</a:t>
            </a:r>
            <a:r>
              <a:rPr lang="en-US" altLang="zh-CN" sz="2400" dirty="0" err="1" smtClean="0"/>
              <a:t>mvn</a:t>
            </a:r>
            <a:r>
              <a:rPr lang="en-US" altLang="zh-CN" sz="2400" dirty="0" smtClean="0"/>
              <a:t> test</a:t>
            </a:r>
            <a:r>
              <a:rPr lang="zh-CN" altLang="en-US" sz="2400" dirty="0" smtClean="0"/>
              <a:t>，如果</a:t>
            </a:r>
            <a:r>
              <a:rPr lang="en-US" altLang="zh-CN" sz="2400" dirty="0" smtClean="0"/>
              <a:t>test</a:t>
            </a:r>
            <a:r>
              <a:rPr lang="zh-CN" altLang="en-US" sz="2400" dirty="0" smtClean="0"/>
              <a:t>失败，则</a:t>
            </a:r>
            <a:r>
              <a:rPr lang="en-US" altLang="zh-CN" sz="2400" smtClean="0"/>
              <a:t>install</a:t>
            </a:r>
            <a:r>
              <a:rPr lang="zh-CN" altLang="en-US" sz="2400" smtClean="0"/>
              <a:t>也</a:t>
            </a:r>
            <a:r>
              <a:rPr lang="zh-CN" altLang="en-US" sz="2400" dirty="0" smtClean="0"/>
              <a:t>失败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26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658"/>
          </a:xfrm>
        </p:spPr>
        <p:txBody>
          <a:bodyPr/>
          <a:lstStyle/>
          <a:p>
            <a:r>
              <a:rPr lang="zh-CN" altLang="en-US" dirty="0"/>
              <a:t>语句覆盖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23505"/>
            <a:ext cx="9601200" cy="3525483"/>
          </a:xfrm>
        </p:spPr>
        <p:txBody>
          <a:bodyPr/>
          <a:lstStyle/>
          <a:p>
            <a:r>
              <a:rPr lang="zh-CN" altLang="en-US" dirty="0"/>
              <a:t>又称行覆盖</a:t>
            </a:r>
            <a:r>
              <a:rPr lang="en-US" altLang="zh-CN" dirty="0"/>
              <a:t>(</a:t>
            </a:r>
            <a:r>
              <a:rPr lang="en-US" altLang="zh-CN" dirty="0" err="1"/>
              <a:t>LineCoverage</a:t>
            </a:r>
            <a:r>
              <a:rPr lang="en-US" altLang="zh-CN" dirty="0"/>
              <a:t>)</a:t>
            </a:r>
            <a:r>
              <a:rPr lang="zh-CN" altLang="en-US" dirty="0"/>
              <a:t>，段覆盖</a:t>
            </a:r>
            <a:r>
              <a:rPr lang="en-US" altLang="zh-CN" dirty="0"/>
              <a:t>(</a:t>
            </a:r>
            <a:r>
              <a:rPr lang="en-US" altLang="zh-CN" dirty="0" err="1"/>
              <a:t>SegmentCoverage</a:t>
            </a:r>
            <a:r>
              <a:rPr lang="en-US" altLang="zh-CN" dirty="0"/>
              <a:t>)</a:t>
            </a:r>
            <a:r>
              <a:rPr lang="zh-CN" altLang="en-US" dirty="0"/>
              <a:t>，基本块覆盖</a:t>
            </a:r>
            <a:r>
              <a:rPr lang="en-US" altLang="zh-CN" dirty="0"/>
              <a:t>(</a:t>
            </a:r>
            <a:r>
              <a:rPr lang="en-US" altLang="zh-CN" dirty="0" err="1"/>
              <a:t>BasicBlockCoverage</a:t>
            </a:r>
            <a:r>
              <a:rPr lang="en-US" altLang="zh-CN" dirty="0"/>
              <a:t>)</a:t>
            </a:r>
            <a:r>
              <a:rPr lang="zh-CN" altLang="en-US" dirty="0" smtClean="0"/>
              <a:t>，是</a:t>
            </a:r>
            <a:r>
              <a:rPr lang="zh-CN" altLang="en-US" dirty="0"/>
              <a:t>最常用也是最常见的一种覆盖方式，就是度量被测代码中每个可执行语句是否被执行到了。这里说的是“可执行语句”，因此就不会包括像</a:t>
            </a:r>
            <a:r>
              <a:rPr lang="en-US" altLang="zh-CN" dirty="0"/>
              <a:t>C</a:t>
            </a:r>
            <a:r>
              <a:rPr lang="zh-CN" altLang="en-US" dirty="0"/>
              <a:t>＋＋的头文件声明，代码注释，空行，</a:t>
            </a:r>
            <a:r>
              <a:rPr lang="zh-CN" altLang="en-US" dirty="0" smtClean="0"/>
              <a:t>等等；只</a:t>
            </a:r>
            <a:r>
              <a:rPr lang="zh-CN" altLang="en-US" dirty="0"/>
              <a:t>统计能够执行的代码被执行了多少行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/>
              <a:t>注意的是，单独一行的花括号｛｝ 也常常被统计进去。语句覆盖常常被人指责为“最弱的覆盖”，它只管覆盖代码中的执行语句，却不考虑各种分支的组合等等</a:t>
            </a:r>
            <a:r>
              <a:rPr lang="zh-CN" altLang="en-US" dirty="0" smtClean="0"/>
              <a:t>。如只要求达到</a:t>
            </a:r>
            <a:r>
              <a:rPr lang="zh-CN" altLang="en-US" dirty="0"/>
              <a:t>语句覆盖，</a:t>
            </a:r>
            <a:r>
              <a:rPr lang="zh-CN" altLang="en-US" dirty="0" smtClean="0"/>
              <a:t>那么可以</a:t>
            </a:r>
            <a:r>
              <a:rPr lang="zh-CN" altLang="en-US" dirty="0"/>
              <a:t>省下很多功夫，但是，换来的确实测试效果的不明显，很难更多地发现代码中的问题。</a:t>
            </a:r>
          </a:p>
        </p:txBody>
      </p:sp>
    </p:spTree>
    <p:extLst>
      <p:ext uri="{BB962C8B-B14F-4D97-AF65-F5344CB8AC3E}">
        <p14:creationId xmlns:p14="http://schemas.microsoft.com/office/powerpoint/2010/main" val="34534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554" y="102326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Surefire</a:t>
            </a:r>
            <a:r>
              <a:rPr lang="zh-CN" altLang="en-US" dirty="0" smtClean="0"/>
              <a:t>插件配置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554" y="722813"/>
            <a:ext cx="9601200" cy="679267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4800" dirty="0" smtClean="0"/>
              <a:t>为了使</a:t>
            </a:r>
            <a:r>
              <a:rPr lang="en-US" altLang="zh-CN" sz="4800" dirty="0" smtClean="0"/>
              <a:t>Maven Surefire</a:t>
            </a:r>
            <a:r>
              <a:rPr lang="zh-CN" altLang="en-US" sz="4800" dirty="0" smtClean="0"/>
              <a:t>执行所有测试，需要为之配置</a:t>
            </a:r>
            <a:r>
              <a:rPr lang="zh-CN" altLang="en-US" sz="4800" dirty="0"/>
              <a:t>一</a:t>
            </a:r>
            <a:r>
              <a:rPr lang="zh-CN" altLang="en-US" sz="4800" dirty="0" smtClean="0"/>
              <a:t>个测试引擎。</a:t>
            </a:r>
            <a:endParaRPr lang="en-US" altLang="zh-CN" sz="4800" dirty="0" smtClean="0"/>
          </a:p>
          <a:p>
            <a:r>
              <a:rPr lang="zh-CN" altLang="en-US" sz="4800" dirty="0" smtClean="0"/>
              <a:t>为了执行</a:t>
            </a:r>
            <a:r>
              <a:rPr lang="en-US" altLang="zh-CN" sz="4800" dirty="0" smtClean="0"/>
              <a:t>JUnit 5</a:t>
            </a:r>
            <a:r>
              <a:rPr lang="zh-CN" altLang="en-US" sz="4800" dirty="0" smtClean="0"/>
              <a:t>的测试用例，则需配置</a:t>
            </a:r>
            <a:r>
              <a:rPr lang="en-US" altLang="zh-CN" sz="4800" dirty="0" smtClean="0"/>
              <a:t>JUnit Jupiter API</a:t>
            </a:r>
            <a:r>
              <a:rPr lang="zh-CN" altLang="en-US" sz="4800" dirty="0" smtClean="0"/>
              <a:t>和</a:t>
            </a:r>
            <a:r>
              <a:rPr lang="en-US" altLang="zh-CN" sz="4800" dirty="0" err="1" smtClean="0"/>
              <a:t>TestEngine</a:t>
            </a:r>
            <a:r>
              <a:rPr lang="zh-CN" altLang="en-US" sz="4800" dirty="0" smtClean="0"/>
              <a:t>，大致如下：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7" y="1402080"/>
            <a:ext cx="5303520" cy="541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554" y="102326"/>
            <a:ext cx="9601200" cy="1485900"/>
          </a:xfrm>
        </p:spPr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JUnit 4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2" y="737766"/>
            <a:ext cx="5706810" cy="6062540"/>
          </a:xfrm>
        </p:spPr>
      </p:pic>
    </p:spTree>
    <p:extLst>
      <p:ext uri="{BB962C8B-B14F-4D97-AF65-F5344CB8AC3E}">
        <p14:creationId xmlns:p14="http://schemas.microsoft.com/office/powerpoint/2010/main" val="30635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4183" y="143903"/>
            <a:ext cx="9601200" cy="796623"/>
          </a:xfrm>
        </p:spPr>
        <p:txBody>
          <a:bodyPr/>
          <a:lstStyle/>
          <a:p>
            <a:r>
              <a:rPr lang="zh-CN" altLang="en-US" dirty="0" smtClean="0"/>
              <a:t>官方示例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8686" y="949014"/>
            <a:ext cx="9601200" cy="3966237"/>
          </a:xfrm>
        </p:spPr>
        <p:txBody>
          <a:bodyPr/>
          <a:lstStyle/>
          <a:p>
            <a:r>
              <a:rPr lang="zh-CN" altLang="en-US" dirty="0" smtClean="0"/>
              <a:t>单元测试简易工程示例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github.com/junit-team/junit5-samples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-- junit5-maven-consumer</a:t>
            </a:r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插件配置示例（详见上述工程中的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7" y="2439949"/>
            <a:ext cx="5053120" cy="4019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22" y="2439950"/>
            <a:ext cx="4763589" cy="40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执行单个测试类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06458"/>
            <a:ext cx="9601200" cy="436094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例如执行</a:t>
            </a:r>
            <a:r>
              <a:rPr lang="en-US" altLang="zh-CN" sz="3600" dirty="0" err="1" smtClean="0"/>
              <a:t>org.example.MyTest</a:t>
            </a:r>
            <a:r>
              <a:rPr lang="zh-CN" altLang="en-US" sz="3600" dirty="0" smtClean="0"/>
              <a:t>类中的所有测试方法，应在命令行执行：</a:t>
            </a:r>
            <a:endParaRPr lang="en-US" altLang="zh-CN" sz="3600" dirty="0" smtClean="0"/>
          </a:p>
          <a:p>
            <a:pPr marL="530352" lvl="1" indent="0">
              <a:buNone/>
            </a:pPr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/>
              <a:t>Dtest</a:t>
            </a:r>
            <a:r>
              <a:rPr lang="en-US" altLang="zh-CN" dirty="0"/>
              <a:t>=</a:t>
            </a:r>
            <a:r>
              <a:rPr lang="en-US" altLang="zh-CN" dirty="0" err="1"/>
              <a:t>org.example.MyTest</a:t>
            </a:r>
            <a:r>
              <a:rPr lang="en-US" altLang="zh-CN" dirty="0"/>
              <a:t> </a:t>
            </a:r>
            <a:r>
              <a:rPr lang="en-US" altLang="zh-CN" dirty="0" smtClean="0"/>
              <a:t>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2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根据测试类名过滤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06458"/>
            <a:ext cx="9601200" cy="4360942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en-US" altLang="zh-CN" sz="3600" dirty="0" smtClean="0"/>
              <a:t>Maven Surefire</a:t>
            </a:r>
            <a:r>
              <a:rPr lang="zh-CN" altLang="en-US" sz="3600" dirty="0" smtClean="0"/>
              <a:t>插件会扫描所有符合如下的样式的测试类：</a:t>
            </a:r>
            <a:endParaRPr lang="en-US" altLang="zh-CN" sz="3600" dirty="0" smtClean="0"/>
          </a:p>
          <a:p>
            <a:pPr lvl="3"/>
            <a:r>
              <a:rPr lang="en-US" altLang="zh-CN" sz="3400" i="0" dirty="0">
                <a:latin typeface="+mn-ea"/>
              </a:rPr>
              <a:t>**/Test*.java</a:t>
            </a:r>
          </a:p>
          <a:p>
            <a:pPr lvl="3"/>
            <a:r>
              <a:rPr lang="en-US" altLang="zh-CN" sz="3400" i="0" dirty="0" smtClean="0">
                <a:latin typeface="+mn-ea"/>
              </a:rPr>
              <a:t>**/*</a:t>
            </a:r>
            <a:r>
              <a:rPr lang="en-US" altLang="zh-CN" sz="3400" i="0" dirty="0">
                <a:latin typeface="+mn-ea"/>
              </a:rPr>
              <a:t>Test.java</a:t>
            </a:r>
          </a:p>
          <a:p>
            <a:pPr lvl="3"/>
            <a:r>
              <a:rPr lang="en-US" altLang="zh-CN" sz="3400" i="0" dirty="0" smtClean="0">
                <a:latin typeface="+mn-ea"/>
              </a:rPr>
              <a:t>**/*TestCase.java</a:t>
            </a:r>
            <a:endParaRPr lang="en-US" altLang="zh-CN" i="0" dirty="0">
              <a:latin typeface="+mn-ea"/>
            </a:endParaRPr>
          </a:p>
          <a:p>
            <a:r>
              <a:rPr lang="zh-CN" altLang="en-US" sz="3800" dirty="0" smtClean="0"/>
              <a:t>可以通过</a:t>
            </a:r>
            <a:r>
              <a:rPr lang="en-US" altLang="zh-CN" sz="3800" dirty="0" smtClean="0"/>
              <a:t>include</a:t>
            </a:r>
            <a:r>
              <a:rPr lang="zh-CN" altLang="en-US" sz="3800" dirty="0" smtClean="0"/>
              <a:t>和</a:t>
            </a:r>
            <a:r>
              <a:rPr lang="en-US" altLang="zh-CN" sz="3800" dirty="0" smtClean="0"/>
              <a:t>exclude</a:t>
            </a:r>
            <a:r>
              <a:rPr lang="zh-CN" altLang="en-US" sz="3800" dirty="0" smtClean="0"/>
              <a:t>在</a:t>
            </a:r>
            <a:r>
              <a:rPr lang="en-US" altLang="zh-CN" sz="3800" dirty="0" smtClean="0"/>
              <a:t>pom.xml</a:t>
            </a:r>
            <a:r>
              <a:rPr lang="zh-CN" altLang="en-US" sz="3800" dirty="0" smtClean="0"/>
              <a:t>中配置你期望的样式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42216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06458"/>
            <a:ext cx="9601200" cy="436094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sz="3600" dirty="0" smtClean="0"/>
              <a:t>通过标签和标签表达式来配置需过滤的测试类</a:t>
            </a:r>
            <a:endParaRPr lang="en-US" altLang="zh-CN" i="0" dirty="0">
              <a:latin typeface="+mn-ea"/>
            </a:endParaRPr>
          </a:p>
          <a:p>
            <a:r>
              <a:rPr lang="zh-CN" altLang="en-US" sz="3800" dirty="0" smtClean="0"/>
              <a:t>可以通过</a:t>
            </a:r>
            <a:r>
              <a:rPr lang="en-US" altLang="zh-CN" sz="4000" dirty="0" err="1" smtClean="0"/>
              <a:t>configurationParameters</a:t>
            </a:r>
            <a:r>
              <a:rPr lang="zh-CN" altLang="en-US" sz="4000" dirty="0" smtClean="0"/>
              <a:t>来配置参数，以影响测试类的扫描和执行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9310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8709" y="2923903"/>
            <a:ext cx="6021977" cy="84039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Jenkins</a:t>
            </a:r>
            <a:r>
              <a:rPr lang="zh-CN" altLang="en-US" dirty="0" smtClean="0"/>
              <a:t>中的配置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9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</a:t>
            </a:r>
            <a:r>
              <a:rPr lang="en-US" altLang="zh-CN" dirty="0" smtClean="0"/>
              <a:t>enkins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13520"/>
            <a:ext cx="9601200" cy="3952683"/>
          </a:xfrm>
        </p:spPr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JUnit</a:t>
            </a:r>
            <a:r>
              <a:rPr lang="zh-CN" altLang="en-US" dirty="0" smtClean="0"/>
              <a:t>报告：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1.Jenkins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报告插件“</a:t>
            </a:r>
            <a:r>
              <a:rPr lang="en-US" altLang="zh-CN" dirty="0" smtClean="0"/>
              <a:t>HTML Publisher plugin 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配置以构建的项目，增加构建后操作，选择“</a:t>
            </a:r>
            <a:r>
              <a:rPr lang="en-US" altLang="zh-CN" dirty="0" smtClean="0"/>
              <a:t>Publish HTML reports</a:t>
            </a:r>
            <a:r>
              <a:rPr lang="zh-CN" altLang="en-US" dirty="0" smtClean="0"/>
              <a:t>”（默认属性即可）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76" y="3162264"/>
            <a:ext cx="26424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894664"/>
            <a:ext cx="9601200" cy="1277035"/>
          </a:xfrm>
        </p:spPr>
        <p:txBody>
          <a:bodyPr/>
          <a:lstStyle/>
          <a:p>
            <a:r>
              <a:rPr lang="en-US" altLang="zh-CN" dirty="0"/>
              <a:t>J</a:t>
            </a:r>
            <a:r>
              <a:rPr lang="en-US" altLang="zh-CN" dirty="0" smtClean="0"/>
              <a:t>enkins</a:t>
            </a:r>
            <a:r>
              <a:rPr lang="zh-CN" altLang="en-US" dirty="0"/>
              <a:t>集成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94584"/>
            <a:ext cx="9601200" cy="3972816"/>
          </a:xfrm>
        </p:spPr>
        <p:txBody>
          <a:bodyPr/>
          <a:lstStyle/>
          <a:p>
            <a:r>
              <a:rPr lang="zh-CN" altLang="en-US" dirty="0" smtClean="0"/>
              <a:t>查看代码覆盖率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1.Jenkins</a:t>
            </a:r>
            <a:r>
              <a:rPr lang="zh-CN" altLang="en-US" dirty="0" smtClean="0"/>
              <a:t>安装“</a:t>
            </a:r>
            <a:r>
              <a:rPr lang="en-US" altLang="zh-CN" dirty="0" err="1" smtClean="0"/>
              <a:t>JaCoCo</a:t>
            </a:r>
            <a:r>
              <a:rPr lang="zh-CN" altLang="en-US" dirty="0" smtClean="0"/>
              <a:t>”插件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/>
              <a:t>配置以构建的项目，增加构建后操作，选择“</a:t>
            </a:r>
            <a:r>
              <a:rPr lang="en-US" altLang="zh-CN" dirty="0"/>
              <a:t>Publish HTML reports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（默认属性即可）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27" y="3487359"/>
            <a:ext cx="254073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76173"/>
            <a:ext cx="9601200" cy="4091227"/>
          </a:xfrm>
        </p:spPr>
        <p:txBody>
          <a:bodyPr/>
          <a:lstStyle/>
          <a:p>
            <a:r>
              <a:rPr lang="zh-CN" altLang="en-US" dirty="0" smtClean="0"/>
              <a:t>重新配置后，</a:t>
            </a:r>
            <a:r>
              <a:rPr lang="en-US" altLang="zh-CN" dirty="0"/>
              <a:t>J</a:t>
            </a:r>
            <a:r>
              <a:rPr lang="en-US" altLang="zh-CN" dirty="0" smtClean="0"/>
              <a:t>enkins</a:t>
            </a:r>
            <a:r>
              <a:rPr lang="zh-CN" altLang="en-US" dirty="0" smtClean="0"/>
              <a:t>页面内容如下图，单击</a:t>
            </a:r>
            <a:r>
              <a:rPr lang="en-US" altLang="zh-CN" dirty="0" smtClean="0"/>
              <a:t>HTML Report</a:t>
            </a:r>
            <a:r>
              <a:rPr lang="zh-CN" altLang="en-US" dirty="0" smtClean="0"/>
              <a:t>即可查看</a:t>
            </a:r>
            <a:r>
              <a:rPr lang="en-US" altLang="zh-CN" dirty="0" smtClean="0"/>
              <a:t>JUnit</a:t>
            </a:r>
            <a:r>
              <a:rPr lang="zh-CN" altLang="en-US" dirty="0" smtClean="0"/>
              <a:t>报告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0501"/>
            <a:ext cx="10080000" cy="227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判定覆盖与条件</a:t>
            </a:r>
            <a:r>
              <a:rPr lang="zh-CN" altLang="en-US" dirty="0" smtClean="0"/>
              <a:t>覆盖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980104"/>
            <a:ext cx="4443984" cy="684155"/>
          </a:xfrm>
        </p:spPr>
        <p:txBody>
          <a:bodyPr/>
          <a:lstStyle/>
          <a:p>
            <a:r>
              <a:rPr lang="zh-CN" altLang="en-US" dirty="0"/>
              <a:t>判定覆盖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又称分支</a:t>
            </a:r>
            <a:r>
              <a:rPr lang="zh-CN" altLang="en-US" dirty="0" smtClean="0"/>
              <a:t>覆盖，</a:t>
            </a:r>
            <a:r>
              <a:rPr lang="zh-CN" altLang="en-US" dirty="0"/>
              <a:t>所有边界</a:t>
            </a:r>
            <a:r>
              <a:rPr lang="zh-CN" altLang="en-US" dirty="0" smtClean="0"/>
              <a:t>覆盖，</a:t>
            </a:r>
            <a:r>
              <a:rPr lang="zh-CN" altLang="en-US" dirty="0"/>
              <a:t>基本路径</a:t>
            </a:r>
            <a:r>
              <a:rPr lang="zh-CN" altLang="en-US" dirty="0" smtClean="0"/>
              <a:t>覆盖，</a:t>
            </a:r>
            <a:r>
              <a:rPr lang="zh-CN" altLang="en-US" dirty="0"/>
              <a:t>判定路径</a:t>
            </a:r>
            <a:r>
              <a:rPr lang="zh-CN" altLang="en-US" dirty="0" smtClean="0"/>
              <a:t>覆盖。度量</a:t>
            </a:r>
            <a:r>
              <a:rPr lang="zh-CN" altLang="en-US" dirty="0"/>
              <a:t>程序中每一个判定的分支是否都被测试到了。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25014" y="1980104"/>
            <a:ext cx="4443984" cy="684155"/>
          </a:xfrm>
        </p:spPr>
        <p:txBody>
          <a:bodyPr/>
          <a:lstStyle/>
          <a:p>
            <a:r>
              <a:rPr lang="zh-CN" altLang="en-US" dirty="0" smtClean="0"/>
              <a:t>条件覆盖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720623"/>
          </a:xfrm>
        </p:spPr>
        <p:txBody>
          <a:bodyPr>
            <a:normAutofit/>
          </a:bodyPr>
          <a:lstStyle/>
          <a:p>
            <a:r>
              <a:rPr lang="zh-CN" altLang="en-US" dirty="0"/>
              <a:t>度量判定中的每个子表达式结果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 smtClean="0"/>
              <a:t>false</a:t>
            </a:r>
            <a:r>
              <a:rPr lang="zh-CN" altLang="en-US" dirty="0"/>
              <a:t>是否被测试到了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92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8709" y="2923903"/>
            <a:ext cx="6021977" cy="8403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单元测试的思考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1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0655" y="290273"/>
            <a:ext cx="9601200" cy="1485900"/>
          </a:xfrm>
        </p:spPr>
        <p:txBody>
          <a:bodyPr/>
          <a:lstStyle/>
          <a:p>
            <a:r>
              <a:rPr lang="zh-CN" altLang="en-US" dirty="0" smtClean="0"/>
              <a:t>如何衡量单元测试的质量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206063"/>
            <a:ext cx="9601200" cy="466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覆盖率？</a:t>
            </a:r>
            <a:endParaRPr lang="en-US" altLang="zh-CN" dirty="0" smtClean="0"/>
          </a:p>
          <a:p>
            <a:r>
              <a:rPr lang="zh-CN" altLang="en-US" dirty="0" smtClean="0"/>
              <a:t>断言？</a:t>
            </a:r>
            <a:endParaRPr lang="en-US" altLang="zh-CN" dirty="0" smtClean="0"/>
          </a:p>
          <a:p>
            <a:r>
              <a:rPr lang="zh-CN" altLang="en-US" dirty="0"/>
              <a:t>变异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Mutation Test</a:t>
            </a:r>
            <a:r>
              <a:rPr lang="zh-CN" altLang="en-US" dirty="0" smtClean="0"/>
              <a:t>）！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5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0655" y="290273"/>
            <a:ext cx="9601200" cy="1485900"/>
          </a:xfrm>
        </p:spPr>
        <p:txBody>
          <a:bodyPr/>
          <a:lstStyle/>
          <a:p>
            <a:r>
              <a:rPr lang="zh-CN" altLang="en-US" dirty="0" smtClean="0"/>
              <a:t>单元测试的</a:t>
            </a:r>
            <a:r>
              <a:rPr lang="zh-CN" altLang="en-US" dirty="0"/>
              <a:t>依据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206063"/>
            <a:ext cx="9601200" cy="466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单元测试的测试依据不是代码，而是类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方法的功能，所以首先需要关注的是类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方法的预置条件、输入、输出，而不是具体琐碎的代码逻辑。</a:t>
            </a:r>
            <a:endParaRPr lang="en-US" altLang="zh-CN" dirty="0" smtClean="0"/>
          </a:p>
          <a:p>
            <a:r>
              <a:rPr lang="zh-CN" altLang="en-US" dirty="0" smtClean="0"/>
              <a:t>理论上，单元测试阶段的启动，其前置输入是详细设计文档，而不是代码，这也是测试驱动开发的理论依据，即：当你完成类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方法的功能设计时，即可以编写单元测试了，而不必等待编码的完成。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3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0655" y="290273"/>
            <a:ext cx="9601200" cy="1485900"/>
          </a:xfrm>
        </p:spPr>
        <p:txBody>
          <a:bodyPr/>
          <a:lstStyle/>
          <a:p>
            <a:r>
              <a:rPr lang="zh-CN" altLang="en-US" dirty="0" smtClean="0"/>
              <a:t>单元测试的最佳实践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206063"/>
            <a:ext cx="9601200" cy="466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在单元测试之前进行代码走读</a:t>
            </a:r>
            <a:endParaRPr lang="en-US" altLang="zh-CN" dirty="0" smtClean="0"/>
          </a:p>
          <a:p>
            <a:r>
              <a:rPr lang="zh-CN" altLang="en-US" dirty="0" smtClean="0"/>
              <a:t>在单元测试之前进行代码质量检查（</a:t>
            </a:r>
            <a:r>
              <a:rPr lang="en-US" altLang="zh-CN" dirty="0" err="1" smtClean="0"/>
              <a:t>SonarQube</a:t>
            </a:r>
            <a:r>
              <a:rPr lang="en-US" altLang="zh-CN" dirty="0" smtClean="0"/>
              <a:t>—PMD/</a:t>
            </a:r>
            <a:r>
              <a:rPr lang="en-US" altLang="zh-CN" dirty="0" err="1" smtClean="0"/>
              <a:t>CheckStyle</a:t>
            </a:r>
            <a:r>
              <a:rPr lang="en-US" altLang="zh-CN" dirty="0"/>
              <a:t>/</a:t>
            </a:r>
            <a:r>
              <a:rPr lang="en-US" altLang="zh-CN" dirty="0" err="1" smtClean="0"/>
              <a:t>Findbugs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尽早开始（</a:t>
            </a:r>
            <a:r>
              <a:rPr lang="en-US" altLang="zh-CN" dirty="0" smtClean="0"/>
              <a:t>TDD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BDD</a:t>
            </a:r>
            <a:r>
              <a:rPr lang="zh-CN" altLang="en-US" dirty="0" smtClean="0"/>
              <a:t>），不要补单元测试</a:t>
            </a:r>
            <a:endParaRPr lang="en-US" altLang="zh-CN" dirty="0" smtClean="0"/>
          </a:p>
          <a:p>
            <a:r>
              <a:rPr lang="zh-CN" altLang="en-US" dirty="0" smtClean="0"/>
              <a:t>关键项目的覆盖率（同时达到：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类覆盖、</a:t>
            </a:r>
            <a:r>
              <a:rPr lang="en-US" altLang="zh-CN" dirty="0" smtClean="0"/>
              <a:t>95%</a:t>
            </a:r>
            <a:r>
              <a:rPr lang="zh-CN" altLang="en-US" dirty="0" smtClean="0"/>
              <a:t>方法覆盖、</a:t>
            </a:r>
            <a:r>
              <a:rPr lang="en-US" altLang="zh-CN" dirty="0" smtClean="0"/>
              <a:t>85%</a:t>
            </a:r>
            <a:r>
              <a:rPr lang="zh-CN" altLang="en-US" dirty="0" smtClean="0"/>
              <a:t>行覆盖）</a:t>
            </a:r>
            <a:endParaRPr lang="en-US" altLang="zh-CN" dirty="0" smtClean="0"/>
          </a:p>
          <a:p>
            <a:r>
              <a:rPr lang="zh-CN" altLang="en-US" dirty="0" smtClean="0"/>
              <a:t>模块隔离（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不要过度测试测试</a:t>
            </a:r>
            <a:endParaRPr lang="en-US" altLang="zh-CN" dirty="0" smtClean="0"/>
          </a:p>
          <a:p>
            <a:r>
              <a:rPr lang="zh-CN" altLang="en-US" dirty="0" smtClean="0"/>
              <a:t>通过率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与生产代码一起提交和维护（</a:t>
            </a:r>
            <a:r>
              <a:rPr lang="zh-CN" altLang="en-US" dirty="0"/>
              <a:t>持续集成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2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0655" y="290273"/>
            <a:ext cx="9601200" cy="1485900"/>
          </a:xfrm>
        </p:spPr>
        <p:txBody>
          <a:bodyPr/>
          <a:lstStyle/>
          <a:p>
            <a:r>
              <a:rPr lang="zh-CN" altLang="en-US" dirty="0" smtClean="0"/>
              <a:t>下一步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206063"/>
            <a:ext cx="9601200" cy="466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代码走读</a:t>
            </a:r>
            <a:endParaRPr lang="en-US" altLang="zh-CN" dirty="0" smtClean="0"/>
          </a:p>
          <a:p>
            <a:r>
              <a:rPr lang="zh-CN" altLang="en-US" dirty="0" smtClean="0"/>
              <a:t>代码静态检查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SonarQube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变异测试 </a:t>
            </a:r>
            <a:r>
              <a:rPr lang="en-US" altLang="zh-CN" dirty="0" smtClean="0"/>
              <a:t>(PIT)</a:t>
            </a:r>
          </a:p>
          <a:p>
            <a:r>
              <a:rPr lang="zh-CN" altLang="en-US" dirty="0" smtClean="0"/>
              <a:t>集成测试 </a:t>
            </a:r>
            <a:r>
              <a:rPr lang="en-US" altLang="zh-CN" dirty="0" smtClean="0"/>
              <a:t>(Failsafe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601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817368"/>
            <a:ext cx="9601200" cy="1031167"/>
          </a:xfrm>
        </p:spPr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999839"/>
            <a:ext cx="9601200" cy="3841247"/>
          </a:xfrm>
        </p:spPr>
        <p:txBody>
          <a:bodyPr/>
          <a:lstStyle/>
          <a:p>
            <a:r>
              <a:rPr lang="zh-CN" altLang="en-US" dirty="0" smtClean="0"/>
              <a:t>测试代码：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 foo(</a:t>
            </a:r>
            <a:r>
              <a:rPr lang="en-US" altLang="zh-CN" dirty="0" err="1"/>
              <a:t>int</a:t>
            </a:r>
            <a:r>
              <a:rPr lang="en-US" altLang="zh-CN" dirty="0"/>
              <a:t> a, </a:t>
            </a:r>
            <a:r>
              <a:rPr lang="en-US" altLang="zh-CN" dirty="0" err="1"/>
              <a:t>int</a:t>
            </a:r>
            <a:r>
              <a:rPr lang="en-US" altLang="zh-CN" dirty="0"/>
              <a:t> b)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   if (a &lt; 10 || b &lt; 10) // </a:t>
            </a:r>
            <a:r>
              <a:rPr lang="zh-CN" altLang="en-US" dirty="0"/>
              <a:t>判定</a:t>
            </a:r>
            <a:br>
              <a:rPr lang="zh-CN" altLang="en-US" dirty="0"/>
            </a:br>
            <a:r>
              <a:rPr lang="zh-CN" altLang="en-US" dirty="0"/>
              <a:t>    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       return 0; // </a:t>
            </a:r>
            <a:r>
              <a:rPr lang="zh-CN" altLang="en-US" dirty="0"/>
              <a:t>分支一</a:t>
            </a:r>
            <a:br>
              <a:rPr lang="zh-CN" altLang="en-US" dirty="0"/>
            </a:br>
            <a:r>
              <a:rPr lang="zh-CN" altLang="en-US" dirty="0"/>
              <a:t>    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    else</a:t>
            </a:r>
            <a:br>
              <a:rPr lang="en-US" altLang="zh-CN" dirty="0"/>
            </a:br>
            <a:r>
              <a:rPr lang="en-US" altLang="zh-CN" dirty="0"/>
              <a:t>    {</a:t>
            </a:r>
            <a:br>
              <a:rPr lang="en-US" altLang="zh-CN" dirty="0"/>
            </a:br>
            <a:r>
              <a:rPr lang="en-US" altLang="zh-CN" dirty="0"/>
              <a:t>        return 1; // </a:t>
            </a:r>
            <a:r>
              <a:rPr lang="zh-CN" altLang="en-US" dirty="0"/>
              <a:t>分支二</a:t>
            </a:r>
            <a:br>
              <a:rPr lang="zh-CN" altLang="en-US" dirty="0"/>
            </a:br>
            <a:r>
              <a:rPr lang="zh-CN" altLang="en-US" dirty="0"/>
              <a:t>    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8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078860"/>
            <a:ext cx="9601200" cy="1092840"/>
          </a:xfrm>
        </p:spPr>
        <p:txBody>
          <a:bodyPr/>
          <a:lstStyle/>
          <a:p>
            <a:r>
              <a:rPr lang="zh-CN" altLang="en-US" dirty="0"/>
              <a:t>判定</a:t>
            </a:r>
            <a:r>
              <a:rPr lang="zh-CN" altLang="en-US" dirty="0" smtClean="0"/>
              <a:t>覆盖与条件覆盖案例对比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6590" y="1950500"/>
            <a:ext cx="4447786" cy="3581401"/>
          </a:xfrm>
        </p:spPr>
        <p:txBody>
          <a:bodyPr/>
          <a:lstStyle/>
          <a:p>
            <a:r>
              <a:rPr lang="zh-CN" altLang="en-US" dirty="0" smtClean="0"/>
              <a:t>判定覆盖：</a:t>
            </a:r>
            <a:r>
              <a:rPr lang="zh-CN" altLang="en-US" dirty="0"/>
              <a:t>只需要考虑判定结果为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覆盖率达到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案例：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TestCaes1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a = 5, b </a:t>
            </a:r>
            <a:r>
              <a:rPr lang="zh-CN" altLang="en-US" dirty="0"/>
              <a:t>＝ 任意数字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覆盖</a:t>
            </a:r>
            <a:r>
              <a:rPr lang="zh-CN" altLang="en-US" dirty="0"/>
              <a:t>了分支一</a:t>
            </a:r>
          </a:p>
          <a:p>
            <a:pPr marL="0" indent="0">
              <a:buNone/>
            </a:pPr>
            <a:r>
              <a:rPr lang="en-US" altLang="zh-CN" dirty="0"/>
              <a:t>TestCaes2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a = 15, b = 15   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覆盖</a:t>
            </a:r>
            <a:r>
              <a:rPr lang="zh-CN" altLang="en-US" dirty="0"/>
              <a:t>了分支二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25014" y="1950500"/>
            <a:ext cx="4447786" cy="3581401"/>
          </a:xfrm>
        </p:spPr>
        <p:txBody>
          <a:bodyPr/>
          <a:lstStyle/>
          <a:p>
            <a:r>
              <a:rPr lang="zh-CN" altLang="en-US" dirty="0" smtClean="0"/>
              <a:t>条件覆盖：</a:t>
            </a:r>
            <a:r>
              <a:rPr lang="zh-CN" altLang="en-US" dirty="0"/>
              <a:t>需要考虑判定中的每个条件表达式</a:t>
            </a:r>
            <a:r>
              <a:rPr lang="zh-CN" altLang="en-US" dirty="0" smtClean="0"/>
              <a:t>结果。</a:t>
            </a:r>
            <a:endParaRPr lang="en-US" altLang="zh-CN" dirty="0" smtClean="0"/>
          </a:p>
          <a:p>
            <a:r>
              <a:rPr lang="zh-CN" altLang="en-US" dirty="0" smtClean="0"/>
              <a:t>覆盖率</a:t>
            </a:r>
            <a:r>
              <a:rPr lang="zh-CN" altLang="en-US" dirty="0"/>
              <a:t>达到</a:t>
            </a:r>
            <a:r>
              <a:rPr lang="en-US" altLang="zh-CN" dirty="0"/>
              <a:t>100</a:t>
            </a:r>
            <a:r>
              <a:rPr lang="zh-CN" altLang="en-US" dirty="0" smtClean="0"/>
              <a:t>％案例：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TestCase1: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 = 5, b = 5       </a:t>
            </a:r>
            <a:r>
              <a:rPr lang="en-US" altLang="zh-CN" dirty="0" smtClean="0"/>
              <a:t>//true</a:t>
            </a:r>
            <a:r>
              <a:rPr lang="en-US" altLang="zh-CN" dirty="0"/>
              <a:t>,  true</a:t>
            </a:r>
            <a:br>
              <a:rPr lang="en-US" altLang="zh-CN" dirty="0"/>
            </a:br>
            <a:r>
              <a:rPr lang="en-US" altLang="zh-CN" dirty="0" smtClean="0"/>
              <a:t>TestCase2: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 = 15, b = 15   </a:t>
            </a:r>
            <a:r>
              <a:rPr lang="en-US" altLang="zh-CN" dirty="0" smtClean="0"/>
              <a:t>//false</a:t>
            </a:r>
            <a:r>
              <a:rPr lang="en-US" altLang="zh-CN" dirty="0"/>
              <a:t>, false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25485" y="5058803"/>
            <a:ext cx="10199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对比结论：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条件覆盖不是将判定中的每个条件表达式的结果进行排列组合，而是只要每个条件表达式的结果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测试到了就</a:t>
            </a:r>
            <a:r>
              <a:rPr lang="en-US" altLang="zh-CN" dirty="0"/>
              <a:t>OK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完全的条件覆盖并不能保证完全的判定覆盖。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673" y="743361"/>
            <a:ext cx="9532127" cy="6586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路径覆盖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9482" y="1608422"/>
            <a:ext cx="9601200" cy="483842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又称断言覆盖</a:t>
            </a:r>
            <a:r>
              <a:rPr lang="en-US" altLang="zh-CN" dirty="0"/>
              <a:t>(</a:t>
            </a:r>
            <a:r>
              <a:rPr lang="en-US" altLang="zh-CN" dirty="0" err="1"/>
              <a:t>PredicateCoverage</a:t>
            </a:r>
            <a:r>
              <a:rPr lang="en-US" altLang="zh-CN" dirty="0"/>
              <a:t>)</a:t>
            </a:r>
            <a:r>
              <a:rPr lang="zh-CN" altLang="en-US" dirty="0" smtClean="0"/>
              <a:t>。度量</a:t>
            </a:r>
            <a:r>
              <a:rPr lang="zh-CN" altLang="en-US" dirty="0"/>
              <a:t>了是否函数的每一个分支都被执行了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就是</a:t>
            </a:r>
            <a:r>
              <a:rPr lang="zh-CN" altLang="en-US" dirty="0"/>
              <a:t>所有可能的分支都执行一遍，有多个分支嵌套时，需要对多个分支进行排列组合，可想而知，测试路径随着分支的数量指数级别增加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测试代码：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 foo(</a:t>
            </a:r>
            <a:r>
              <a:rPr lang="en-US" altLang="zh-CN" dirty="0" err="1"/>
              <a:t>int</a:t>
            </a:r>
            <a:r>
              <a:rPr lang="en-US" altLang="zh-CN" dirty="0"/>
              <a:t> a, </a:t>
            </a:r>
            <a:r>
              <a:rPr lang="en-US" altLang="zh-CN" dirty="0" err="1"/>
              <a:t>int</a:t>
            </a:r>
            <a:r>
              <a:rPr lang="en-US" altLang="zh-CN" dirty="0"/>
              <a:t> b)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nReturn</a:t>
            </a:r>
            <a:r>
              <a:rPr lang="en-US" altLang="zh-CN" dirty="0"/>
              <a:t> = 0;</a:t>
            </a:r>
            <a:br>
              <a:rPr lang="en-US" altLang="zh-CN" dirty="0"/>
            </a:br>
            <a:r>
              <a:rPr lang="en-US" altLang="zh-CN" dirty="0"/>
              <a:t>    if (a &lt; 10)</a:t>
            </a:r>
            <a:br>
              <a:rPr lang="en-US" altLang="zh-CN" dirty="0"/>
            </a:br>
            <a:r>
              <a:rPr lang="en-US" altLang="zh-CN" dirty="0"/>
              <a:t>    {// </a:t>
            </a:r>
            <a:r>
              <a:rPr lang="zh-CN" altLang="en-US" dirty="0"/>
              <a:t>分支一</a:t>
            </a:r>
            <a:br>
              <a:rPr lang="zh-CN" altLang="en-US" dirty="0"/>
            </a:br>
            <a:r>
              <a:rPr lang="en-US" altLang="zh-CN" dirty="0"/>
              <a:t>        </a:t>
            </a:r>
            <a:r>
              <a:rPr lang="en-US" altLang="zh-CN" dirty="0" err="1"/>
              <a:t>nReturn</a:t>
            </a:r>
            <a:r>
              <a:rPr lang="en-US" altLang="zh-CN" dirty="0"/>
              <a:t> += 1;</a:t>
            </a:r>
            <a:br>
              <a:rPr lang="en-US" altLang="zh-CN" dirty="0"/>
            </a:br>
            <a:r>
              <a:rPr lang="en-US" altLang="zh-CN" dirty="0"/>
              <a:t>    }</a:t>
            </a:r>
            <a:br>
              <a:rPr lang="en-US" altLang="zh-CN" dirty="0"/>
            </a:br>
            <a:r>
              <a:rPr lang="en-US" altLang="zh-CN" dirty="0"/>
              <a:t>    if (b &lt; 10)</a:t>
            </a:r>
            <a:br>
              <a:rPr lang="en-US" altLang="zh-CN" dirty="0"/>
            </a:br>
            <a:r>
              <a:rPr lang="en-US" altLang="zh-CN" dirty="0"/>
              <a:t>    {// </a:t>
            </a:r>
            <a:r>
              <a:rPr lang="zh-CN" altLang="en-US" dirty="0"/>
              <a:t>分支二</a:t>
            </a:r>
            <a:br>
              <a:rPr lang="zh-CN" altLang="en-US" dirty="0"/>
            </a:br>
            <a:r>
              <a:rPr lang="en-US" altLang="zh-CN" dirty="0"/>
              <a:t>        </a:t>
            </a:r>
            <a:r>
              <a:rPr lang="en-US" altLang="zh-CN" dirty="0" err="1"/>
              <a:t>nReturn</a:t>
            </a:r>
            <a:r>
              <a:rPr lang="en-US" altLang="zh-CN" dirty="0"/>
              <a:t> += 10;</a:t>
            </a:r>
            <a:br>
              <a:rPr lang="en-US" altLang="zh-CN" dirty="0"/>
            </a:br>
            <a:r>
              <a:rPr lang="en-US" altLang="zh-CN" dirty="0"/>
              <a:t>    }</a:t>
            </a:r>
            <a:br>
              <a:rPr lang="en-US" altLang="zh-CN" dirty="0"/>
            </a:br>
            <a:r>
              <a:rPr lang="en-US" altLang="zh-CN" dirty="0"/>
              <a:t>    return </a:t>
            </a:r>
            <a:r>
              <a:rPr lang="en-US" altLang="zh-CN" dirty="0" err="1"/>
              <a:t>nReturn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78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路径覆盖案例与其它覆盖案例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3962" y="1650908"/>
            <a:ext cx="4447786" cy="44996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语句</a:t>
            </a:r>
            <a:r>
              <a:rPr lang="zh-CN" altLang="en-US" dirty="0" smtClean="0"/>
              <a:t>覆盖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TestCase</a:t>
            </a:r>
            <a:r>
              <a:rPr lang="en-US" altLang="zh-CN" dirty="0"/>
              <a:t> a = 5, b = 5  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nReturn</a:t>
            </a:r>
            <a:r>
              <a:rPr lang="en-US" altLang="zh-CN" dirty="0" smtClean="0"/>
              <a:t> </a:t>
            </a:r>
            <a:r>
              <a:rPr lang="en-US" altLang="zh-CN" dirty="0"/>
              <a:t>= 11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判定覆盖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TestCase1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a = 5,   b = 5    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nReturn</a:t>
            </a:r>
            <a:r>
              <a:rPr lang="en-US" altLang="zh-CN" dirty="0" smtClean="0"/>
              <a:t> </a:t>
            </a:r>
            <a:r>
              <a:rPr lang="en-US" altLang="zh-CN" dirty="0"/>
              <a:t>= 11</a:t>
            </a:r>
          </a:p>
          <a:p>
            <a:pPr marL="0" indent="0">
              <a:buNone/>
            </a:pPr>
            <a:r>
              <a:rPr lang="en-US" altLang="zh-CN" dirty="0"/>
              <a:t>TestCase2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 = 15, b = 15  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nReturn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条件覆盖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TestCase1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 = 5,   b = 15  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nReturn</a:t>
            </a:r>
            <a:r>
              <a:rPr lang="en-US" altLang="zh-CN" dirty="0" smtClean="0"/>
              <a:t> </a:t>
            </a:r>
            <a:r>
              <a:rPr lang="en-US" altLang="zh-CN" dirty="0"/>
              <a:t>= 1</a:t>
            </a:r>
          </a:p>
          <a:p>
            <a:pPr marL="0" indent="0">
              <a:buNone/>
            </a:pPr>
            <a:r>
              <a:rPr lang="en-US" altLang="zh-CN" dirty="0" smtClean="0"/>
              <a:t>TestCase2 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 = 15, b = 5    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nReturn</a:t>
            </a:r>
            <a:r>
              <a:rPr lang="en-US" altLang="zh-CN" dirty="0" smtClean="0"/>
              <a:t> </a:t>
            </a:r>
            <a:r>
              <a:rPr lang="en-US" altLang="zh-CN" dirty="0"/>
              <a:t>= 10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25014" y="1650908"/>
            <a:ext cx="4447786" cy="449963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路径覆盖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TestCase1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a = 5,    b = 5    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nReturn</a:t>
            </a:r>
            <a:r>
              <a:rPr lang="en-US" altLang="zh-CN" dirty="0" smtClean="0"/>
              <a:t> </a:t>
            </a:r>
            <a:r>
              <a:rPr lang="en-US" altLang="zh-CN" dirty="0"/>
              <a:t>= 0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TestCase2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 = 15,  b = 5    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nReturn</a:t>
            </a:r>
            <a:r>
              <a:rPr lang="en-US" altLang="zh-CN" dirty="0" smtClean="0"/>
              <a:t> </a:t>
            </a:r>
            <a:r>
              <a:rPr lang="en-US" altLang="zh-CN" dirty="0"/>
              <a:t>= 1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TestCase3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 = 5,    b = 15  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nReturn</a:t>
            </a:r>
            <a:r>
              <a:rPr lang="en-US" altLang="zh-CN" dirty="0" smtClean="0"/>
              <a:t> </a:t>
            </a:r>
            <a:r>
              <a:rPr lang="en-US" altLang="zh-CN" dirty="0"/>
              <a:t>= 10</a:t>
            </a:r>
          </a:p>
          <a:p>
            <a:pPr marL="0" indent="0">
              <a:buNone/>
            </a:pPr>
            <a:r>
              <a:rPr lang="en-US" altLang="zh-CN" dirty="0"/>
              <a:t>TestCase4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 = 15,  b = 15  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nReturn</a:t>
            </a:r>
            <a:r>
              <a:rPr lang="en-US" altLang="zh-CN" dirty="0" smtClean="0"/>
              <a:t> </a:t>
            </a:r>
            <a:r>
              <a:rPr lang="en-US" altLang="zh-CN" dirty="0"/>
              <a:t>= 11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6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16096</TotalTime>
  <Words>2545</Words>
  <Application>Microsoft Office PowerPoint</Application>
  <PresentationFormat>宽屏</PresentationFormat>
  <Paragraphs>247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Franklin Gothic Book</vt:lpstr>
      <vt:lpstr>华文楷体</vt:lpstr>
      <vt:lpstr>宋体</vt:lpstr>
      <vt:lpstr>Arial</vt:lpstr>
      <vt:lpstr>Courier New</vt:lpstr>
      <vt:lpstr>Wingdings</vt:lpstr>
      <vt:lpstr>Crop</vt:lpstr>
      <vt:lpstr>单元测试</vt:lpstr>
      <vt:lpstr>单元测试简介</vt:lpstr>
      <vt:lpstr>单元测试与代码覆盖率</vt:lpstr>
      <vt:lpstr>语句覆盖</vt:lpstr>
      <vt:lpstr>判定覆盖与条件覆盖 </vt:lpstr>
      <vt:lpstr>举例</vt:lpstr>
      <vt:lpstr>判定覆盖与条件覆盖案例对比</vt:lpstr>
      <vt:lpstr>路径覆盖</vt:lpstr>
      <vt:lpstr>路径覆盖案例与其它覆盖案例</vt:lpstr>
      <vt:lpstr>对比结论</vt:lpstr>
      <vt:lpstr>单元测试与mock方法</vt:lpstr>
      <vt:lpstr>JUnit简介</vt:lpstr>
      <vt:lpstr>JUnit简介</vt:lpstr>
      <vt:lpstr>JUnit5</vt:lpstr>
      <vt:lpstr>JUnit 5 = JUnit Platform + JUnit Jupiter + JUnit Vintage</vt:lpstr>
      <vt:lpstr>JUnit5的API</vt:lpstr>
      <vt:lpstr>注解</vt:lpstr>
      <vt:lpstr>常用断言</vt:lpstr>
      <vt:lpstr>Mock框架</vt:lpstr>
      <vt:lpstr>Mock </vt:lpstr>
      <vt:lpstr>Mock框架比较 </vt:lpstr>
      <vt:lpstr>Why Mockito </vt:lpstr>
      <vt:lpstr>How to use Mockito </vt:lpstr>
      <vt:lpstr>模拟HTTP请求 </vt:lpstr>
      <vt:lpstr>JUnit在Eclipse中实际使用</vt:lpstr>
      <vt:lpstr>JUnit 5对Eclipse的版本要求</vt:lpstr>
      <vt:lpstr>建立单元测试用例</vt:lpstr>
      <vt:lpstr>建立单元测试用例</vt:lpstr>
      <vt:lpstr>建立单元测试用例</vt:lpstr>
      <vt:lpstr>建立单元测试用例</vt:lpstr>
      <vt:lpstr>建立单元测试用例</vt:lpstr>
      <vt:lpstr>建立单元测试用例</vt:lpstr>
      <vt:lpstr>建立单元测试用例</vt:lpstr>
      <vt:lpstr>建立单元测试用例</vt:lpstr>
      <vt:lpstr>查看代码覆盖率结果</vt:lpstr>
      <vt:lpstr>查看代码覆盖率结果</vt:lpstr>
      <vt:lpstr>查看JUnit运行结果</vt:lpstr>
      <vt:lpstr>JUnit 5在Maven中构建</vt:lpstr>
      <vt:lpstr>Surefire插件</vt:lpstr>
      <vt:lpstr>Surefire插件配置</vt:lpstr>
      <vt:lpstr>支持JUnit 4</vt:lpstr>
      <vt:lpstr>官方示例</vt:lpstr>
      <vt:lpstr>执行单个测试类</vt:lpstr>
      <vt:lpstr>根据测试类名过滤</vt:lpstr>
      <vt:lpstr>其它</vt:lpstr>
      <vt:lpstr>Jenkins中的配置</vt:lpstr>
      <vt:lpstr>Jenkins集成</vt:lpstr>
      <vt:lpstr>Jenkins集成</vt:lpstr>
      <vt:lpstr>Jenkins集成</vt:lpstr>
      <vt:lpstr>单元测试的思考</vt:lpstr>
      <vt:lpstr>如何衡量单元测试的质量</vt:lpstr>
      <vt:lpstr>单元测试的依据</vt:lpstr>
      <vt:lpstr>单元测试的最佳实践</vt:lpstr>
      <vt:lpstr>下一步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</dc:title>
  <dc:creator>徐韬</dc:creator>
  <cp:lastModifiedBy>李勇</cp:lastModifiedBy>
  <cp:revision>233</cp:revision>
  <dcterms:created xsi:type="dcterms:W3CDTF">2018-03-14T08:16:34Z</dcterms:created>
  <dcterms:modified xsi:type="dcterms:W3CDTF">2018-04-03T02:19:36Z</dcterms:modified>
</cp:coreProperties>
</file>