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EC75C-0EDF-44C0-9A7D-F0E3D7C84D57}">
          <p14:sldIdLst>
            <p14:sldId id="256"/>
            <p14:sldId id="257"/>
          </p14:sldIdLst>
        </p14:section>
        <p14:section name="Untitled Section" id="{E0A40B00-D91E-40CD-A5BC-A647796CEACD}">
          <p14:sldIdLst>
            <p14:sldId id="258"/>
            <p14:sldId id="259"/>
            <p14:sldId id="260"/>
            <p14:sldId id="262"/>
            <p14:sldId id="261"/>
            <p14:sldId id="263"/>
            <p14:sldId id="264"/>
            <p14:sldId id="265"/>
            <p14:sldId id="266"/>
            <p14:sldId id="267"/>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p:scale>
          <a:sx n="50" d="100"/>
          <a:sy n="50" d="100"/>
        </p:scale>
        <p:origin x="157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E39C57-019F-46AC-A723-10A6FF231A4B}"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B826129B-6947-4F7C-B363-9AB3655A338F}">
      <dgm:prSet/>
      <dgm:spPr/>
      <dgm:t>
        <a:bodyPr/>
        <a:lstStyle/>
        <a:p>
          <a:r>
            <a:rPr lang="en-US"/>
            <a:t>Create an CFA measurement model.</a:t>
          </a:r>
        </a:p>
      </dgm:t>
    </dgm:pt>
    <dgm:pt modelId="{4423D030-4114-480E-B33F-DC6B2A873661}" type="parTrans" cxnId="{C024B02F-9974-4154-89C0-92ADC1526F98}">
      <dgm:prSet/>
      <dgm:spPr/>
      <dgm:t>
        <a:bodyPr/>
        <a:lstStyle/>
        <a:p>
          <a:endParaRPr lang="en-US"/>
        </a:p>
      </dgm:t>
    </dgm:pt>
    <dgm:pt modelId="{E5B7569E-75BD-4373-9AC6-36DAF39A1738}" type="sibTrans" cxnId="{C024B02F-9974-4154-89C0-92ADC1526F98}">
      <dgm:prSet phldrT="1" phldr="0"/>
      <dgm:spPr/>
      <dgm:t>
        <a:bodyPr/>
        <a:lstStyle/>
        <a:p>
          <a:r>
            <a:rPr lang="en-US"/>
            <a:t>1</a:t>
          </a:r>
        </a:p>
      </dgm:t>
    </dgm:pt>
    <dgm:pt modelId="{AB53484E-F063-4503-96D0-7A4AA22F4424}">
      <dgm:prSet/>
      <dgm:spPr/>
      <dgm:t>
        <a:bodyPr/>
        <a:lstStyle/>
        <a:p>
          <a:r>
            <a:rPr lang="en-US"/>
            <a:t>This CFA measurement model is one of the important products from a psychometrically sound instrument (i.e., the work we have been doing throughout this OER)</a:t>
          </a:r>
        </a:p>
      </dgm:t>
    </dgm:pt>
    <dgm:pt modelId="{5BAC934D-E324-422A-993E-37B1AAF2B24E}" type="parTrans" cxnId="{E554181F-D8F1-4A2B-B613-9406F7A16C60}">
      <dgm:prSet/>
      <dgm:spPr/>
      <dgm:t>
        <a:bodyPr/>
        <a:lstStyle/>
        <a:p>
          <a:endParaRPr lang="en-US"/>
        </a:p>
      </dgm:t>
    </dgm:pt>
    <dgm:pt modelId="{63908543-EA66-4454-B6AC-F785BD59BF8F}" type="sibTrans" cxnId="{E554181F-D8F1-4A2B-B613-9406F7A16C60}">
      <dgm:prSet/>
      <dgm:spPr/>
      <dgm:t>
        <a:bodyPr/>
        <a:lstStyle/>
        <a:p>
          <a:endParaRPr lang="en-US"/>
        </a:p>
      </dgm:t>
    </dgm:pt>
    <dgm:pt modelId="{C58FD29A-C1A6-4571-B8D4-13F9329C88FF}">
      <dgm:prSet/>
      <dgm:spPr/>
      <dgm:t>
        <a:bodyPr/>
        <a:lstStyle/>
        <a:p>
          <a:r>
            <a:rPr lang="en-US"/>
            <a:t>Respecify it as an SEM structural model.</a:t>
          </a:r>
        </a:p>
      </dgm:t>
    </dgm:pt>
    <dgm:pt modelId="{67F06C6F-2004-4AFA-AF97-A89DF071ED08}" type="parTrans" cxnId="{0C6AF508-39D1-4F26-B968-63507CA2773A}">
      <dgm:prSet/>
      <dgm:spPr/>
      <dgm:t>
        <a:bodyPr/>
        <a:lstStyle/>
        <a:p>
          <a:endParaRPr lang="en-US"/>
        </a:p>
      </dgm:t>
    </dgm:pt>
    <dgm:pt modelId="{0A7B3893-BC1F-446C-BB12-DE56467CDE72}" type="sibTrans" cxnId="{0C6AF508-39D1-4F26-B968-63507CA2773A}">
      <dgm:prSet phldrT="2" phldr="0"/>
      <dgm:spPr/>
      <dgm:t>
        <a:bodyPr/>
        <a:lstStyle/>
        <a:p>
          <a:r>
            <a:rPr lang="en-US"/>
            <a:t>2</a:t>
          </a:r>
        </a:p>
      </dgm:t>
    </dgm:pt>
    <dgm:pt modelId="{4A0ED469-7A2D-4F7D-AD26-C71D79F20734}">
      <dgm:prSet/>
      <dgm:spPr/>
      <dgm:t>
        <a:bodyPr/>
        <a:lstStyle/>
        <a:p>
          <a:r>
            <a:rPr lang="en-US"/>
            <a:t>Do this with real, raw data, that needs</a:t>
          </a:r>
        </a:p>
      </dgm:t>
    </dgm:pt>
    <dgm:pt modelId="{2C05360F-D9B7-40DE-ADFC-E342D4F4DB04}" type="parTrans" cxnId="{19009301-1BF3-4438-8C6E-4B14D44EC1C1}">
      <dgm:prSet/>
      <dgm:spPr/>
      <dgm:t>
        <a:bodyPr/>
        <a:lstStyle/>
        <a:p>
          <a:endParaRPr lang="en-US"/>
        </a:p>
      </dgm:t>
    </dgm:pt>
    <dgm:pt modelId="{4BCB99B7-7B28-46D2-8ECD-ACF5420F4AA7}" type="sibTrans" cxnId="{19009301-1BF3-4438-8C6E-4B14D44EC1C1}">
      <dgm:prSet phldrT="3" phldr="0"/>
      <dgm:spPr/>
      <dgm:t>
        <a:bodyPr/>
        <a:lstStyle/>
        <a:p>
          <a:r>
            <a:rPr lang="en-US"/>
            <a:t>3</a:t>
          </a:r>
        </a:p>
      </dgm:t>
    </dgm:pt>
    <dgm:pt modelId="{7898CA72-15ED-4A59-8D39-6A68CF0B9E38}">
      <dgm:prSet/>
      <dgm:spPr/>
      <dgm:t>
        <a:bodyPr/>
        <a:lstStyle/>
        <a:p>
          <a:r>
            <a:rPr lang="en-US"/>
            <a:t>Downloading/importing</a:t>
          </a:r>
        </a:p>
      </dgm:t>
    </dgm:pt>
    <dgm:pt modelId="{503CBDF0-66B0-409B-86D7-DA50731B121E}" type="parTrans" cxnId="{85F67E4D-D38E-43B6-90C3-6A2F5988AA3D}">
      <dgm:prSet/>
      <dgm:spPr/>
      <dgm:t>
        <a:bodyPr/>
        <a:lstStyle/>
        <a:p>
          <a:endParaRPr lang="en-US"/>
        </a:p>
      </dgm:t>
    </dgm:pt>
    <dgm:pt modelId="{5BD6553C-B0B2-41CE-B841-70E8F46EF301}" type="sibTrans" cxnId="{85F67E4D-D38E-43B6-90C3-6A2F5988AA3D}">
      <dgm:prSet/>
      <dgm:spPr/>
      <dgm:t>
        <a:bodyPr/>
        <a:lstStyle/>
        <a:p>
          <a:endParaRPr lang="en-US"/>
        </a:p>
      </dgm:t>
    </dgm:pt>
    <dgm:pt modelId="{BE064733-4548-4A0B-AC4B-56BD6732375B}">
      <dgm:prSet/>
      <dgm:spPr/>
      <dgm:t>
        <a:bodyPr/>
        <a:lstStyle/>
        <a:p>
          <a:r>
            <a:rPr lang="en-US"/>
            <a:t>Cleaning</a:t>
          </a:r>
        </a:p>
      </dgm:t>
    </dgm:pt>
    <dgm:pt modelId="{458B89E9-1194-4B0B-9F60-D9878CD5B7E9}" type="parTrans" cxnId="{CABBBA19-AD89-4C0D-AEE2-28D612DD454F}">
      <dgm:prSet/>
      <dgm:spPr/>
      <dgm:t>
        <a:bodyPr/>
        <a:lstStyle/>
        <a:p>
          <a:endParaRPr lang="en-US"/>
        </a:p>
      </dgm:t>
    </dgm:pt>
    <dgm:pt modelId="{52CE9C9D-585A-4031-866C-8099DE9CC2C0}" type="sibTrans" cxnId="{CABBBA19-AD89-4C0D-AEE2-28D612DD454F}">
      <dgm:prSet/>
      <dgm:spPr/>
      <dgm:t>
        <a:bodyPr/>
        <a:lstStyle/>
        <a:p>
          <a:endParaRPr lang="en-US"/>
        </a:p>
      </dgm:t>
    </dgm:pt>
    <dgm:pt modelId="{2634EFA1-FF40-4AFD-BB15-0E8CB2F57D76}">
      <dgm:prSet/>
      <dgm:spPr/>
      <dgm:t>
        <a:bodyPr/>
        <a:lstStyle/>
        <a:p>
          <a:r>
            <a:rPr lang="en-US"/>
            <a:t>Management of missingness</a:t>
          </a:r>
        </a:p>
      </dgm:t>
    </dgm:pt>
    <dgm:pt modelId="{D8DFBB5E-AE01-49CB-9304-CAC2EDC0381A}" type="parTrans" cxnId="{86F97F66-6FBA-4B55-8483-174404960546}">
      <dgm:prSet/>
      <dgm:spPr/>
      <dgm:t>
        <a:bodyPr/>
        <a:lstStyle/>
        <a:p>
          <a:endParaRPr lang="en-US"/>
        </a:p>
      </dgm:t>
    </dgm:pt>
    <dgm:pt modelId="{3DC6A377-C2F5-4641-A9C8-13C8C2B7678C}" type="sibTrans" cxnId="{86F97F66-6FBA-4B55-8483-174404960546}">
      <dgm:prSet/>
      <dgm:spPr/>
      <dgm:t>
        <a:bodyPr/>
        <a:lstStyle/>
        <a:p>
          <a:endParaRPr lang="en-US"/>
        </a:p>
      </dgm:t>
    </dgm:pt>
    <dgm:pt modelId="{7A25895C-F6ED-4173-B9B5-84B32CBDE64E}">
      <dgm:prSet/>
      <dgm:spPr/>
      <dgm:t>
        <a:bodyPr/>
        <a:lstStyle/>
        <a:p>
          <a:r>
            <a:rPr lang="en-US"/>
            <a:t>Data diagnostics</a:t>
          </a:r>
        </a:p>
      </dgm:t>
    </dgm:pt>
    <dgm:pt modelId="{020FF893-6647-48BE-B78E-EA285CD9E22B}" type="parTrans" cxnId="{87C4E772-88F1-4FFD-B581-15A4C9873580}">
      <dgm:prSet/>
      <dgm:spPr/>
      <dgm:t>
        <a:bodyPr/>
        <a:lstStyle/>
        <a:p>
          <a:endParaRPr lang="en-US"/>
        </a:p>
      </dgm:t>
    </dgm:pt>
    <dgm:pt modelId="{44DC9477-A205-436F-AE7A-7823DA73C4A6}" type="sibTrans" cxnId="{87C4E772-88F1-4FFD-B581-15A4C9873580}">
      <dgm:prSet/>
      <dgm:spPr/>
      <dgm:t>
        <a:bodyPr/>
        <a:lstStyle/>
        <a:p>
          <a:endParaRPr lang="en-US"/>
        </a:p>
      </dgm:t>
    </dgm:pt>
    <dgm:pt modelId="{7AE8022D-4A24-4604-8C3B-8DF301B3BED4}" type="pres">
      <dgm:prSet presAssocID="{14E39C57-019F-46AC-A723-10A6FF231A4B}" presName="Name0" presStyleCnt="0">
        <dgm:presLayoutVars>
          <dgm:animLvl val="lvl"/>
          <dgm:resizeHandles val="exact"/>
        </dgm:presLayoutVars>
      </dgm:prSet>
      <dgm:spPr/>
    </dgm:pt>
    <dgm:pt modelId="{D75D2B32-21BD-4081-A399-AFF08C35D43D}" type="pres">
      <dgm:prSet presAssocID="{B826129B-6947-4F7C-B363-9AB3655A338F}" presName="compositeNode" presStyleCnt="0">
        <dgm:presLayoutVars>
          <dgm:bulletEnabled val="1"/>
        </dgm:presLayoutVars>
      </dgm:prSet>
      <dgm:spPr/>
    </dgm:pt>
    <dgm:pt modelId="{4C4FFC5A-2604-4787-9A54-F20850B7BA0D}" type="pres">
      <dgm:prSet presAssocID="{B826129B-6947-4F7C-B363-9AB3655A338F}" presName="bgRect" presStyleLbl="bgAccFollowNode1" presStyleIdx="0" presStyleCnt="3"/>
      <dgm:spPr/>
    </dgm:pt>
    <dgm:pt modelId="{071B90CF-A9A2-46E8-986F-A1EC149B005A}" type="pres">
      <dgm:prSet presAssocID="{E5B7569E-75BD-4373-9AC6-36DAF39A1738}" presName="sibTransNodeCircle" presStyleLbl="alignNode1" presStyleIdx="0" presStyleCnt="6">
        <dgm:presLayoutVars>
          <dgm:chMax val="0"/>
          <dgm:bulletEnabled/>
        </dgm:presLayoutVars>
      </dgm:prSet>
      <dgm:spPr/>
    </dgm:pt>
    <dgm:pt modelId="{8652DECD-335B-47F8-9D12-E4F040372BCD}" type="pres">
      <dgm:prSet presAssocID="{B826129B-6947-4F7C-B363-9AB3655A338F}" presName="bottomLine" presStyleLbl="alignNode1" presStyleIdx="1" presStyleCnt="6">
        <dgm:presLayoutVars/>
      </dgm:prSet>
      <dgm:spPr/>
    </dgm:pt>
    <dgm:pt modelId="{D4DCED35-11E6-4A26-BF93-F983B3F7063B}" type="pres">
      <dgm:prSet presAssocID="{B826129B-6947-4F7C-B363-9AB3655A338F}" presName="nodeText" presStyleLbl="bgAccFollowNode1" presStyleIdx="0" presStyleCnt="3">
        <dgm:presLayoutVars>
          <dgm:bulletEnabled val="1"/>
        </dgm:presLayoutVars>
      </dgm:prSet>
      <dgm:spPr/>
    </dgm:pt>
    <dgm:pt modelId="{25DC29A7-05D0-4FD4-B476-216D46125405}" type="pres">
      <dgm:prSet presAssocID="{E5B7569E-75BD-4373-9AC6-36DAF39A1738}" presName="sibTrans" presStyleCnt="0"/>
      <dgm:spPr/>
    </dgm:pt>
    <dgm:pt modelId="{07A72005-A042-4BC5-8242-609828F50E84}" type="pres">
      <dgm:prSet presAssocID="{C58FD29A-C1A6-4571-B8D4-13F9329C88FF}" presName="compositeNode" presStyleCnt="0">
        <dgm:presLayoutVars>
          <dgm:bulletEnabled val="1"/>
        </dgm:presLayoutVars>
      </dgm:prSet>
      <dgm:spPr/>
    </dgm:pt>
    <dgm:pt modelId="{0E04F3BA-EBD1-4C95-8138-4C28A4088B80}" type="pres">
      <dgm:prSet presAssocID="{C58FD29A-C1A6-4571-B8D4-13F9329C88FF}" presName="bgRect" presStyleLbl="bgAccFollowNode1" presStyleIdx="1" presStyleCnt="3"/>
      <dgm:spPr/>
    </dgm:pt>
    <dgm:pt modelId="{E920DF60-8991-428B-A6F7-109BA447027C}" type="pres">
      <dgm:prSet presAssocID="{0A7B3893-BC1F-446C-BB12-DE56467CDE72}" presName="sibTransNodeCircle" presStyleLbl="alignNode1" presStyleIdx="2" presStyleCnt="6">
        <dgm:presLayoutVars>
          <dgm:chMax val="0"/>
          <dgm:bulletEnabled/>
        </dgm:presLayoutVars>
      </dgm:prSet>
      <dgm:spPr/>
    </dgm:pt>
    <dgm:pt modelId="{00DF7B76-F1F4-47DA-B733-14579DDD2096}" type="pres">
      <dgm:prSet presAssocID="{C58FD29A-C1A6-4571-B8D4-13F9329C88FF}" presName="bottomLine" presStyleLbl="alignNode1" presStyleIdx="3" presStyleCnt="6">
        <dgm:presLayoutVars/>
      </dgm:prSet>
      <dgm:spPr/>
    </dgm:pt>
    <dgm:pt modelId="{C89A8DFC-B2A5-4718-B38C-77BFD105D652}" type="pres">
      <dgm:prSet presAssocID="{C58FD29A-C1A6-4571-B8D4-13F9329C88FF}" presName="nodeText" presStyleLbl="bgAccFollowNode1" presStyleIdx="1" presStyleCnt="3">
        <dgm:presLayoutVars>
          <dgm:bulletEnabled val="1"/>
        </dgm:presLayoutVars>
      </dgm:prSet>
      <dgm:spPr/>
    </dgm:pt>
    <dgm:pt modelId="{CEB9A835-9C80-4B1A-AB61-7ADE64F9B603}" type="pres">
      <dgm:prSet presAssocID="{0A7B3893-BC1F-446C-BB12-DE56467CDE72}" presName="sibTrans" presStyleCnt="0"/>
      <dgm:spPr/>
    </dgm:pt>
    <dgm:pt modelId="{F851A9A7-CC7D-415F-95EA-090CAED63725}" type="pres">
      <dgm:prSet presAssocID="{4A0ED469-7A2D-4F7D-AD26-C71D79F20734}" presName="compositeNode" presStyleCnt="0">
        <dgm:presLayoutVars>
          <dgm:bulletEnabled val="1"/>
        </dgm:presLayoutVars>
      </dgm:prSet>
      <dgm:spPr/>
    </dgm:pt>
    <dgm:pt modelId="{1B43D9D8-8C23-47BB-B41D-6026B35058BE}" type="pres">
      <dgm:prSet presAssocID="{4A0ED469-7A2D-4F7D-AD26-C71D79F20734}" presName="bgRect" presStyleLbl="bgAccFollowNode1" presStyleIdx="2" presStyleCnt="3"/>
      <dgm:spPr/>
    </dgm:pt>
    <dgm:pt modelId="{2D735D48-E652-43C4-A5BF-05CD2E5B681E}" type="pres">
      <dgm:prSet presAssocID="{4BCB99B7-7B28-46D2-8ECD-ACF5420F4AA7}" presName="sibTransNodeCircle" presStyleLbl="alignNode1" presStyleIdx="4" presStyleCnt="6">
        <dgm:presLayoutVars>
          <dgm:chMax val="0"/>
          <dgm:bulletEnabled/>
        </dgm:presLayoutVars>
      </dgm:prSet>
      <dgm:spPr/>
    </dgm:pt>
    <dgm:pt modelId="{E0186554-7AED-4B90-9CF9-9E8379F8DA40}" type="pres">
      <dgm:prSet presAssocID="{4A0ED469-7A2D-4F7D-AD26-C71D79F20734}" presName="bottomLine" presStyleLbl="alignNode1" presStyleIdx="5" presStyleCnt="6">
        <dgm:presLayoutVars/>
      </dgm:prSet>
      <dgm:spPr/>
    </dgm:pt>
    <dgm:pt modelId="{A961FD89-79D1-40F8-B553-46E497A812AD}" type="pres">
      <dgm:prSet presAssocID="{4A0ED469-7A2D-4F7D-AD26-C71D79F20734}" presName="nodeText" presStyleLbl="bgAccFollowNode1" presStyleIdx="2" presStyleCnt="3">
        <dgm:presLayoutVars>
          <dgm:bulletEnabled val="1"/>
        </dgm:presLayoutVars>
      </dgm:prSet>
      <dgm:spPr/>
    </dgm:pt>
  </dgm:ptLst>
  <dgm:cxnLst>
    <dgm:cxn modelId="{19009301-1BF3-4438-8C6E-4B14D44EC1C1}" srcId="{14E39C57-019F-46AC-A723-10A6FF231A4B}" destId="{4A0ED469-7A2D-4F7D-AD26-C71D79F20734}" srcOrd="2" destOrd="0" parTransId="{2C05360F-D9B7-40DE-ADFC-E342D4F4DB04}" sibTransId="{4BCB99B7-7B28-46D2-8ECD-ACF5420F4AA7}"/>
    <dgm:cxn modelId="{55168C05-42C2-473F-9061-305319583B0D}" type="presOf" srcId="{0A7B3893-BC1F-446C-BB12-DE56467CDE72}" destId="{E920DF60-8991-428B-A6F7-109BA447027C}" srcOrd="0" destOrd="0" presId="urn:microsoft.com/office/officeart/2016/7/layout/BasicLinearProcessNumbered"/>
    <dgm:cxn modelId="{0C6AF508-39D1-4F26-B968-63507CA2773A}" srcId="{14E39C57-019F-46AC-A723-10A6FF231A4B}" destId="{C58FD29A-C1A6-4571-B8D4-13F9329C88FF}" srcOrd="1" destOrd="0" parTransId="{67F06C6F-2004-4AFA-AF97-A89DF071ED08}" sibTransId="{0A7B3893-BC1F-446C-BB12-DE56467CDE72}"/>
    <dgm:cxn modelId="{04D66117-0A90-43B6-991A-165FD464D13A}" type="presOf" srcId="{7A25895C-F6ED-4173-B9B5-84B32CBDE64E}" destId="{A961FD89-79D1-40F8-B553-46E497A812AD}" srcOrd="0" destOrd="4" presId="urn:microsoft.com/office/officeart/2016/7/layout/BasicLinearProcessNumbered"/>
    <dgm:cxn modelId="{CABBBA19-AD89-4C0D-AEE2-28D612DD454F}" srcId="{4A0ED469-7A2D-4F7D-AD26-C71D79F20734}" destId="{BE064733-4548-4A0B-AC4B-56BD6732375B}" srcOrd="1" destOrd="0" parTransId="{458B89E9-1194-4B0B-9F60-D9878CD5B7E9}" sibTransId="{52CE9C9D-585A-4031-866C-8099DE9CC2C0}"/>
    <dgm:cxn modelId="{E554181F-D8F1-4A2B-B613-9406F7A16C60}" srcId="{B826129B-6947-4F7C-B363-9AB3655A338F}" destId="{AB53484E-F063-4503-96D0-7A4AA22F4424}" srcOrd="0" destOrd="0" parTransId="{5BAC934D-E324-422A-993E-37B1AAF2B24E}" sibTransId="{63908543-EA66-4454-B6AC-F785BD59BF8F}"/>
    <dgm:cxn modelId="{9DD1D124-F554-4023-A7DB-555650C7CC2C}" type="presOf" srcId="{C58FD29A-C1A6-4571-B8D4-13F9329C88FF}" destId="{C89A8DFC-B2A5-4718-B38C-77BFD105D652}" srcOrd="1" destOrd="0" presId="urn:microsoft.com/office/officeart/2016/7/layout/BasicLinearProcessNumbered"/>
    <dgm:cxn modelId="{D214222B-9513-49A2-A7EA-7E221B0A936B}" type="presOf" srcId="{BE064733-4548-4A0B-AC4B-56BD6732375B}" destId="{A961FD89-79D1-40F8-B553-46E497A812AD}" srcOrd="0" destOrd="2" presId="urn:microsoft.com/office/officeart/2016/7/layout/BasicLinearProcessNumbered"/>
    <dgm:cxn modelId="{C024B02F-9974-4154-89C0-92ADC1526F98}" srcId="{14E39C57-019F-46AC-A723-10A6FF231A4B}" destId="{B826129B-6947-4F7C-B363-9AB3655A338F}" srcOrd="0" destOrd="0" parTransId="{4423D030-4114-480E-B33F-DC6B2A873661}" sibTransId="{E5B7569E-75BD-4373-9AC6-36DAF39A1738}"/>
    <dgm:cxn modelId="{3AFC5331-FE19-4078-B64C-74D6B836F82C}" type="presOf" srcId="{7898CA72-15ED-4A59-8D39-6A68CF0B9E38}" destId="{A961FD89-79D1-40F8-B553-46E497A812AD}" srcOrd="0" destOrd="1" presId="urn:microsoft.com/office/officeart/2016/7/layout/BasicLinearProcessNumbered"/>
    <dgm:cxn modelId="{F0AA0539-9154-4E31-BE66-C78B06580AED}" type="presOf" srcId="{4A0ED469-7A2D-4F7D-AD26-C71D79F20734}" destId="{1B43D9D8-8C23-47BB-B41D-6026B35058BE}" srcOrd="0" destOrd="0" presId="urn:microsoft.com/office/officeart/2016/7/layout/BasicLinearProcessNumbered"/>
    <dgm:cxn modelId="{F91A6863-6B72-40E3-913C-5F4D15ECB641}" type="presOf" srcId="{E5B7569E-75BD-4373-9AC6-36DAF39A1738}" destId="{071B90CF-A9A2-46E8-986F-A1EC149B005A}" srcOrd="0" destOrd="0" presId="urn:microsoft.com/office/officeart/2016/7/layout/BasicLinearProcessNumbered"/>
    <dgm:cxn modelId="{86F97F66-6FBA-4B55-8483-174404960546}" srcId="{4A0ED469-7A2D-4F7D-AD26-C71D79F20734}" destId="{2634EFA1-FF40-4AFD-BB15-0E8CB2F57D76}" srcOrd="2" destOrd="0" parTransId="{D8DFBB5E-AE01-49CB-9304-CAC2EDC0381A}" sibTransId="{3DC6A377-C2F5-4641-A9C8-13C8C2B7678C}"/>
    <dgm:cxn modelId="{B1ED1668-CA4D-4B79-A35E-8A1614F45833}" type="presOf" srcId="{2634EFA1-FF40-4AFD-BB15-0E8CB2F57D76}" destId="{A961FD89-79D1-40F8-B553-46E497A812AD}" srcOrd="0" destOrd="3" presId="urn:microsoft.com/office/officeart/2016/7/layout/BasicLinearProcessNumbered"/>
    <dgm:cxn modelId="{85F67E4D-D38E-43B6-90C3-6A2F5988AA3D}" srcId="{4A0ED469-7A2D-4F7D-AD26-C71D79F20734}" destId="{7898CA72-15ED-4A59-8D39-6A68CF0B9E38}" srcOrd="0" destOrd="0" parTransId="{503CBDF0-66B0-409B-86D7-DA50731B121E}" sibTransId="{5BD6553C-B0B2-41CE-B841-70E8F46EF301}"/>
    <dgm:cxn modelId="{45346D52-2662-40A8-AA76-1B2CAE8E6209}" type="presOf" srcId="{14E39C57-019F-46AC-A723-10A6FF231A4B}" destId="{7AE8022D-4A24-4604-8C3B-8DF301B3BED4}" srcOrd="0" destOrd="0" presId="urn:microsoft.com/office/officeart/2016/7/layout/BasicLinearProcessNumbered"/>
    <dgm:cxn modelId="{87C4E772-88F1-4FFD-B581-15A4C9873580}" srcId="{4A0ED469-7A2D-4F7D-AD26-C71D79F20734}" destId="{7A25895C-F6ED-4173-B9B5-84B32CBDE64E}" srcOrd="3" destOrd="0" parTransId="{020FF893-6647-48BE-B78E-EA285CD9E22B}" sibTransId="{44DC9477-A205-436F-AE7A-7823DA73C4A6}"/>
    <dgm:cxn modelId="{DBCB5B84-CFE6-4C4E-9778-694FBCE60F32}" type="presOf" srcId="{B826129B-6947-4F7C-B363-9AB3655A338F}" destId="{D4DCED35-11E6-4A26-BF93-F983B3F7063B}" srcOrd="1" destOrd="0" presId="urn:microsoft.com/office/officeart/2016/7/layout/BasicLinearProcessNumbered"/>
    <dgm:cxn modelId="{9A57DBAD-ED51-469A-A2DE-210007EE9FF3}" type="presOf" srcId="{4A0ED469-7A2D-4F7D-AD26-C71D79F20734}" destId="{A961FD89-79D1-40F8-B553-46E497A812AD}" srcOrd="1" destOrd="0" presId="urn:microsoft.com/office/officeart/2016/7/layout/BasicLinearProcessNumbered"/>
    <dgm:cxn modelId="{64CF8AB2-9E65-4D2B-8575-05EF1F2633EB}" type="presOf" srcId="{4BCB99B7-7B28-46D2-8ECD-ACF5420F4AA7}" destId="{2D735D48-E652-43C4-A5BF-05CD2E5B681E}" srcOrd="0" destOrd="0" presId="urn:microsoft.com/office/officeart/2016/7/layout/BasicLinearProcessNumbered"/>
    <dgm:cxn modelId="{6B6229D7-5869-4F06-ACAD-DADED62641F4}" type="presOf" srcId="{B826129B-6947-4F7C-B363-9AB3655A338F}" destId="{4C4FFC5A-2604-4787-9A54-F20850B7BA0D}" srcOrd="0" destOrd="0" presId="urn:microsoft.com/office/officeart/2016/7/layout/BasicLinearProcessNumbered"/>
    <dgm:cxn modelId="{BA6C95E8-C908-4983-83DE-2044BE983E2C}" type="presOf" srcId="{C58FD29A-C1A6-4571-B8D4-13F9329C88FF}" destId="{0E04F3BA-EBD1-4C95-8138-4C28A4088B80}" srcOrd="0" destOrd="0" presId="urn:microsoft.com/office/officeart/2016/7/layout/BasicLinearProcessNumbered"/>
    <dgm:cxn modelId="{B00098F4-57FC-41BC-A103-25157B68CB39}" type="presOf" srcId="{AB53484E-F063-4503-96D0-7A4AA22F4424}" destId="{D4DCED35-11E6-4A26-BF93-F983B3F7063B}" srcOrd="0" destOrd="1" presId="urn:microsoft.com/office/officeart/2016/7/layout/BasicLinearProcessNumbered"/>
    <dgm:cxn modelId="{FA1BB2C1-35FE-4EC8-811D-26B588A7F39E}" type="presParOf" srcId="{7AE8022D-4A24-4604-8C3B-8DF301B3BED4}" destId="{D75D2B32-21BD-4081-A399-AFF08C35D43D}" srcOrd="0" destOrd="0" presId="urn:microsoft.com/office/officeart/2016/7/layout/BasicLinearProcessNumbered"/>
    <dgm:cxn modelId="{FAD9DB68-A066-4DBC-AB08-7A92C4A3EFDC}" type="presParOf" srcId="{D75D2B32-21BD-4081-A399-AFF08C35D43D}" destId="{4C4FFC5A-2604-4787-9A54-F20850B7BA0D}" srcOrd="0" destOrd="0" presId="urn:microsoft.com/office/officeart/2016/7/layout/BasicLinearProcessNumbered"/>
    <dgm:cxn modelId="{3089C26D-85A0-4B77-A35C-E2E3504454A0}" type="presParOf" srcId="{D75D2B32-21BD-4081-A399-AFF08C35D43D}" destId="{071B90CF-A9A2-46E8-986F-A1EC149B005A}" srcOrd="1" destOrd="0" presId="urn:microsoft.com/office/officeart/2016/7/layout/BasicLinearProcessNumbered"/>
    <dgm:cxn modelId="{4253C7A8-0A6E-4BDF-B915-85E083A22954}" type="presParOf" srcId="{D75D2B32-21BD-4081-A399-AFF08C35D43D}" destId="{8652DECD-335B-47F8-9D12-E4F040372BCD}" srcOrd="2" destOrd="0" presId="urn:microsoft.com/office/officeart/2016/7/layout/BasicLinearProcessNumbered"/>
    <dgm:cxn modelId="{DD46FCC4-D318-41A9-861B-6D51A2097582}" type="presParOf" srcId="{D75D2B32-21BD-4081-A399-AFF08C35D43D}" destId="{D4DCED35-11E6-4A26-BF93-F983B3F7063B}" srcOrd="3" destOrd="0" presId="urn:microsoft.com/office/officeart/2016/7/layout/BasicLinearProcessNumbered"/>
    <dgm:cxn modelId="{B4FF7B34-2F87-4001-B5D2-629739BFE134}" type="presParOf" srcId="{7AE8022D-4A24-4604-8C3B-8DF301B3BED4}" destId="{25DC29A7-05D0-4FD4-B476-216D46125405}" srcOrd="1" destOrd="0" presId="urn:microsoft.com/office/officeart/2016/7/layout/BasicLinearProcessNumbered"/>
    <dgm:cxn modelId="{FA18F2B9-C63B-475B-895B-C70255007005}" type="presParOf" srcId="{7AE8022D-4A24-4604-8C3B-8DF301B3BED4}" destId="{07A72005-A042-4BC5-8242-609828F50E84}" srcOrd="2" destOrd="0" presId="urn:microsoft.com/office/officeart/2016/7/layout/BasicLinearProcessNumbered"/>
    <dgm:cxn modelId="{33F50F05-019B-414B-8F55-4FBC21733010}" type="presParOf" srcId="{07A72005-A042-4BC5-8242-609828F50E84}" destId="{0E04F3BA-EBD1-4C95-8138-4C28A4088B80}" srcOrd="0" destOrd="0" presId="urn:microsoft.com/office/officeart/2016/7/layout/BasicLinearProcessNumbered"/>
    <dgm:cxn modelId="{9709CE05-AF0F-4795-8651-A3C0DA2C836C}" type="presParOf" srcId="{07A72005-A042-4BC5-8242-609828F50E84}" destId="{E920DF60-8991-428B-A6F7-109BA447027C}" srcOrd="1" destOrd="0" presId="urn:microsoft.com/office/officeart/2016/7/layout/BasicLinearProcessNumbered"/>
    <dgm:cxn modelId="{66F75033-E36A-4737-9A30-69689A731FB4}" type="presParOf" srcId="{07A72005-A042-4BC5-8242-609828F50E84}" destId="{00DF7B76-F1F4-47DA-B733-14579DDD2096}" srcOrd="2" destOrd="0" presId="urn:microsoft.com/office/officeart/2016/7/layout/BasicLinearProcessNumbered"/>
    <dgm:cxn modelId="{E63271E3-9052-4B7B-88B6-C4C1EF111C71}" type="presParOf" srcId="{07A72005-A042-4BC5-8242-609828F50E84}" destId="{C89A8DFC-B2A5-4718-B38C-77BFD105D652}" srcOrd="3" destOrd="0" presId="urn:microsoft.com/office/officeart/2016/7/layout/BasicLinearProcessNumbered"/>
    <dgm:cxn modelId="{28E12E53-258A-47B7-9068-B089A61A3B37}" type="presParOf" srcId="{7AE8022D-4A24-4604-8C3B-8DF301B3BED4}" destId="{CEB9A835-9C80-4B1A-AB61-7ADE64F9B603}" srcOrd="3" destOrd="0" presId="urn:microsoft.com/office/officeart/2016/7/layout/BasicLinearProcessNumbered"/>
    <dgm:cxn modelId="{068CE69F-BB47-4086-AD97-F1DCA1C52779}" type="presParOf" srcId="{7AE8022D-4A24-4604-8C3B-8DF301B3BED4}" destId="{F851A9A7-CC7D-415F-95EA-090CAED63725}" srcOrd="4" destOrd="0" presId="urn:microsoft.com/office/officeart/2016/7/layout/BasicLinearProcessNumbered"/>
    <dgm:cxn modelId="{FF66D61F-6BCD-4F11-B81D-2D1BEDA14C79}" type="presParOf" srcId="{F851A9A7-CC7D-415F-95EA-090CAED63725}" destId="{1B43D9D8-8C23-47BB-B41D-6026B35058BE}" srcOrd="0" destOrd="0" presId="urn:microsoft.com/office/officeart/2016/7/layout/BasicLinearProcessNumbered"/>
    <dgm:cxn modelId="{9319EE46-44E6-4DA5-9B6D-78940B1DC843}" type="presParOf" srcId="{F851A9A7-CC7D-415F-95EA-090CAED63725}" destId="{2D735D48-E652-43C4-A5BF-05CD2E5B681E}" srcOrd="1" destOrd="0" presId="urn:microsoft.com/office/officeart/2016/7/layout/BasicLinearProcessNumbered"/>
    <dgm:cxn modelId="{444AD69D-2264-4C1C-9837-CEFEB16242B2}" type="presParOf" srcId="{F851A9A7-CC7D-415F-95EA-090CAED63725}" destId="{E0186554-7AED-4B90-9CF9-9E8379F8DA40}" srcOrd="2" destOrd="0" presId="urn:microsoft.com/office/officeart/2016/7/layout/BasicLinearProcessNumbered"/>
    <dgm:cxn modelId="{39067239-7E86-444D-A855-E4F79C1093B3}" type="presParOf" srcId="{F851A9A7-CC7D-415F-95EA-090CAED63725}" destId="{A961FD89-79D1-40F8-B553-46E497A812A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58398-56A6-459C-AC06-1F81954ECF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C021BD-0108-47D3-BD84-E9544DFBDE17}">
      <dgm:prSet/>
      <dgm:spPr/>
      <dgm:t>
        <a:bodyPr/>
        <a:lstStyle/>
        <a:p>
          <a:r>
            <a:rPr lang="en-US"/>
            <a:t>SEM allows us to specify and evaluate complex models with multiple dependent and independent variables, latent variables, as well as direct and indirect effects.</a:t>
          </a:r>
        </a:p>
      </dgm:t>
    </dgm:pt>
    <dgm:pt modelId="{C146822C-7F57-4676-AC46-E7EFA00CDE29}" type="parTrans" cxnId="{6D623517-A2C3-4C44-9A79-75047C370B5E}">
      <dgm:prSet/>
      <dgm:spPr/>
      <dgm:t>
        <a:bodyPr/>
        <a:lstStyle/>
        <a:p>
          <a:endParaRPr lang="en-US"/>
        </a:p>
      </dgm:t>
    </dgm:pt>
    <dgm:pt modelId="{559B5761-FF23-4C4E-93C0-7AC3B18E8CBD}" type="sibTrans" cxnId="{6D623517-A2C3-4C44-9A79-75047C370B5E}">
      <dgm:prSet/>
      <dgm:spPr/>
      <dgm:t>
        <a:bodyPr/>
        <a:lstStyle/>
        <a:p>
          <a:endParaRPr lang="en-US"/>
        </a:p>
      </dgm:t>
    </dgm:pt>
    <dgm:pt modelId="{44AE198B-1D48-474D-B3DC-8F04C532A495}">
      <dgm:prSet/>
      <dgm:spPr/>
      <dgm:t>
        <a:bodyPr/>
        <a:lstStyle/>
        <a:p>
          <a:r>
            <a:rPr lang="en-US"/>
            <a:t>SEM can explicitly model measurement error and latent variables (i.e., unobserved constructs that underlie observed variables). OLS regression does not account for measurement error unless they are explicitly included as observed variables in the model.</a:t>
          </a:r>
        </a:p>
      </dgm:t>
    </dgm:pt>
    <dgm:pt modelId="{2762649F-5BA1-4747-A62D-A937532B1A35}" type="parTrans" cxnId="{39418E93-CEA6-4356-AD2D-081BC8D6F251}">
      <dgm:prSet/>
      <dgm:spPr/>
      <dgm:t>
        <a:bodyPr/>
        <a:lstStyle/>
        <a:p>
          <a:endParaRPr lang="en-US"/>
        </a:p>
      </dgm:t>
    </dgm:pt>
    <dgm:pt modelId="{8116F62F-2D08-4152-A831-066836F0AB33}" type="sibTrans" cxnId="{39418E93-CEA6-4356-AD2D-081BC8D6F251}">
      <dgm:prSet/>
      <dgm:spPr/>
      <dgm:t>
        <a:bodyPr/>
        <a:lstStyle/>
        <a:p>
          <a:endParaRPr lang="en-US"/>
        </a:p>
      </dgm:t>
    </dgm:pt>
    <dgm:pt modelId="{64B85D3D-3E33-47CD-9789-0A430A8F1982}">
      <dgm:prSet/>
      <dgm:spPr/>
      <dgm:t>
        <a:bodyPr/>
        <a:lstStyle/>
        <a:p>
          <a:r>
            <a:rPr lang="en-US"/>
            <a:t>SEM offers </a:t>
          </a:r>
          <a:r>
            <a:rPr lang="en-US" i="1"/>
            <a:t>global fit indices</a:t>
          </a:r>
          <a:r>
            <a:rPr lang="en-US"/>
            <a:t> (e.g., Chi-square, CFI, RMSEA, SRMR) as well as the </a:t>
          </a:r>
          <a:r>
            <a:rPr lang="en-US" i="1"/>
            <a:t>local fit indices</a:t>
          </a:r>
          <a:r>
            <a:rPr lang="en-US"/>
            <a:t> (i.e., the regression weights/parameters of interest).</a:t>
          </a:r>
        </a:p>
      </dgm:t>
    </dgm:pt>
    <dgm:pt modelId="{9D4CC0FA-7B03-4DE1-80BE-351EF55396F4}" type="parTrans" cxnId="{3A5728BB-EF10-4D7F-AE4F-AF17FF41F3F5}">
      <dgm:prSet/>
      <dgm:spPr/>
      <dgm:t>
        <a:bodyPr/>
        <a:lstStyle/>
        <a:p>
          <a:endParaRPr lang="en-US"/>
        </a:p>
      </dgm:t>
    </dgm:pt>
    <dgm:pt modelId="{12E83EAB-9521-49F2-9FC1-D23979F9C6FF}" type="sibTrans" cxnId="{3A5728BB-EF10-4D7F-AE4F-AF17FF41F3F5}">
      <dgm:prSet/>
      <dgm:spPr/>
      <dgm:t>
        <a:bodyPr/>
        <a:lstStyle/>
        <a:p>
          <a:endParaRPr lang="en-US"/>
        </a:p>
      </dgm:t>
    </dgm:pt>
    <dgm:pt modelId="{50EAF55B-D5F7-459A-B258-42A8002DA9E3}">
      <dgm:prSet/>
      <dgm:spPr/>
      <dgm:t>
        <a:bodyPr/>
        <a:lstStyle/>
        <a:p>
          <a:r>
            <a:rPr lang="en-US"/>
            <a:t>SEM can handle missing data, allowing us to retain cases with some missingness.</a:t>
          </a:r>
        </a:p>
      </dgm:t>
    </dgm:pt>
    <dgm:pt modelId="{9814BE31-5A31-481D-AC58-E684E984336F}" type="parTrans" cxnId="{666B457F-B2FB-44DD-8313-0C8E2D3093F4}">
      <dgm:prSet/>
      <dgm:spPr/>
      <dgm:t>
        <a:bodyPr/>
        <a:lstStyle/>
        <a:p>
          <a:endParaRPr lang="en-US"/>
        </a:p>
      </dgm:t>
    </dgm:pt>
    <dgm:pt modelId="{21D20864-7351-4FF3-866C-603806B7A269}" type="sibTrans" cxnId="{666B457F-B2FB-44DD-8313-0C8E2D3093F4}">
      <dgm:prSet/>
      <dgm:spPr/>
      <dgm:t>
        <a:bodyPr/>
        <a:lstStyle/>
        <a:p>
          <a:endParaRPr lang="en-US"/>
        </a:p>
      </dgm:t>
    </dgm:pt>
    <dgm:pt modelId="{412AAD9F-4E4A-4C9A-985B-12DC4D0341BA}" type="pres">
      <dgm:prSet presAssocID="{57558398-56A6-459C-AC06-1F81954ECFD8}" presName="root" presStyleCnt="0">
        <dgm:presLayoutVars>
          <dgm:dir/>
          <dgm:resizeHandles val="exact"/>
        </dgm:presLayoutVars>
      </dgm:prSet>
      <dgm:spPr/>
    </dgm:pt>
    <dgm:pt modelId="{ABDF2FCA-8917-472E-BCED-DA8696B7B390}" type="pres">
      <dgm:prSet presAssocID="{FEC021BD-0108-47D3-BD84-E9544DFBDE17}" presName="compNode" presStyleCnt="0"/>
      <dgm:spPr/>
    </dgm:pt>
    <dgm:pt modelId="{9B656914-0F79-4CBE-953D-C613195FB734}" type="pres">
      <dgm:prSet presAssocID="{FEC021BD-0108-47D3-BD84-E9544DFBDE17}" presName="bgRect" presStyleLbl="bgShp" presStyleIdx="0" presStyleCnt="4"/>
      <dgm:spPr/>
    </dgm:pt>
    <dgm:pt modelId="{0DADAFF7-C7B0-4211-A767-1171C47B0A63}" type="pres">
      <dgm:prSet presAssocID="{FEC021BD-0108-47D3-BD84-E9544DFBDE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BA7F318C-C02D-4DDB-B53C-5B92D5D3B626}" type="pres">
      <dgm:prSet presAssocID="{FEC021BD-0108-47D3-BD84-E9544DFBDE17}" presName="spaceRect" presStyleCnt="0"/>
      <dgm:spPr/>
    </dgm:pt>
    <dgm:pt modelId="{93AD4873-29A5-4653-B7B0-C4F9575A1FAB}" type="pres">
      <dgm:prSet presAssocID="{FEC021BD-0108-47D3-BD84-E9544DFBDE17}" presName="parTx" presStyleLbl="revTx" presStyleIdx="0" presStyleCnt="4">
        <dgm:presLayoutVars>
          <dgm:chMax val="0"/>
          <dgm:chPref val="0"/>
        </dgm:presLayoutVars>
      </dgm:prSet>
      <dgm:spPr/>
    </dgm:pt>
    <dgm:pt modelId="{5AE7451E-215A-4466-AC2D-D45D227DF363}" type="pres">
      <dgm:prSet presAssocID="{559B5761-FF23-4C4E-93C0-7AC3B18E8CBD}" presName="sibTrans" presStyleCnt="0"/>
      <dgm:spPr/>
    </dgm:pt>
    <dgm:pt modelId="{87EF6EAE-A3B8-4263-BE4E-6009DBFFB094}" type="pres">
      <dgm:prSet presAssocID="{44AE198B-1D48-474D-B3DC-8F04C532A495}" presName="compNode" presStyleCnt="0"/>
      <dgm:spPr/>
    </dgm:pt>
    <dgm:pt modelId="{9917056F-DCC4-4A0D-88A2-57CB33F12C84}" type="pres">
      <dgm:prSet presAssocID="{44AE198B-1D48-474D-B3DC-8F04C532A495}" presName="bgRect" presStyleLbl="bgShp" presStyleIdx="1" presStyleCnt="4"/>
      <dgm:spPr/>
    </dgm:pt>
    <dgm:pt modelId="{CF8195D0-B86D-420C-868A-3088A37EEE6D}" type="pres">
      <dgm:prSet presAssocID="{44AE198B-1D48-474D-B3DC-8F04C532A4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75D5A03-6BE6-4F73-9672-3E538334ED22}" type="pres">
      <dgm:prSet presAssocID="{44AE198B-1D48-474D-B3DC-8F04C532A495}" presName="spaceRect" presStyleCnt="0"/>
      <dgm:spPr/>
    </dgm:pt>
    <dgm:pt modelId="{81A4D2A6-BAB3-4E83-8A89-81938AD98750}" type="pres">
      <dgm:prSet presAssocID="{44AE198B-1D48-474D-B3DC-8F04C532A495}" presName="parTx" presStyleLbl="revTx" presStyleIdx="1" presStyleCnt="4">
        <dgm:presLayoutVars>
          <dgm:chMax val="0"/>
          <dgm:chPref val="0"/>
        </dgm:presLayoutVars>
      </dgm:prSet>
      <dgm:spPr/>
    </dgm:pt>
    <dgm:pt modelId="{2BFDC28A-3B43-4548-AD11-6255557F6FC5}" type="pres">
      <dgm:prSet presAssocID="{8116F62F-2D08-4152-A831-066836F0AB33}" presName="sibTrans" presStyleCnt="0"/>
      <dgm:spPr/>
    </dgm:pt>
    <dgm:pt modelId="{F02C801D-5414-45D2-8BB0-BB624BAC7991}" type="pres">
      <dgm:prSet presAssocID="{64B85D3D-3E33-47CD-9789-0A430A8F1982}" presName="compNode" presStyleCnt="0"/>
      <dgm:spPr/>
    </dgm:pt>
    <dgm:pt modelId="{78A0F05D-2A7E-4C0B-86F7-8B27F5C8E0F5}" type="pres">
      <dgm:prSet presAssocID="{64B85D3D-3E33-47CD-9789-0A430A8F1982}" presName="bgRect" presStyleLbl="bgShp" presStyleIdx="2" presStyleCnt="4"/>
      <dgm:spPr/>
    </dgm:pt>
    <dgm:pt modelId="{10091DF2-C92A-48B3-8270-A9B7720EFED8}" type="pres">
      <dgm:prSet presAssocID="{64B85D3D-3E33-47CD-9789-0A430A8F19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7E8D0F4D-EE3C-419F-86ED-B97B63CC03E7}" type="pres">
      <dgm:prSet presAssocID="{64B85D3D-3E33-47CD-9789-0A430A8F1982}" presName="spaceRect" presStyleCnt="0"/>
      <dgm:spPr/>
    </dgm:pt>
    <dgm:pt modelId="{F7996492-ACED-4386-B27E-EFD160BB493B}" type="pres">
      <dgm:prSet presAssocID="{64B85D3D-3E33-47CD-9789-0A430A8F1982}" presName="parTx" presStyleLbl="revTx" presStyleIdx="2" presStyleCnt="4">
        <dgm:presLayoutVars>
          <dgm:chMax val="0"/>
          <dgm:chPref val="0"/>
        </dgm:presLayoutVars>
      </dgm:prSet>
      <dgm:spPr/>
    </dgm:pt>
    <dgm:pt modelId="{F5E8DAA2-8AA5-4F89-B221-E23A9DB1A70E}" type="pres">
      <dgm:prSet presAssocID="{12E83EAB-9521-49F2-9FC1-D23979F9C6FF}" presName="sibTrans" presStyleCnt="0"/>
      <dgm:spPr/>
    </dgm:pt>
    <dgm:pt modelId="{8813A901-B805-4D97-89A4-C020A5221FA9}" type="pres">
      <dgm:prSet presAssocID="{50EAF55B-D5F7-459A-B258-42A8002DA9E3}" presName="compNode" presStyleCnt="0"/>
      <dgm:spPr/>
    </dgm:pt>
    <dgm:pt modelId="{98BABEF0-58C7-4941-904C-31034137E25C}" type="pres">
      <dgm:prSet presAssocID="{50EAF55B-D5F7-459A-B258-42A8002DA9E3}" presName="bgRect" presStyleLbl="bgShp" presStyleIdx="3" presStyleCnt="4"/>
      <dgm:spPr/>
    </dgm:pt>
    <dgm:pt modelId="{065EB14D-EDF3-4B6A-A312-3AA21490DF23}" type="pres">
      <dgm:prSet presAssocID="{50EAF55B-D5F7-459A-B258-42A8002DA9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D0B76021-C419-4AE9-A431-18621BCD8BF9}" type="pres">
      <dgm:prSet presAssocID="{50EAF55B-D5F7-459A-B258-42A8002DA9E3}" presName="spaceRect" presStyleCnt="0"/>
      <dgm:spPr/>
    </dgm:pt>
    <dgm:pt modelId="{BB4A5DEC-64FC-4F95-8AFC-904EDFB68E7C}" type="pres">
      <dgm:prSet presAssocID="{50EAF55B-D5F7-459A-B258-42A8002DA9E3}" presName="parTx" presStyleLbl="revTx" presStyleIdx="3" presStyleCnt="4">
        <dgm:presLayoutVars>
          <dgm:chMax val="0"/>
          <dgm:chPref val="0"/>
        </dgm:presLayoutVars>
      </dgm:prSet>
      <dgm:spPr/>
    </dgm:pt>
  </dgm:ptLst>
  <dgm:cxnLst>
    <dgm:cxn modelId="{FAA0510B-102D-4D3F-BA47-088C3DEBB043}" type="presOf" srcId="{50EAF55B-D5F7-459A-B258-42A8002DA9E3}" destId="{BB4A5DEC-64FC-4F95-8AFC-904EDFB68E7C}" srcOrd="0" destOrd="0" presId="urn:microsoft.com/office/officeart/2018/2/layout/IconVerticalSolidList"/>
    <dgm:cxn modelId="{6D623517-A2C3-4C44-9A79-75047C370B5E}" srcId="{57558398-56A6-459C-AC06-1F81954ECFD8}" destId="{FEC021BD-0108-47D3-BD84-E9544DFBDE17}" srcOrd="0" destOrd="0" parTransId="{C146822C-7F57-4676-AC46-E7EFA00CDE29}" sibTransId="{559B5761-FF23-4C4E-93C0-7AC3B18E8CBD}"/>
    <dgm:cxn modelId="{8F3E3021-3913-40BC-9A52-86CBADF0F0F1}" type="presOf" srcId="{44AE198B-1D48-474D-B3DC-8F04C532A495}" destId="{81A4D2A6-BAB3-4E83-8A89-81938AD98750}" srcOrd="0" destOrd="0" presId="urn:microsoft.com/office/officeart/2018/2/layout/IconVerticalSolidList"/>
    <dgm:cxn modelId="{9605595C-0FC3-497E-9424-1E74CDA50D8A}" type="presOf" srcId="{64B85D3D-3E33-47CD-9789-0A430A8F1982}" destId="{F7996492-ACED-4386-B27E-EFD160BB493B}" srcOrd="0" destOrd="0" presId="urn:microsoft.com/office/officeart/2018/2/layout/IconVerticalSolidList"/>
    <dgm:cxn modelId="{666B457F-B2FB-44DD-8313-0C8E2D3093F4}" srcId="{57558398-56A6-459C-AC06-1F81954ECFD8}" destId="{50EAF55B-D5F7-459A-B258-42A8002DA9E3}" srcOrd="3" destOrd="0" parTransId="{9814BE31-5A31-481D-AC58-E684E984336F}" sibTransId="{21D20864-7351-4FF3-866C-603806B7A269}"/>
    <dgm:cxn modelId="{39418E93-CEA6-4356-AD2D-081BC8D6F251}" srcId="{57558398-56A6-459C-AC06-1F81954ECFD8}" destId="{44AE198B-1D48-474D-B3DC-8F04C532A495}" srcOrd="1" destOrd="0" parTransId="{2762649F-5BA1-4747-A62D-A937532B1A35}" sibTransId="{8116F62F-2D08-4152-A831-066836F0AB33}"/>
    <dgm:cxn modelId="{3A5728BB-EF10-4D7F-AE4F-AF17FF41F3F5}" srcId="{57558398-56A6-459C-AC06-1F81954ECFD8}" destId="{64B85D3D-3E33-47CD-9789-0A430A8F1982}" srcOrd="2" destOrd="0" parTransId="{9D4CC0FA-7B03-4DE1-80BE-351EF55396F4}" sibTransId="{12E83EAB-9521-49F2-9FC1-D23979F9C6FF}"/>
    <dgm:cxn modelId="{F2A294CB-C5E3-4CEA-AEDC-19BA51DB4D0A}" type="presOf" srcId="{FEC021BD-0108-47D3-BD84-E9544DFBDE17}" destId="{93AD4873-29A5-4653-B7B0-C4F9575A1FAB}" srcOrd="0" destOrd="0" presId="urn:microsoft.com/office/officeart/2018/2/layout/IconVerticalSolidList"/>
    <dgm:cxn modelId="{05ED97F5-D5F5-4D61-81AF-43088BC27EAA}" type="presOf" srcId="{57558398-56A6-459C-AC06-1F81954ECFD8}" destId="{412AAD9F-4E4A-4C9A-985B-12DC4D0341BA}" srcOrd="0" destOrd="0" presId="urn:microsoft.com/office/officeart/2018/2/layout/IconVerticalSolidList"/>
    <dgm:cxn modelId="{8599F40E-6C38-497B-89F1-3C0585087880}" type="presParOf" srcId="{412AAD9F-4E4A-4C9A-985B-12DC4D0341BA}" destId="{ABDF2FCA-8917-472E-BCED-DA8696B7B390}" srcOrd="0" destOrd="0" presId="urn:microsoft.com/office/officeart/2018/2/layout/IconVerticalSolidList"/>
    <dgm:cxn modelId="{D1A9154C-6FA8-4905-995C-C9FA2C8A7429}" type="presParOf" srcId="{ABDF2FCA-8917-472E-BCED-DA8696B7B390}" destId="{9B656914-0F79-4CBE-953D-C613195FB734}" srcOrd="0" destOrd="0" presId="urn:microsoft.com/office/officeart/2018/2/layout/IconVerticalSolidList"/>
    <dgm:cxn modelId="{FE266479-5B15-46AF-8818-BAF5A01C9D85}" type="presParOf" srcId="{ABDF2FCA-8917-472E-BCED-DA8696B7B390}" destId="{0DADAFF7-C7B0-4211-A767-1171C47B0A63}" srcOrd="1" destOrd="0" presId="urn:microsoft.com/office/officeart/2018/2/layout/IconVerticalSolidList"/>
    <dgm:cxn modelId="{2C78A096-FA52-4EBC-9CAB-5E005489A63B}" type="presParOf" srcId="{ABDF2FCA-8917-472E-BCED-DA8696B7B390}" destId="{BA7F318C-C02D-4DDB-B53C-5B92D5D3B626}" srcOrd="2" destOrd="0" presId="urn:microsoft.com/office/officeart/2018/2/layout/IconVerticalSolidList"/>
    <dgm:cxn modelId="{2D3487BE-9191-4C65-8FDB-9F06F26DB8F2}" type="presParOf" srcId="{ABDF2FCA-8917-472E-BCED-DA8696B7B390}" destId="{93AD4873-29A5-4653-B7B0-C4F9575A1FAB}" srcOrd="3" destOrd="0" presId="urn:microsoft.com/office/officeart/2018/2/layout/IconVerticalSolidList"/>
    <dgm:cxn modelId="{0A520B56-1325-45C0-9A63-A4940805B507}" type="presParOf" srcId="{412AAD9F-4E4A-4C9A-985B-12DC4D0341BA}" destId="{5AE7451E-215A-4466-AC2D-D45D227DF363}" srcOrd="1" destOrd="0" presId="urn:microsoft.com/office/officeart/2018/2/layout/IconVerticalSolidList"/>
    <dgm:cxn modelId="{9D3BE8D1-82A7-42BD-9509-EE20700371CA}" type="presParOf" srcId="{412AAD9F-4E4A-4C9A-985B-12DC4D0341BA}" destId="{87EF6EAE-A3B8-4263-BE4E-6009DBFFB094}" srcOrd="2" destOrd="0" presId="urn:microsoft.com/office/officeart/2018/2/layout/IconVerticalSolidList"/>
    <dgm:cxn modelId="{2CA4F4DB-B5B7-44E3-A4B5-94D4A577D9AB}" type="presParOf" srcId="{87EF6EAE-A3B8-4263-BE4E-6009DBFFB094}" destId="{9917056F-DCC4-4A0D-88A2-57CB33F12C84}" srcOrd="0" destOrd="0" presId="urn:microsoft.com/office/officeart/2018/2/layout/IconVerticalSolidList"/>
    <dgm:cxn modelId="{28665ECA-D20F-4BF6-93D0-5CCECE956083}" type="presParOf" srcId="{87EF6EAE-A3B8-4263-BE4E-6009DBFFB094}" destId="{CF8195D0-B86D-420C-868A-3088A37EEE6D}" srcOrd="1" destOrd="0" presId="urn:microsoft.com/office/officeart/2018/2/layout/IconVerticalSolidList"/>
    <dgm:cxn modelId="{7450A404-6416-4B9F-B49E-2497DB60748E}" type="presParOf" srcId="{87EF6EAE-A3B8-4263-BE4E-6009DBFFB094}" destId="{775D5A03-6BE6-4F73-9672-3E538334ED22}" srcOrd="2" destOrd="0" presId="urn:microsoft.com/office/officeart/2018/2/layout/IconVerticalSolidList"/>
    <dgm:cxn modelId="{B0E71F6B-28D3-405E-9082-E593B657A959}" type="presParOf" srcId="{87EF6EAE-A3B8-4263-BE4E-6009DBFFB094}" destId="{81A4D2A6-BAB3-4E83-8A89-81938AD98750}" srcOrd="3" destOrd="0" presId="urn:microsoft.com/office/officeart/2018/2/layout/IconVerticalSolidList"/>
    <dgm:cxn modelId="{627B4072-7B28-4060-8B54-EB3D2E22B3C2}" type="presParOf" srcId="{412AAD9F-4E4A-4C9A-985B-12DC4D0341BA}" destId="{2BFDC28A-3B43-4548-AD11-6255557F6FC5}" srcOrd="3" destOrd="0" presId="urn:microsoft.com/office/officeart/2018/2/layout/IconVerticalSolidList"/>
    <dgm:cxn modelId="{ADE6077B-23FF-4E4C-B28B-29335B1F22AC}" type="presParOf" srcId="{412AAD9F-4E4A-4C9A-985B-12DC4D0341BA}" destId="{F02C801D-5414-45D2-8BB0-BB624BAC7991}" srcOrd="4" destOrd="0" presId="urn:microsoft.com/office/officeart/2018/2/layout/IconVerticalSolidList"/>
    <dgm:cxn modelId="{24A1ECDA-95B4-4CB6-AE92-A6A56E193E74}" type="presParOf" srcId="{F02C801D-5414-45D2-8BB0-BB624BAC7991}" destId="{78A0F05D-2A7E-4C0B-86F7-8B27F5C8E0F5}" srcOrd="0" destOrd="0" presId="urn:microsoft.com/office/officeart/2018/2/layout/IconVerticalSolidList"/>
    <dgm:cxn modelId="{5B42A82D-759A-4857-96C5-18395D4E6F72}" type="presParOf" srcId="{F02C801D-5414-45D2-8BB0-BB624BAC7991}" destId="{10091DF2-C92A-48B3-8270-A9B7720EFED8}" srcOrd="1" destOrd="0" presId="urn:microsoft.com/office/officeart/2018/2/layout/IconVerticalSolidList"/>
    <dgm:cxn modelId="{427914B9-9D66-440F-9A53-72D84E758E05}" type="presParOf" srcId="{F02C801D-5414-45D2-8BB0-BB624BAC7991}" destId="{7E8D0F4D-EE3C-419F-86ED-B97B63CC03E7}" srcOrd="2" destOrd="0" presId="urn:microsoft.com/office/officeart/2018/2/layout/IconVerticalSolidList"/>
    <dgm:cxn modelId="{02EAF2FF-B532-4B62-A2AE-FB49582456BF}" type="presParOf" srcId="{F02C801D-5414-45D2-8BB0-BB624BAC7991}" destId="{F7996492-ACED-4386-B27E-EFD160BB493B}" srcOrd="3" destOrd="0" presId="urn:microsoft.com/office/officeart/2018/2/layout/IconVerticalSolidList"/>
    <dgm:cxn modelId="{6884C169-5A65-431A-AC26-FFBB18B46651}" type="presParOf" srcId="{412AAD9F-4E4A-4C9A-985B-12DC4D0341BA}" destId="{F5E8DAA2-8AA5-4F89-B221-E23A9DB1A70E}" srcOrd="5" destOrd="0" presId="urn:microsoft.com/office/officeart/2018/2/layout/IconVerticalSolidList"/>
    <dgm:cxn modelId="{4C139B37-9DFD-4A33-B6AF-BA0B2A0AAC07}" type="presParOf" srcId="{412AAD9F-4E4A-4C9A-985B-12DC4D0341BA}" destId="{8813A901-B805-4D97-89A4-C020A5221FA9}" srcOrd="6" destOrd="0" presId="urn:microsoft.com/office/officeart/2018/2/layout/IconVerticalSolidList"/>
    <dgm:cxn modelId="{8886C6DB-910C-488B-8960-5D064179C77E}" type="presParOf" srcId="{8813A901-B805-4D97-89A4-C020A5221FA9}" destId="{98BABEF0-58C7-4941-904C-31034137E25C}" srcOrd="0" destOrd="0" presId="urn:microsoft.com/office/officeart/2018/2/layout/IconVerticalSolidList"/>
    <dgm:cxn modelId="{3179E3B2-AE28-4E7A-B127-F05728A1BFE9}" type="presParOf" srcId="{8813A901-B805-4D97-89A4-C020A5221FA9}" destId="{065EB14D-EDF3-4B6A-A312-3AA21490DF23}" srcOrd="1" destOrd="0" presId="urn:microsoft.com/office/officeart/2018/2/layout/IconVerticalSolidList"/>
    <dgm:cxn modelId="{DB0CA39B-D8E8-4E09-A025-50AEB0CCAA51}" type="presParOf" srcId="{8813A901-B805-4D97-89A4-C020A5221FA9}" destId="{D0B76021-C419-4AE9-A431-18621BCD8BF9}" srcOrd="2" destOrd="0" presId="urn:microsoft.com/office/officeart/2018/2/layout/IconVerticalSolidList"/>
    <dgm:cxn modelId="{617D3AB3-843A-4D64-ACE9-D5E42CA21878}" type="presParOf" srcId="{8813A901-B805-4D97-89A4-C020A5221FA9}" destId="{BB4A5DEC-64FC-4F95-8AFC-904EDFB68E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FFC5A-2604-4787-9A54-F20850B7BA0D}">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Create an CFA measurement model.</a:t>
          </a:r>
        </a:p>
        <a:p>
          <a:pPr marL="114300" lvl="1" indent="-114300" algn="l" defTabSz="666750">
            <a:lnSpc>
              <a:spcPct val="90000"/>
            </a:lnSpc>
            <a:spcBef>
              <a:spcPct val="0"/>
            </a:spcBef>
            <a:spcAft>
              <a:spcPct val="15000"/>
            </a:spcAft>
            <a:buChar char="•"/>
          </a:pPr>
          <a:r>
            <a:rPr lang="en-US" sz="1500" kern="1200"/>
            <a:t>This CFA measurement model is one of the important products from a psychometrically sound instrument (i.e., the work we have been doing throughout this OER)</a:t>
          </a:r>
        </a:p>
      </dsp:txBody>
      <dsp:txXfrm>
        <a:off x="0" y="1653508"/>
        <a:ext cx="3286125" cy="2610802"/>
      </dsp:txXfrm>
    </dsp:sp>
    <dsp:sp modelId="{071B90CF-A9A2-46E8-986F-A1EC149B005A}">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8652DECD-335B-47F8-9D12-E4F040372BCD}">
      <dsp:nvSpPr>
        <dsp:cNvPr id="0" name=""/>
        <dsp:cNvSpPr/>
      </dsp:nvSpPr>
      <dsp:spPr>
        <a:xfrm>
          <a:off x="0" y="4351266"/>
          <a:ext cx="3286125" cy="72"/>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04F3BA-EBD1-4C95-8138-4C28A4088B80}">
      <dsp:nvSpPr>
        <dsp:cNvPr id="0" name=""/>
        <dsp:cNvSpPr/>
      </dsp:nvSpPr>
      <dsp:spPr>
        <a:xfrm>
          <a:off x="3614737" y="0"/>
          <a:ext cx="3286125" cy="4351338"/>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Respecify it as an SEM structural model.</a:t>
          </a:r>
        </a:p>
      </dsp:txBody>
      <dsp:txXfrm>
        <a:off x="3614737" y="1653508"/>
        <a:ext cx="3286125" cy="2610802"/>
      </dsp:txXfrm>
    </dsp:sp>
    <dsp:sp modelId="{E920DF60-8991-428B-A6F7-109BA447027C}">
      <dsp:nvSpPr>
        <dsp:cNvPr id="0" name=""/>
        <dsp:cNvSpPr/>
      </dsp:nvSpPr>
      <dsp:spPr>
        <a:xfrm>
          <a:off x="4605099" y="435133"/>
          <a:ext cx="1305401" cy="1305401"/>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0DF7B76-F1F4-47DA-B733-14579DDD2096}">
      <dsp:nvSpPr>
        <dsp:cNvPr id="0" name=""/>
        <dsp:cNvSpPr/>
      </dsp:nvSpPr>
      <dsp:spPr>
        <a:xfrm>
          <a:off x="3614737" y="4351266"/>
          <a:ext cx="3286125" cy="72"/>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B43D9D8-8C23-47BB-B41D-6026B35058BE}">
      <dsp:nvSpPr>
        <dsp:cNvPr id="0" name=""/>
        <dsp:cNvSpPr/>
      </dsp:nvSpPr>
      <dsp:spPr>
        <a:xfrm>
          <a:off x="7229475" y="0"/>
          <a:ext cx="3286125" cy="4351338"/>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Do this with real, raw data, that needs</a:t>
          </a:r>
        </a:p>
        <a:p>
          <a:pPr marL="114300" lvl="1" indent="-114300" algn="l" defTabSz="666750">
            <a:lnSpc>
              <a:spcPct val="90000"/>
            </a:lnSpc>
            <a:spcBef>
              <a:spcPct val="0"/>
            </a:spcBef>
            <a:spcAft>
              <a:spcPct val="15000"/>
            </a:spcAft>
            <a:buChar char="•"/>
          </a:pPr>
          <a:r>
            <a:rPr lang="en-US" sz="1500" kern="1200"/>
            <a:t>Downloading/importing</a:t>
          </a:r>
        </a:p>
        <a:p>
          <a:pPr marL="114300" lvl="1" indent="-114300" algn="l" defTabSz="666750">
            <a:lnSpc>
              <a:spcPct val="90000"/>
            </a:lnSpc>
            <a:spcBef>
              <a:spcPct val="0"/>
            </a:spcBef>
            <a:spcAft>
              <a:spcPct val="15000"/>
            </a:spcAft>
            <a:buChar char="•"/>
          </a:pPr>
          <a:r>
            <a:rPr lang="en-US" sz="1500" kern="1200"/>
            <a:t>Cleaning</a:t>
          </a:r>
        </a:p>
        <a:p>
          <a:pPr marL="114300" lvl="1" indent="-114300" algn="l" defTabSz="666750">
            <a:lnSpc>
              <a:spcPct val="90000"/>
            </a:lnSpc>
            <a:spcBef>
              <a:spcPct val="0"/>
            </a:spcBef>
            <a:spcAft>
              <a:spcPct val="15000"/>
            </a:spcAft>
            <a:buChar char="•"/>
          </a:pPr>
          <a:r>
            <a:rPr lang="en-US" sz="1500" kern="1200"/>
            <a:t>Management of missingness</a:t>
          </a:r>
        </a:p>
        <a:p>
          <a:pPr marL="114300" lvl="1" indent="-114300" algn="l" defTabSz="666750">
            <a:lnSpc>
              <a:spcPct val="90000"/>
            </a:lnSpc>
            <a:spcBef>
              <a:spcPct val="0"/>
            </a:spcBef>
            <a:spcAft>
              <a:spcPct val="15000"/>
            </a:spcAft>
            <a:buChar char="•"/>
          </a:pPr>
          <a:r>
            <a:rPr lang="en-US" sz="1500" kern="1200"/>
            <a:t>Data diagnostics</a:t>
          </a:r>
        </a:p>
      </dsp:txBody>
      <dsp:txXfrm>
        <a:off x="7229475" y="1653508"/>
        <a:ext cx="3286125" cy="2610802"/>
      </dsp:txXfrm>
    </dsp:sp>
    <dsp:sp modelId="{2D735D48-E652-43C4-A5BF-05CD2E5B681E}">
      <dsp:nvSpPr>
        <dsp:cNvPr id="0" name=""/>
        <dsp:cNvSpPr/>
      </dsp:nvSpPr>
      <dsp:spPr>
        <a:xfrm>
          <a:off x="8219836" y="435133"/>
          <a:ext cx="1305401" cy="1305401"/>
        </a:xfrm>
        <a:prstGeom prst="ellips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E0186554-7AED-4B90-9CF9-9E8379F8DA40}">
      <dsp:nvSpPr>
        <dsp:cNvPr id="0" name=""/>
        <dsp:cNvSpPr/>
      </dsp:nvSpPr>
      <dsp:spPr>
        <a:xfrm>
          <a:off x="7229475" y="4351266"/>
          <a:ext cx="328612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56914-0F79-4CBE-953D-C613195FB734}">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DAFF7-C7B0-4211-A767-1171C47B0A63}">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AD4873-29A5-4653-B7B0-C4F9575A1FAB}">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SEM allows us to specify and evaluate complex models with multiple dependent and independent variables, latent variables, as well as direct and indirect effects.</a:t>
          </a:r>
        </a:p>
      </dsp:txBody>
      <dsp:txXfrm>
        <a:off x="1058686" y="1808"/>
        <a:ext cx="9456913" cy="916611"/>
      </dsp:txXfrm>
    </dsp:sp>
    <dsp:sp modelId="{9917056F-DCC4-4A0D-88A2-57CB33F12C84}">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195D0-B86D-420C-868A-3088A37EEE6D}">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A4D2A6-BAB3-4E83-8A89-81938AD98750}">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SEM can explicitly model measurement error and latent variables (i.e., unobserved constructs that underlie observed variables). OLS regression does not account for measurement error unless they are explicitly included as observed variables in the model.</a:t>
          </a:r>
        </a:p>
      </dsp:txBody>
      <dsp:txXfrm>
        <a:off x="1058686" y="1147573"/>
        <a:ext cx="9456913" cy="916611"/>
      </dsp:txXfrm>
    </dsp:sp>
    <dsp:sp modelId="{78A0F05D-2A7E-4C0B-86F7-8B27F5C8E0F5}">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91DF2-C92A-48B3-8270-A9B7720EFED8}">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996492-ACED-4386-B27E-EFD160BB493B}">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SEM offers </a:t>
          </a:r>
          <a:r>
            <a:rPr lang="en-US" sz="1700" i="1" kern="1200"/>
            <a:t>global fit indices</a:t>
          </a:r>
          <a:r>
            <a:rPr lang="en-US" sz="1700" kern="1200"/>
            <a:t> (e.g., Chi-square, CFI, RMSEA, SRMR) as well as the </a:t>
          </a:r>
          <a:r>
            <a:rPr lang="en-US" sz="1700" i="1" kern="1200"/>
            <a:t>local fit indices</a:t>
          </a:r>
          <a:r>
            <a:rPr lang="en-US" sz="1700" kern="1200"/>
            <a:t> (i.e., the regression weights/parameters of interest).</a:t>
          </a:r>
        </a:p>
      </dsp:txBody>
      <dsp:txXfrm>
        <a:off x="1058686" y="2293338"/>
        <a:ext cx="9456913" cy="916611"/>
      </dsp:txXfrm>
    </dsp:sp>
    <dsp:sp modelId="{98BABEF0-58C7-4941-904C-31034137E25C}">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EB14D-EDF3-4B6A-A312-3AA21490DF23}">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4A5DEC-64FC-4F95-8AFC-904EDFB68E7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SEM can handle missing data, allowing us to retain cases with some missingness.</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19B6-4148-175D-33AE-174266D61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2687EC-D6FA-C7E7-FD32-535A0BFD4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9841DD-4353-1AB0-46C5-FD4E9594A215}"/>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6A2DA602-2E2F-B0ED-65E4-C1539F00A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07BEC-83DA-AB41-AAE3-AD71BA6FE6D4}"/>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61692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E345-FC64-306C-8254-F140E6A57A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18A3C-E8E0-FA95-9734-F30AFE891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08797-F174-C071-B0A5-35601AA1F761}"/>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81C9DC44-18BB-C4BA-B911-12AA1FB00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67DA-9FE1-C853-E5F5-58082417588F}"/>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20107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A445D8-77BD-70DB-4B42-0EBFB4C9F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7A8AC-3CB1-30BA-C81B-7575D3B07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34024-1F6E-E611-4F2C-65C8484F3D04}"/>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09E12E0F-CD0E-82E3-71F0-13C3410B0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1BEEA-8990-DA74-1340-0E32BABE4CFC}"/>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167543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24C3-DFA1-91C2-96C9-94536A19F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332E1-26E3-40BF-2D6A-26980F1D53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DCDC5-B645-AE0E-369B-81FC51665536}"/>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2E26511F-7C36-827F-9AFF-CA550AB51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9547D-0EF6-6C89-491F-EB2ECE9FBF11}"/>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242766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88AD-8D62-74A9-1F43-558FC0A6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7BE5E-B56D-5398-887E-1E9977068A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2E62BA-CCF4-B2F9-3A94-1EE002100ABC}"/>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CFC7CF8C-4349-36B7-6994-F6689742A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BF19E-CE56-309D-57B6-B5B3B5BAE1C7}"/>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64940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0A86-1E72-FB10-446E-E5CC12B3E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EF7F19-3F48-C181-DBCE-1DD8997AD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CE5D54-9048-02E1-F977-20B075354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58399-3693-7802-46E0-96499A633C09}"/>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6" name="Footer Placeholder 5">
            <a:extLst>
              <a:ext uri="{FF2B5EF4-FFF2-40B4-BE49-F238E27FC236}">
                <a16:creationId xmlns:a16="http://schemas.microsoft.com/office/drawing/2014/main" id="{9F433358-8D6D-36C8-034D-896AF5752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580D5-CD16-354B-B7EF-E796BF9FA065}"/>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67824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3F3-D142-4DE7-9EF4-ABCC18EF4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8609CD-FFCB-1AD0-A4EA-57BDED91A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998CB-7935-455C-C644-1103D8414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C147B-71D5-7541-D69C-878D32FFB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8DD19-35F6-0093-BF92-3BC3F8327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F0670-CA35-632C-11DB-9AC68525F8BD}"/>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8" name="Footer Placeholder 7">
            <a:extLst>
              <a:ext uri="{FF2B5EF4-FFF2-40B4-BE49-F238E27FC236}">
                <a16:creationId xmlns:a16="http://schemas.microsoft.com/office/drawing/2014/main" id="{8AE29E53-48F4-5E42-E6D3-EA4F98245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915FD-6AD3-D899-5879-02F6106CE77D}"/>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324305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C34E-CEC7-1AA4-6355-0F5ADB3614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160A5-4B42-17FB-1236-219A42AA7324}"/>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4" name="Footer Placeholder 3">
            <a:extLst>
              <a:ext uri="{FF2B5EF4-FFF2-40B4-BE49-F238E27FC236}">
                <a16:creationId xmlns:a16="http://schemas.microsoft.com/office/drawing/2014/main" id="{23CD301A-CCB9-445F-6AD8-87A79AE0FE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96DE8-788F-A5DE-CFB8-DFEB4539C2A7}"/>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50945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7C8D7-BA3D-3DE0-6F00-A08EC8ED9262}"/>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3" name="Footer Placeholder 2">
            <a:extLst>
              <a:ext uri="{FF2B5EF4-FFF2-40B4-BE49-F238E27FC236}">
                <a16:creationId xmlns:a16="http://schemas.microsoft.com/office/drawing/2014/main" id="{606ABC55-CEEF-28FF-38C5-39C9E7480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8650-25DC-2BCA-9C38-A05E6A6D9CF6}"/>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54969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C64A-8165-E090-21C0-899BC16D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F76326-DC2E-F58E-BDA2-099B45F79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B17A4-7ED7-56AF-37E7-5E10F6860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FF12D-C9A8-4EED-C5C0-1004A38DB98B}"/>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6" name="Footer Placeholder 5">
            <a:extLst>
              <a:ext uri="{FF2B5EF4-FFF2-40B4-BE49-F238E27FC236}">
                <a16:creationId xmlns:a16="http://schemas.microsoft.com/office/drawing/2014/main" id="{A6223FC6-1ED3-102A-0D6B-DD2E65723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21B39-3535-1728-F137-4152D4113CB5}"/>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21876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1990-FF4F-BB0B-46D8-AB74CDE5A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D67A3C-316A-00BF-9467-4FFF1571A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78E1B9-3210-F975-70FE-E9C2F9E11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2CF5C-D546-00DE-F973-EB265079C5EA}"/>
              </a:ext>
            </a:extLst>
          </p:cNvPr>
          <p:cNvSpPr>
            <a:spLocks noGrp="1"/>
          </p:cNvSpPr>
          <p:nvPr>
            <p:ph type="dt" sz="half" idx="10"/>
          </p:nvPr>
        </p:nvSpPr>
        <p:spPr/>
        <p:txBody>
          <a:bodyPr/>
          <a:lstStyle/>
          <a:p>
            <a:fld id="{B5E725CB-B502-4074-BFA4-F348306726C5}" type="datetimeFigureOut">
              <a:rPr lang="en-US" smtClean="0"/>
              <a:t>5/11/2024</a:t>
            </a:fld>
            <a:endParaRPr lang="en-US"/>
          </a:p>
        </p:txBody>
      </p:sp>
      <p:sp>
        <p:nvSpPr>
          <p:cNvPr id="6" name="Footer Placeholder 5">
            <a:extLst>
              <a:ext uri="{FF2B5EF4-FFF2-40B4-BE49-F238E27FC236}">
                <a16:creationId xmlns:a16="http://schemas.microsoft.com/office/drawing/2014/main" id="{A1994546-A9EF-26D1-B4A9-24E6EED8C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5B258-7B7F-727A-95E7-D1B4E94FF8DF}"/>
              </a:ext>
            </a:extLst>
          </p:cNvPr>
          <p:cNvSpPr>
            <a:spLocks noGrp="1"/>
          </p:cNvSpPr>
          <p:nvPr>
            <p:ph type="sldNum" sz="quarter" idx="12"/>
          </p:nvPr>
        </p:nvSpPr>
        <p:spPr/>
        <p:txBody>
          <a:bodyPr/>
          <a:lstStyle/>
          <a:p>
            <a:fld id="{FD9FDCEE-6E5A-4CB1-9511-512FB7EA26C9}" type="slidenum">
              <a:rPr lang="en-US" smtClean="0"/>
              <a:t>‹#›</a:t>
            </a:fld>
            <a:endParaRPr lang="en-US"/>
          </a:p>
        </p:txBody>
      </p:sp>
    </p:spTree>
    <p:extLst>
      <p:ext uri="{BB962C8B-B14F-4D97-AF65-F5344CB8AC3E}">
        <p14:creationId xmlns:p14="http://schemas.microsoft.com/office/powerpoint/2010/main" val="83230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F49C1-714E-6855-C32F-C2BA8E015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A1DBC-16EA-0263-D9C8-D18801636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1BD5A-F02F-5246-768D-B3F215D692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E725CB-B502-4074-BFA4-F348306726C5}" type="datetimeFigureOut">
              <a:rPr lang="en-US" smtClean="0"/>
              <a:t>5/11/2024</a:t>
            </a:fld>
            <a:endParaRPr lang="en-US"/>
          </a:p>
        </p:txBody>
      </p:sp>
      <p:sp>
        <p:nvSpPr>
          <p:cNvPr id="5" name="Footer Placeholder 4">
            <a:extLst>
              <a:ext uri="{FF2B5EF4-FFF2-40B4-BE49-F238E27FC236}">
                <a16:creationId xmlns:a16="http://schemas.microsoft.com/office/drawing/2014/main" id="{2AA56CC0-8E5F-C1B7-53AC-A0BC8E88F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9B0FEC-4FE4-F809-4976-B0DBAAE46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9FDCEE-6E5A-4CB1-9511-512FB7EA26C9}" type="slidenum">
              <a:rPr lang="en-US" smtClean="0"/>
              <a:t>‹#›</a:t>
            </a:fld>
            <a:endParaRPr lang="en-US"/>
          </a:p>
        </p:txBody>
      </p:sp>
    </p:spTree>
    <p:extLst>
      <p:ext uri="{BB962C8B-B14F-4D97-AF65-F5344CB8AC3E}">
        <p14:creationId xmlns:p14="http://schemas.microsoft.com/office/powerpoint/2010/main" val="844342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pupsych.az1.qualtrics.com/jfe/form/SV_b2cClqAlLGQ6nL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rs parked in a line">
            <a:extLst>
              <a:ext uri="{FF2B5EF4-FFF2-40B4-BE49-F238E27FC236}">
                <a16:creationId xmlns:a16="http://schemas.microsoft.com/office/drawing/2014/main" id="{51C155F7-6901-2D6E-7381-93DE136964C0}"/>
              </a:ext>
            </a:extLst>
          </p:cNvPr>
          <p:cNvPicPr>
            <a:picLocks noChangeAspect="1"/>
          </p:cNvPicPr>
          <p:nvPr/>
        </p:nvPicPr>
        <p:blipFill rotWithShape="1">
          <a:blip r:embed="rId2"/>
          <a:srcRect t="6028" b="18651"/>
          <a:stretch/>
        </p:blipFill>
        <p:spPr>
          <a:xfrm>
            <a:off x="20" y="-7619"/>
            <a:ext cx="12191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
            <a:ext cx="5566593"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442" y="855815"/>
            <a:ext cx="6887365" cy="5160474"/>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648"/>
            <a:ext cx="2079513"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706777" y="3068761"/>
            <a:ext cx="4504659"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74557" y="-6485"/>
            <a:ext cx="342716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64705" y="-1061856"/>
            <a:ext cx="3682024" cy="12211438"/>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7639"/>
            <a:ext cx="4879823"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AFD76-7DA0-8A3B-187B-3C27B7AD13EC}"/>
              </a:ext>
            </a:extLst>
          </p:cNvPr>
          <p:cNvSpPr>
            <a:spLocks noGrp="1"/>
          </p:cNvSpPr>
          <p:nvPr>
            <p:ph type="ctrTitle"/>
          </p:nvPr>
        </p:nvSpPr>
        <p:spPr>
          <a:xfrm>
            <a:off x="859028" y="2155188"/>
            <a:ext cx="4160233" cy="2839273"/>
          </a:xfrm>
        </p:spPr>
        <p:txBody>
          <a:bodyPr>
            <a:normAutofit/>
          </a:bodyPr>
          <a:lstStyle/>
          <a:p>
            <a:pPr algn="l"/>
            <a:r>
              <a:rPr lang="en-US" sz="4000">
                <a:solidFill>
                  <a:srgbClr val="FFFFFF"/>
                </a:solidFill>
              </a:rPr>
              <a:t>Hybrid Models (and more!)</a:t>
            </a:r>
          </a:p>
        </p:txBody>
      </p:sp>
      <p:sp>
        <p:nvSpPr>
          <p:cNvPr id="3" name="Subtitle 2">
            <a:extLst>
              <a:ext uri="{FF2B5EF4-FFF2-40B4-BE49-F238E27FC236}">
                <a16:creationId xmlns:a16="http://schemas.microsoft.com/office/drawing/2014/main" id="{25734F17-3609-E186-3675-8BF2623BEC42}"/>
              </a:ext>
            </a:extLst>
          </p:cNvPr>
          <p:cNvSpPr>
            <a:spLocks noGrp="1"/>
          </p:cNvSpPr>
          <p:nvPr>
            <p:ph type="subTitle" idx="1"/>
          </p:nvPr>
        </p:nvSpPr>
        <p:spPr>
          <a:xfrm>
            <a:off x="859028" y="5166367"/>
            <a:ext cx="4160233" cy="850998"/>
          </a:xfrm>
        </p:spPr>
        <p:txBody>
          <a:bodyPr>
            <a:normAutofit/>
          </a:bodyPr>
          <a:lstStyle/>
          <a:p>
            <a:pPr algn="l"/>
            <a:r>
              <a:rPr lang="en-US" sz="2000">
                <a:solidFill>
                  <a:srgbClr val="FFFFFF"/>
                </a:solidFill>
              </a:rPr>
              <a:t>Lynette H. Bikos, PhD, ABPP</a:t>
            </a:r>
          </a:p>
        </p:txBody>
      </p:sp>
    </p:spTree>
    <p:extLst>
      <p:ext uri="{BB962C8B-B14F-4D97-AF65-F5344CB8AC3E}">
        <p14:creationId xmlns:p14="http://schemas.microsoft.com/office/powerpoint/2010/main" val="274161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4B3EA2-0426-499B-8AA3-DC33DB2D3F09}"/>
              </a:ext>
            </a:extLst>
          </p:cNvPr>
          <p:cNvSpPr>
            <a:spLocks noGrp="1"/>
          </p:cNvSpPr>
          <p:nvPr>
            <p:ph type="title"/>
          </p:nvPr>
        </p:nvSpPr>
        <p:spPr/>
        <p:txBody>
          <a:bodyPr/>
          <a:lstStyle/>
          <a:p>
            <a:r>
              <a:rPr lang="en-US" dirty="0"/>
              <a:t>Comparing measurement and structural models</a:t>
            </a:r>
          </a:p>
        </p:txBody>
      </p:sp>
      <p:sp>
        <p:nvSpPr>
          <p:cNvPr id="8" name="Text Placeholder 7">
            <a:extLst>
              <a:ext uri="{FF2B5EF4-FFF2-40B4-BE49-F238E27FC236}">
                <a16:creationId xmlns:a16="http://schemas.microsoft.com/office/drawing/2014/main" id="{E388C3B5-800E-45F3-0FAF-E71729BAE76D}"/>
              </a:ext>
            </a:extLst>
          </p:cNvPr>
          <p:cNvSpPr>
            <a:spLocks noGrp="1"/>
          </p:cNvSpPr>
          <p:nvPr>
            <p:ph type="body" idx="1"/>
          </p:nvPr>
        </p:nvSpPr>
        <p:spPr/>
        <p:txBody>
          <a:bodyPr/>
          <a:lstStyle/>
          <a:p>
            <a:r>
              <a:rPr lang="en-US" dirty="0"/>
              <a:t>Measurement</a:t>
            </a:r>
          </a:p>
        </p:txBody>
      </p:sp>
      <p:pic>
        <p:nvPicPr>
          <p:cNvPr id="13" name="Content Placeholder 12">
            <a:extLst>
              <a:ext uri="{FF2B5EF4-FFF2-40B4-BE49-F238E27FC236}">
                <a16:creationId xmlns:a16="http://schemas.microsoft.com/office/drawing/2014/main" id="{5B20D2B2-8FA2-E3A6-2AB0-6B5226D7CCD0}"/>
              </a:ext>
            </a:extLst>
          </p:cNvPr>
          <p:cNvPicPr>
            <a:picLocks noGrp="1" noChangeAspect="1"/>
          </p:cNvPicPr>
          <p:nvPr>
            <p:ph sz="half" idx="2"/>
          </p:nvPr>
        </p:nvPicPr>
        <p:blipFill>
          <a:blip r:embed="rId2"/>
          <a:stretch>
            <a:fillRect/>
          </a:stretch>
        </p:blipFill>
        <p:spPr>
          <a:xfrm>
            <a:off x="839788" y="2720296"/>
            <a:ext cx="5157787" cy="3254146"/>
          </a:xfrm>
        </p:spPr>
      </p:pic>
      <p:sp>
        <p:nvSpPr>
          <p:cNvPr id="10" name="Text Placeholder 9">
            <a:extLst>
              <a:ext uri="{FF2B5EF4-FFF2-40B4-BE49-F238E27FC236}">
                <a16:creationId xmlns:a16="http://schemas.microsoft.com/office/drawing/2014/main" id="{D02401BC-A7EE-D497-0AFD-C06CB5FE55A2}"/>
              </a:ext>
            </a:extLst>
          </p:cNvPr>
          <p:cNvSpPr>
            <a:spLocks noGrp="1"/>
          </p:cNvSpPr>
          <p:nvPr>
            <p:ph type="body" sz="quarter" idx="3"/>
          </p:nvPr>
        </p:nvSpPr>
        <p:spPr/>
        <p:txBody>
          <a:bodyPr/>
          <a:lstStyle/>
          <a:p>
            <a:r>
              <a:rPr lang="en-US" dirty="0"/>
              <a:t>Structural</a:t>
            </a:r>
          </a:p>
        </p:txBody>
      </p:sp>
      <p:pic>
        <p:nvPicPr>
          <p:cNvPr id="15" name="Content Placeholder 14">
            <a:extLst>
              <a:ext uri="{FF2B5EF4-FFF2-40B4-BE49-F238E27FC236}">
                <a16:creationId xmlns:a16="http://schemas.microsoft.com/office/drawing/2014/main" id="{EBB634BE-F8DD-DDFD-F70C-3CF224618D07}"/>
              </a:ext>
            </a:extLst>
          </p:cNvPr>
          <p:cNvPicPr>
            <a:picLocks noGrp="1" noChangeAspect="1"/>
          </p:cNvPicPr>
          <p:nvPr>
            <p:ph sz="quarter" idx="4"/>
          </p:nvPr>
        </p:nvPicPr>
        <p:blipFill>
          <a:blip r:embed="rId3"/>
          <a:stretch>
            <a:fillRect/>
          </a:stretch>
        </p:blipFill>
        <p:spPr>
          <a:xfrm>
            <a:off x="6172200" y="2973190"/>
            <a:ext cx="5183188" cy="2748357"/>
          </a:xfrm>
        </p:spPr>
      </p:pic>
    </p:spTree>
    <p:extLst>
      <p:ext uri="{BB962C8B-B14F-4D97-AF65-F5344CB8AC3E}">
        <p14:creationId xmlns:p14="http://schemas.microsoft.com/office/powerpoint/2010/main" val="202872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02846-548C-E919-4017-AB9FBE193009}"/>
              </a:ext>
            </a:extLst>
          </p:cNvPr>
          <p:cNvSpPr>
            <a:spLocks noGrp="1"/>
          </p:cNvSpPr>
          <p:nvPr>
            <p:ph type="title"/>
          </p:nvPr>
        </p:nvSpPr>
        <p:spPr>
          <a:xfrm>
            <a:off x="5600700" y="911274"/>
            <a:ext cx="4977976" cy="1454051"/>
          </a:xfrm>
        </p:spPr>
        <p:txBody>
          <a:bodyPr>
            <a:normAutofit/>
          </a:bodyPr>
          <a:lstStyle/>
          <a:p>
            <a:r>
              <a:rPr lang="en-US" sz="3600" dirty="0">
                <a:solidFill>
                  <a:schemeClr val="tx2"/>
                </a:solidFill>
              </a:rPr>
              <a:t>Model Identification</a:t>
            </a:r>
          </a:p>
        </p:txBody>
      </p:sp>
      <p:pic>
        <p:nvPicPr>
          <p:cNvPr id="11" name="Graphic 10" descr="Fingerprint">
            <a:extLst>
              <a:ext uri="{FF2B5EF4-FFF2-40B4-BE49-F238E27FC236}">
                <a16:creationId xmlns:a16="http://schemas.microsoft.com/office/drawing/2014/main" id="{6589F08E-DF11-E30C-E1F8-387DF7D5A9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7" name="Content Placeholder 6">
            <a:extLst>
              <a:ext uri="{FF2B5EF4-FFF2-40B4-BE49-F238E27FC236}">
                <a16:creationId xmlns:a16="http://schemas.microsoft.com/office/drawing/2014/main" id="{91014CBD-1024-F9DE-5BD0-86AA6A9C8420}"/>
              </a:ext>
            </a:extLst>
          </p:cNvPr>
          <p:cNvSpPr>
            <a:spLocks noGrp="1"/>
          </p:cNvSpPr>
          <p:nvPr>
            <p:ph idx="1"/>
          </p:nvPr>
        </p:nvSpPr>
        <p:spPr>
          <a:xfrm>
            <a:off x="5600700" y="2057400"/>
            <a:ext cx="6210300" cy="4381500"/>
          </a:xfrm>
        </p:spPr>
        <p:txBody>
          <a:bodyPr anchor="ctr">
            <a:normAutofit/>
          </a:bodyPr>
          <a:lstStyle/>
          <a:p>
            <a:r>
              <a:rPr lang="en-US" sz="1800" dirty="0">
                <a:solidFill>
                  <a:schemeClr val="tx2"/>
                </a:solidFill>
              </a:rPr>
              <a:t>SEM models must have </a:t>
            </a:r>
            <a:r>
              <a:rPr lang="en-US" sz="1800" dirty="0" err="1">
                <a:solidFill>
                  <a:schemeClr val="tx2"/>
                </a:solidFill>
              </a:rPr>
              <a:t>df</a:t>
            </a:r>
            <a:r>
              <a:rPr lang="en-US" sz="1800" dirty="0">
                <a:solidFill>
                  <a:schemeClr val="tx2"/>
                </a:solidFill>
              </a:rPr>
              <a:t> ≥ 0</a:t>
            </a:r>
          </a:p>
          <a:p>
            <a:r>
              <a:rPr lang="en-US" sz="1800" dirty="0">
                <a:solidFill>
                  <a:schemeClr val="tx2"/>
                </a:solidFill>
              </a:rPr>
              <a:t>For CFA models (i.e., the “measurement” part) to be identified:</a:t>
            </a:r>
          </a:p>
          <a:p>
            <a:pPr lvl="1"/>
            <a:r>
              <a:rPr lang="en-US" sz="1800" dirty="0">
                <a:solidFill>
                  <a:schemeClr val="tx2"/>
                </a:solidFill>
              </a:rPr>
              <a:t>Unidimensional models require ≥ 3 indicators per LV</a:t>
            </a:r>
          </a:p>
          <a:p>
            <a:pPr lvl="1"/>
            <a:r>
              <a:rPr lang="en-US" sz="1800" dirty="0">
                <a:solidFill>
                  <a:schemeClr val="tx2"/>
                </a:solidFill>
              </a:rPr>
              <a:t>Multidimensional models require ≥ 2 indicators per LV</a:t>
            </a:r>
          </a:p>
          <a:p>
            <a:pPr lvl="1"/>
            <a:r>
              <a:rPr lang="en-US" sz="1800" dirty="0">
                <a:solidFill>
                  <a:schemeClr val="tx2"/>
                </a:solidFill>
              </a:rPr>
              <a:t>Second order structures need ≥ 3 first order factors</a:t>
            </a:r>
          </a:p>
          <a:p>
            <a:pPr lvl="1"/>
            <a:r>
              <a:rPr lang="en-US" sz="1800" i="1" dirty="0">
                <a:solidFill>
                  <a:schemeClr val="tx2"/>
                </a:solidFill>
              </a:rPr>
              <a:t>There are ways to get around this…but those are the rules of thumb</a:t>
            </a:r>
          </a:p>
        </p:txBody>
      </p:sp>
      <p:grpSp>
        <p:nvGrpSpPr>
          <p:cNvPr id="18" name="Group 1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1998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75EFACE-8241-FCA8-72F2-291573E6E288}"/>
              </a:ext>
            </a:extLst>
          </p:cNvPr>
          <p:cNvSpPr>
            <a:spLocks noGrp="1"/>
          </p:cNvSpPr>
          <p:nvPr>
            <p:ph type="title"/>
          </p:nvPr>
        </p:nvSpPr>
        <p:spPr>
          <a:xfrm>
            <a:off x="1179073" y="552450"/>
            <a:ext cx="9833548" cy="1325563"/>
          </a:xfrm>
        </p:spPr>
        <p:txBody>
          <a:bodyPr anchor="b">
            <a:normAutofit/>
          </a:bodyPr>
          <a:lstStyle/>
          <a:p>
            <a:pPr algn="ctr"/>
            <a:r>
              <a:rPr lang="en-US" sz="3600" dirty="0">
                <a:solidFill>
                  <a:schemeClr val="tx2"/>
                </a:solidFill>
              </a:rPr>
              <a:t>Levels of identification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7E07A07-4D30-070B-69F7-EB44FD9CD35E}"/>
              </a:ext>
            </a:extLst>
          </p:cNvPr>
          <p:cNvSpPr>
            <a:spLocks noGrp="1"/>
          </p:cNvSpPr>
          <p:nvPr>
            <p:ph idx="1"/>
          </p:nvPr>
        </p:nvSpPr>
        <p:spPr>
          <a:xfrm>
            <a:off x="1179226" y="2296870"/>
            <a:ext cx="9833548" cy="4008680"/>
          </a:xfrm>
        </p:spPr>
        <p:txBody>
          <a:bodyPr>
            <a:normAutofit/>
          </a:bodyPr>
          <a:lstStyle/>
          <a:p>
            <a:r>
              <a:rPr lang="en-US" sz="2400" dirty="0" err="1">
                <a:solidFill>
                  <a:schemeClr val="tx2"/>
                </a:solidFill>
              </a:rPr>
              <a:t>Underidentified</a:t>
            </a:r>
            <a:r>
              <a:rPr lang="en-US" sz="2400" dirty="0">
                <a:solidFill>
                  <a:schemeClr val="tx2"/>
                </a:solidFill>
              </a:rPr>
              <a:t> (aka undetermined) models have fewer observations (knowns) than free model parameters (unknowns)</a:t>
            </a:r>
          </a:p>
          <a:p>
            <a:pPr lvl="1"/>
            <a:r>
              <a:rPr lang="en-US" dirty="0">
                <a:solidFill>
                  <a:schemeClr val="tx2"/>
                </a:solidFill>
              </a:rPr>
              <a:t>Negative degrees of freedom</a:t>
            </a:r>
          </a:p>
          <a:p>
            <a:r>
              <a:rPr lang="en-US" sz="2400" dirty="0">
                <a:solidFill>
                  <a:schemeClr val="tx2"/>
                </a:solidFill>
              </a:rPr>
              <a:t>Just-identified (aka just-determined) models have an equal number of knowns and unknowns</a:t>
            </a:r>
          </a:p>
          <a:p>
            <a:pPr lvl="1"/>
            <a:r>
              <a:rPr lang="en-US" dirty="0">
                <a:solidFill>
                  <a:schemeClr val="tx2"/>
                </a:solidFill>
              </a:rPr>
              <a:t>Zero degrees of freedom</a:t>
            </a:r>
          </a:p>
          <a:p>
            <a:r>
              <a:rPr lang="en-US" sz="2400" dirty="0">
                <a:solidFill>
                  <a:schemeClr val="tx2"/>
                </a:solidFill>
              </a:rPr>
              <a:t>Overidentified models have more knowns than unknowns</a:t>
            </a:r>
          </a:p>
          <a:p>
            <a:pPr lvl="1"/>
            <a:r>
              <a:rPr lang="en-US" dirty="0">
                <a:solidFill>
                  <a:schemeClr val="tx2"/>
                </a:solidFill>
              </a:rPr>
              <a:t>Positive degrees of freedom</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2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FB013A2-9A13-4A13-A33C-9D88A0957D2F}"/>
              </a:ext>
            </a:extLst>
          </p:cNvPr>
          <p:cNvSpPr>
            <a:spLocks noGrp="1"/>
          </p:cNvSpPr>
          <p:nvPr>
            <p:ph type="title"/>
          </p:nvPr>
        </p:nvSpPr>
        <p:spPr>
          <a:xfrm>
            <a:off x="1178564" y="495540"/>
            <a:ext cx="6574786" cy="1325563"/>
          </a:xfrm>
        </p:spPr>
        <p:txBody>
          <a:bodyPr anchor="b">
            <a:normAutofit/>
          </a:bodyPr>
          <a:lstStyle/>
          <a:p>
            <a:pPr algn="ctr"/>
            <a:r>
              <a:rPr lang="en-US" sz="3600" dirty="0">
                <a:solidFill>
                  <a:schemeClr val="tx2"/>
                </a:solidFill>
              </a:rPr>
              <a:t>We check model identification at two levels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CAB417F-5016-FD75-5921-5EA2E5FB9267}"/>
              </a:ext>
            </a:extLst>
          </p:cNvPr>
          <p:cNvSpPr>
            <a:spLocks noGrp="1"/>
          </p:cNvSpPr>
          <p:nvPr>
            <p:ph idx="1"/>
          </p:nvPr>
        </p:nvSpPr>
        <p:spPr>
          <a:xfrm>
            <a:off x="1179226" y="2133600"/>
            <a:ext cx="10174574" cy="4228859"/>
          </a:xfrm>
        </p:spPr>
        <p:txBody>
          <a:bodyPr>
            <a:normAutofit fontScale="92500" lnSpcReduction="20000"/>
          </a:bodyPr>
          <a:lstStyle/>
          <a:p>
            <a:r>
              <a:rPr lang="en-US" sz="2000" dirty="0">
                <a:solidFill>
                  <a:schemeClr val="tx2"/>
                </a:solidFill>
              </a:rPr>
              <a:t>Overall model</a:t>
            </a:r>
          </a:p>
          <a:p>
            <a:r>
              <a:rPr lang="en-US" sz="2000" dirty="0">
                <a:solidFill>
                  <a:schemeClr val="tx2"/>
                </a:solidFill>
              </a:rPr>
              <a:t>Knowns : </a:t>
            </a:r>
            <a:r>
              <a:rPr lang="en-US" sz="2000" i="1" dirty="0">
                <a:solidFill>
                  <a:schemeClr val="tx2"/>
                </a:solidFill>
              </a:rPr>
              <a:t>n</a:t>
            </a:r>
            <a:r>
              <a:rPr lang="en-US" sz="2000" dirty="0">
                <a:solidFill>
                  <a:schemeClr val="tx2"/>
                </a:solidFill>
              </a:rPr>
              <a:t>(</a:t>
            </a:r>
            <a:r>
              <a:rPr lang="en-US" sz="2000" i="1" dirty="0">
                <a:solidFill>
                  <a:schemeClr val="tx2"/>
                </a:solidFill>
              </a:rPr>
              <a:t>n</a:t>
            </a:r>
            <a:r>
              <a:rPr lang="en-US" sz="2000" dirty="0">
                <a:solidFill>
                  <a:schemeClr val="tx2"/>
                </a:solidFill>
              </a:rPr>
              <a:t> + 1)/2)</a:t>
            </a:r>
          </a:p>
          <a:p>
            <a:pPr lvl="1"/>
            <a:r>
              <a:rPr lang="en-US" sz="2000" dirty="0">
                <a:solidFill>
                  <a:schemeClr val="tx2"/>
                </a:solidFill>
              </a:rPr>
              <a:t>19 observed variables</a:t>
            </a:r>
          </a:p>
          <a:p>
            <a:pPr lvl="1"/>
            <a:r>
              <a:rPr lang="en-US" sz="2000" dirty="0">
                <a:solidFill>
                  <a:schemeClr val="tx2"/>
                </a:solidFill>
              </a:rPr>
              <a:t>19(19+1)/2 = 190 knowns</a:t>
            </a:r>
          </a:p>
          <a:p>
            <a:r>
              <a:rPr lang="en-US" sz="2000" dirty="0">
                <a:solidFill>
                  <a:schemeClr val="tx2"/>
                </a:solidFill>
              </a:rPr>
              <a:t>Unknowns</a:t>
            </a:r>
          </a:p>
          <a:p>
            <a:pPr lvl="1"/>
            <a:r>
              <a:rPr lang="en-US" sz="2000" dirty="0">
                <a:solidFill>
                  <a:schemeClr val="tx2"/>
                </a:solidFill>
              </a:rPr>
              <a:t>17 measurement regression paths (excludes marker variables or single-indicator items)</a:t>
            </a:r>
          </a:p>
          <a:p>
            <a:pPr lvl="1"/>
            <a:r>
              <a:rPr lang="en-US" sz="2000" dirty="0">
                <a:solidFill>
                  <a:schemeClr val="tx2"/>
                </a:solidFill>
              </a:rPr>
              <a:t>5 structural regression paths</a:t>
            </a:r>
          </a:p>
          <a:p>
            <a:pPr lvl="1"/>
            <a:r>
              <a:rPr lang="en-US" sz="2000" dirty="0">
                <a:solidFill>
                  <a:schemeClr val="tx2"/>
                </a:solidFill>
              </a:rPr>
              <a:t>17 error covariances</a:t>
            </a:r>
          </a:p>
          <a:p>
            <a:pPr lvl="1"/>
            <a:r>
              <a:rPr lang="en-US" sz="2000" dirty="0">
                <a:solidFill>
                  <a:schemeClr val="tx2"/>
                </a:solidFill>
              </a:rPr>
              <a:t>2 residual error variances</a:t>
            </a:r>
          </a:p>
          <a:p>
            <a:pPr lvl="1"/>
            <a:r>
              <a:rPr lang="en-US" sz="2000" dirty="0">
                <a:solidFill>
                  <a:schemeClr val="tx2"/>
                </a:solidFill>
              </a:rPr>
              <a:t>0 covariances</a:t>
            </a:r>
          </a:p>
          <a:p>
            <a:pPr lvl="1"/>
            <a:r>
              <a:rPr lang="en-US" sz="2000" dirty="0">
                <a:solidFill>
                  <a:schemeClr val="tx2"/>
                </a:solidFill>
              </a:rPr>
              <a:t>Total:  41</a:t>
            </a:r>
          </a:p>
          <a:p>
            <a:r>
              <a:rPr lang="en-US" sz="2000" dirty="0">
                <a:solidFill>
                  <a:schemeClr val="tx2"/>
                </a:solidFill>
              </a:rPr>
              <a:t>190 (knowns) – 41(unknowns) = 149</a:t>
            </a:r>
          </a:p>
          <a:p>
            <a:pPr lvl="1"/>
            <a:r>
              <a:rPr lang="en-US" sz="2000" dirty="0">
                <a:solidFill>
                  <a:schemeClr val="tx2"/>
                </a:solidFill>
              </a:rPr>
              <a:t>We are overidentified (yay!)</a:t>
            </a:r>
          </a:p>
          <a:p>
            <a:pPr lvl="1"/>
            <a:r>
              <a:rPr lang="en-US" sz="2000" dirty="0">
                <a:solidFill>
                  <a:schemeClr val="tx2"/>
                </a:solidFill>
              </a:rPr>
              <a:t>This should be the </a:t>
            </a:r>
            <a:r>
              <a:rPr lang="en-US" sz="2000" dirty="0" err="1">
                <a:solidFill>
                  <a:schemeClr val="tx2"/>
                </a:solidFill>
              </a:rPr>
              <a:t>df</a:t>
            </a:r>
            <a:r>
              <a:rPr lang="en-US" sz="2000" dirty="0">
                <a:solidFill>
                  <a:schemeClr val="tx2"/>
                </a:solidFill>
              </a:rPr>
              <a:t> in the chi-square test for the model</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14">
            <a:extLst>
              <a:ext uri="{FF2B5EF4-FFF2-40B4-BE49-F238E27FC236}">
                <a16:creationId xmlns:a16="http://schemas.microsoft.com/office/drawing/2014/main" id="{A3A3C21C-5C1D-B254-5937-15060A362B21}"/>
              </a:ext>
            </a:extLst>
          </p:cNvPr>
          <p:cNvPicPr>
            <a:picLocks noChangeAspect="1"/>
          </p:cNvPicPr>
          <p:nvPr/>
        </p:nvPicPr>
        <p:blipFill>
          <a:blip r:embed="rId2"/>
          <a:stretch>
            <a:fillRect/>
          </a:stretch>
        </p:blipFill>
        <p:spPr>
          <a:xfrm>
            <a:off x="7125005" y="1255432"/>
            <a:ext cx="4228948" cy="2242376"/>
          </a:xfrm>
          <a:prstGeom prst="rect">
            <a:avLst/>
          </a:prstGeom>
        </p:spPr>
      </p:pic>
    </p:spTree>
    <p:extLst>
      <p:ext uri="{BB962C8B-B14F-4D97-AF65-F5344CB8AC3E}">
        <p14:creationId xmlns:p14="http://schemas.microsoft.com/office/powerpoint/2010/main" val="398381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37071-C051-9E06-7838-AC3821DD2498}"/>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2800" kern="1200">
                <a:solidFill>
                  <a:schemeClr val="tx2"/>
                </a:solidFill>
                <a:latin typeface="+mj-lt"/>
                <a:ea typeface="+mj-ea"/>
                <a:cs typeface="+mj-cs"/>
              </a:rPr>
              <a:t>Assessing model identification for the structural portion of the model</a:t>
            </a:r>
          </a:p>
        </p:txBody>
      </p:sp>
      <p:sp>
        <p:nvSpPr>
          <p:cNvPr id="4" name="Content Placeholder 3">
            <a:extLst>
              <a:ext uri="{FF2B5EF4-FFF2-40B4-BE49-F238E27FC236}">
                <a16:creationId xmlns:a16="http://schemas.microsoft.com/office/drawing/2014/main" id="{B54BB365-9F07-519D-08D8-4B57F2223752}"/>
              </a:ext>
            </a:extLst>
          </p:cNvPr>
          <p:cNvSpPr>
            <a:spLocks noGrp="1"/>
          </p:cNvSpPr>
          <p:nvPr>
            <p:ph sz="half" idx="1"/>
          </p:nvPr>
        </p:nvSpPr>
        <p:spPr>
          <a:xfrm>
            <a:off x="804672" y="2421683"/>
            <a:ext cx="4765949" cy="3353476"/>
          </a:xfrm>
        </p:spPr>
        <p:txBody>
          <a:bodyPr vert="horz" lIns="91440" tIns="45720" rIns="91440" bIns="45720" rtlCol="0" anchor="t">
            <a:normAutofit/>
          </a:bodyPr>
          <a:lstStyle/>
          <a:p>
            <a:r>
              <a:rPr lang="en-US" sz="1500">
                <a:solidFill>
                  <a:schemeClr val="tx2"/>
                </a:solidFill>
              </a:rPr>
              <a:t>We can have an overidentified overall model, but we need to be at df ≥ 0 in the structural portion of the model</a:t>
            </a:r>
          </a:p>
          <a:p>
            <a:r>
              <a:rPr lang="en-US" sz="1500">
                <a:solidFill>
                  <a:schemeClr val="tx2"/>
                </a:solidFill>
              </a:rPr>
              <a:t>Knowns: </a:t>
            </a:r>
            <a:r>
              <a:rPr lang="en-US" sz="1500" i="1">
                <a:solidFill>
                  <a:schemeClr val="tx2"/>
                </a:solidFill>
              </a:rPr>
              <a:t>k</a:t>
            </a:r>
            <a:r>
              <a:rPr lang="en-US" sz="1500">
                <a:solidFill>
                  <a:schemeClr val="tx2"/>
                </a:solidFill>
              </a:rPr>
              <a:t>(</a:t>
            </a:r>
            <a:r>
              <a:rPr lang="en-US" sz="1500" i="1">
                <a:solidFill>
                  <a:schemeClr val="tx2"/>
                </a:solidFill>
              </a:rPr>
              <a:t>k</a:t>
            </a:r>
            <a:r>
              <a:rPr lang="en-US" sz="1500">
                <a:solidFill>
                  <a:schemeClr val="tx2"/>
                </a:solidFill>
              </a:rPr>
              <a:t>+1)/2; where </a:t>
            </a:r>
            <a:r>
              <a:rPr lang="en-US" sz="1500" i="1">
                <a:solidFill>
                  <a:schemeClr val="tx2"/>
                </a:solidFill>
              </a:rPr>
              <a:t>k</a:t>
            </a:r>
            <a:r>
              <a:rPr lang="en-US" sz="1500">
                <a:solidFill>
                  <a:schemeClr val="tx2"/>
                </a:solidFill>
              </a:rPr>
              <a:t> = LV</a:t>
            </a:r>
          </a:p>
          <a:p>
            <a:pPr lvl="1"/>
            <a:r>
              <a:rPr lang="en-US" sz="1500">
                <a:solidFill>
                  <a:schemeClr val="tx2"/>
                </a:solidFill>
              </a:rPr>
              <a:t>4(4+1)/2 = 10</a:t>
            </a:r>
          </a:p>
          <a:p>
            <a:r>
              <a:rPr lang="en-US" sz="1500">
                <a:solidFill>
                  <a:schemeClr val="tx2"/>
                </a:solidFill>
              </a:rPr>
              <a:t>Unknowns: </a:t>
            </a:r>
          </a:p>
          <a:p>
            <a:pPr lvl="1"/>
            <a:r>
              <a:rPr lang="en-US" sz="1500">
                <a:solidFill>
                  <a:schemeClr val="tx2"/>
                </a:solidFill>
              </a:rPr>
              <a:t>Exogenous (predictor) variables: 2</a:t>
            </a:r>
          </a:p>
          <a:p>
            <a:pPr lvl="1"/>
            <a:r>
              <a:rPr lang="en-US" sz="1500">
                <a:solidFill>
                  <a:schemeClr val="tx2"/>
                </a:solidFill>
              </a:rPr>
              <a:t>Endogenous (predicted) variables: 2</a:t>
            </a:r>
          </a:p>
          <a:p>
            <a:pPr lvl="1"/>
            <a:r>
              <a:rPr lang="en-US" sz="1500">
                <a:solidFill>
                  <a:schemeClr val="tx2"/>
                </a:solidFill>
              </a:rPr>
              <a:t>Correlations: 0</a:t>
            </a:r>
          </a:p>
          <a:p>
            <a:pPr lvl="1"/>
            <a:r>
              <a:rPr lang="en-US" sz="1500">
                <a:solidFill>
                  <a:schemeClr val="tx2"/>
                </a:solidFill>
              </a:rPr>
              <a:t>Regression paths: 5</a:t>
            </a:r>
          </a:p>
          <a:p>
            <a:pPr lvl="1"/>
            <a:r>
              <a:rPr lang="en-US" sz="1500">
                <a:solidFill>
                  <a:schemeClr val="tx2"/>
                </a:solidFill>
              </a:rPr>
              <a:t>Knowns = 9</a:t>
            </a:r>
          </a:p>
          <a:p>
            <a:r>
              <a:rPr lang="en-US" sz="1500">
                <a:solidFill>
                  <a:schemeClr val="tx2"/>
                </a:solidFill>
              </a:rPr>
              <a:t>df = 10-9, we are overidentified with +1df</a:t>
            </a:r>
          </a:p>
          <a:p>
            <a:endParaRPr lang="en-US" sz="1500">
              <a:solidFill>
                <a:schemeClr val="tx2"/>
              </a:solidFill>
            </a:endParaRP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a:extLst>
              <a:ext uri="{FF2B5EF4-FFF2-40B4-BE49-F238E27FC236}">
                <a16:creationId xmlns:a16="http://schemas.microsoft.com/office/drawing/2014/main" id="{847EDC8F-222C-7F0B-72CD-16D1D1F0EA6B}"/>
              </a:ext>
            </a:extLst>
          </p:cNvPr>
          <p:cNvPicPr>
            <a:picLocks noGrp="1" noChangeAspect="1"/>
          </p:cNvPicPr>
          <p:nvPr>
            <p:ph sz="half" idx="2"/>
          </p:nvPr>
        </p:nvPicPr>
        <p:blipFill>
          <a:blip r:embed="rId2"/>
          <a:stretch>
            <a:fillRect/>
          </a:stretch>
        </p:blipFill>
        <p:spPr>
          <a:xfrm>
            <a:off x="7479792" y="2741497"/>
            <a:ext cx="4142232" cy="2412850"/>
          </a:xfrm>
          <a:prstGeom prst="rect">
            <a:avLst/>
          </a:prstGeom>
        </p:spPr>
      </p:pic>
    </p:spTree>
    <p:extLst>
      <p:ext uri="{BB962C8B-B14F-4D97-AF65-F5344CB8AC3E}">
        <p14:creationId xmlns:p14="http://schemas.microsoft.com/office/powerpoint/2010/main" val="397761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961AF2-2995-5122-2D06-4A83835628A7}"/>
              </a:ext>
            </a:extLst>
          </p:cNvPr>
          <p:cNvPicPr>
            <a:picLocks noChangeAspect="1"/>
          </p:cNvPicPr>
          <p:nvPr/>
        </p:nvPicPr>
        <p:blipFill rotWithShape="1">
          <a:blip r:embed="rId2">
            <a:duotone>
              <a:schemeClr val="bg2">
                <a:shade val="45000"/>
                <a:satMod val="135000"/>
              </a:schemeClr>
              <a:prstClr val="white"/>
            </a:duotone>
          </a:blip>
          <a:srcRect t="3479" b="1225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3E587-C53B-39FB-841F-1A1FD75F717D}"/>
              </a:ext>
            </a:extLst>
          </p:cNvPr>
          <p:cNvSpPr>
            <a:spLocks noGrp="1"/>
          </p:cNvSpPr>
          <p:nvPr>
            <p:ph type="title"/>
          </p:nvPr>
        </p:nvSpPr>
        <p:spPr>
          <a:xfrm>
            <a:off x="838200" y="365125"/>
            <a:ext cx="10515600" cy="1325563"/>
          </a:xfrm>
        </p:spPr>
        <p:txBody>
          <a:bodyPr>
            <a:normAutofit/>
          </a:bodyPr>
          <a:lstStyle/>
          <a:p>
            <a:r>
              <a:rPr lang="en-US" dirty="0"/>
              <a:t>The big goals for today:</a:t>
            </a:r>
          </a:p>
        </p:txBody>
      </p:sp>
      <p:graphicFrame>
        <p:nvGraphicFramePr>
          <p:cNvPr id="5" name="Content Placeholder 2">
            <a:extLst>
              <a:ext uri="{FF2B5EF4-FFF2-40B4-BE49-F238E27FC236}">
                <a16:creationId xmlns:a16="http://schemas.microsoft.com/office/drawing/2014/main" id="{DBEBFD49-31C7-402D-3FA4-A40B1C7742F0}"/>
              </a:ext>
            </a:extLst>
          </p:cNvPr>
          <p:cNvGraphicFramePr>
            <a:graphicFrameLocks noGrp="1"/>
          </p:cNvGraphicFramePr>
          <p:nvPr>
            <p:ph idx="1"/>
            <p:extLst>
              <p:ext uri="{D42A27DB-BD31-4B8C-83A1-F6EECF244321}">
                <p14:modId xmlns:p14="http://schemas.microsoft.com/office/powerpoint/2010/main" val="23900361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94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B863E-689C-B186-3167-50E7EF9DC3ED}"/>
              </a:ext>
            </a:extLst>
          </p:cNvPr>
          <p:cNvSpPr>
            <a:spLocks noGrp="1"/>
          </p:cNvSpPr>
          <p:nvPr>
            <p:ph type="title"/>
          </p:nvPr>
        </p:nvSpPr>
        <p:spPr>
          <a:xfrm>
            <a:off x="761800" y="762001"/>
            <a:ext cx="5334197" cy="1708242"/>
          </a:xfrm>
        </p:spPr>
        <p:txBody>
          <a:bodyPr anchor="ctr">
            <a:normAutofit/>
          </a:bodyPr>
          <a:lstStyle/>
          <a:p>
            <a:r>
              <a:rPr lang="en-US" sz="4000"/>
              <a:t>What is a measurement model?</a:t>
            </a:r>
          </a:p>
        </p:txBody>
      </p:sp>
      <p:sp>
        <p:nvSpPr>
          <p:cNvPr id="3" name="Content Placeholder 2">
            <a:extLst>
              <a:ext uri="{FF2B5EF4-FFF2-40B4-BE49-F238E27FC236}">
                <a16:creationId xmlns:a16="http://schemas.microsoft.com/office/drawing/2014/main" id="{1424AA47-F08E-A77F-7C75-FC9CA9E2E181}"/>
              </a:ext>
            </a:extLst>
          </p:cNvPr>
          <p:cNvSpPr>
            <a:spLocks noGrp="1"/>
          </p:cNvSpPr>
          <p:nvPr>
            <p:ph idx="1"/>
          </p:nvPr>
        </p:nvSpPr>
        <p:spPr>
          <a:xfrm>
            <a:off x="761800" y="2470244"/>
            <a:ext cx="5334197" cy="3769835"/>
          </a:xfrm>
        </p:spPr>
        <p:txBody>
          <a:bodyPr anchor="ctr">
            <a:normAutofit/>
          </a:bodyPr>
          <a:lstStyle/>
          <a:p>
            <a:r>
              <a:rPr lang="en-US" sz="2000"/>
              <a:t>A confirmatory factor analytic model (i.e., latent variables and their indicators)</a:t>
            </a:r>
          </a:p>
          <a:p>
            <a:r>
              <a:rPr lang="en-US" sz="2000"/>
              <a:t>More complex than the a priorili theorized structural model</a:t>
            </a:r>
          </a:p>
          <a:p>
            <a:r>
              <a:rPr lang="en-US" sz="2000"/>
              <a:t>Comparing the two, the measurement will have the best fit</a:t>
            </a:r>
          </a:p>
          <a:p>
            <a:pPr lvl="1"/>
            <a:r>
              <a:rPr lang="en-US" sz="2000"/>
              <a:t>Which means, if your measurement model stinks, your structural model will be worse</a:t>
            </a:r>
          </a:p>
        </p:txBody>
      </p:sp>
      <p:pic>
        <p:nvPicPr>
          <p:cNvPr id="5" name="Picture 4" descr="Yellow paper folded as graph">
            <a:extLst>
              <a:ext uri="{FF2B5EF4-FFF2-40B4-BE49-F238E27FC236}">
                <a16:creationId xmlns:a16="http://schemas.microsoft.com/office/drawing/2014/main" id="{E44A30E9-5CC1-6B75-A27E-0C65255B18F2}"/>
              </a:ext>
            </a:extLst>
          </p:cNvPr>
          <p:cNvPicPr>
            <a:picLocks noChangeAspect="1"/>
          </p:cNvPicPr>
          <p:nvPr/>
        </p:nvPicPr>
        <p:blipFill rotWithShape="1">
          <a:blip r:embed="rId2"/>
          <a:srcRect l="24925" r="2323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5263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FD75D365-D6F2-CA4F-B2CF-9E57F89357BB}"/>
              </a:ext>
            </a:extLst>
          </p:cNvPr>
          <p:cNvSpPr>
            <a:spLocks noGrp="1"/>
          </p:cNvSpPr>
          <p:nvPr>
            <p:ph type="title"/>
          </p:nvPr>
        </p:nvSpPr>
        <p:spPr>
          <a:xfrm>
            <a:off x="550864" y="365125"/>
            <a:ext cx="11090274" cy="1325563"/>
          </a:xfrm>
        </p:spPr>
        <p:txBody>
          <a:bodyPr vert="horz" lIns="91440" tIns="45720" rIns="91440" bIns="45720" rtlCol="0" anchor="ctr">
            <a:normAutofit/>
          </a:bodyPr>
          <a:lstStyle/>
          <a:p>
            <a:r>
              <a:rPr lang="en-US" sz="4000" kern="1200">
                <a:solidFill>
                  <a:schemeClr val="tx1"/>
                </a:solidFill>
                <a:latin typeface="+mj-lt"/>
                <a:ea typeface="+mj-ea"/>
                <a:cs typeface="+mj-cs"/>
              </a:rPr>
              <a:t>Let’s take a look:</a:t>
            </a:r>
          </a:p>
        </p:txBody>
      </p:sp>
      <p:sp>
        <p:nvSpPr>
          <p:cNvPr id="5" name="Text Placeholder 4">
            <a:extLst>
              <a:ext uri="{FF2B5EF4-FFF2-40B4-BE49-F238E27FC236}">
                <a16:creationId xmlns:a16="http://schemas.microsoft.com/office/drawing/2014/main" id="{99B375AC-F9BE-652E-7039-36D107E615C2}"/>
              </a:ext>
            </a:extLst>
          </p:cNvPr>
          <p:cNvSpPr>
            <a:spLocks/>
          </p:cNvSpPr>
          <p:nvPr/>
        </p:nvSpPr>
        <p:spPr>
          <a:xfrm>
            <a:off x="1181390" y="2133600"/>
            <a:ext cx="4819568" cy="769884"/>
          </a:xfrm>
          <a:prstGeom prst="rect">
            <a:avLst/>
          </a:prstGeom>
        </p:spPr>
        <p:txBody>
          <a:bodyPr/>
          <a:lstStyle/>
          <a:p>
            <a:pPr defTabSz="850392">
              <a:spcAft>
                <a:spcPts val="600"/>
              </a:spcAft>
            </a:pPr>
            <a:r>
              <a:rPr lang="en-US" sz="1674" kern="1200">
                <a:solidFill>
                  <a:schemeClr val="tx1"/>
                </a:solidFill>
                <a:latin typeface="+mn-lt"/>
                <a:ea typeface="+mn-ea"/>
                <a:cs typeface="+mn-cs"/>
              </a:rPr>
              <a:t>Measurement  Model</a:t>
            </a:r>
            <a:endParaRPr lang="en-US"/>
          </a:p>
        </p:txBody>
      </p:sp>
      <p:sp>
        <p:nvSpPr>
          <p:cNvPr id="7" name="Text Placeholder 6">
            <a:extLst>
              <a:ext uri="{FF2B5EF4-FFF2-40B4-BE49-F238E27FC236}">
                <a16:creationId xmlns:a16="http://schemas.microsoft.com/office/drawing/2014/main" id="{6E7F69D2-7C52-9F6E-9228-4A3159F36B3B}"/>
              </a:ext>
            </a:extLst>
          </p:cNvPr>
          <p:cNvSpPr>
            <a:spLocks/>
          </p:cNvSpPr>
          <p:nvPr/>
        </p:nvSpPr>
        <p:spPr>
          <a:xfrm>
            <a:off x="6164132" y="2133600"/>
            <a:ext cx="4843304" cy="769884"/>
          </a:xfrm>
          <a:prstGeom prst="rect">
            <a:avLst/>
          </a:prstGeom>
        </p:spPr>
        <p:txBody>
          <a:bodyPr/>
          <a:lstStyle/>
          <a:p>
            <a:pPr defTabSz="850392">
              <a:spcAft>
                <a:spcPts val="600"/>
              </a:spcAft>
            </a:pPr>
            <a:r>
              <a:rPr lang="en-US" sz="1674" kern="1200">
                <a:solidFill>
                  <a:schemeClr val="tx1"/>
                </a:solidFill>
                <a:latin typeface="+mn-lt"/>
                <a:ea typeface="+mn-ea"/>
                <a:cs typeface="+mn-cs"/>
              </a:rPr>
              <a:t>Structural Model</a:t>
            </a:r>
            <a:endParaRPr lang="en-US"/>
          </a:p>
        </p:txBody>
      </p:sp>
      <p:pic>
        <p:nvPicPr>
          <p:cNvPr id="17" name="Content Placeholder 16">
            <a:extLst>
              <a:ext uri="{FF2B5EF4-FFF2-40B4-BE49-F238E27FC236}">
                <a16:creationId xmlns:a16="http://schemas.microsoft.com/office/drawing/2014/main" id="{3FE8615E-FFBE-308E-711B-F663A3B8511A}"/>
              </a:ext>
            </a:extLst>
          </p:cNvPr>
          <p:cNvPicPr>
            <a:picLocks noChangeAspect="1"/>
          </p:cNvPicPr>
          <p:nvPr/>
        </p:nvPicPr>
        <p:blipFill>
          <a:blip r:embed="rId2"/>
          <a:stretch>
            <a:fillRect/>
          </a:stretch>
        </p:blipFill>
        <p:spPr>
          <a:xfrm>
            <a:off x="1181390" y="2958677"/>
            <a:ext cx="4819568" cy="3332587"/>
          </a:xfrm>
          <a:prstGeom prst="rect">
            <a:avLst/>
          </a:prstGeom>
        </p:spPr>
      </p:pic>
      <p:pic>
        <p:nvPicPr>
          <p:cNvPr id="13" name="Content Placeholder 9">
            <a:extLst>
              <a:ext uri="{FF2B5EF4-FFF2-40B4-BE49-F238E27FC236}">
                <a16:creationId xmlns:a16="http://schemas.microsoft.com/office/drawing/2014/main" id="{32F3FF0F-7C81-95C9-FF72-E740C2BCB084}"/>
              </a:ext>
            </a:extLst>
          </p:cNvPr>
          <p:cNvPicPr>
            <a:picLocks noChangeAspect="1"/>
          </p:cNvPicPr>
          <p:nvPr/>
        </p:nvPicPr>
        <p:blipFill>
          <a:blip r:embed="rId3"/>
          <a:stretch>
            <a:fillRect/>
          </a:stretch>
        </p:blipFill>
        <p:spPr>
          <a:xfrm>
            <a:off x="6164132" y="3024761"/>
            <a:ext cx="4843304" cy="3200421"/>
          </a:xfrm>
          <a:prstGeom prst="rect">
            <a:avLst/>
          </a:prstGeom>
        </p:spPr>
      </p:pic>
    </p:spTree>
    <p:extLst>
      <p:ext uri="{BB962C8B-B14F-4D97-AF65-F5344CB8AC3E}">
        <p14:creationId xmlns:p14="http://schemas.microsoft.com/office/powerpoint/2010/main" val="2540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462FA-E72A-2F74-7842-80A8002D5993}"/>
              </a:ext>
            </a:extLst>
          </p:cNvPr>
          <p:cNvSpPr>
            <a:spLocks noGrp="1"/>
          </p:cNvSpPr>
          <p:nvPr>
            <p:ph type="title"/>
          </p:nvPr>
        </p:nvSpPr>
        <p:spPr>
          <a:xfrm>
            <a:off x="841248" y="256032"/>
            <a:ext cx="10506456" cy="1014984"/>
          </a:xfrm>
        </p:spPr>
        <p:txBody>
          <a:bodyPr anchor="b">
            <a:normAutofit/>
          </a:bodyPr>
          <a:lstStyle/>
          <a:p>
            <a:r>
              <a:rPr lang="en-US" sz="3100"/>
              <a:t>Why do we need to go to all this trouble </a:t>
            </a:r>
            <a:br>
              <a:rPr lang="en-US" sz="3100"/>
            </a:br>
            <a:r>
              <a:rPr lang="en-US" sz="3100" i="1" dirty="0"/>
              <a:t>(when we could save time and effort with OLS regression)</a:t>
            </a:r>
            <a:r>
              <a:rPr lang="en-US" sz="3100"/>
              <a:t>?</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6">
            <a:extLst>
              <a:ext uri="{FF2B5EF4-FFF2-40B4-BE49-F238E27FC236}">
                <a16:creationId xmlns:a16="http://schemas.microsoft.com/office/drawing/2014/main" id="{56CB5B70-CFF9-D8F9-4812-BD0611D123C2}"/>
              </a:ext>
            </a:extLst>
          </p:cNvPr>
          <p:cNvGraphicFramePr>
            <a:graphicFrameLocks noGrp="1"/>
          </p:cNvGraphicFramePr>
          <p:nvPr>
            <p:ph idx="1"/>
            <p:extLst>
              <p:ext uri="{D42A27DB-BD31-4B8C-83A1-F6EECF244321}">
                <p14:modId xmlns:p14="http://schemas.microsoft.com/office/powerpoint/2010/main" val="2332280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9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F6548AF-E3FD-F198-669C-ED924675B673}"/>
              </a:ext>
            </a:extLst>
          </p:cNvPr>
          <p:cNvPicPr>
            <a:picLocks noChangeAspect="1"/>
          </p:cNvPicPr>
          <p:nvPr/>
        </p:nvPicPr>
        <p:blipFill>
          <a:blip r:embed="rId2"/>
          <a:stretch>
            <a:fillRect/>
          </a:stretch>
        </p:blipFill>
        <p:spPr>
          <a:xfrm>
            <a:off x="1566677" y="643467"/>
            <a:ext cx="9058645" cy="5571066"/>
          </a:xfrm>
          <a:prstGeom prst="rect">
            <a:avLst/>
          </a:prstGeom>
        </p:spPr>
      </p:pic>
    </p:spTree>
    <p:extLst>
      <p:ext uri="{BB962C8B-B14F-4D97-AF65-F5344CB8AC3E}">
        <p14:creationId xmlns:p14="http://schemas.microsoft.com/office/powerpoint/2010/main" val="331881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9986-1F13-DBF3-C37D-BCBCC384A02F}"/>
              </a:ext>
            </a:extLst>
          </p:cNvPr>
          <p:cNvSpPr>
            <a:spLocks noGrp="1"/>
          </p:cNvSpPr>
          <p:nvPr>
            <p:ph type="title"/>
          </p:nvPr>
        </p:nvSpPr>
        <p:spPr/>
        <p:txBody>
          <a:bodyPr/>
          <a:lstStyle/>
          <a:p>
            <a:r>
              <a:rPr lang="en-US" dirty="0"/>
              <a:t>Today’s research vignette</a:t>
            </a:r>
          </a:p>
        </p:txBody>
      </p:sp>
      <p:sp>
        <p:nvSpPr>
          <p:cNvPr id="3" name="Content Placeholder 2">
            <a:extLst>
              <a:ext uri="{FF2B5EF4-FFF2-40B4-BE49-F238E27FC236}">
                <a16:creationId xmlns:a16="http://schemas.microsoft.com/office/drawing/2014/main" id="{D1CE265F-758E-CBED-995F-359E21E6AA69}"/>
              </a:ext>
            </a:extLst>
          </p:cNvPr>
          <p:cNvSpPr>
            <a:spLocks noGrp="1"/>
          </p:cNvSpPr>
          <p:nvPr>
            <p:ph idx="1"/>
          </p:nvPr>
        </p:nvSpPr>
        <p:spPr>
          <a:xfrm>
            <a:off x="838200" y="2125498"/>
            <a:ext cx="10637520" cy="4351338"/>
          </a:xfrm>
        </p:spPr>
        <p:txBody>
          <a:bodyPr/>
          <a:lstStyle/>
          <a:p>
            <a:r>
              <a:rPr lang="en-US" dirty="0"/>
              <a:t>Comes from the open survey: </a:t>
            </a:r>
            <a:r>
              <a:rPr lang="en-US" dirty="0">
                <a:hlinkClick r:id="rId2"/>
              </a:rPr>
              <a:t>Rate-a-Recent Course: A ReCentering Psych Stats Exercise</a:t>
            </a:r>
            <a:endParaRPr lang="en-US" dirty="0"/>
          </a:p>
          <a:p>
            <a:pPr lvl="1"/>
            <a:r>
              <a:rPr lang="en-US" dirty="0"/>
              <a:t>Go take it if you haven’t!</a:t>
            </a:r>
          </a:p>
          <a:p>
            <a:r>
              <a:rPr lang="en-US" dirty="0"/>
              <a:t>Our a </a:t>
            </a:r>
            <a:r>
              <a:rPr lang="en-US" dirty="0" err="1"/>
              <a:t>priorili</a:t>
            </a:r>
            <a:r>
              <a:rPr lang="en-US" dirty="0"/>
              <a:t> defined SEM is a parallel mediation predicting perceptions of campus climate for students who are Black from</a:t>
            </a:r>
          </a:p>
          <a:p>
            <a:pPr lvl="1"/>
            <a:r>
              <a:rPr lang="en-US" dirty="0"/>
              <a:t>the percent of classmates who are Black, </a:t>
            </a:r>
          </a:p>
          <a:p>
            <a:pPr lvl="1"/>
            <a:r>
              <a:rPr lang="en-US" dirty="0"/>
              <a:t>the proportion of instructional staff who are BIPOC,</a:t>
            </a:r>
          </a:p>
          <a:p>
            <a:pPr lvl="1"/>
            <a:r>
              <a:rPr lang="en-US" dirty="0"/>
              <a:t>course evaluation ratings that assess the degree to which the pedagogy is socially responsive</a:t>
            </a:r>
          </a:p>
        </p:txBody>
      </p:sp>
      <p:pic>
        <p:nvPicPr>
          <p:cNvPr id="5" name="Picture 4">
            <a:extLst>
              <a:ext uri="{FF2B5EF4-FFF2-40B4-BE49-F238E27FC236}">
                <a16:creationId xmlns:a16="http://schemas.microsoft.com/office/drawing/2014/main" id="{42D4B0E5-17E1-CE58-4C61-A1073DD2BF88}"/>
              </a:ext>
            </a:extLst>
          </p:cNvPr>
          <p:cNvPicPr>
            <a:picLocks noChangeAspect="1"/>
          </p:cNvPicPr>
          <p:nvPr/>
        </p:nvPicPr>
        <p:blipFill>
          <a:blip r:embed="rId3"/>
          <a:stretch>
            <a:fillRect/>
          </a:stretch>
        </p:blipFill>
        <p:spPr>
          <a:xfrm>
            <a:off x="7590485" y="182881"/>
            <a:ext cx="3885235" cy="1942618"/>
          </a:xfrm>
          <a:prstGeom prst="rect">
            <a:avLst/>
          </a:prstGeom>
        </p:spPr>
      </p:pic>
    </p:spTree>
    <p:extLst>
      <p:ext uri="{BB962C8B-B14F-4D97-AF65-F5344CB8AC3E}">
        <p14:creationId xmlns:p14="http://schemas.microsoft.com/office/powerpoint/2010/main" val="165336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FB0A-64FA-CAD4-64B5-FCBEE73F12ED}"/>
              </a:ext>
            </a:extLst>
          </p:cNvPr>
          <p:cNvSpPr>
            <a:spLocks noGrp="1"/>
          </p:cNvSpPr>
          <p:nvPr>
            <p:ph type="title"/>
          </p:nvPr>
        </p:nvSpPr>
        <p:spPr/>
        <p:txBody>
          <a:bodyPr/>
          <a:lstStyle/>
          <a:p>
            <a:r>
              <a:rPr lang="en-US" dirty="0"/>
              <a:t>Should I panic if I don’t know anything about mediation?</a:t>
            </a:r>
          </a:p>
        </p:txBody>
      </p:sp>
      <p:pic>
        <p:nvPicPr>
          <p:cNvPr id="5" name="Content Placeholder 4" descr="Curious dog poking his head into view">
            <a:extLst>
              <a:ext uri="{FF2B5EF4-FFF2-40B4-BE49-F238E27FC236}">
                <a16:creationId xmlns:a16="http://schemas.microsoft.com/office/drawing/2014/main" id="{020699DC-8B0B-169D-6428-63DAF21CD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884" y="1825625"/>
            <a:ext cx="9420232" cy="4351338"/>
          </a:xfrm>
        </p:spPr>
      </p:pic>
    </p:spTree>
    <p:extLst>
      <p:ext uri="{BB962C8B-B14F-4D97-AF65-F5344CB8AC3E}">
        <p14:creationId xmlns:p14="http://schemas.microsoft.com/office/powerpoint/2010/main" val="58684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6CC9C-8E02-0EB1-54AA-8795190007F2}"/>
              </a:ext>
            </a:extLst>
          </p:cNvPr>
          <p:cNvSpPr>
            <a:spLocks noGrp="1"/>
          </p:cNvSpPr>
          <p:nvPr>
            <p:ph type="title"/>
          </p:nvPr>
        </p:nvSpPr>
        <p:spPr>
          <a:xfrm>
            <a:off x="761800" y="762001"/>
            <a:ext cx="5334197" cy="1708242"/>
          </a:xfrm>
        </p:spPr>
        <p:txBody>
          <a:bodyPr anchor="ctr">
            <a:normAutofit/>
          </a:bodyPr>
          <a:lstStyle/>
          <a:p>
            <a:r>
              <a:rPr lang="en-US" sz="4000"/>
              <a:t>The second goal of the lesson</a:t>
            </a:r>
          </a:p>
        </p:txBody>
      </p:sp>
      <p:sp>
        <p:nvSpPr>
          <p:cNvPr id="3" name="Content Placeholder 2">
            <a:extLst>
              <a:ext uri="{FF2B5EF4-FFF2-40B4-BE49-F238E27FC236}">
                <a16:creationId xmlns:a16="http://schemas.microsoft.com/office/drawing/2014/main" id="{A3F199F5-72EC-AD0D-E9B5-A2B8F3181744}"/>
              </a:ext>
            </a:extLst>
          </p:cNvPr>
          <p:cNvSpPr>
            <a:spLocks noGrp="1"/>
          </p:cNvSpPr>
          <p:nvPr>
            <p:ph idx="1"/>
          </p:nvPr>
        </p:nvSpPr>
        <p:spPr>
          <a:xfrm>
            <a:off x="761800" y="2470244"/>
            <a:ext cx="6934400" cy="3769835"/>
          </a:xfrm>
        </p:spPr>
        <p:txBody>
          <a:bodyPr anchor="ctr">
            <a:normAutofit/>
          </a:bodyPr>
          <a:lstStyle/>
          <a:p>
            <a:r>
              <a:rPr lang="en-US" sz="1700" dirty="0"/>
              <a:t>Is a big one.</a:t>
            </a:r>
          </a:p>
          <a:p>
            <a:r>
              <a:rPr lang="en-US" sz="1700" dirty="0"/>
              <a:t>This .</a:t>
            </a:r>
            <a:r>
              <a:rPr lang="en-US" sz="1700" dirty="0" err="1"/>
              <a:t>rmd</a:t>
            </a:r>
            <a:r>
              <a:rPr lang="en-US" sz="1700" dirty="0"/>
              <a:t> file is gnarly as we work a problem from raw data, through scrubbing, scoring, and data diagnostics.</a:t>
            </a:r>
          </a:p>
          <a:p>
            <a:r>
              <a:rPr lang="en-US" sz="1700" dirty="0"/>
              <a:t>Why? </a:t>
            </a:r>
          </a:p>
          <a:p>
            <a:pPr lvl="1"/>
            <a:r>
              <a:rPr lang="en-US" sz="1700" dirty="0"/>
              <a:t>Because as you approach empirical research projects it’s important to see this process and have a mental model (as well as skeletal .</a:t>
            </a:r>
            <a:r>
              <a:rPr lang="en-US" sz="1700" dirty="0" err="1"/>
              <a:t>rmd</a:t>
            </a:r>
            <a:r>
              <a:rPr lang="en-US" sz="1700" dirty="0"/>
              <a:t> code) to get started.</a:t>
            </a:r>
          </a:p>
          <a:p>
            <a:pPr lvl="1"/>
            <a:r>
              <a:rPr lang="en-US" sz="1700" dirty="0"/>
              <a:t>In my own classes, this lecture (the last in the series on psychometrics) provides a cognitive organizer for the multivariate class that follows.</a:t>
            </a:r>
          </a:p>
        </p:txBody>
      </p:sp>
      <p:pic>
        <p:nvPicPr>
          <p:cNvPr id="5" name="Picture 4" descr="Chemical formulae are written on paper">
            <a:extLst>
              <a:ext uri="{FF2B5EF4-FFF2-40B4-BE49-F238E27FC236}">
                <a16:creationId xmlns:a16="http://schemas.microsoft.com/office/drawing/2014/main" id="{51034574-F381-E09C-AD85-020B11A5CC0F}"/>
              </a:ext>
            </a:extLst>
          </p:cNvPr>
          <p:cNvPicPr>
            <a:picLocks noChangeAspect="1"/>
          </p:cNvPicPr>
          <p:nvPr/>
        </p:nvPicPr>
        <p:blipFill rotWithShape="1">
          <a:blip r:embed="rId2"/>
          <a:srcRect l="27931" r="28386" b="-1"/>
          <a:stretch/>
        </p:blipFill>
        <p:spPr>
          <a:xfrm>
            <a:off x="8046719" y="-10886"/>
            <a:ext cx="4145281"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2445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781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Hybrid Models (and more!)</vt:lpstr>
      <vt:lpstr>The big goals for today:</vt:lpstr>
      <vt:lpstr>What is a measurement model?</vt:lpstr>
      <vt:lpstr>Let’s take a look:</vt:lpstr>
      <vt:lpstr>Why do we need to go to all this trouble  (when we could save time and effort with OLS regression)?</vt:lpstr>
      <vt:lpstr>PowerPoint Presentation</vt:lpstr>
      <vt:lpstr>Today’s research vignette</vt:lpstr>
      <vt:lpstr>Should I panic if I don’t know anything about mediation?</vt:lpstr>
      <vt:lpstr>The second goal of the lesson</vt:lpstr>
      <vt:lpstr>Comparing measurement and structural models</vt:lpstr>
      <vt:lpstr>Model Identification</vt:lpstr>
      <vt:lpstr>Levels of identification</vt:lpstr>
      <vt:lpstr>We check model identification at two levels</vt:lpstr>
      <vt:lpstr>Assessing model identification for the structural portion of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Models (and more!)</dc:title>
  <dc:creator>Bikos, Lynette</dc:creator>
  <cp:lastModifiedBy>Lynette Bikos</cp:lastModifiedBy>
  <cp:revision>1</cp:revision>
  <dcterms:created xsi:type="dcterms:W3CDTF">2024-05-11T18:52:23Z</dcterms:created>
  <dcterms:modified xsi:type="dcterms:W3CDTF">2024-05-11T21:25:34Z</dcterms:modified>
</cp:coreProperties>
</file>