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51BC45-80F5-49ED-B7FF-8D46DCC7CB5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EE8DCF-1A5B-4C27-A7CA-BFE74F26A1AA}">
      <dgm:prSet/>
      <dgm:spPr/>
      <dgm:t>
        <a:bodyPr/>
        <a:lstStyle/>
        <a:p>
          <a:pPr>
            <a:lnSpc>
              <a:spcPct val="100000"/>
            </a:lnSpc>
          </a:pPr>
          <a:r>
            <a:rPr lang="en-US" b="1"/>
            <a:t>Variance</a:t>
          </a:r>
          <a:r>
            <a:rPr lang="en-US"/>
            <a:t>: the opposite of constant, the variable changes from one person (or sample) to another.</a:t>
          </a:r>
        </a:p>
      </dgm:t>
    </dgm:pt>
    <dgm:pt modelId="{25FEBC3F-EB36-4C27-9187-3DAA031B1653}" type="parTrans" cxnId="{A6DDCF60-DAB5-4D06-9DF5-2F3A401BAE8E}">
      <dgm:prSet/>
      <dgm:spPr/>
      <dgm:t>
        <a:bodyPr/>
        <a:lstStyle/>
        <a:p>
          <a:endParaRPr lang="en-US"/>
        </a:p>
      </dgm:t>
    </dgm:pt>
    <dgm:pt modelId="{88A7ABDC-F2E5-424C-9488-4526C719E94D}" type="sibTrans" cxnId="{A6DDCF60-DAB5-4D06-9DF5-2F3A401BAE8E}">
      <dgm:prSet/>
      <dgm:spPr/>
      <dgm:t>
        <a:bodyPr/>
        <a:lstStyle/>
        <a:p>
          <a:endParaRPr lang="en-US"/>
        </a:p>
      </dgm:t>
    </dgm:pt>
    <dgm:pt modelId="{009BE295-C639-4D27-9F8F-33404620880D}">
      <dgm:prSet/>
      <dgm:spPr/>
      <dgm:t>
        <a:bodyPr/>
        <a:lstStyle/>
        <a:p>
          <a:pPr>
            <a:lnSpc>
              <a:spcPct val="100000"/>
            </a:lnSpc>
          </a:pPr>
          <a:r>
            <a:rPr lang="en-US" b="1"/>
            <a:t>Invariance</a:t>
          </a:r>
          <a:r>
            <a:rPr lang="en-US"/>
            <a:t>: synonymous with </a:t>
          </a:r>
          <a:r>
            <a:rPr lang="en-US" i="1"/>
            <a:t>equivalence</a:t>
          </a:r>
          <a:r>
            <a:rPr lang="en-US"/>
            <a:t>. There are not statistically significant differences between the two versions/models being compared.</a:t>
          </a:r>
        </a:p>
      </dgm:t>
    </dgm:pt>
    <dgm:pt modelId="{DBA49C68-41B2-4047-948B-16FD1CD54930}" type="parTrans" cxnId="{D76E2AE3-CE84-4B5E-8CB9-3227A8F23EB0}">
      <dgm:prSet/>
      <dgm:spPr/>
      <dgm:t>
        <a:bodyPr/>
        <a:lstStyle/>
        <a:p>
          <a:endParaRPr lang="en-US"/>
        </a:p>
      </dgm:t>
    </dgm:pt>
    <dgm:pt modelId="{D0265C14-3CD1-4EBB-858B-EB43F4196761}" type="sibTrans" cxnId="{D76E2AE3-CE84-4B5E-8CB9-3227A8F23EB0}">
      <dgm:prSet/>
      <dgm:spPr/>
      <dgm:t>
        <a:bodyPr/>
        <a:lstStyle/>
        <a:p>
          <a:endParaRPr lang="en-US"/>
        </a:p>
      </dgm:t>
    </dgm:pt>
    <dgm:pt modelId="{FD898560-6844-40CA-B2B3-41ADF58FA058}">
      <dgm:prSet/>
      <dgm:spPr/>
      <dgm:t>
        <a:bodyPr/>
        <a:lstStyle/>
        <a:p>
          <a:pPr>
            <a:lnSpc>
              <a:spcPct val="100000"/>
            </a:lnSpc>
          </a:pPr>
          <a:r>
            <a:rPr lang="en-US" b="1"/>
            <a:t>Noninvariance</a:t>
          </a:r>
          <a:r>
            <a:rPr lang="en-US"/>
            <a:t>: synonymous with </a:t>
          </a:r>
          <a:r>
            <a:rPr lang="en-US" i="1"/>
            <a:t>nonequivalence.</a:t>
          </a:r>
          <a:r>
            <a:rPr lang="en-US"/>
            <a:t> There are statistically significant differences between the two versions/models being compared.</a:t>
          </a:r>
        </a:p>
      </dgm:t>
    </dgm:pt>
    <dgm:pt modelId="{FD12A0CE-E132-4435-80FC-877AD52D2BE8}" type="parTrans" cxnId="{55EB4996-7C0A-41DE-B94E-BCF128A2189D}">
      <dgm:prSet/>
      <dgm:spPr/>
      <dgm:t>
        <a:bodyPr/>
        <a:lstStyle/>
        <a:p>
          <a:endParaRPr lang="en-US"/>
        </a:p>
      </dgm:t>
    </dgm:pt>
    <dgm:pt modelId="{1B6530B9-5667-4068-98F4-7AC23BBA4BFA}" type="sibTrans" cxnId="{55EB4996-7C0A-41DE-B94E-BCF128A2189D}">
      <dgm:prSet/>
      <dgm:spPr/>
      <dgm:t>
        <a:bodyPr/>
        <a:lstStyle/>
        <a:p>
          <a:endParaRPr lang="en-US"/>
        </a:p>
      </dgm:t>
    </dgm:pt>
    <dgm:pt modelId="{FA699085-2597-4B8D-8F17-73E7C831FA95}">
      <dgm:prSet/>
      <dgm:spPr/>
      <dgm:t>
        <a:bodyPr/>
        <a:lstStyle/>
        <a:p>
          <a:pPr>
            <a:lnSpc>
              <a:spcPct val="100000"/>
            </a:lnSpc>
          </a:pPr>
          <a:r>
            <a:rPr lang="en-US" b="1" dirty="0"/>
            <a:t>Equality constraints</a:t>
          </a:r>
          <a:r>
            <a:rPr lang="en-US" dirty="0"/>
            <a:t>: imposed by the researcher when we specify (require) two more parameters to be equal.</a:t>
          </a:r>
        </a:p>
      </dgm:t>
    </dgm:pt>
    <dgm:pt modelId="{48308772-097D-4440-886A-BDC5C739E748}" type="parTrans" cxnId="{DEBFA31A-9F3D-418F-9240-5018B481E773}">
      <dgm:prSet/>
      <dgm:spPr/>
      <dgm:t>
        <a:bodyPr/>
        <a:lstStyle/>
        <a:p>
          <a:endParaRPr lang="en-US"/>
        </a:p>
      </dgm:t>
    </dgm:pt>
    <dgm:pt modelId="{7CA83E66-C43A-4E36-A498-2DD183964A5D}" type="sibTrans" cxnId="{DEBFA31A-9F3D-418F-9240-5018B481E773}">
      <dgm:prSet/>
      <dgm:spPr/>
      <dgm:t>
        <a:bodyPr/>
        <a:lstStyle/>
        <a:p>
          <a:endParaRPr lang="en-US"/>
        </a:p>
      </dgm:t>
    </dgm:pt>
    <dgm:pt modelId="{348CA812-CD25-4CCB-84E4-B2847FDECD2D}" type="pres">
      <dgm:prSet presAssocID="{9251BC45-80F5-49ED-B7FF-8D46DCC7CB5C}" presName="root" presStyleCnt="0">
        <dgm:presLayoutVars>
          <dgm:dir/>
          <dgm:resizeHandles val="exact"/>
        </dgm:presLayoutVars>
      </dgm:prSet>
      <dgm:spPr/>
    </dgm:pt>
    <dgm:pt modelId="{9153AD15-A03B-47B6-9876-CD99659EA69C}" type="pres">
      <dgm:prSet presAssocID="{F3EE8DCF-1A5B-4C27-A7CA-BFE74F26A1AA}" presName="compNode" presStyleCnt="0"/>
      <dgm:spPr/>
    </dgm:pt>
    <dgm:pt modelId="{D35CB824-60CE-459C-AA2E-03F094E41849}" type="pres">
      <dgm:prSet presAssocID="{F3EE8DCF-1A5B-4C27-A7CA-BFE74F26A1AA}" presName="bgRect" presStyleLbl="bgShp" presStyleIdx="0" presStyleCnt="4"/>
      <dgm:spPr/>
    </dgm:pt>
    <dgm:pt modelId="{AC781CC6-4B13-44F1-9ECB-B1F13E71BC67}" type="pres">
      <dgm:prSet presAssocID="{F3EE8DCF-1A5B-4C27-A7CA-BFE74F26A1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ard Room"/>
        </a:ext>
      </dgm:extLst>
    </dgm:pt>
    <dgm:pt modelId="{3F312489-2297-4FBC-B37E-86D9A854F624}" type="pres">
      <dgm:prSet presAssocID="{F3EE8DCF-1A5B-4C27-A7CA-BFE74F26A1AA}" presName="spaceRect" presStyleCnt="0"/>
      <dgm:spPr/>
    </dgm:pt>
    <dgm:pt modelId="{902E718D-C73D-41D6-8C97-432412A13FE3}" type="pres">
      <dgm:prSet presAssocID="{F3EE8DCF-1A5B-4C27-A7CA-BFE74F26A1AA}" presName="parTx" presStyleLbl="revTx" presStyleIdx="0" presStyleCnt="4">
        <dgm:presLayoutVars>
          <dgm:chMax val="0"/>
          <dgm:chPref val="0"/>
        </dgm:presLayoutVars>
      </dgm:prSet>
      <dgm:spPr/>
    </dgm:pt>
    <dgm:pt modelId="{90547F45-603D-408B-8E5E-D76168D13AB9}" type="pres">
      <dgm:prSet presAssocID="{88A7ABDC-F2E5-424C-9488-4526C719E94D}" presName="sibTrans" presStyleCnt="0"/>
      <dgm:spPr/>
    </dgm:pt>
    <dgm:pt modelId="{6359D382-6BF7-439E-8F99-2F74EF173EC7}" type="pres">
      <dgm:prSet presAssocID="{009BE295-C639-4D27-9F8F-33404620880D}" presName="compNode" presStyleCnt="0"/>
      <dgm:spPr/>
    </dgm:pt>
    <dgm:pt modelId="{2A4C7BBA-5513-4350-9E50-41DC966CC27D}" type="pres">
      <dgm:prSet presAssocID="{009BE295-C639-4D27-9F8F-33404620880D}" presName="bgRect" presStyleLbl="bgShp" presStyleIdx="1" presStyleCnt="4"/>
      <dgm:spPr/>
    </dgm:pt>
    <dgm:pt modelId="{77849111-89C4-4278-B004-0539F3C98F21}" type="pres">
      <dgm:prSet presAssocID="{009BE295-C639-4D27-9F8F-3340462088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18711837-C052-472B-A97C-7F12BA0993C1}" type="pres">
      <dgm:prSet presAssocID="{009BE295-C639-4D27-9F8F-33404620880D}" presName="spaceRect" presStyleCnt="0"/>
      <dgm:spPr/>
    </dgm:pt>
    <dgm:pt modelId="{1E2CFC94-A785-4FA2-AB0F-14F01ECC5673}" type="pres">
      <dgm:prSet presAssocID="{009BE295-C639-4D27-9F8F-33404620880D}" presName="parTx" presStyleLbl="revTx" presStyleIdx="1" presStyleCnt="4">
        <dgm:presLayoutVars>
          <dgm:chMax val="0"/>
          <dgm:chPref val="0"/>
        </dgm:presLayoutVars>
      </dgm:prSet>
      <dgm:spPr/>
    </dgm:pt>
    <dgm:pt modelId="{C0C39426-9B39-4400-96CF-5D967CBA6111}" type="pres">
      <dgm:prSet presAssocID="{D0265C14-3CD1-4EBB-858B-EB43F4196761}" presName="sibTrans" presStyleCnt="0"/>
      <dgm:spPr/>
    </dgm:pt>
    <dgm:pt modelId="{7D889BF2-7CB0-4D60-AB3E-23EC70B845B0}" type="pres">
      <dgm:prSet presAssocID="{FD898560-6844-40CA-B2B3-41ADF58FA058}" presName="compNode" presStyleCnt="0"/>
      <dgm:spPr/>
    </dgm:pt>
    <dgm:pt modelId="{23A1CF41-F272-46C6-8ED1-A86779A7817A}" type="pres">
      <dgm:prSet presAssocID="{FD898560-6844-40CA-B2B3-41ADF58FA058}" presName="bgRect" presStyleLbl="bgShp" presStyleIdx="2" presStyleCnt="4"/>
      <dgm:spPr/>
    </dgm:pt>
    <dgm:pt modelId="{D7FBA2C6-F9AB-42D4-9870-F4EFEAF2F2C7}" type="pres">
      <dgm:prSet presAssocID="{FD898560-6844-40CA-B2B3-41ADF58FA0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Bar Chart"/>
        </a:ext>
      </dgm:extLst>
    </dgm:pt>
    <dgm:pt modelId="{9DF66777-0BBE-4ED7-A292-BE7CF4A9A706}" type="pres">
      <dgm:prSet presAssocID="{FD898560-6844-40CA-B2B3-41ADF58FA058}" presName="spaceRect" presStyleCnt="0"/>
      <dgm:spPr/>
    </dgm:pt>
    <dgm:pt modelId="{1CF377D0-4B9A-43A7-88FF-E4E388BC276A}" type="pres">
      <dgm:prSet presAssocID="{FD898560-6844-40CA-B2B3-41ADF58FA058}" presName="parTx" presStyleLbl="revTx" presStyleIdx="2" presStyleCnt="4">
        <dgm:presLayoutVars>
          <dgm:chMax val="0"/>
          <dgm:chPref val="0"/>
        </dgm:presLayoutVars>
      </dgm:prSet>
      <dgm:spPr/>
    </dgm:pt>
    <dgm:pt modelId="{6B30AD64-1883-4A07-ACE8-72AA021AB6C5}" type="pres">
      <dgm:prSet presAssocID="{1B6530B9-5667-4068-98F4-7AC23BBA4BFA}" presName="sibTrans" presStyleCnt="0"/>
      <dgm:spPr/>
    </dgm:pt>
    <dgm:pt modelId="{1A76D3F8-3775-4D01-AA3F-DE0664F28150}" type="pres">
      <dgm:prSet presAssocID="{FA699085-2597-4B8D-8F17-73E7C831FA95}" presName="compNode" presStyleCnt="0"/>
      <dgm:spPr/>
    </dgm:pt>
    <dgm:pt modelId="{5182E775-7AD1-4E8B-AF27-0FD77E798B3D}" type="pres">
      <dgm:prSet presAssocID="{FA699085-2597-4B8D-8F17-73E7C831FA95}" presName="bgRect" presStyleLbl="bgShp" presStyleIdx="3" presStyleCnt="4"/>
      <dgm:spPr/>
    </dgm:pt>
    <dgm:pt modelId="{41FCEE3F-C12E-4C52-8AC0-0378DC60B36B}" type="pres">
      <dgm:prSet presAssocID="{FA699085-2597-4B8D-8F17-73E7C831FA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orbidden"/>
        </a:ext>
      </dgm:extLst>
    </dgm:pt>
    <dgm:pt modelId="{D72E1E7E-FEE7-473F-A488-ED00FD276D4D}" type="pres">
      <dgm:prSet presAssocID="{FA699085-2597-4B8D-8F17-73E7C831FA95}" presName="spaceRect" presStyleCnt="0"/>
      <dgm:spPr/>
    </dgm:pt>
    <dgm:pt modelId="{E94A1A9F-FF7A-4D91-8EE9-C4F7E1DFCFB8}" type="pres">
      <dgm:prSet presAssocID="{FA699085-2597-4B8D-8F17-73E7C831FA95}" presName="parTx" presStyleLbl="revTx" presStyleIdx="3" presStyleCnt="4">
        <dgm:presLayoutVars>
          <dgm:chMax val="0"/>
          <dgm:chPref val="0"/>
        </dgm:presLayoutVars>
      </dgm:prSet>
      <dgm:spPr/>
    </dgm:pt>
  </dgm:ptLst>
  <dgm:cxnLst>
    <dgm:cxn modelId="{7A0E2D0D-BECE-4B00-9E86-FCA1C9764A49}" type="presOf" srcId="{FD898560-6844-40CA-B2B3-41ADF58FA058}" destId="{1CF377D0-4B9A-43A7-88FF-E4E388BC276A}" srcOrd="0" destOrd="0" presId="urn:microsoft.com/office/officeart/2018/2/layout/IconVerticalSolidList"/>
    <dgm:cxn modelId="{DEBFA31A-9F3D-418F-9240-5018B481E773}" srcId="{9251BC45-80F5-49ED-B7FF-8D46DCC7CB5C}" destId="{FA699085-2597-4B8D-8F17-73E7C831FA95}" srcOrd="3" destOrd="0" parTransId="{48308772-097D-4440-886A-BDC5C739E748}" sibTransId="{7CA83E66-C43A-4E36-A498-2DD183964A5D}"/>
    <dgm:cxn modelId="{A6DDCF60-DAB5-4D06-9DF5-2F3A401BAE8E}" srcId="{9251BC45-80F5-49ED-B7FF-8D46DCC7CB5C}" destId="{F3EE8DCF-1A5B-4C27-A7CA-BFE74F26A1AA}" srcOrd="0" destOrd="0" parTransId="{25FEBC3F-EB36-4C27-9187-3DAA031B1653}" sibTransId="{88A7ABDC-F2E5-424C-9488-4526C719E94D}"/>
    <dgm:cxn modelId="{3955D88B-C20B-4EDD-88C0-D65621986578}" type="presOf" srcId="{009BE295-C639-4D27-9F8F-33404620880D}" destId="{1E2CFC94-A785-4FA2-AB0F-14F01ECC5673}" srcOrd="0" destOrd="0" presId="urn:microsoft.com/office/officeart/2018/2/layout/IconVerticalSolidList"/>
    <dgm:cxn modelId="{55EB4996-7C0A-41DE-B94E-BCF128A2189D}" srcId="{9251BC45-80F5-49ED-B7FF-8D46DCC7CB5C}" destId="{FD898560-6844-40CA-B2B3-41ADF58FA058}" srcOrd="2" destOrd="0" parTransId="{FD12A0CE-E132-4435-80FC-877AD52D2BE8}" sibTransId="{1B6530B9-5667-4068-98F4-7AC23BBA4BFA}"/>
    <dgm:cxn modelId="{37A12BB7-0890-4B14-90AF-4D71C6933E17}" type="presOf" srcId="{F3EE8DCF-1A5B-4C27-A7CA-BFE74F26A1AA}" destId="{902E718D-C73D-41D6-8C97-432412A13FE3}" srcOrd="0" destOrd="0" presId="urn:microsoft.com/office/officeart/2018/2/layout/IconVerticalSolidList"/>
    <dgm:cxn modelId="{D76E2AE3-CE84-4B5E-8CB9-3227A8F23EB0}" srcId="{9251BC45-80F5-49ED-B7FF-8D46DCC7CB5C}" destId="{009BE295-C639-4D27-9F8F-33404620880D}" srcOrd="1" destOrd="0" parTransId="{DBA49C68-41B2-4047-948B-16FD1CD54930}" sibTransId="{D0265C14-3CD1-4EBB-858B-EB43F4196761}"/>
    <dgm:cxn modelId="{6E18E4E5-0A6D-41EA-8643-8B6FF90EA459}" type="presOf" srcId="{9251BC45-80F5-49ED-B7FF-8D46DCC7CB5C}" destId="{348CA812-CD25-4CCB-84E4-B2847FDECD2D}" srcOrd="0" destOrd="0" presId="urn:microsoft.com/office/officeart/2018/2/layout/IconVerticalSolidList"/>
    <dgm:cxn modelId="{24C96CEB-974A-4A5F-936F-C4663FFE37EC}" type="presOf" srcId="{FA699085-2597-4B8D-8F17-73E7C831FA95}" destId="{E94A1A9F-FF7A-4D91-8EE9-C4F7E1DFCFB8}" srcOrd="0" destOrd="0" presId="urn:microsoft.com/office/officeart/2018/2/layout/IconVerticalSolidList"/>
    <dgm:cxn modelId="{D1BD8032-DAAD-4693-9716-F32C55BC7401}" type="presParOf" srcId="{348CA812-CD25-4CCB-84E4-B2847FDECD2D}" destId="{9153AD15-A03B-47B6-9876-CD99659EA69C}" srcOrd="0" destOrd="0" presId="urn:microsoft.com/office/officeart/2018/2/layout/IconVerticalSolidList"/>
    <dgm:cxn modelId="{73E5BB7E-0647-4FE0-BEC2-ACA969C9CE87}" type="presParOf" srcId="{9153AD15-A03B-47B6-9876-CD99659EA69C}" destId="{D35CB824-60CE-459C-AA2E-03F094E41849}" srcOrd="0" destOrd="0" presId="urn:microsoft.com/office/officeart/2018/2/layout/IconVerticalSolidList"/>
    <dgm:cxn modelId="{EDD7FC77-28F3-42D2-95F4-3A0BD513EEAF}" type="presParOf" srcId="{9153AD15-A03B-47B6-9876-CD99659EA69C}" destId="{AC781CC6-4B13-44F1-9ECB-B1F13E71BC67}" srcOrd="1" destOrd="0" presId="urn:microsoft.com/office/officeart/2018/2/layout/IconVerticalSolidList"/>
    <dgm:cxn modelId="{08E712A9-3B8A-43FB-BDDF-235F7F3343E1}" type="presParOf" srcId="{9153AD15-A03B-47B6-9876-CD99659EA69C}" destId="{3F312489-2297-4FBC-B37E-86D9A854F624}" srcOrd="2" destOrd="0" presId="urn:microsoft.com/office/officeart/2018/2/layout/IconVerticalSolidList"/>
    <dgm:cxn modelId="{711C2247-2CBF-4B10-9B4C-4C0FDB47A8B8}" type="presParOf" srcId="{9153AD15-A03B-47B6-9876-CD99659EA69C}" destId="{902E718D-C73D-41D6-8C97-432412A13FE3}" srcOrd="3" destOrd="0" presId="urn:microsoft.com/office/officeart/2018/2/layout/IconVerticalSolidList"/>
    <dgm:cxn modelId="{19F13824-E224-4C94-89E6-5EEF91376C83}" type="presParOf" srcId="{348CA812-CD25-4CCB-84E4-B2847FDECD2D}" destId="{90547F45-603D-408B-8E5E-D76168D13AB9}" srcOrd="1" destOrd="0" presId="urn:microsoft.com/office/officeart/2018/2/layout/IconVerticalSolidList"/>
    <dgm:cxn modelId="{782BA7C2-D859-428F-ACB8-9334FBF18D27}" type="presParOf" srcId="{348CA812-CD25-4CCB-84E4-B2847FDECD2D}" destId="{6359D382-6BF7-439E-8F99-2F74EF173EC7}" srcOrd="2" destOrd="0" presId="urn:microsoft.com/office/officeart/2018/2/layout/IconVerticalSolidList"/>
    <dgm:cxn modelId="{49E2ADC5-5723-44B5-B608-230B66147329}" type="presParOf" srcId="{6359D382-6BF7-439E-8F99-2F74EF173EC7}" destId="{2A4C7BBA-5513-4350-9E50-41DC966CC27D}" srcOrd="0" destOrd="0" presId="urn:microsoft.com/office/officeart/2018/2/layout/IconVerticalSolidList"/>
    <dgm:cxn modelId="{01D9D53C-8AB6-4E68-B1F5-17199B4FEDE5}" type="presParOf" srcId="{6359D382-6BF7-439E-8F99-2F74EF173EC7}" destId="{77849111-89C4-4278-B004-0539F3C98F21}" srcOrd="1" destOrd="0" presId="urn:microsoft.com/office/officeart/2018/2/layout/IconVerticalSolidList"/>
    <dgm:cxn modelId="{413582FC-3AA0-4CBB-9A71-BFFDB4CE63BA}" type="presParOf" srcId="{6359D382-6BF7-439E-8F99-2F74EF173EC7}" destId="{18711837-C052-472B-A97C-7F12BA0993C1}" srcOrd="2" destOrd="0" presId="urn:microsoft.com/office/officeart/2018/2/layout/IconVerticalSolidList"/>
    <dgm:cxn modelId="{6A6DEC63-8123-4A9C-A3EE-141BA4BC64B0}" type="presParOf" srcId="{6359D382-6BF7-439E-8F99-2F74EF173EC7}" destId="{1E2CFC94-A785-4FA2-AB0F-14F01ECC5673}" srcOrd="3" destOrd="0" presId="urn:microsoft.com/office/officeart/2018/2/layout/IconVerticalSolidList"/>
    <dgm:cxn modelId="{2E69553C-BEF1-41C0-BFCF-7786D2DC2738}" type="presParOf" srcId="{348CA812-CD25-4CCB-84E4-B2847FDECD2D}" destId="{C0C39426-9B39-4400-96CF-5D967CBA6111}" srcOrd="3" destOrd="0" presId="urn:microsoft.com/office/officeart/2018/2/layout/IconVerticalSolidList"/>
    <dgm:cxn modelId="{532E80E3-6571-4324-8BAE-D797AA49824E}" type="presParOf" srcId="{348CA812-CD25-4CCB-84E4-B2847FDECD2D}" destId="{7D889BF2-7CB0-4D60-AB3E-23EC70B845B0}" srcOrd="4" destOrd="0" presId="urn:microsoft.com/office/officeart/2018/2/layout/IconVerticalSolidList"/>
    <dgm:cxn modelId="{6C9E8712-D7BB-484F-8E34-6EB36172FFFD}" type="presParOf" srcId="{7D889BF2-7CB0-4D60-AB3E-23EC70B845B0}" destId="{23A1CF41-F272-46C6-8ED1-A86779A7817A}" srcOrd="0" destOrd="0" presId="urn:microsoft.com/office/officeart/2018/2/layout/IconVerticalSolidList"/>
    <dgm:cxn modelId="{65EE19F7-0A53-4AB5-BC2A-428367D22A22}" type="presParOf" srcId="{7D889BF2-7CB0-4D60-AB3E-23EC70B845B0}" destId="{D7FBA2C6-F9AB-42D4-9870-F4EFEAF2F2C7}" srcOrd="1" destOrd="0" presId="urn:microsoft.com/office/officeart/2018/2/layout/IconVerticalSolidList"/>
    <dgm:cxn modelId="{5BC760B4-F349-4B90-8DB1-F6F1D06B5E56}" type="presParOf" srcId="{7D889BF2-7CB0-4D60-AB3E-23EC70B845B0}" destId="{9DF66777-0BBE-4ED7-A292-BE7CF4A9A706}" srcOrd="2" destOrd="0" presId="urn:microsoft.com/office/officeart/2018/2/layout/IconVerticalSolidList"/>
    <dgm:cxn modelId="{A3688AA1-E670-4033-8ACD-509BA9BF06E2}" type="presParOf" srcId="{7D889BF2-7CB0-4D60-AB3E-23EC70B845B0}" destId="{1CF377D0-4B9A-43A7-88FF-E4E388BC276A}" srcOrd="3" destOrd="0" presId="urn:microsoft.com/office/officeart/2018/2/layout/IconVerticalSolidList"/>
    <dgm:cxn modelId="{5022468A-188F-4CE4-86F1-BDBFD840AA56}" type="presParOf" srcId="{348CA812-CD25-4CCB-84E4-B2847FDECD2D}" destId="{6B30AD64-1883-4A07-ACE8-72AA021AB6C5}" srcOrd="5" destOrd="0" presId="urn:microsoft.com/office/officeart/2018/2/layout/IconVerticalSolidList"/>
    <dgm:cxn modelId="{94CE6A8E-9B5E-41CB-BB65-D67F20689EE2}" type="presParOf" srcId="{348CA812-CD25-4CCB-84E4-B2847FDECD2D}" destId="{1A76D3F8-3775-4D01-AA3F-DE0664F28150}" srcOrd="6" destOrd="0" presId="urn:microsoft.com/office/officeart/2018/2/layout/IconVerticalSolidList"/>
    <dgm:cxn modelId="{567C0213-5E2C-4EE6-A00B-FD99D7148B51}" type="presParOf" srcId="{1A76D3F8-3775-4D01-AA3F-DE0664F28150}" destId="{5182E775-7AD1-4E8B-AF27-0FD77E798B3D}" srcOrd="0" destOrd="0" presId="urn:microsoft.com/office/officeart/2018/2/layout/IconVerticalSolidList"/>
    <dgm:cxn modelId="{DE9D8193-ACEF-4CC0-A8B1-FFD4F9B3397B}" type="presParOf" srcId="{1A76D3F8-3775-4D01-AA3F-DE0664F28150}" destId="{41FCEE3F-C12E-4C52-8AC0-0378DC60B36B}" srcOrd="1" destOrd="0" presId="urn:microsoft.com/office/officeart/2018/2/layout/IconVerticalSolidList"/>
    <dgm:cxn modelId="{79C37BF1-E4C9-47A6-933B-8FCB069CBF0F}" type="presParOf" srcId="{1A76D3F8-3775-4D01-AA3F-DE0664F28150}" destId="{D72E1E7E-FEE7-473F-A488-ED00FD276D4D}" srcOrd="2" destOrd="0" presId="urn:microsoft.com/office/officeart/2018/2/layout/IconVerticalSolidList"/>
    <dgm:cxn modelId="{79818345-9B0A-4DD9-9D8C-5186586E0735}" type="presParOf" srcId="{1A76D3F8-3775-4D01-AA3F-DE0664F28150}" destId="{E94A1A9F-FF7A-4D91-8EE9-C4F7E1DFCF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030C90-1D2A-4AE0-A165-61253123924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3F6F1BD-5C1E-42D2-88AB-841611978EC3}">
      <dgm:prSet/>
      <dgm:spPr/>
      <dgm:t>
        <a:bodyPr/>
        <a:lstStyle/>
        <a:p>
          <a:r>
            <a:rPr lang="en-US"/>
            <a:t>Chi-square difference test</a:t>
          </a:r>
        </a:p>
      </dgm:t>
    </dgm:pt>
    <dgm:pt modelId="{7918CDD9-005B-453A-86D5-2F7FFBADBFE9}" type="parTrans" cxnId="{EC3BACC2-1934-46AD-B404-5A3053BE435E}">
      <dgm:prSet/>
      <dgm:spPr/>
      <dgm:t>
        <a:bodyPr/>
        <a:lstStyle/>
        <a:p>
          <a:endParaRPr lang="en-US"/>
        </a:p>
      </dgm:t>
    </dgm:pt>
    <dgm:pt modelId="{96B74456-B5E0-4200-BD6B-802199F68D0A}" type="sibTrans" cxnId="{EC3BACC2-1934-46AD-B404-5A3053BE435E}">
      <dgm:prSet/>
      <dgm:spPr/>
      <dgm:t>
        <a:bodyPr/>
        <a:lstStyle/>
        <a:p>
          <a:endParaRPr lang="en-US"/>
        </a:p>
      </dgm:t>
    </dgm:pt>
    <dgm:pt modelId="{0EEC7DC1-DB13-43D7-ACCB-8CF1ADB1E578}">
      <dgm:prSet/>
      <dgm:spPr/>
      <dgm:t>
        <a:bodyPr/>
        <a:lstStyle/>
        <a:p>
          <a:r>
            <a:rPr lang="en-US"/>
            <a:t>A non-significant chi-square difference test indicates that the stricter invariance hypothesis should not be rejected.</a:t>
          </a:r>
        </a:p>
      </dgm:t>
    </dgm:pt>
    <dgm:pt modelId="{90CCF69A-5371-4CBF-AF93-7A89E3B3AB6D}" type="parTrans" cxnId="{B825A6C3-4AE0-4A69-84BC-BF680FD5E16F}">
      <dgm:prSet/>
      <dgm:spPr/>
      <dgm:t>
        <a:bodyPr/>
        <a:lstStyle/>
        <a:p>
          <a:endParaRPr lang="en-US"/>
        </a:p>
      </dgm:t>
    </dgm:pt>
    <dgm:pt modelId="{0711CB54-6B69-4D7F-9D01-892E448F4385}" type="sibTrans" cxnId="{B825A6C3-4AE0-4A69-84BC-BF680FD5E16F}">
      <dgm:prSet/>
      <dgm:spPr/>
      <dgm:t>
        <a:bodyPr/>
        <a:lstStyle/>
        <a:p>
          <a:endParaRPr lang="en-US"/>
        </a:p>
      </dgm:t>
    </dgm:pt>
    <dgm:pt modelId="{48EE0D1E-FFFC-4C74-9433-A8E7B3D53141}">
      <dgm:prSet/>
      <dgm:spPr/>
      <dgm:t>
        <a:bodyPr/>
        <a:lstStyle/>
        <a:p>
          <a:r>
            <a:rPr lang="en-US" dirty="0"/>
            <a:t>Restated:  We want </a:t>
          </a:r>
          <a:r>
            <a:rPr lang="en-US" i="1" dirty="0"/>
            <a:t>p </a:t>
          </a:r>
          <a:r>
            <a:rPr lang="en-US" dirty="0"/>
            <a:t>&gt; .05</a:t>
          </a:r>
        </a:p>
      </dgm:t>
    </dgm:pt>
    <dgm:pt modelId="{9A2E54F5-9F10-422F-AD2A-229A733183F4}" type="parTrans" cxnId="{A44C2F16-44CA-4650-B28C-62EDBB2FE62A}">
      <dgm:prSet/>
      <dgm:spPr/>
      <dgm:t>
        <a:bodyPr/>
        <a:lstStyle/>
        <a:p>
          <a:endParaRPr lang="en-US"/>
        </a:p>
      </dgm:t>
    </dgm:pt>
    <dgm:pt modelId="{59312772-A362-42CB-B6E8-A50FF0FAEE3D}" type="sibTrans" cxnId="{A44C2F16-44CA-4650-B28C-62EDBB2FE62A}">
      <dgm:prSet/>
      <dgm:spPr/>
      <dgm:t>
        <a:bodyPr/>
        <a:lstStyle/>
        <a:p>
          <a:endParaRPr lang="en-US"/>
        </a:p>
      </dgm:t>
    </dgm:pt>
    <dgm:pt modelId="{19B08937-2488-4B20-BA2F-A2097EE08062}">
      <dgm:prSet/>
      <dgm:spPr/>
      <dgm:t>
        <a:bodyPr/>
        <a:lstStyle/>
        <a:p>
          <a:r>
            <a:rPr lang="en-US"/>
            <a:t>Change (delta) CFI:</a:t>
          </a:r>
        </a:p>
      </dgm:t>
    </dgm:pt>
    <dgm:pt modelId="{7349B144-0370-497C-92C5-2F9BAB0C439A}" type="parTrans" cxnId="{A3EF0D53-B1F8-4BC8-B8DF-BEECCB90D8B2}">
      <dgm:prSet/>
      <dgm:spPr/>
      <dgm:t>
        <a:bodyPr/>
        <a:lstStyle/>
        <a:p>
          <a:endParaRPr lang="en-US"/>
        </a:p>
      </dgm:t>
    </dgm:pt>
    <dgm:pt modelId="{02C460B5-FA66-422E-9F60-978BACB454A8}" type="sibTrans" cxnId="{A3EF0D53-B1F8-4BC8-B8DF-BEECCB90D8B2}">
      <dgm:prSet/>
      <dgm:spPr/>
      <dgm:t>
        <a:bodyPr/>
        <a:lstStyle/>
        <a:p>
          <a:endParaRPr lang="en-US"/>
        </a:p>
      </dgm:t>
    </dgm:pt>
    <dgm:pt modelId="{92BCFC69-6580-43DA-9D20-0B595ADF3C5F}">
      <dgm:prSet/>
      <dgm:spPr/>
      <dgm:t>
        <a:bodyPr/>
        <a:lstStyle/>
        <a:p>
          <a:r>
            <a:rPr lang="en-US"/>
            <a:t>We simply subtract the CFI from the stricter model to the one that immediately preceded it. When the difference &lt; 0.01, invariance is supported.</a:t>
          </a:r>
        </a:p>
      </dgm:t>
    </dgm:pt>
    <dgm:pt modelId="{07370553-114B-47DA-9193-391B85C319FA}" type="parTrans" cxnId="{38F1796C-E4A1-4000-A23C-7678D3EF875E}">
      <dgm:prSet/>
      <dgm:spPr/>
      <dgm:t>
        <a:bodyPr/>
        <a:lstStyle/>
        <a:p>
          <a:endParaRPr lang="en-US"/>
        </a:p>
      </dgm:t>
    </dgm:pt>
    <dgm:pt modelId="{4E15F237-C8CE-44AB-A599-84B394DB5999}" type="sibTrans" cxnId="{38F1796C-E4A1-4000-A23C-7678D3EF875E}">
      <dgm:prSet/>
      <dgm:spPr/>
      <dgm:t>
        <a:bodyPr/>
        <a:lstStyle/>
        <a:p>
          <a:endParaRPr lang="en-US"/>
        </a:p>
      </dgm:t>
    </dgm:pt>
    <dgm:pt modelId="{BA5679F3-9E90-488E-9AC1-E632739BE14A}" type="pres">
      <dgm:prSet presAssocID="{1F030C90-1D2A-4AE0-A165-612531239242}" presName="Name0" presStyleCnt="0">
        <dgm:presLayoutVars>
          <dgm:dir/>
          <dgm:animLvl val="lvl"/>
          <dgm:resizeHandles val="exact"/>
        </dgm:presLayoutVars>
      </dgm:prSet>
      <dgm:spPr/>
    </dgm:pt>
    <dgm:pt modelId="{9BFE6F7F-9D46-48B7-ABD3-15E25ABC113F}" type="pres">
      <dgm:prSet presAssocID="{13F6F1BD-5C1E-42D2-88AB-841611978EC3}" presName="linNode" presStyleCnt="0"/>
      <dgm:spPr/>
    </dgm:pt>
    <dgm:pt modelId="{5806BEE3-E9BB-4188-BEE1-B477503A3BC3}" type="pres">
      <dgm:prSet presAssocID="{13F6F1BD-5C1E-42D2-88AB-841611978EC3}" presName="parentText" presStyleLbl="node1" presStyleIdx="0" presStyleCnt="2">
        <dgm:presLayoutVars>
          <dgm:chMax val="1"/>
          <dgm:bulletEnabled val="1"/>
        </dgm:presLayoutVars>
      </dgm:prSet>
      <dgm:spPr/>
    </dgm:pt>
    <dgm:pt modelId="{70E71F6B-E32A-45D1-AD39-0C4C10FB7E4B}" type="pres">
      <dgm:prSet presAssocID="{13F6F1BD-5C1E-42D2-88AB-841611978EC3}" presName="descendantText" presStyleLbl="alignAccFollowNode1" presStyleIdx="0" presStyleCnt="2">
        <dgm:presLayoutVars>
          <dgm:bulletEnabled val="1"/>
        </dgm:presLayoutVars>
      </dgm:prSet>
      <dgm:spPr/>
    </dgm:pt>
    <dgm:pt modelId="{711B1451-2A8A-4BE2-B831-FD378286472C}" type="pres">
      <dgm:prSet presAssocID="{96B74456-B5E0-4200-BD6B-802199F68D0A}" presName="sp" presStyleCnt="0"/>
      <dgm:spPr/>
    </dgm:pt>
    <dgm:pt modelId="{4365914E-91CE-4DC0-94EE-B80B3D1EFEC6}" type="pres">
      <dgm:prSet presAssocID="{19B08937-2488-4B20-BA2F-A2097EE08062}" presName="linNode" presStyleCnt="0"/>
      <dgm:spPr/>
    </dgm:pt>
    <dgm:pt modelId="{7D53D7F0-6731-41ED-ABFA-1557D7867FFB}" type="pres">
      <dgm:prSet presAssocID="{19B08937-2488-4B20-BA2F-A2097EE08062}" presName="parentText" presStyleLbl="node1" presStyleIdx="1" presStyleCnt="2">
        <dgm:presLayoutVars>
          <dgm:chMax val="1"/>
          <dgm:bulletEnabled val="1"/>
        </dgm:presLayoutVars>
      </dgm:prSet>
      <dgm:spPr/>
    </dgm:pt>
    <dgm:pt modelId="{2C0F2221-38C4-4939-A7FD-0D4F4AD8F008}" type="pres">
      <dgm:prSet presAssocID="{19B08937-2488-4B20-BA2F-A2097EE08062}" presName="descendantText" presStyleLbl="alignAccFollowNode1" presStyleIdx="1" presStyleCnt="2">
        <dgm:presLayoutVars>
          <dgm:bulletEnabled val="1"/>
        </dgm:presLayoutVars>
      </dgm:prSet>
      <dgm:spPr/>
    </dgm:pt>
  </dgm:ptLst>
  <dgm:cxnLst>
    <dgm:cxn modelId="{F388B50E-EDE6-44E8-AA46-C3A3E9230FD9}" type="presOf" srcId="{0EEC7DC1-DB13-43D7-ACCB-8CF1ADB1E578}" destId="{70E71F6B-E32A-45D1-AD39-0C4C10FB7E4B}" srcOrd="0" destOrd="0" presId="urn:microsoft.com/office/officeart/2005/8/layout/vList5"/>
    <dgm:cxn modelId="{A44C2F16-44CA-4650-B28C-62EDBB2FE62A}" srcId="{13F6F1BD-5C1E-42D2-88AB-841611978EC3}" destId="{48EE0D1E-FFFC-4C74-9433-A8E7B3D53141}" srcOrd="1" destOrd="0" parTransId="{9A2E54F5-9F10-422F-AD2A-229A733183F4}" sibTransId="{59312772-A362-42CB-B6E8-A50FF0FAEE3D}"/>
    <dgm:cxn modelId="{5E6F201A-4025-4EC1-8E71-50AFFF6664F9}" type="presOf" srcId="{19B08937-2488-4B20-BA2F-A2097EE08062}" destId="{7D53D7F0-6731-41ED-ABFA-1557D7867FFB}" srcOrd="0" destOrd="0" presId="urn:microsoft.com/office/officeart/2005/8/layout/vList5"/>
    <dgm:cxn modelId="{9C136227-6DA6-4895-A0E0-35B0886408D1}" type="presOf" srcId="{13F6F1BD-5C1E-42D2-88AB-841611978EC3}" destId="{5806BEE3-E9BB-4188-BEE1-B477503A3BC3}" srcOrd="0" destOrd="0" presId="urn:microsoft.com/office/officeart/2005/8/layout/vList5"/>
    <dgm:cxn modelId="{AD9A6D3E-B741-4C30-A675-3D6A6146FE6A}" type="presOf" srcId="{1F030C90-1D2A-4AE0-A165-612531239242}" destId="{BA5679F3-9E90-488E-9AC1-E632739BE14A}" srcOrd="0" destOrd="0" presId="urn:microsoft.com/office/officeart/2005/8/layout/vList5"/>
    <dgm:cxn modelId="{6110683F-FD66-4A1E-BAF7-088891D8EBE4}" type="presOf" srcId="{92BCFC69-6580-43DA-9D20-0B595ADF3C5F}" destId="{2C0F2221-38C4-4939-A7FD-0D4F4AD8F008}" srcOrd="0" destOrd="0" presId="urn:microsoft.com/office/officeart/2005/8/layout/vList5"/>
    <dgm:cxn modelId="{A5199963-036B-40A0-9961-D919011EDA56}" type="presOf" srcId="{48EE0D1E-FFFC-4C74-9433-A8E7B3D53141}" destId="{70E71F6B-E32A-45D1-AD39-0C4C10FB7E4B}" srcOrd="0" destOrd="1" presId="urn:microsoft.com/office/officeart/2005/8/layout/vList5"/>
    <dgm:cxn modelId="{38F1796C-E4A1-4000-A23C-7678D3EF875E}" srcId="{19B08937-2488-4B20-BA2F-A2097EE08062}" destId="{92BCFC69-6580-43DA-9D20-0B595ADF3C5F}" srcOrd="0" destOrd="0" parTransId="{07370553-114B-47DA-9193-391B85C319FA}" sibTransId="{4E15F237-C8CE-44AB-A599-84B394DB5999}"/>
    <dgm:cxn modelId="{A3EF0D53-B1F8-4BC8-B8DF-BEECCB90D8B2}" srcId="{1F030C90-1D2A-4AE0-A165-612531239242}" destId="{19B08937-2488-4B20-BA2F-A2097EE08062}" srcOrd="1" destOrd="0" parTransId="{7349B144-0370-497C-92C5-2F9BAB0C439A}" sibTransId="{02C460B5-FA66-422E-9F60-978BACB454A8}"/>
    <dgm:cxn modelId="{EC3BACC2-1934-46AD-B404-5A3053BE435E}" srcId="{1F030C90-1D2A-4AE0-A165-612531239242}" destId="{13F6F1BD-5C1E-42D2-88AB-841611978EC3}" srcOrd="0" destOrd="0" parTransId="{7918CDD9-005B-453A-86D5-2F7FFBADBFE9}" sibTransId="{96B74456-B5E0-4200-BD6B-802199F68D0A}"/>
    <dgm:cxn modelId="{B825A6C3-4AE0-4A69-84BC-BF680FD5E16F}" srcId="{13F6F1BD-5C1E-42D2-88AB-841611978EC3}" destId="{0EEC7DC1-DB13-43D7-ACCB-8CF1ADB1E578}" srcOrd="0" destOrd="0" parTransId="{90CCF69A-5371-4CBF-AF93-7A89E3B3AB6D}" sibTransId="{0711CB54-6B69-4D7F-9D01-892E448F4385}"/>
    <dgm:cxn modelId="{F2C445FD-681C-4AF0-A375-9CB4A8A75EFF}" type="presParOf" srcId="{BA5679F3-9E90-488E-9AC1-E632739BE14A}" destId="{9BFE6F7F-9D46-48B7-ABD3-15E25ABC113F}" srcOrd="0" destOrd="0" presId="urn:microsoft.com/office/officeart/2005/8/layout/vList5"/>
    <dgm:cxn modelId="{710E5B3F-4B6E-4BB7-A78E-59F7F9FA5922}" type="presParOf" srcId="{9BFE6F7F-9D46-48B7-ABD3-15E25ABC113F}" destId="{5806BEE3-E9BB-4188-BEE1-B477503A3BC3}" srcOrd="0" destOrd="0" presId="urn:microsoft.com/office/officeart/2005/8/layout/vList5"/>
    <dgm:cxn modelId="{C2DD6A87-F746-4F5C-A437-2F1D3419E8EA}" type="presParOf" srcId="{9BFE6F7F-9D46-48B7-ABD3-15E25ABC113F}" destId="{70E71F6B-E32A-45D1-AD39-0C4C10FB7E4B}" srcOrd="1" destOrd="0" presId="urn:microsoft.com/office/officeart/2005/8/layout/vList5"/>
    <dgm:cxn modelId="{E4D0EF82-5AB5-4511-BD47-BEC117918D21}" type="presParOf" srcId="{BA5679F3-9E90-488E-9AC1-E632739BE14A}" destId="{711B1451-2A8A-4BE2-B831-FD378286472C}" srcOrd="1" destOrd="0" presId="urn:microsoft.com/office/officeart/2005/8/layout/vList5"/>
    <dgm:cxn modelId="{07BF858D-55AF-44DF-842E-8C3D4546F824}" type="presParOf" srcId="{BA5679F3-9E90-488E-9AC1-E632739BE14A}" destId="{4365914E-91CE-4DC0-94EE-B80B3D1EFEC6}" srcOrd="2" destOrd="0" presId="urn:microsoft.com/office/officeart/2005/8/layout/vList5"/>
    <dgm:cxn modelId="{32F5E539-EF28-41C6-8A68-5DD7DCC337C0}" type="presParOf" srcId="{4365914E-91CE-4DC0-94EE-B80B3D1EFEC6}" destId="{7D53D7F0-6731-41ED-ABFA-1557D7867FFB}" srcOrd="0" destOrd="0" presId="urn:microsoft.com/office/officeart/2005/8/layout/vList5"/>
    <dgm:cxn modelId="{BD759F35-43E3-4635-91CE-305F094D8018}" type="presParOf" srcId="{4365914E-91CE-4DC0-94EE-B80B3D1EFEC6}" destId="{2C0F2221-38C4-4939-A7FD-0D4F4AD8F0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6FCBE8-E9BB-4E89-A503-05044F092B0E}"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1954CC4F-9F46-4192-9B45-52CF0C17EB72}">
      <dgm:prSet/>
      <dgm:spPr/>
      <dgm:t>
        <a:bodyPr/>
        <a:lstStyle/>
        <a:p>
          <a:r>
            <a:rPr lang="en-US"/>
            <a:t>Byrne (2016) commented that the Joreskog tradition of requiring the equality of error variances and covariances (i.e., “strict”) was toooo strict.</a:t>
          </a:r>
        </a:p>
      </dgm:t>
    </dgm:pt>
    <dgm:pt modelId="{D5682D92-3286-45B5-BFD0-80CB269F0E74}" type="parTrans" cxnId="{2D902A62-B8CE-4DA9-8C2D-A03ABAE0A5C3}">
      <dgm:prSet/>
      <dgm:spPr/>
      <dgm:t>
        <a:bodyPr/>
        <a:lstStyle/>
        <a:p>
          <a:endParaRPr lang="en-US"/>
        </a:p>
      </dgm:t>
    </dgm:pt>
    <dgm:pt modelId="{F0A6EECC-9D9F-41E9-A5EC-649E6C618AF7}" type="sibTrans" cxnId="{2D902A62-B8CE-4DA9-8C2D-A03ABAE0A5C3}">
      <dgm:prSet/>
      <dgm:spPr/>
      <dgm:t>
        <a:bodyPr/>
        <a:lstStyle/>
        <a:p>
          <a:endParaRPr lang="en-US"/>
        </a:p>
      </dgm:t>
    </dgm:pt>
    <dgm:pt modelId="{606F664B-9D95-4B88-BC6D-60224EBC4A9D}">
      <dgm:prSet/>
      <dgm:spPr/>
      <dgm:t>
        <a:bodyPr/>
        <a:lstStyle/>
        <a:p>
          <a:r>
            <a:rPr lang="en-US"/>
            <a:t>Researchers are often satisfied if they make it to “weak” (equality of factor loadings) invariance.</a:t>
          </a:r>
        </a:p>
      </dgm:t>
    </dgm:pt>
    <dgm:pt modelId="{4487E0B5-9EDB-49AF-8098-0C8E4AA3F523}" type="parTrans" cxnId="{E29C5619-0989-496A-B9A6-3A83A1E8F073}">
      <dgm:prSet/>
      <dgm:spPr/>
      <dgm:t>
        <a:bodyPr/>
        <a:lstStyle/>
        <a:p>
          <a:endParaRPr lang="en-US"/>
        </a:p>
      </dgm:t>
    </dgm:pt>
    <dgm:pt modelId="{37791A2F-04E6-45ED-8FBC-20BADB5DBB6B}" type="sibTrans" cxnId="{E29C5619-0989-496A-B9A6-3A83A1E8F073}">
      <dgm:prSet/>
      <dgm:spPr/>
      <dgm:t>
        <a:bodyPr/>
        <a:lstStyle/>
        <a:p>
          <a:endParaRPr lang="en-US"/>
        </a:p>
      </dgm:t>
    </dgm:pt>
    <dgm:pt modelId="{549C145D-5750-4AA0-BAAE-0BC6C82DDC60}" type="pres">
      <dgm:prSet presAssocID="{BE6FCBE8-E9BB-4E89-A503-05044F092B0E}" presName="hierChild1" presStyleCnt="0">
        <dgm:presLayoutVars>
          <dgm:chPref val="1"/>
          <dgm:dir/>
          <dgm:animOne val="branch"/>
          <dgm:animLvl val="lvl"/>
          <dgm:resizeHandles/>
        </dgm:presLayoutVars>
      </dgm:prSet>
      <dgm:spPr/>
    </dgm:pt>
    <dgm:pt modelId="{DBB93A11-649C-4EE7-B19E-1BD3F90840BC}" type="pres">
      <dgm:prSet presAssocID="{1954CC4F-9F46-4192-9B45-52CF0C17EB72}" presName="hierRoot1" presStyleCnt="0"/>
      <dgm:spPr/>
    </dgm:pt>
    <dgm:pt modelId="{2AC7172E-6522-49B7-BADD-F1E3B549780A}" type="pres">
      <dgm:prSet presAssocID="{1954CC4F-9F46-4192-9B45-52CF0C17EB72}" presName="composite" presStyleCnt="0"/>
      <dgm:spPr/>
    </dgm:pt>
    <dgm:pt modelId="{9B14ADF4-8069-4106-BC1F-D5BB8A1ACE71}" type="pres">
      <dgm:prSet presAssocID="{1954CC4F-9F46-4192-9B45-52CF0C17EB72}" presName="background" presStyleLbl="node0" presStyleIdx="0" presStyleCnt="2"/>
      <dgm:spPr/>
    </dgm:pt>
    <dgm:pt modelId="{8B3F92F9-A62C-4292-A3F7-E4AFDAEB2D7D}" type="pres">
      <dgm:prSet presAssocID="{1954CC4F-9F46-4192-9B45-52CF0C17EB72}" presName="text" presStyleLbl="fgAcc0" presStyleIdx="0" presStyleCnt="2">
        <dgm:presLayoutVars>
          <dgm:chPref val="3"/>
        </dgm:presLayoutVars>
      </dgm:prSet>
      <dgm:spPr/>
    </dgm:pt>
    <dgm:pt modelId="{1E838181-AB56-473E-9298-2EE157ADCE15}" type="pres">
      <dgm:prSet presAssocID="{1954CC4F-9F46-4192-9B45-52CF0C17EB72}" presName="hierChild2" presStyleCnt="0"/>
      <dgm:spPr/>
    </dgm:pt>
    <dgm:pt modelId="{166AC3D1-6596-4802-BF1C-F14EB5833DAA}" type="pres">
      <dgm:prSet presAssocID="{606F664B-9D95-4B88-BC6D-60224EBC4A9D}" presName="hierRoot1" presStyleCnt="0"/>
      <dgm:spPr/>
    </dgm:pt>
    <dgm:pt modelId="{D29DE67B-9EED-49D2-B652-9BD56E80A814}" type="pres">
      <dgm:prSet presAssocID="{606F664B-9D95-4B88-BC6D-60224EBC4A9D}" presName="composite" presStyleCnt="0"/>
      <dgm:spPr/>
    </dgm:pt>
    <dgm:pt modelId="{4B74D0AA-2862-4BD8-AEFC-F97D774CDFAD}" type="pres">
      <dgm:prSet presAssocID="{606F664B-9D95-4B88-BC6D-60224EBC4A9D}" presName="background" presStyleLbl="node0" presStyleIdx="1" presStyleCnt="2"/>
      <dgm:spPr/>
    </dgm:pt>
    <dgm:pt modelId="{F3E79744-F16C-4E17-9794-3B48D63C5821}" type="pres">
      <dgm:prSet presAssocID="{606F664B-9D95-4B88-BC6D-60224EBC4A9D}" presName="text" presStyleLbl="fgAcc0" presStyleIdx="1" presStyleCnt="2">
        <dgm:presLayoutVars>
          <dgm:chPref val="3"/>
        </dgm:presLayoutVars>
      </dgm:prSet>
      <dgm:spPr/>
    </dgm:pt>
    <dgm:pt modelId="{15C9D5D3-2355-4441-978A-048249176D85}" type="pres">
      <dgm:prSet presAssocID="{606F664B-9D95-4B88-BC6D-60224EBC4A9D}" presName="hierChild2" presStyleCnt="0"/>
      <dgm:spPr/>
    </dgm:pt>
  </dgm:ptLst>
  <dgm:cxnLst>
    <dgm:cxn modelId="{E29C5619-0989-496A-B9A6-3A83A1E8F073}" srcId="{BE6FCBE8-E9BB-4E89-A503-05044F092B0E}" destId="{606F664B-9D95-4B88-BC6D-60224EBC4A9D}" srcOrd="1" destOrd="0" parTransId="{4487E0B5-9EDB-49AF-8098-0C8E4AA3F523}" sibTransId="{37791A2F-04E6-45ED-8FBC-20BADB5DBB6B}"/>
    <dgm:cxn modelId="{2D902A62-B8CE-4DA9-8C2D-A03ABAE0A5C3}" srcId="{BE6FCBE8-E9BB-4E89-A503-05044F092B0E}" destId="{1954CC4F-9F46-4192-9B45-52CF0C17EB72}" srcOrd="0" destOrd="0" parTransId="{D5682D92-3286-45B5-BFD0-80CB269F0E74}" sibTransId="{F0A6EECC-9D9F-41E9-A5EC-649E6C618AF7}"/>
    <dgm:cxn modelId="{2F65AE76-F80E-43C5-90D0-3AE96E996FBB}" type="presOf" srcId="{606F664B-9D95-4B88-BC6D-60224EBC4A9D}" destId="{F3E79744-F16C-4E17-9794-3B48D63C5821}" srcOrd="0" destOrd="0" presId="urn:microsoft.com/office/officeart/2005/8/layout/hierarchy1"/>
    <dgm:cxn modelId="{9CEF4DAA-0D03-47B5-8F01-775E6A17557B}" type="presOf" srcId="{BE6FCBE8-E9BB-4E89-A503-05044F092B0E}" destId="{549C145D-5750-4AA0-BAAE-0BC6C82DDC60}" srcOrd="0" destOrd="0" presId="urn:microsoft.com/office/officeart/2005/8/layout/hierarchy1"/>
    <dgm:cxn modelId="{EC71A8D7-CB18-4B89-B5D6-B9D048CCDD24}" type="presOf" srcId="{1954CC4F-9F46-4192-9B45-52CF0C17EB72}" destId="{8B3F92F9-A62C-4292-A3F7-E4AFDAEB2D7D}" srcOrd="0" destOrd="0" presId="urn:microsoft.com/office/officeart/2005/8/layout/hierarchy1"/>
    <dgm:cxn modelId="{E30CBBBF-FF70-4B9E-8231-B5746CBD8A67}" type="presParOf" srcId="{549C145D-5750-4AA0-BAAE-0BC6C82DDC60}" destId="{DBB93A11-649C-4EE7-B19E-1BD3F90840BC}" srcOrd="0" destOrd="0" presId="urn:microsoft.com/office/officeart/2005/8/layout/hierarchy1"/>
    <dgm:cxn modelId="{1E9F9FEF-3B40-4B13-BD1B-0A82278C70D8}" type="presParOf" srcId="{DBB93A11-649C-4EE7-B19E-1BD3F90840BC}" destId="{2AC7172E-6522-49B7-BADD-F1E3B549780A}" srcOrd="0" destOrd="0" presId="urn:microsoft.com/office/officeart/2005/8/layout/hierarchy1"/>
    <dgm:cxn modelId="{214D5245-535D-449B-98D5-14AFA7A062CB}" type="presParOf" srcId="{2AC7172E-6522-49B7-BADD-F1E3B549780A}" destId="{9B14ADF4-8069-4106-BC1F-D5BB8A1ACE71}" srcOrd="0" destOrd="0" presId="urn:microsoft.com/office/officeart/2005/8/layout/hierarchy1"/>
    <dgm:cxn modelId="{89ACD6AA-C067-4716-8448-54B78C4CFD20}" type="presParOf" srcId="{2AC7172E-6522-49B7-BADD-F1E3B549780A}" destId="{8B3F92F9-A62C-4292-A3F7-E4AFDAEB2D7D}" srcOrd="1" destOrd="0" presId="urn:microsoft.com/office/officeart/2005/8/layout/hierarchy1"/>
    <dgm:cxn modelId="{6A7E5846-12F8-4E40-8514-0E938BCC5EF2}" type="presParOf" srcId="{DBB93A11-649C-4EE7-B19E-1BD3F90840BC}" destId="{1E838181-AB56-473E-9298-2EE157ADCE15}" srcOrd="1" destOrd="0" presId="urn:microsoft.com/office/officeart/2005/8/layout/hierarchy1"/>
    <dgm:cxn modelId="{7F92EF97-5A49-49D4-BE9B-EED27EBD2BF4}" type="presParOf" srcId="{549C145D-5750-4AA0-BAAE-0BC6C82DDC60}" destId="{166AC3D1-6596-4802-BF1C-F14EB5833DAA}" srcOrd="1" destOrd="0" presId="urn:microsoft.com/office/officeart/2005/8/layout/hierarchy1"/>
    <dgm:cxn modelId="{2AD9E024-BA9E-4E0C-8405-65E69DD30643}" type="presParOf" srcId="{166AC3D1-6596-4802-BF1C-F14EB5833DAA}" destId="{D29DE67B-9EED-49D2-B652-9BD56E80A814}" srcOrd="0" destOrd="0" presId="urn:microsoft.com/office/officeart/2005/8/layout/hierarchy1"/>
    <dgm:cxn modelId="{A6C661AA-2422-476F-9C97-54CEC7691E55}" type="presParOf" srcId="{D29DE67B-9EED-49D2-B652-9BD56E80A814}" destId="{4B74D0AA-2862-4BD8-AEFC-F97D774CDFAD}" srcOrd="0" destOrd="0" presId="urn:microsoft.com/office/officeart/2005/8/layout/hierarchy1"/>
    <dgm:cxn modelId="{3D96F42F-2BCB-4761-8F1C-E7FA69BD17CF}" type="presParOf" srcId="{D29DE67B-9EED-49D2-B652-9BD56E80A814}" destId="{F3E79744-F16C-4E17-9794-3B48D63C5821}" srcOrd="1" destOrd="0" presId="urn:microsoft.com/office/officeart/2005/8/layout/hierarchy1"/>
    <dgm:cxn modelId="{16B31637-1132-4569-870A-724F3810C1FC}" type="presParOf" srcId="{166AC3D1-6596-4802-BF1C-F14EB5833DAA}" destId="{15C9D5D3-2355-4441-978A-048249176D8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CB824-60CE-459C-AA2E-03F094E41849}">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81CC6-4B13-44F1-9ECB-B1F13E71BC6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2E718D-C73D-41D6-8C97-432412A13FE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Variance</a:t>
          </a:r>
          <a:r>
            <a:rPr lang="en-US" sz="2200" kern="1200"/>
            <a:t>: the opposite of constant, the variable changes from one person (or sample) to another.</a:t>
          </a:r>
        </a:p>
      </dsp:txBody>
      <dsp:txXfrm>
        <a:off x="1057183" y="1805"/>
        <a:ext cx="9458416" cy="915310"/>
      </dsp:txXfrm>
    </dsp:sp>
    <dsp:sp modelId="{2A4C7BBA-5513-4350-9E50-41DC966CC27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849111-89C4-4278-B004-0539F3C98F21}">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2CFC94-A785-4FA2-AB0F-14F01ECC5673}">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Invariance</a:t>
          </a:r>
          <a:r>
            <a:rPr lang="en-US" sz="2200" kern="1200"/>
            <a:t>: synonymous with </a:t>
          </a:r>
          <a:r>
            <a:rPr lang="en-US" sz="2200" i="1" kern="1200"/>
            <a:t>equivalence</a:t>
          </a:r>
          <a:r>
            <a:rPr lang="en-US" sz="2200" kern="1200"/>
            <a:t>. There are not statistically significant differences between the two versions/models being compared.</a:t>
          </a:r>
        </a:p>
      </dsp:txBody>
      <dsp:txXfrm>
        <a:off x="1057183" y="1145944"/>
        <a:ext cx="9458416" cy="915310"/>
      </dsp:txXfrm>
    </dsp:sp>
    <dsp:sp modelId="{23A1CF41-F272-46C6-8ED1-A86779A7817A}">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BA2C6-F9AB-42D4-9870-F4EFEAF2F2C7}">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F377D0-4B9A-43A7-88FF-E4E388BC276A}">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Noninvariance</a:t>
          </a:r>
          <a:r>
            <a:rPr lang="en-US" sz="2200" kern="1200"/>
            <a:t>: synonymous with </a:t>
          </a:r>
          <a:r>
            <a:rPr lang="en-US" sz="2200" i="1" kern="1200"/>
            <a:t>nonequivalence.</a:t>
          </a:r>
          <a:r>
            <a:rPr lang="en-US" sz="2200" kern="1200"/>
            <a:t> There are statistically significant differences between the two versions/models being compared.</a:t>
          </a:r>
        </a:p>
      </dsp:txBody>
      <dsp:txXfrm>
        <a:off x="1057183" y="2290082"/>
        <a:ext cx="9458416" cy="915310"/>
      </dsp:txXfrm>
    </dsp:sp>
    <dsp:sp modelId="{5182E775-7AD1-4E8B-AF27-0FD77E798B3D}">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CEE3F-C12E-4C52-8AC0-0378DC60B36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A1A9F-FF7A-4D91-8EE9-C4F7E1DFCFB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dirty="0"/>
            <a:t>Equality constraints</a:t>
          </a:r>
          <a:r>
            <a:rPr lang="en-US" sz="2200" kern="1200" dirty="0"/>
            <a:t>: imposed by the researcher when we specify (require) two more parameters to be equal.</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71F6B-E32A-45D1-AD39-0C4C10FB7E4B}">
      <dsp:nvSpPr>
        <dsp:cNvPr id="0" name=""/>
        <dsp:cNvSpPr/>
      </dsp:nvSpPr>
      <dsp:spPr>
        <a:xfrm rot="5400000">
          <a:off x="6301587" y="-2303662"/>
          <a:ext cx="1698041"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A non-significant chi-square difference test indicates that the stricter invariance hypothesis should not be rejected.</a:t>
          </a:r>
        </a:p>
        <a:p>
          <a:pPr marL="228600" lvl="1" indent="-228600" algn="l" defTabSz="1066800">
            <a:lnSpc>
              <a:spcPct val="90000"/>
            </a:lnSpc>
            <a:spcBef>
              <a:spcPct val="0"/>
            </a:spcBef>
            <a:spcAft>
              <a:spcPct val="15000"/>
            </a:spcAft>
            <a:buChar char="•"/>
          </a:pPr>
          <a:r>
            <a:rPr lang="en-US" sz="2400" kern="1200" dirty="0"/>
            <a:t>Restated:  We want </a:t>
          </a:r>
          <a:r>
            <a:rPr lang="en-US" sz="2400" i="1" kern="1200" dirty="0"/>
            <a:t>p </a:t>
          </a:r>
          <a:r>
            <a:rPr lang="en-US" sz="2400" kern="1200" dirty="0"/>
            <a:t>&gt; .05</a:t>
          </a:r>
        </a:p>
      </dsp:txBody>
      <dsp:txXfrm rot="-5400000">
        <a:off x="3785616" y="295201"/>
        <a:ext cx="6647092" cy="1532257"/>
      </dsp:txXfrm>
    </dsp:sp>
    <dsp:sp modelId="{5806BEE3-E9BB-4188-BEE1-B477503A3BC3}">
      <dsp:nvSpPr>
        <dsp:cNvPr id="0" name=""/>
        <dsp:cNvSpPr/>
      </dsp:nvSpPr>
      <dsp:spPr>
        <a:xfrm>
          <a:off x="0" y="53"/>
          <a:ext cx="3785616" cy="21225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Chi-square difference test</a:t>
          </a:r>
        </a:p>
      </dsp:txBody>
      <dsp:txXfrm>
        <a:off x="103614" y="103667"/>
        <a:ext cx="3578388" cy="1915324"/>
      </dsp:txXfrm>
    </dsp:sp>
    <dsp:sp modelId="{2C0F2221-38C4-4939-A7FD-0D4F4AD8F008}">
      <dsp:nvSpPr>
        <dsp:cNvPr id="0" name=""/>
        <dsp:cNvSpPr/>
      </dsp:nvSpPr>
      <dsp:spPr>
        <a:xfrm rot="5400000">
          <a:off x="6301587" y="-74983"/>
          <a:ext cx="1698041"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We simply subtract the CFI from the stricter model to the one that immediately preceded it. When the difference &lt; 0.01, invariance is supported.</a:t>
          </a:r>
        </a:p>
      </dsp:txBody>
      <dsp:txXfrm rot="-5400000">
        <a:off x="3785616" y="2523880"/>
        <a:ext cx="6647092" cy="1532257"/>
      </dsp:txXfrm>
    </dsp:sp>
    <dsp:sp modelId="{7D53D7F0-6731-41ED-ABFA-1557D7867FFB}">
      <dsp:nvSpPr>
        <dsp:cNvPr id="0" name=""/>
        <dsp:cNvSpPr/>
      </dsp:nvSpPr>
      <dsp:spPr>
        <a:xfrm>
          <a:off x="0" y="2228732"/>
          <a:ext cx="3785616" cy="21225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Change (delta) CFI:</a:t>
          </a:r>
        </a:p>
      </dsp:txBody>
      <dsp:txXfrm>
        <a:off x="103614" y="2332346"/>
        <a:ext cx="3578388" cy="1915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4ADF4-8069-4106-BC1F-D5BB8A1ACE71}">
      <dsp:nvSpPr>
        <dsp:cNvPr id="0" name=""/>
        <dsp:cNvSpPr/>
      </dsp:nvSpPr>
      <dsp:spPr>
        <a:xfrm>
          <a:off x="1283" y="314546"/>
          <a:ext cx="4505585" cy="286104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F92F9-A62C-4292-A3F7-E4AFDAEB2D7D}">
      <dsp:nvSpPr>
        <dsp:cNvPr id="0" name=""/>
        <dsp:cNvSpPr/>
      </dsp:nvSpPr>
      <dsp:spPr>
        <a:xfrm>
          <a:off x="501904" y="790136"/>
          <a:ext cx="4505585" cy="2861046"/>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Byrne (2016) commented that the Joreskog tradition of requiring the equality of error variances and covariances (i.e., “strict”) was toooo strict.</a:t>
          </a:r>
        </a:p>
      </dsp:txBody>
      <dsp:txXfrm>
        <a:off x="585701" y="873933"/>
        <a:ext cx="4337991" cy="2693452"/>
      </dsp:txXfrm>
    </dsp:sp>
    <dsp:sp modelId="{4B74D0AA-2862-4BD8-AEFC-F97D774CDFAD}">
      <dsp:nvSpPr>
        <dsp:cNvPr id="0" name=""/>
        <dsp:cNvSpPr/>
      </dsp:nvSpPr>
      <dsp:spPr>
        <a:xfrm>
          <a:off x="5508110" y="314546"/>
          <a:ext cx="4505585" cy="286104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E79744-F16C-4E17-9794-3B48D63C5821}">
      <dsp:nvSpPr>
        <dsp:cNvPr id="0" name=""/>
        <dsp:cNvSpPr/>
      </dsp:nvSpPr>
      <dsp:spPr>
        <a:xfrm>
          <a:off x="6008730" y="790136"/>
          <a:ext cx="4505585" cy="2861046"/>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Researchers are often satisfied if they make it to “weak” (equality of factor loadings) invariance.</a:t>
          </a:r>
        </a:p>
      </dsp:txBody>
      <dsp:txXfrm>
        <a:off x="6092527" y="873933"/>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7CC7-F49B-2664-2647-9D591ABCC6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545F26-0039-342B-CFDF-918F062C9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82256A-81AC-13BF-CF91-D372B23B6C4D}"/>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5" name="Footer Placeholder 4">
            <a:extLst>
              <a:ext uri="{FF2B5EF4-FFF2-40B4-BE49-F238E27FC236}">
                <a16:creationId xmlns:a16="http://schemas.microsoft.com/office/drawing/2014/main" id="{EC7310FE-5CCF-D066-A8A0-F409E63BB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FF994-9ACD-DE7A-9E6C-8604BB99C6BC}"/>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3877335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9C53-3634-0896-8FB0-EFCB13838E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E48942-4A85-A117-DEA0-50656705D4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2D1C1-91CB-3E6F-E475-B018A9B167D0}"/>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5" name="Footer Placeholder 4">
            <a:extLst>
              <a:ext uri="{FF2B5EF4-FFF2-40B4-BE49-F238E27FC236}">
                <a16:creationId xmlns:a16="http://schemas.microsoft.com/office/drawing/2014/main" id="{4C558ED7-8BF7-B6AB-D052-8B81DC5C2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43BB0-9D79-74E8-82A4-CC08878099AD}"/>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241907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F66AC-D3C3-00AC-A074-175233CEBD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721DB-9AE2-0898-04C6-EB7AF4E0F8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2CCA-BAC2-FA2F-D8D9-B4AA412977FB}"/>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5" name="Footer Placeholder 4">
            <a:extLst>
              <a:ext uri="{FF2B5EF4-FFF2-40B4-BE49-F238E27FC236}">
                <a16:creationId xmlns:a16="http://schemas.microsoft.com/office/drawing/2014/main" id="{8F92741D-2CDF-B940-F819-4A54A829E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C4E69-5B48-4550-1750-10E207316AB2}"/>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2385889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13E3-E228-414E-E0B3-6DAAD758F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CE013-D971-CFDC-F014-95CB1D858E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25F17-F578-FD91-511C-2A1B19A322E2}"/>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5" name="Footer Placeholder 4">
            <a:extLst>
              <a:ext uri="{FF2B5EF4-FFF2-40B4-BE49-F238E27FC236}">
                <a16:creationId xmlns:a16="http://schemas.microsoft.com/office/drawing/2014/main" id="{94ACCDD4-53F8-8F1E-4DF5-FE56A41C7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225D1-9871-A215-5990-B5D085F30066}"/>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171764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262A-9EBD-62B4-83AA-CC4604C31D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F5735B-5A7D-2D74-F260-905655091C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0B216-2AA7-5219-86D6-D37168EAF207}"/>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5" name="Footer Placeholder 4">
            <a:extLst>
              <a:ext uri="{FF2B5EF4-FFF2-40B4-BE49-F238E27FC236}">
                <a16:creationId xmlns:a16="http://schemas.microsoft.com/office/drawing/2014/main" id="{06DA828A-B386-EA1E-07CA-42D6E4917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16599-A9F3-E4C8-54EB-5B41A37AB3DB}"/>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42321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5F0F-4964-0B03-2D6F-E2C35921D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5BFB8-DBDC-7E12-BE33-27314ED1FF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644174-D31E-6F7E-60FB-F78056C41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FEB377-B7DB-BD92-6703-A571F0412342}"/>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6" name="Footer Placeholder 5">
            <a:extLst>
              <a:ext uri="{FF2B5EF4-FFF2-40B4-BE49-F238E27FC236}">
                <a16:creationId xmlns:a16="http://schemas.microsoft.com/office/drawing/2014/main" id="{AB1F096E-C840-09BF-9DD1-DCFA5EF40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EBD15-3EAA-ECD0-01E8-EC4BB0FD8D86}"/>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196106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9308-A718-7583-0596-CEF5A535A9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08EFF9-A011-00FF-88A0-B6E51EE18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A2D3B-7551-1FCF-704E-A35DF248B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99B5F-3F06-6472-86C6-2E6EB3DFE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8A3C0-BF5E-47F2-7337-A07495EB15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6E6BF7-5DB8-962C-02AA-F79AC2D6A5C2}"/>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8" name="Footer Placeholder 7">
            <a:extLst>
              <a:ext uri="{FF2B5EF4-FFF2-40B4-BE49-F238E27FC236}">
                <a16:creationId xmlns:a16="http://schemas.microsoft.com/office/drawing/2014/main" id="{A6D068AE-F6EE-E46C-ACF0-9A8B0EC2A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96B38A-D668-1436-39F7-B7180240E6E6}"/>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5032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3CFE-DDCF-4B36-ACE0-4B44AE4801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25C00E-F5A1-429C-4CBD-CA0EA9D8D617}"/>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4" name="Footer Placeholder 3">
            <a:extLst>
              <a:ext uri="{FF2B5EF4-FFF2-40B4-BE49-F238E27FC236}">
                <a16:creationId xmlns:a16="http://schemas.microsoft.com/office/drawing/2014/main" id="{0D276CD4-9BA3-D585-844A-91C8683C63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0CD42-E1E0-E981-6B66-ABB750CD27C4}"/>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410084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15B5F-3403-ED1C-ECC6-3AC1B3E54C91}"/>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3" name="Footer Placeholder 2">
            <a:extLst>
              <a:ext uri="{FF2B5EF4-FFF2-40B4-BE49-F238E27FC236}">
                <a16:creationId xmlns:a16="http://schemas.microsoft.com/office/drawing/2014/main" id="{8B3FD959-34E7-6F36-D5B2-1481E0853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EEE703-4326-F1A5-97CD-11507953B617}"/>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391583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494E-98B2-20FC-986C-869FBF090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CF81E1-2504-045C-5CA5-500330271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C69206-7AF6-7762-23EB-1C8BCEEF3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0A76E-A0A6-7578-EF6C-AFBD18A66C06}"/>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6" name="Footer Placeholder 5">
            <a:extLst>
              <a:ext uri="{FF2B5EF4-FFF2-40B4-BE49-F238E27FC236}">
                <a16:creationId xmlns:a16="http://schemas.microsoft.com/office/drawing/2014/main" id="{ACD529A5-5B66-D55F-DE2C-DA30A0EF8A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BE882-FABF-037C-2BB9-48200A925C79}"/>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168498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09BA-E671-D890-5B55-33AE546F3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7C0AB0-99FC-2C94-E8EA-84F07F75F3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F49764-8C91-4769-F006-C5CFD8A23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8BCA4-6549-6A18-E58C-B54D72B827C7}"/>
              </a:ext>
            </a:extLst>
          </p:cNvPr>
          <p:cNvSpPr>
            <a:spLocks noGrp="1"/>
          </p:cNvSpPr>
          <p:nvPr>
            <p:ph type="dt" sz="half" idx="10"/>
          </p:nvPr>
        </p:nvSpPr>
        <p:spPr/>
        <p:txBody>
          <a:bodyPr/>
          <a:lstStyle/>
          <a:p>
            <a:fld id="{B0FA347D-756B-4634-88C7-3740C9A91660}" type="datetimeFigureOut">
              <a:rPr lang="en-US" smtClean="0"/>
              <a:t>5/11/2024</a:t>
            </a:fld>
            <a:endParaRPr lang="en-US"/>
          </a:p>
        </p:txBody>
      </p:sp>
      <p:sp>
        <p:nvSpPr>
          <p:cNvPr id="6" name="Footer Placeholder 5">
            <a:extLst>
              <a:ext uri="{FF2B5EF4-FFF2-40B4-BE49-F238E27FC236}">
                <a16:creationId xmlns:a16="http://schemas.microsoft.com/office/drawing/2014/main" id="{81F93F4C-43F4-24B0-40CD-B91C46A89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3A5CC-D05A-3051-BBB6-5E0440356FB7}"/>
              </a:ext>
            </a:extLst>
          </p:cNvPr>
          <p:cNvSpPr>
            <a:spLocks noGrp="1"/>
          </p:cNvSpPr>
          <p:nvPr>
            <p:ph type="sldNum" sz="quarter" idx="12"/>
          </p:nvPr>
        </p:nvSpPr>
        <p:spPr/>
        <p:txBody>
          <a:bodyPr/>
          <a:lstStyle/>
          <a:p>
            <a:fld id="{FEA9D1B4-B276-4415-8DEA-AEC020E0E5D2}" type="slidenum">
              <a:rPr lang="en-US" smtClean="0"/>
              <a:t>‹#›</a:t>
            </a:fld>
            <a:endParaRPr lang="en-US"/>
          </a:p>
        </p:txBody>
      </p:sp>
    </p:spTree>
    <p:extLst>
      <p:ext uri="{BB962C8B-B14F-4D97-AF65-F5344CB8AC3E}">
        <p14:creationId xmlns:p14="http://schemas.microsoft.com/office/powerpoint/2010/main" val="42096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82D7D-8B8F-4D81-4367-656075605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8B852-533C-69BD-A291-84A8DCD5D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E2B89-BEC8-C1D2-4BCF-4C6C70006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FA347D-756B-4634-88C7-3740C9A91660}" type="datetimeFigureOut">
              <a:rPr lang="en-US" smtClean="0"/>
              <a:t>5/11/2024</a:t>
            </a:fld>
            <a:endParaRPr lang="en-US"/>
          </a:p>
        </p:txBody>
      </p:sp>
      <p:sp>
        <p:nvSpPr>
          <p:cNvPr id="5" name="Footer Placeholder 4">
            <a:extLst>
              <a:ext uri="{FF2B5EF4-FFF2-40B4-BE49-F238E27FC236}">
                <a16:creationId xmlns:a16="http://schemas.microsoft.com/office/drawing/2014/main" id="{A096F0DB-3639-81F5-DEBB-0FA087462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A8F1ADC-3D92-8CD6-A103-A9C501632F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A9D1B4-B276-4415-8DEA-AEC020E0E5D2}" type="slidenum">
              <a:rPr lang="en-US" smtClean="0"/>
              <a:t>‹#›</a:t>
            </a:fld>
            <a:endParaRPr lang="en-US"/>
          </a:p>
        </p:txBody>
      </p:sp>
    </p:spTree>
    <p:extLst>
      <p:ext uri="{BB962C8B-B14F-4D97-AF65-F5344CB8AC3E}">
        <p14:creationId xmlns:p14="http://schemas.microsoft.com/office/powerpoint/2010/main" val="352407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163969-7004-D56B-F2D5-A2B89C89DB84}"/>
              </a:ext>
            </a:extLst>
          </p:cNvPr>
          <p:cNvSpPr>
            <a:spLocks noGrp="1"/>
          </p:cNvSpPr>
          <p:nvPr>
            <p:ph type="ctrTitle"/>
          </p:nvPr>
        </p:nvSpPr>
        <p:spPr>
          <a:xfrm>
            <a:off x="982639" y="1012536"/>
            <a:ext cx="4613300" cy="3163224"/>
          </a:xfrm>
        </p:spPr>
        <p:txBody>
          <a:bodyPr anchor="t">
            <a:normAutofit/>
          </a:bodyPr>
          <a:lstStyle/>
          <a:p>
            <a:pPr algn="l"/>
            <a:r>
              <a:rPr lang="en-US" sz="4800"/>
              <a:t>Invariance Testing</a:t>
            </a:r>
          </a:p>
        </p:txBody>
      </p:sp>
      <p:sp>
        <p:nvSpPr>
          <p:cNvPr id="3" name="Subtitle 2">
            <a:extLst>
              <a:ext uri="{FF2B5EF4-FFF2-40B4-BE49-F238E27FC236}">
                <a16:creationId xmlns:a16="http://schemas.microsoft.com/office/drawing/2014/main" id="{83090253-59EE-3092-FA0B-1B50C8CEC081}"/>
              </a:ext>
            </a:extLst>
          </p:cNvPr>
          <p:cNvSpPr>
            <a:spLocks noGrp="1"/>
          </p:cNvSpPr>
          <p:nvPr>
            <p:ph type="subTitle" idx="1"/>
          </p:nvPr>
        </p:nvSpPr>
        <p:spPr>
          <a:xfrm>
            <a:off x="982638" y="4389120"/>
            <a:ext cx="4408228" cy="1192815"/>
          </a:xfrm>
        </p:spPr>
        <p:txBody>
          <a:bodyPr anchor="b">
            <a:normAutofit/>
          </a:bodyPr>
          <a:lstStyle/>
          <a:p>
            <a:pPr algn="l"/>
            <a:r>
              <a:rPr lang="en-US"/>
              <a:t>Lynette H. Bikos, PhD, ABPP</a:t>
            </a:r>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oplet of water">
            <a:extLst>
              <a:ext uri="{FF2B5EF4-FFF2-40B4-BE49-F238E27FC236}">
                <a16:creationId xmlns:a16="http://schemas.microsoft.com/office/drawing/2014/main" id="{57C4AF21-D8B2-FA18-3A16-529817DAE89E}"/>
              </a:ext>
            </a:extLst>
          </p:cNvPr>
          <p:cNvPicPr>
            <a:picLocks noChangeAspect="1"/>
          </p:cNvPicPr>
          <p:nvPr/>
        </p:nvPicPr>
        <p:blipFill rotWithShape="1">
          <a:blip r:embed="rId2"/>
          <a:srcRect l="7141" r="17860"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3241103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D1C04-89A0-D499-82F9-369EBE5C6E44}"/>
              </a:ext>
            </a:extLst>
          </p:cNvPr>
          <p:cNvSpPr>
            <a:spLocks noGrp="1"/>
          </p:cNvSpPr>
          <p:nvPr>
            <p:ph type="title"/>
          </p:nvPr>
        </p:nvSpPr>
        <p:spPr>
          <a:xfrm>
            <a:off x="838201" y="300580"/>
            <a:ext cx="9829800" cy="1089529"/>
          </a:xfrm>
        </p:spPr>
        <p:txBody>
          <a:bodyPr>
            <a:normAutofit/>
          </a:bodyPr>
          <a:lstStyle/>
          <a:p>
            <a:r>
              <a:rPr lang="en-US" sz="3600">
                <a:solidFill>
                  <a:srgbClr val="FFFFFF"/>
                </a:solidFill>
              </a:rPr>
              <a:t>How </a:t>
            </a:r>
            <a:r>
              <a:rPr lang="en-US" sz="3600" i="1">
                <a:solidFill>
                  <a:srgbClr val="FFFFFF"/>
                </a:solidFill>
              </a:rPr>
              <a:t>invariant </a:t>
            </a:r>
            <a:r>
              <a:rPr lang="en-US" sz="3600">
                <a:solidFill>
                  <a:srgbClr val="FFFFFF"/>
                </a:solidFill>
              </a:rPr>
              <a:t>is enough?</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8073709-521D-021D-BF49-3BD92B78B740}"/>
              </a:ext>
            </a:extLst>
          </p:cNvPr>
          <p:cNvGraphicFramePr>
            <a:graphicFrameLocks noGrp="1"/>
          </p:cNvGraphicFramePr>
          <p:nvPr>
            <p:ph idx="1"/>
            <p:extLst>
              <p:ext uri="{D42A27DB-BD31-4B8C-83A1-F6EECF244321}">
                <p14:modId xmlns:p14="http://schemas.microsoft.com/office/powerpoint/2010/main" val="2105200521"/>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86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CDCD-3536-157F-44D9-7AE3415507DB}"/>
              </a:ext>
            </a:extLst>
          </p:cNvPr>
          <p:cNvSpPr>
            <a:spLocks noGrp="1"/>
          </p:cNvSpPr>
          <p:nvPr>
            <p:ph type="title"/>
          </p:nvPr>
        </p:nvSpPr>
        <p:spPr/>
        <p:txBody>
          <a:bodyPr/>
          <a:lstStyle/>
          <a:p>
            <a:r>
              <a:rPr lang="en-US" dirty="0"/>
              <a:t>Does the test function similarly for different groups?</a:t>
            </a:r>
          </a:p>
        </p:txBody>
      </p:sp>
      <p:sp>
        <p:nvSpPr>
          <p:cNvPr id="3" name="Content Placeholder 2">
            <a:extLst>
              <a:ext uri="{FF2B5EF4-FFF2-40B4-BE49-F238E27FC236}">
                <a16:creationId xmlns:a16="http://schemas.microsoft.com/office/drawing/2014/main" id="{3E18AD24-FA67-9ED7-BA02-07061818E8BF}"/>
              </a:ext>
            </a:extLst>
          </p:cNvPr>
          <p:cNvSpPr>
            <a:spLocks noGrp="1"/>
          </p:cNvSpPr>
          <p:nvPr>
            <p:ph sz="half" idx="1"/>
          </p:nvPr>
        </p:nvSpPr>
        <p:spPr/>
        <p:txBody>
          <a:bodyPr/>
          <a:lstStyle/>
          <a:p>
            <a:r>
              <a:rPr lang="en-US" dirty="0"/>
              <a:t>Gender</a:t>
            </a:r>
          </a:p>
          <a:p>
            <a:r>
              <a:rPr lang="en-US" dirty="0"/>
              <a:t>Cross-national samples</a:t>
            </a:r>
          </a:p>
          <a:p>
            <a:r>
              <a:rPr lang="en-US" dirty="0"/>
              <a:t>Different languages</a:t>
            </a:r>
          </a:p>
          <a:p>
            <a:r>
              <a:rPr lang="en-US" dirty="0"/>
              <a:t>Political party</a:t>
            </a:r>
          </a:p>
          <a:p>
            <a:endParaRPr lang="en-US" b="1" dirty="0"/>
          </a:p>
          <a:p>
            <a:endParaRPr lang="en-US" dirty="0"/>
          </a:p>
        </p:txBody>
      </p:sp>
      <p:sp>
        <p:nvSpPr>
          <p:cNvPr id="4" name="Content Placeholder 3">
            <a:extLst>
              <a:ext uri="{FF2B5EF4-FFF2-40B4-BE49-F238E27FC236}">
                <a16:creationId xmlns:a16="http://schemas.microsoft.com/office/drawing/2014/main" id="{038D96DD-DB4C-B6B6-35A9-931BEF2B3C42}"/>
              </a:ext>
            </a:extLst>
          </p:cNvPr>
          <p:cNvSpPr>
            <a:spLocks noGrp="1"/>
          </p:cNvSpPr>
          <p:nvPr>
            <p:ph sz="half" idx="2"/>
          </p:nvPr>
        </p:nvSpPr>
        <p:spPr/>
        <p:txBody>
          <a:bodyPr/>
          <a:lstStyle/>
          <a:p>
            <a:r>
              <a:rPr lang="en-US" dirty="0"/>
              <a:t>It is </a:t>
            </a:r>
            <a:r>
              <a:rPr lang="en-US" i="1" dirty="0"/>
              <a:t>not enough</a:t>
            </a:r>
            <a:r>
              <a:rPr lang="en-US" dirty="0"/>
              <a:t> to simply conduct a CFA in that group, rather</a:t>
            </a:r>
          </a:p>
          <a:p>
            <a:r>
              <a:rPr lang="en-US" dirty="0"/>
              <a:t>We must formally assess for multi-group invariance (aka, invariance testing)</a:t>
            </a:r>
          </a:p>
        </p:txBody>
      </p:sp>
    </p:spTree>
    <p:extLst>
      <p:ext uri="{BB962C8B-B14F-4D97-AF65-F5344CB8AC3E}">
        <p14:creationId xmlns:p14="http://schemas.microsoft.com/office/powerpoint/2010/main" val="96515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A8CF-FE51-5629-86F0-D8A120F3EC19}"/>
              </a:ext>
            </a:extLst>
          </p:cNvPr>
          <p:cNvSpPr>
            <a:spLocks noGrp="1"/>
          </p:cNvSpPr>
          <p:nvPr>
            <p:ph type="title"/>
          </p:nvPr>
        </p:nvSpPr>
        <p:spPr/>
        <p:txBody>
          <a:bodyPr/>
          <a:lstStyle/>
          <a:p>
            <a:r>
              <a:rPr lang="en-US" dirty="0"/>
              <a:t>A confusing nomenclature</a:t>
            </a:r>
          </a:p>
        </p:txBody>
      </p:sp>
      <p:graphicFrame>
        <p:nvGraphicFramePr>
          <p:cNvPr id="5" name="Content Placeholder 2">
            <a:extLst>
              <a:ext uri="{FF2B5EF4-FFF2-40B4-BE49-F238E27FC236}">
                <a16:creationId xmlns:a16="http://schemas.microsoft.com/office/drawing/2014/main" id="{DAAF2340-B7E6-2C3A-7B17-40AEC9E0E2A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940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0F93B-46EC-CB40-AE1D-BAD426DC0F3C}"/>
              </a:ext>
            </a:extLst>
          </p:cNvPr>
          <p:cNvSpPr>
            <a:spLocks noGrp="1"/>
          </p:cNvSpPr>
          <p:nvPr>
            <p:ph type="title"/>
          </p:nvPr>
        </p:nvSpPr>
        <p:spPr>
          <a:xfrm>
            <a:off x="761800" y="762001"/>
            <a:ext cx="5334197" cy="1708242"/>
          </a:xfrm>
        </p:spPr>
        <p:txBody>
          <a:bodyPr anchor="ctr">
            <a:normAutofit/>
          </a:bodyPr>
          <a:lstStyle/>
          <a:p>
            <a:r>
              <a:rPr lang="en-US" sz="3700"/>
              <a:t>A scale can claim “measurement invariance”</a:t>
            </a:r>
          </a:p>
        </p:txBody>
      </p:sp>
      <p:sp>
        <p:nvSpPr>
          <p:cNvPr id="3" name="Content Placeholder 2">
            <a:extLst>
              <a:ext uri="{FF2B5EF4-FFF2-40B4-BE49-F238E27FC236}">
                <a16:creationId xmlns:a16="http://schemas.microsoft.com/office/drawing/2014/main" id="{0BCA77E6-260F-07CD-2678-4982613E9CF7}"/>
              </a:ext>
            </a:extLst>
          </p:cNvPr>
          <p:cNvSpPr>
            <a:spLocks noGrp="1"/>
          </p:cNvSpPr>
          <p:nvPr>
            <p:ph idx="1"/>
          </p:nvPr>
        </p:nvSpPr>
        <p:spPr>
          <a:xfrm>
            <a:off x="761800" y="2470244"/>
            <a:ext cx="5334197" cy="3769835"/>
          </a:xfrm>
        </p:spPr>
        <p:txBody>
          <a:bodyPr anchor="ctr">
            <a:normAutofit/>
          </a:bodyPr>
          <a:lstStyle/>
          <a:p>
            <a:r>
              <a:rPr lang="en-US" sz="1700"/>
              <a:t>When a set of indicators measures the same constructs with equal precision over different samples.</a:t>
            </a:r>
          </a:p>
          <a:p>
            <a:r>
              <a:rPr lang="en-US" sz="1700"/>
              <a:t>Of course this can be nuanced:</a:t>
            </a:r>
          </a:p>
          <a:p>
            <a:pPr lvl="1"/>
            <a:r>
              <a:rPr lang="en-US" sz="1700" b="1"/>
              <a:t>Longitudinal measurement invariance </a:t>
            </a:r>
            <a:r>
              <a:rPr lang="en-US" sz="1700"/>
              <a:t>evaluates the stability in measurement parameters over time for the same population</a:t>
            </a:r>
          </a:p>
          <a:p>
            <a:pPr lvl="1"/>
            <a:r>
              <a:rPr lang="en-US" sz="1700" b="1"/>
              <a:t>Method invariance </a:t>
            </a:r>
            <a:r>
              <a:rPr lang="en-US" sz="1700"/>
              <a:t>is concerned with whether different methods of administration (e.g., online v. paper/pencil) are invariant.</a:t>
            </a:r>
          </a:p>
          <a:p>
            <a:pPr lvl="1"/>
            <a:r>
              <a:rPr lang="en-US" sz="1700"/>
              <a:t>We can also test SEM models – asking questions like, “Does this moderated relationship hold across samples?”</a:t>
            </a:r>
          </a:p>
          <a:p>
            <a:pPr lvl="1"/>
            <a:endParaRPr lang="en-US" sz="1700"/>
          </a:p>
        </p:txBody>
      </p:sp>
      <p:pic>
        <p:nvPicPr>
          <p:cNvPr id="5" name="Picture 4" descr="High angle view of rulers against a white background">
            <a:extLst>
              <a:ext uri="{FF2B5EF4-FFF2-40B4-BE49-F238E27FC236}">
                <a16:creationId xmlns:a16="http://schemas.microsoft.com/office/drawing/2014/main" id="{5BEFCD5D-1505-9C7D-7D50-9403A5F3991B}"/>
              </a:ext>
            </a:extLst>
          </p:cNvPr>
          <p:cNvPicPr>
            <a:picLocks noChangeAspect="1"/>
          </p:cNvPicPr>
          <p:nvPr/>
        </p:nvPicPr>
        <p:blipFill rotWithShape="1">
          <a:blip r:embed="rId2"/>
          <a:srcRect l="18247" r="2991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57510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329560A-54A0-125C-7975-4CFB6B90340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Old school is OUT</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EADF86F3-3085-C637-B6E2-85AFF8F76FD6}"/>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000" dirty="0"/>
              <a:t>Previously we could claim that a test was culturally adaptive if it involved</a:t>
            </a:r>
          </a:p>
          <a:p>
            <a:pPr lvl="1"/>
            <a:r>
              <a:rPr lang="en-US" sz="2000" dirty="0"/>
              <a:t>Translation/backtranslation</a:t>
            </a:r>
          </a:p>
          <a:p>
            <a:pPr lvl="1"/>
            <a:r>
              <a:rPr lang="en-US" sz="2000" dirty="0"/>
              <a:t>Replication of factor structure within the culture</a:t>
            </a:r>
          </a:p>
          <a:p>
            <a:pPr lvl="1"/>
            <a:r>
              <a:rPr lang="en-US" sz="2000" dirty="0"/>
              <a:t>Replication of validity and reliability estimates</a:t>
            </a:r>
          </a:p>
        </p:txBody>
      </p:sp>
      <p:pic>
        <p:nvPicPr>
          <p:cNvPr id="8" name="Content Placeholder 7">
            <a:extLst>
              <a:ext uri="{FF2B5EF4-FFF2-40B4-BE49-F238E27FC236}">
                <a16:creationId xmlns:a16="http://schemas.microsoft.com/office/drawing/2014/main" id="{C6125BCB-9144-4075-416D-7878BB20A469}"/>
              </a:ext>
            </a:extLst>
          </p:cNvPr>
          <p:cNvPicPr>
            <a:picLocks noGrp="1" noChangeAspect="1"/>
          </p:cNvPicPr>
          <p:nvPr>
            <p:ph sz="half" idx="2"/>
          </p:nvPr>
        </p:nvPicPr>
        <p:blipFill>
          <a:blip r:embed="rId2"/>
          <a:stretch>
            <a:fillRect/>
          </a:stretch>
        </p:blipFill>
        <p:spPr>
          <a:xfrm>
            <a:off x="4815395" y="640080"/>
            <a:ext cx="6581521" cy="5577840"/>
          </a:xfrm>
          <a:prstGeom prst="rect">
            <a:avLst/>
          </a:prstGeom>
        </p:spPr>
      </p:pic>
    </p:spTree>
    <p:extLst>
      <p:ext uri="{BB962C8B-B14F-4D97-AF65-F5344CB8AC3E}">
        <p14:creationId xmlns:p14="http://schemas.microsoft.com/office/powerpoint/2010/main" val="255663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6A94D2-80A2-F233-0AB7-8AA1B14C54A1}"/>
              </a:ext>
            </a:extLst>
          </p:cNvPr>
          <p:cNvSpPr>
            <a:spLocks noGrp="1"/>
          </p:cNvSpPr>
          <p:nvPr>
            <p:ph type="title"/>
          </p:nvPr>
        </p:nvSpPr>
        <p:spPr/>
        <p:txBody>
          <a:bodyPr/>
          <a:lstStyle/>
          <a:p>
            <a:r>
              <a:rPr lang="en-US" dirty="0"/>
              <a:t>Two approaches:</a:t>
            </a:r>
            <a:br>
              <a:rPr lang="en-US" dirty="0"/>
            </a:br>
            <a:r>
              <a:rPr lang="en-US" dirty="0"/>
              <a:t>that usually end up with the same conclusion</a:t>
            </a:r>
          </a:p>
        </p:txBody>
      </p:sp>
      <p:sp>
        <p:nvSpPr>
          <p:cNvPr id="6" name="Text Placeholder 5">
            <a:extLst>
              <a:ext uri="{FF2B5EF4-FFF2-40B4-BE49-F238E27FC236}">
                <a16:creationId xmlns:a16="http://schemas.microsoft.com/office/drawing/2014/main" id="{412B5230-6AAE-0A44-617B-637C9A6D3E28}"/>
              </a:ext>
            </a:extLst>
          </p:cNvPr>
          <p:cNvSpPr>
            <a:spLocks noGrp="1"/>
          </p:cNvSpPr>
          <p:nvPr>
            <p:ph type="body" idx="1"/>
          </p:nvPr>
        </p:nvSpPr>
        <p:spPr/>
        <p:txBody>
          <a:bodyPr/>
          <a:lstStyle/>
          <a:p>
            <a:r>
              <a:rPr lang="en-US" dirty="0">
                <a:highlight>
                  <a:srgbClr val="00FF00"/>
                </a:highlight>
              </a:rPr>
              <a:t>Free baseline approach</a:t>
            </a:r>
            <a:r>
              <a:rPr lang="en-US" dirty="0"/>
              <a:t>	</a:t>
            </a:r>
          </a:p>
        </p:txBody>
      </p:sp>
      <p:sp>
        <p:nvSpPr>
          <p:cNvPr id="7" name="Content Placeholder 6">
            <a:extLst>
              <a:ext uri="{FF2B5EF4-FFF2-40B4-BE49-F238E27FC236}">
                <a16:creationId xmlns:a16="http://schemas.microsoft.com/office/drawing/2014/main" id="{3039FBEC-E2B0-2218-B783-906DCE7512F5}"/>
              </a:ext>
            </a:extLst>
          </p:cNvPr>
          <p:cNvSpPr>
            <a:spLocks noGrp="1"/>
          </p:cNvSpPr>
          <p:nvPr>
            <p:ph sz="half" idx="2"/>
          </p:nvPr>
        </p:nvSpPr>
        <p:spPr/>
        <p:txBody>
          <a:bodyPr>
            <a:normAutofit/>
          </a:bodyPr>
          <a:lstStyle/>
          <a:p>
            <a:r>
              <a:rPr lang="en-US" dirty="0" err="1"/>
              <a:t>Respecification</a:t>
            </a:r>
            <a:r>
              <a:rPr lang="en-US" dirty="0"/>
              <a:t> from nesting to nested models.</a:t>
            </a:r>
          </a:p>
          <a:p>
            <a:r>
              <a:rPr lang="en-US" dirty="0"/>
              <a:t>Fit generally worsens in each subsequent model.</a:t>
            </a:r>
          </a:p>
          <a:p>
            <a:r>
              <a:rPr lang="en-US" dirty="0"/>
              <a:t>The goal is non-significant differences in fit with each additional set of cross-group equality constraints.</a:t>
            </a:r>
          </a:p>
        </p:txBody>
      </p:sp>
      <p:sp>
        <p:nvSpPr>
          <p:cNvPr id="8" name="Text Placeholder 7">
            <a:extLst>
              <a:ext uri="{FF2B5EF4-FFF2-40B4-BE49-F238E27FC236}">
                <a16:creationId xmlns:a16="http://schemas.microsoft.com/office/drawing/2014/main" id="{CD86C20D-02C4-CE4C-8CDC-A5B00C2FC598}"/>
              </a:ext>
            </a:extLst>
          </p:cNvPr>
          <p:cNvSpPr>
            <a:spLocks noGrp="1"/>
          </p:cNvSpPr>
          <p:nvPr>
            <p:ph type="body" sz="quarter" idx="3"/>
          </p:nvPr>
        </p:nvSpPr>
        <p:spPr/>
        <p:txBody>
          <a:bodyPr/>
          <a:lstStyle/>
          <a:p>
            <a:r>
              <a:rPr lang="en-US" dirty="0"/>
              <a:t>Constrained baseline approach</a:t>
            </a:r>
          </a:p>
        </p:txBody>
      </p:sp>
      <p:sp>
        <p:nvSpPr>
          <p:cNvPr id="9" name="Content Placeholder 8">
            <a:extLst>
              <a:ext uri="{FF2B5EF4-FFF2-40B4-BE49-F238E27FC236}">
                <a16:creationId xmlns:a16="http://schemas.microsoft.com/office/drawing/2014/main" id="{3B49CCC3-7955-BEDD-7ABD-80F084908547}"/>
              </a:ext>
            </a:extLst>
          </p:cNvPr>
          <p:cNvSpPr>
            <a:spLocks noGrp="1"/>
          </p:cNvSpPr>
          <p:nvPr>
            <p:ph sz="quarter" idx="4"/>
          </p:nvPr>
        </p:nvSpPr>
        <p:spPr/>
        <p:txBody>
          <a:bodyPr>
            <a:normAutofit/>
          </a:bodyPr>
          <a:lstStyle/>
          <a:p>
            <a:r>
              <a:rPr lang="en-US" dirty="0" err="1"/>
              <a:t>Respecification</a:t>
            </a:r>
            <a:r>
              <a:rPr lang="en-US" dirty="0"/>
              <a:t> from nested to nesting.</a:t>
            </a:r>
          </a:p>
          <a:p>
            <a:r>
              <a:rPr lang="en-US" dirty="0"/>
              <a:t>Fit generally improves in each subsequent model.</a:t>
            </a:r>
          </a:p>
          <a:p>
            <a:r>
              <a:rPr lang="en-US" dirty="0"/>
              <a:t>The goal is to have satisfactory fit in the most restricted model.</a:t>
            </a:r>
          </a:p>
        </p:txBody>
      </p:sp>
    </p:spTree>
    <p:extLst>
      <p:ext uri="{BB962C8B-B14F-4D97-AF65-F5344CB8AC3E}">
        <p14:creationId xmlns:p14="http://schemas.microsoft.com/office/powerpoint/2010/main" val="247197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CEDE9B-EF06-8D38-E91F-D2615212D078}"/>
              </a:ext>
            </a:extLst>
          </p:cNvPr>
          <p:cNvPicPr>
            <a:picLocks noChangeAspect="1"/>
          </p:cNvPicPr>
          <p:nvPr/>
        </p:nvPicPr>
        <p:blipFill>
          <a:blip r:embed="rId2"/>
          <a:stretch>
            <a:fillRect/>
          </a:stretch>
        </p:blipFill>
        <p:spPr>
          <a:xfrm>
            <a:off x="326814" y="230815"/>
            <a:ext cx="8039797" cy="6210838"/>
          </a:xfrm>
          <a:prstGeom prst="rect">
            <a:avLst/>
          </a:prstGeom>
        </p:spPr>
      </p:pic>
      <p:pic>
        <p:nvPicPr>
          <p:cNvPr id="20" name="Picture 19">
            <a:extLst>
              <a:ext uri="{FF2B5EF4-FFF2-40B4-BE49-F238E27FC236}">
                <a16:creationId xmlns:a16="http://schemas.microsoft.com/office/drawing/2014/main" id="{FA84DBE8-961A-040D-6C34-4AB9002D382C}"/>
              </a:ext>
            </a:extLst>
          </p:cNvPr>
          <p:cNvPicPr>
            <a:picLocks noChangeAspect="1"/>
          </p:cNvPicPr>
          <p:nvPr/>
        </p:nvPicPr>
        <p:blipFill>
          <a:blip r:embed="rId3"/>
          <a:stretch>
            <a:fillRect/>
          </a:stretch>
        </p:blipFill>
        <p:spPr>
          <a:xfrm>
            <a:off x="9081757" y="2240425"/>
            <a:ext cx="2246754" cy="741315"/>
          </a:xfrm>
          <a:prstGeom prst="rect">
            <a:avLst/>
          </a:prstGeom>
        </p:spPr>
      </p:pic>
      <p:pic>
        <p:nvPicPr>
          <p:cNvPr id="29" name="Picture 28">
            <a:extLst>
              <a:ext uri="{FF2B5EF4-FFF2-40B4-BE49-F238E27FC236}">
                <a16:creationId xmlns:a16="http://schemas.microsoft.com/office/drawing/2014/main" id="{EFCD330C-4594-81E6-FA2D-CCAED07614D7}"/>
              </a:ext>
            </a:extLst>
          </p:cNvPr>
          <p:cNvPicPr>
            <a:picLocks noChangeAspect="1"/>
          </p:cNvPicPr>
          <p:nvPr/>
        </p:nvPicPr>
        <p:blipFill>
          <a:blip r:embed="rId4"/>
          <a:stretch>
            <a:fillRect/>
          </a:stretch>
        </p:blipFill>
        <p:spPr>
          <a:xfrm>
            <a:off x="8935983" y="3148868"/>
            <a:ext cx="2563038" cy="734354"/>
          </a:xfrm>
          <a:prstGeom prst="rect">
            <a:avLst/>
          </a:prstGeom>
        </p:spPr>
      </p:pic>
      <p:pic>
        <p:nvPicPr>
          <p:cNvPr id="34" name="Picture 33">
            <a:extLst>
              <a:ext uri="{FF2B5EF4-FFF2-40B4-BE49-F238E27FC236}">
                <a16:creationId xmlns:a16="http://schemas.microsoft.com/office/drawing/2014/main" id="{B0A38C79-4C80-40E5-6B06-FF373A68D78B}"/>
              </a:ext>
            </a:extLst>
          </p:cNvPr>
          <p:cNvPicPr>
            <a:picLocks noChangeAspect="1"/>
          </p:cNvPicPr>
          <p:nvPr/>
        </p:nvPicPr>
        <p:blipFill>
          <a:blip r:embed="rId5"/>
          <a:stretch>
            <a:fillRect/>
          </a:stretch>
        </p:blipFill>
        <p:spPr>
          <a:xfrm>
            <a:off x="8972431" y="4050350"/>
            <a:ext cx="2916667" cy="972223"/>
          </a:xfrm>
          <a:prstGeom prst="rect">
            <a:avLst/>
          </a:prstGeom>
        </p:spPr>
      </p:pic>
      <p:pic>
        <p:nvPicPr>
          <p:cNvPr id="38" name="Picture 37">
            <a:extLst>
              <a:ext uri="{FF2B5EF4-FFF2-40B4-BE49-F238E27FC236}">
                <a16:creationId xmlns:a16="http://schemas.microsoft.com/office/drawing/2014/main" id="{4838E0EC-C62A-327F-DE07-6AD1FE0DADE7}"/>
              </a:ext>
            </a:extLst>
          </p:cNvPr>
          <p:cNvPicPr>
            <a:picLocks noChangeAspect="1"/>
          </p:cNvPicPr>
          <p:nvPr/>
        </p:nvPicPr>
        <p:blipFill>
          <a:blip r:embed="rId6"/>
          <a:stretch>
            <a:fillRect/>
          </a:stretch>
        </p:blipFill>
        <p:spPr>
          <a:xfrm>
            <a:off x="9081757" y="5386821"/>
            <a:ext cx="2566904" cy="834866"/>
          </a:xfrm>
          <a:prstGeom prst="rect">
            <a:avLst/>
          </a:prstGeom>
        </p:spPr>
      </p:pic>
    </p:spTree>
    <p:extLst>
      <p:ext uri="{BB962C8B-B14F-4D97-AF65-F5344CB8AC3E}">
        <p14:creationId xmlns:p14="http://schemas.microsoft.com/office/powerpoint/2010/main" val="412232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BCEB-E24A-B1F3-8758-9343708E38F5}"/>
              </a:ext>
            </a:extLst>
          </p:cNvPr>
          <p:cNvSpPr>
            <a:spLocks noGrp="1"/>
          </p:cNvSpPr>
          <p:nvPr>
            <p:ph type="title"/>
          </p:nvPr>
        </p:nvSpPr>
        <p:spPr/>
        <p:txBody>
          <a:bodyPr/>
          <a:lstStyle/>
          <a:p>
            <a:r>
              <a:rPr lang="en-US" dirty="0"/>
              <a:t>Tests for Model Comparison</a:t>
            </a:r>
          </a:p>
        </p:txBody>
      </p:sp>
      <p:graphicFrame>
        <p:nvGraphicFramePr>
          <p:cNvPr id="5" name="Content Placeholder 2">
            <a:extLst>
              <a:ext uri="{FF2B5EF4-FFF2-40B4-BE49-F238E27FC236}">
                <a16:creationId xmlns:a16="http://schemas.microsoft.com/office/drawing/2014/main" id="{358B393B-EE29-75E7-AC1A-21963479123F}"/>
              </a:ext>
            </a:extLst>
          </p:cNvPr>
          <p:cNvGraphicFramePr>
            <a:graphicFrameLocks noGrp="1"/>
          </p:cNvGraphicFramePr>
          <p:nvPr>
            <p:ph idx="1"/>
            <p:extLst>
              <p:ext uri="{D42A27DB-BD31-4B8C-83A1-F6EECF244321}">
                <p14:modId xmlns:p14="http://schemas.microsoft.com/office/powerpoint/2010/main" val="2577535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24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57585-B59B-8354-6788-8797EC23D5A5}"/>
              </a:ext>
            </a:extLst>
          </p:cNvPr>
          <p:cNvSpPr>
            <a:spLocks noGrp="1"/>
          </p:cNvSpPr>
          <p:nvPr>
            <p:ph type="title"/>
          </p:nvPr>
        </p:nvSpPr>
        <p:spPr>
          <a:xfrm>
            <a:off x="841248" y="548640"/>
            <a:ext cx="3600860" cy="5431536"/>
          </a:xfrm>
        </p:spPr>
        <p:txBody>
          <a:bodyPr>
            <a:normAutofit/>
          </a:bodyPr>
          <a:lstStyle/>
          <a:p>
            <a:r>
              <a:rPr lang="en-US" sz="4600"/>
              <a:t>Partial measurement invariance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8887FF-7F80-01B9-579E-31D67DC5E99C}"/>
              </a:ext>
            </a:extLst>
          </p:cNvPr>
          <p:cNvSpPr>
            <a:spLocks noGrp="1"/>
          </p:cNvSpPr>
          <p:nvPr>
            <p:ph idx="1"/>
          </p:nvPr>
        </p:nvSpPr>
        <p:spPr>
          <a:xfrm>
            <a:off x="5126418" y="552091"/>
            <a:ext cx="6224335" cy="5431536"/>
          </a:xfrm>
        </p:spPr>
        <p:txBody>
          <a:bodyPr anchor="ctr">
            <a:normAutofit/>
          </a:bodyPr>
          <a:lstStyle/>
          <a:p>
            <a:r>
              <a:rPr lang="en-US" sz="2200"/>
              <a:t>As we move from one level to the next, we will likely hit significant differences.</a:t>
            </a:r>
          </a:p>
          <a:p>
            <a:r>
              <a:rPr lang="en-US" sz="2200"/>
              <a:t>You can stop and investigate where the invariance occurs. An example is Byrne’s work with the Maslach Burnout Inventory between elementary and secondary teachers where invariance was stopped at factor loadings. They were able to determine which item (or items) were different among the groups.</a:t>
            </a:r>
          </a:p>
          <a:p>
            <a:endParaRPr lang="en-US" sz="2200"/>
          </a:p>
        </p:txBody>
      </p:sp>
    </p:spTree>
    <p:extLst>
      <p:ext uri="{BB962C8B-B14F-4D97-AF65-F5344CB8AC3E}">
        <p14:creationId xmlns:p14="http://schemas.microsoft.com/office/powerpoint/2010/main" val="47384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527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Invariance Testing</vt:lpstr>
      <vt:lpstr>Does the test function similarly for different groups?</vt:lpstr>
      <vt:lpstr>A confusing nomenclature</vt:lpstr>
      <vt:lpstr>A scale can claim “measurement invariance”</vt:lpstr>
      <vt:lpstr>Old school is OUT</vt:lpstr>
      <vt:lpstr>Two approaches: that usually end up with the same conclusion</vt:lpstr>
      <vt:lpstr>PowerPoint Presentation</vt:lpstr>
      <vt:lpstr>Tests for Model Comparison</vt:lpstr>
      <vt:lpstr>Partial measurement invariance</vt:lpstr>
      <vt:lpstr>How invariant is enough?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Invariance Testing</dc:title>
  <dc:creator>Bikos, Lynette</dc:creator>
  <cp:lastModifiedBy>Bikos, Lynette</cp:lastModifiedBy>
  <cp:revision>1</cp:revision>
  <dcterms:created xsi:type="dcterms:W3CDTF">2024-05-11T22:05:34Z</dcterms:created>
  <dcterms:modified xsi:type="dcterms:W3CDTF">2024-05-11T23:04:58Z</dcterms:modified>
</cp:coreProperties>
</file>