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13" r:id="rId2"/>
    <p:sldId id="262" r:id="rId3"/>
    <p:sldId id="261" r:id="rId4"/>
    <p:sldId id="319" r:id="rId5"/>
    <p:sldId id="314" r:id="rId6"/>
    <p:sldId id="320" r:id="rId7"/>
    <p:sldId id="321" r:id="rId8"/>
    <p:sldId id="323" r:id="rId9"/>
    <p:sldId id="315" r:id="rId10"/>
    <p:sldId id="324" r:id="rId11"/>
    <p:sldId id="282" r:id="rId12"/>
    <p:sldId id="331" r:id="rId13"/>
    <p:sldId id="316" r:id="rId14"/>
    <p:sldId id="269" r:id="rId15"/>
    <p:sldId id="286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983"/>
    <a:srgbClr val="1E365A"/>
    <a:srgbClr val="1D3353"/>
    <a:srgbClr val="254E8B"/>
    <a:srgbClr val="FAF9FA"/>
    <a:srgbClr val="F6F6F7"/>
    <a:srgbClr val="F5F5F6"/>
    <a:srgbClr val="F3F2F4"/>
    <a:srgbClr val="22457A"/>
    <a:srgbClr val="214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64488" autoAdjust="0"/>
  </p:normalViewPr>
  <p:slideViewPr>
    <p:cSldViewPr snapToGrid="0">
      <p:cViewPr varScale="1">
        <p:scale>
          <a:sx n="82" d="100"/>
          <a:sy n="82" d="100"/>
        </p:scale>
        <p:origin x="72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C965D-ACCE-4EDB-8EFD-FE9CE0FE7FBB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56387-FF3D-4EBF-83F2-CC1A4B798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118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056387-FF3D-4EBF-83F2-CC1A4B798D9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489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056387-FF3D-4EBF-83F2-CC1A4B798D9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083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056387-FF3D-4EBF-83F2-CC1A4B798D9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079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056387-FF3D-4EBF-83F2-CC1A4B798D9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816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056387-FF3D-4EBF-83F2-CC1A4B798D9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804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056387-FF3D-4EBF-83F2-CC1A4B798D9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904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056387-FF3D-4EBF-83F2-CC1A4B798D9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100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056387-FF3D-4EBF-83F2-CC1A4B798D9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305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056387-FF3D-4EBF-83F2-CC1A4B798D9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303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056387-FF3D-4EBF-83F2-CC1A4B798D9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768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056387-FF3D-4EBF-83F2-CC1A4B798D9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426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AC9D-4DB1-4C43-9C3D-2A1F320BC312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538-5F5D-416D-A366-CC78A227F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45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AC9D-4DB1-4C43-9C3D-2A1F320BC312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538-5F5D-416D-A366-CC78A227F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81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AC9D-4DB1-4C43-9C3D-2A1F320BC312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538-5F5D-416D-A366-CC78A227F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548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AC9D-4DB1-4C43-9C3D-2A1F320BC312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538-5F5D-416D-A366-CC78A227F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17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AC9D-4DB1-4C43-9C3D-2A1F320BC312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538-5F5D-416D-A366-CC78A227F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92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AC9D-4DB1-4C43-9C3D-2A1F320BC312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538-5F5D-416D-A366-CC78A227F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46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AC9D-4DB1-4C43-9C3D-2A1F320BC312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538-5F5D-416D-A366-CC78A227F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65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AC9D-4DB1-4C43-9C3D-2A1F320BC312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538-5F5D-416D-A366-CC78A227F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44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AC9D-4DB1-4C43-9C3D-2A1F320BC312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538-5F5D-416D-A366-CC78A227F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97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AC9D-4DB1-4C43-9C3D-2A1F320BC312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538-5F5D-416D-A366-CC78A227F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89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AC9D-4DB1-4C43-9C3D-2A1F320BC312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538-5F5D-416D-A366-CC78A227F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71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CAC9D-4DB1-4C43-9C3D-2A1F320BC312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FA538-5F5D-416D-A366-CC78A227F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07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64566" y="-1181686"/>
            <a:ext cx="759656" cy="1041009"/>
          </a:xfrm>
          <a:prstGeom prst="rect">
            <a:avLst/>
          </a:pr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69073" y="-1181687"/>
            <a:ext cx="759656" cy="1041009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FEFEFE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19"/>
          <p:cNvSpPr>
            <a:spLocks/>
          </p:cNvSpPr>
          <p:nvPr/>
        </p:nvSpPr>
        <p:spPr bwMode="auto">
          <a:xfrm rot="5400000">
            <a:off x="836606" y="5479319"/>
            <a:ext cx="814472" cy="913047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 w="19050">
            <a:gradFill>
              <a:gsLst>
                <a:gs pos="0">
                  <a:srgbClr val="1B2C45"/>
                </a:gs>
                <a:gs pos="100000">
                  <a:srgbClr val="254E8C"/>
                </a:gs>
              </a:gsLst>
              <a:lin ang="3600000" scaled="0"/>
            </a:gradFill>
          </a:ln>
          <a:effectLst>
            <a:outerShdw blurRad="254000" dist="1905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>
            <a:spLocks/>
          </p:cNvSpPr>
          <p:nvPr/>
        </p:nvSpPr>
        <p:spPr bwMode="auto">
          <a:xfrm rot="5400000">
            <a:off x="2472494" y="-740107"/>
            <a:ext cx="1997138" cy="3421400"/>
          </a:xfrm>
          <a:custGeom>
            <a:avLst/>
            <a:gdLst>
              <a:gd name="connsiteX0" fmla="*/ 0 w 1997138"/>
              <a:gd name="connsiteY0" fmla="*/ 3227103 h 3421400"/>
              <a:gd name="connsiteX1" fmla="*/ 0 w 1997138"/>
              <a:gd name="connsiteY1" fmla="*/ 194299 h 3421400"/>
              <a:gd name="connsiteX2" fmla="*/ 51685 w 1997138"/>
              <a:gd name="connsiteY2" fmla="*/ 164437 h 3421400"/>
              <a:gd name="connsiteX3" fmla="*/ 253378 w 1997138"/>
              <a:gd name="connsiteY3" fmla="*/ 47908 h 3421400"/>
              <a:gd name="connsiteX4" fmla="*/ 660389 w 1997138"/>
              <a:gd name="connsiteY4" fmla="*/ 47908 h 3421400"/>
              <a:gd name="connsiteX5" fmla="*/ 1793633 w 1997138"/>
              <a:gd name="connsiteY5" fmla="*/ 702645 h 3421400"/>
              <a:gd name="connsiteX6" fmla="*/ 1997138 w 1997138"/>
              <a:gd name="connsiteY6" fmla="*/ 1053967 h 3421400"/>
              <a:gd name="connsiteX7" fmla="*/ 1997138 w 1997138"/>
              <a:gd name="connsiteY7" fmla="*/ 2363442 h 3421400"/>
              <a:gd name="connsiteX8" fmla="*/ 1793633 w 1997138"/>
              <a:gd name="connsiteY8" fmla="*/ 2718756 h 3421400"/>
              <a:gd name="connsiteX9" fmla="*/ 660389 w 1997138"/>
              <a:gd name="connsiteY9" fmla="*/ 3373493 h 3421400"/>
              <a:gd name="connsiteX10" fmla="*/ 253378 w 1997138"/>
              <a:gd name="connsiteY10" fmla="*/ 3373493 h 3421400"/>
              <a:gd name="connsiteX11" fmla="*/ 53899 w 1997138"/>
              <a:gd name="connsiteY11" fmla="*/ 3258243 h 342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97138" h="3421400">
                <a:moveTo>
                  <a:pt x="0" y="3227103"/>
                </a:moveTo>
                <a:lnTo>
                  <a:pt x="0" y="194299"/>
                </a:lnTo>
                <a:lnTo>
                  <a:pt x="51685" y="164437"/>
                </a:lnTo>
                <a:cubicBezTo>
                  <a:pt x="253378" y="47908"/>
                  <a:pt x="253378" y="47908"/>
                  <a:pt x="253378" y="47908"/>
                </a:cubicBezTo>
                <a:cubicBezTo>
                  <a:pt x="365107" y="-15969"/>
                  <a:pt x="548660" y="-15969"/>
                  <a:pt x="660389" y="47908"/>
                </a:cubicBezTo>
                <a:cubicBezTo>
                  <a:pt x="1793633" y="702645"/>
                  <a:pt x="1793633" y="702645"/>
                  <a:pt x="1793633" y="702645"/>
                </a:cubicBezTo>
                <a:cubicBezTo>
                  <a:pt x="1905361" y="766522"/>
                  <a:pt x="1997138" y="926214"/>
                  <a:pt x="1997138" y="1053967"/>
                </a:cubicBezTo>
                <a:lnTo>
                  <a:pt x="1997138" y="2363442"/>
                </a:lnTo>
                <a:cubicBezTo>
                  <a:pt x="1997138" y="2495187"/>
                  <a:pt x="1905361" y="2650887"/>
                  <a:pt x="1793633" y="2718756"/>
                </a:cubicBezTo>
                <a:cubicBezTo>
                  <a:pt x="660389" y="3373493"/>
                  <a:pt x="660389" y="3373493"/>
                  <a:pt x="660389" y="3373493"/>
                </a:cubicBezTo>
                <a:cubicBezTo>
                  <a:pt x="548660" y="3437370"/>
                  <a:pt x="365107" y="3437370"/>
                  <a:pt x="253378" y="3373493"/>
                </a:cubicBezTo>
                <a:cubicBezTo>
                  <a:pt x="182551" y="3332572"/>
                  <a:pt x="116150" y="3294209"/>
                  <a:pt x="53899" y="3258243"/>
                </a:cubicBezTo>
                <a:close/>
              </a:path>
            </a:pathLst>
          </a:custGeom>
          <a:gradFill>
            <a:gsLst>
              <a:gs pos="0">
                <a:srgbClr val="DDDDDD"/>
              </a:gs>
              <a:gs pos="100000">
                <a:srgbClr val="FEFEFE"/>
              </a:gs>
            </a:gsLst>
            <a:lin ang="192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EFEFE"/>
                </a:gs>
              </a:gsLst>
              <a:lin ang="3600000" scaled="0"/>
            </a:gradFill>
          </a:ln>
          <a:effectLst>
            <a:outerShdw blurRad="381000" dist="1270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479453" y="4851245"/>
            <a:ext cx="3582863" cy="2029971"/>
            <a:chOff x="2479453" y="4851245"/>
            <a:chExt cx="3582863" cy="2029971"/>
          </a:xfrm>
        </p:grpSpPr>
        <p:sp>
          <p:nvSpPr>
            <p:cNvPr id="41" name="任意多边形 40"/>
            <p:cNvSpPr>
              <a:spLocks/>
            </p:cNvSpPr>
            <p:nvPr/>
          </p:nvSpPr>
          <p:spPr bwMode="auto">
            <a:xfrm rot="5400000">
              <a:off x="3255899" y="4074799"/>
              <a:ext cx="2029971" cy="3582863"/>
            </a:xfrm>
            <a:custGeom>
              <a:avLst/>
              <a:gdLst>
                <a:gd name="connsiteX0" fmla="*/ 0 w 2029971"/>
                <a:gd name="connsiteY0" fmla="*/ 2474977 h 3582863"/>
                <a:gd name="connsiteX1" fmla="*/ 0 w 2029971"/>
                <a:gd name="connsiteY1" fmla="*/ 1103706 h 3582863"/>
                <a:gd name="connsiteX2" fmla="*/ 213109 w 2029971"/>
                <a:gd name="connsiteY2" fmla="*/ 735804 h 3582863"/>
                <a:gd name="connsiteX3" fmla="*/ 1399834 w 2029971"/>
                <a:gd name="connsiteY3" fmla="*/ 50169 h 3582863"/>
                <a:gd name="connsiteX4" fmla="*/ 1826052 w 2029971"/>
                <a:gd name="connsiteY4" fmla="*/ 50169 h 3582863"/>
                <a:gd name="connsiteX5" fmla="*/ 2029971 w 2029971"/>
                <a:gd name="connsiteY5" fmla="*/ 167984 h 3582863"/>
                <a:gd name="connsiteX6" fmla="*/ 2029971 w 2029971"/>
                <a:gd name="connsiteY6" fmla="*/ 3414879 h 3582863"/>
                <a:gd name="connsiteX7" fmla="*/ 1974392 w 2029971"/>
                <a:gd name="connsiteY7" fmla="*/ 3446990 h 3582863"/>
                <a:gd name="connsiteX8" fmla="*/ 1826052 w 2029971"/>
                <a:gd name="connsiteY8" fmla="*/ 3532695 h 3582863"/>
                <a:gd name="connsiteX9" fmla="*/ 1399834 w 2029971"/>
                <a:gd name="connsiteY9" fmla="*/ 3532695 h 3582863"/>
                <a:gd name="connsiteX10" fmla="*/ 213109 w 2029971"/>
                <a:gd name="connsiteY10" fmla="*/ 2847059 h 3582863"/>
                <a:gd name="connsiteX11" fmla="*/ 0 w 2029971"/>
                <a:gd name="connsiteY11" fmla="*/ 2474977 h 358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9971" h="3582863">
                  <a:moveTo>
                    <a:pt x="0" y="2474977"/>
                  </a:moveTo>
                  <a:cubicBezTo>
                    <a:pt x="0" y="1103706"/>
                    <a:pt x="0" y="1103706"/>
                    <a:pt x="0" y="1103706"/>
                  </a:cubicBezTo>
                  <a:cubicBezTo>
                    <a:pt x="0" y="969923"/>
                    <a:pt x="96108" y="802695"/>
                    <a:pt x="213109" y="735804"/>
                  </a:cubicBezTo>
                  <a:cubicBezTo>
                    <a:pt x="1399834" y="50169"/>
                    <a:pt x="1399834" y="50169"/>
                    <a:pt x="1399834" y="50169"/>
                  </a:cubicBezTo>
                  <a:cubicBezTo>
                    <a:pt x="1516835" y="-16723"/>
                    <a:pt x="1709051" y="-16723"/>
                    <a:pt x="1826052" y="50169"/>
                  </a:cubicBezTo>
                  <a:lnTo>
                    <a:pt x="2029971" y="167984"/>
                  </a:lnTo>
                  <a:lnTo>
                    <a:pt x="2029971" y="3414879"/>
                  </a:lnTo>
                  <a:lnTo>
                    <a:pt x="1974392" y="3446990"/>
                  </a:lnTo>
                  <a:cubicBezTo>
                    <a:pt x="1826052" y="3532695"/>
                    <a:pt x="1826052" y="3532695"/>
                    <a:pt x="1826052" y="3532695"/>
                  </a:cubicBezTo>
                  <a:cubicBezTo>
                    <a:pt x="1709051" y="3599586"/>
                    <a:pt x="1516835" y="3599586"/>
                    <a:pt x="1399834" y="3532695"/>
                  </a:cubicBezTo>
                  <a:cubicBezTo>
                    <a:pt x="213109" y="2847059"/>
                    <a:pt x="213109" y="2847059"/>
                    <a:pt x="213109" y="2847059"/>
                  </a:cubicBezTo>
                  <a:cubicBezTo>
                    <a:pt x="96108" y="2775987"/>
                    <a:pt x="0" y="2612940"/>
                    <a:pt x="0" y="2474977"/>
                  </a:cubicBez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FEFEFE"/>
                </a:gs>
              </a:gsLst>
              <a:lin ang="19200000" scaled="0"/>
            </a:gradFill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FEFEFE"/>
                  </a:gs>
                </a:gsLst>
                <a:lin ang="3600000" scaled="0"/>
              </a:gradFill>
            </a:ln>
            <a:effectLst>
              <a:outerShdw blurRad="381000" dist="127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2905953" y="5387757"/>
              <a:ext cx="271741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0" b="1" dirty="0">
                  <a:gradFill>
                    <a:gsLst>
                      <a:gs pos="0">
                        <a:srgbClr val="1B2C45"/>
                      </a:gs>
                      <a:gs pos="100000">
                        <a:srgbClr val="254E8C"/>
                      </a:gs>
                    </a:gsLst>
                    <a:lin ang="19200000" scaled="0"/>
                  </a:gra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2022</a:t>
              </a:r>
              <a:endParaRPr lang="zh-CN" altLang="en-US" sz="8000" b="1" dirty="0">
                <a:gradFill>
                  <a:gsLst>
                    <a:gs pos="0">
                      <a:srgbClr val="1B2C45"/>
                    </a:gs>
                    <a:gs pos="100000">
                      <a:srgbClr val="254E8C"/>
                    </a:gs>
                  </a:gsLst>
                  <a:lin ang="19200000" scaled="0"/>
                </a:gra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-37043" y="1991021"/>
            <a:ext cx="2561769" cy="2825133"/>
            <a:chOff x="-37043" y="1991021"/>
            <a:chExt cx="2561769" cy="2825133"/>
          </a:xfrm>
        </p:grpSpPr>
        <p:sp>
          <p:nvSpPr>
            <p:cNvPr id="38" name="任意多边形 37"/>
            <p:cNvSpPr>
              <a:spLocks/>
            </p:cNvSpPr>
            <p:nvPr/>
          </p:nvSpPr>
          <p:spPr bwMode="auto">
            <a:xfrm rot="5400000">
              <a:off x="-346343" y="2315384"/>
              <a:ext cx="2825133" cy="2176408"/>
            </a:xfrm>
            <a:custGeom>
              <a:avLst/>
              <a:gdLst>
                <a:gd name="connsiteX0" fmla="*/ 0 w 2825133"/>
                <a:gd name="connsiteY0" fmla="*/ 2167512 h 2176408"/>
                <a:gd name="connsiteX1" fmla="*/ 0 w 2825133"/>
                <a:gd name="connsiteY1" fmla="*/ 966593 h 2176408"/>
                <a:gd name="connsiteX2" fmla="*/ 186635 w 2825133"/>
                <a:gd name="connsiteY2" fmla="*/ 644396 h 2176408"/>
                <a:gd name="connsiteX3" fmla="*/ 1225932 w 2825133"/>
                <a:gd name="connsiteY3" fmla="*/ 43937 h 2176408"/>
                <a:gd name="connsiteX4" fmla="*/ 1599201 w 2825133"/>
                <a:gd name="connsiteY4" fmla="*/ 43937 h 2176408"/>
                <a:gd name="connsiteX5" fmla="*/ 2638499 w 2825133"/>
                <a:gd name="connsiteY5" fmla="*/ 644396 h 2176408"/>
                <a:gd name="connsiteX6" fmla="*/ 2825133 w 2825133"/>
                <a:gd name="connsiteY6" fmla="*/ 966593 h 2176408"/>
                <a:gd name="connsiteX7" fmla="*/ 2825133 w 2825133"/>
                <a:gd name="connsiteY7" fmla="*/ 2167512 h 2176408"/>
                <a:gd name="connsiteX8" fmla="*/ 2823724 w 2825133"/>
                <a:gd name="connsiteY8" fmla="*/ 2176408 h 2176408"/>
                <a:gd name="connsiteX9" fmla="*/ 1409 w 2825133"/>
                <a:gd name="connsiteY9" fmla="*/ 2176408 h 2176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5133" h="2176408">
                  <a:moveTo>
                    <a:pt x="0" y="2167512"/>
                  </a:moveTo>
                  <a:cubicBezTo>
                    <a:pt x="0" y="966593"/>
                    <a:pt x="0" y="966593"/>
                    <a:pt x="0" y="966593"/>
                  </a:cubicBezTo>
                  <a:cubicBezTo>
                    <a:pt x="0" y="849430"/>
                    <a:pt x="84169" y="702977"/>
                    <a:pt x="186635" y="644396"/>
                  </a:cubicBezTo>
                  <a:cubicBezTo>
                    <a:pt x="1225932" y="43937"/>
                    <a:pt x="1225932" y="43937"/>
                    <a:pt x="1225932" y="43937"/>
                  </a:cubicBezTo>
                  <a:cubicBezTo>
                    <a:pt x="1328398" y="-14645"/>
                    <a:pt x="1496735" y="-14645"/>
                    <a:pt x="1599201" y="43937"/>
                  </a:cubicBezTo>
                  <a:cubicBezTo>
                    <a:pt x="2638499" y="644396"/>
                    <a:pt x="2638499" y="644396"/>
                    <a:pt x="2638499" y="644396"/>
                  </a:cubicBezTo>
                  <a:cubicBezTo>
                    <a:pt x="2740965" y="702977"/>
                    <a:pt x="2825133" y="849430"/>
                    <a:pt x="2825133" y="966593"/>
                  </a:cubicBezTo>
                  <a:lnTo>
                    <a:pt x="2825133" y="2167512"/>
                  </a:lnTo>
                  <a:lnTo>
                    <a:pt x="2823724" y="2176408"/>
                  </a:lnTo>
                  <a:lnTo>
                    <a:pt x="1409" y="2176408"/>
                  </a:lnTo>
                  <a:close/>
                </a:path>
              </a:pathLst>
            </a:custGeom>
            <a:gradFill>
              <a:gsLst>
                <a:gs pos="0">
                  <a:srgbClr val="1B2C45"/>
                </a:gs>
                <a:gs pos="100000">
                  <a:srgbClr val="254E8C"/>
                </a:gs>
              </a:gsLst>
              <a:lin ang="19200000" scaled="0"/>
            </a:gradFill>
            <a:ln w="19050">
              <a:gradFill>
                <a:gsLst>
                  <a:gs pos="0">
                    <a:srgbClr val="1B2C45"/>
                  </a:gs>
                  <a:gs pos="100000">
                    <a:srgbClr val="254E8C"/>
                  </a:gs>
                </a:gsLst>
                <a:lin ang="3600000" scaled="0"/>
              </a:gradFill>
            </a:ln>
            <a:effectLst>
              <a:outerShdw blurRad="254000" dist="1905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-37043" y="3097840"/>
              <a:ext cx="25617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课程项目介绍</a:t>
              </a: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6155619" y="3261522"/>
            <a:ext cx="5638082" cy="110799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gradFill>
                  <a:gsLst>
                    <a:gs pos="0">
                      <a:srgbClr val="1B2C45"/>
                    </a:gs>
                    <a:gs pos="100000">
                      <a:srgbClr val="254E8C"/>
                    </a:gs>
                  </a:gsLst>
                  <a:lin ang="19200000" scaled="0"/>
                </a:gradFill>
                <a:latin typeface="Kartika" panose="02020503030404060203" pitchFamily="18" charset="0"/>
                <a:cs typeface="Kartika" panose="02020503030404060203" pitchFamily="18" charset="0"/>
              </a:rPr>
              <a:t>  </a:t>
            </a:r>
            <a:r>
              <a:rPr lang="en-US" altLang="zh-CN" sz="4000" b="1" dirty="0">
                <a:gradFill>
                  <a:gsLst>
                    <a:gs pos="0">
                      <a:srgbClr val="1B2C45"/>
                    </a:gs>
                    <a:gs pos="100000">
                      <a:srgbClr val="254E8C"/>
                    </a:gs>
                  </a:gsLst>
                  <a:lin ang="19200000" scaled="0"/>
                </a:gradFill>
                <a:latin typeface="Kartika" panose="02020503030404060203" pitchFamily="18" charset="0"/>
                <a:ea typeface="方正兰亭超细黑简体" panose="02000000000000000000" pitchFamily="2" charset="-122"/>
                <a:cs typeface="Kartika" panose="02020503030404060203" pitchFamily="18" charset="0"/>
              </a:rPr>
              <a:t> </a:t>
            </a:r>
            <a:r>
              <a:rPr lang="zh-CN" altLang="en-US" sz="4000" b="1" dirty="0">
                <a:gradFill>
                  <a:gsLst>
                    <a:gs pos="0">
                      <a:srgbClr val="1B2C45"/>
                    </a:gs>
                    <a:gs pos="100000">
                      <a:srgbClr val="254E8C"/>
                    </a:gs>
                  </a:gsLst>
                  <a:lin ang="19200000" scaled="0"/>
                </a:gradFill>
                <a:latin typeface="Kartika" panose="02020503030404060203" pitchFamily="18" charset="0"/>
                <a:ea typeface="方正兰亭超细黑简体" panose="02000000000000000000" pitchFamily="2" charset="-122"/>
                <a:cs typeface="Kartika" panose="02020503030404060203" pitchFamily="18" charset="0"/>
              </a:rPr>
              <a:t>城跑小程序</a:t>
            </a:r>
            <a:endParaRPr lang="en-US" altLang="zh-CN" sz="4000" b="1" dirty="0">
              <a:gradFill>
                <a:gsLst>
                  <a:gs pos="0">
                    <a:srgbClr val="1B2C45"/>
                  </a:gs>
                  <a:gs pos="100000">
                    <a:srgbClr val="254E8C"/>
                  </a:gs>
                </a:gsLst>
                <a:lin ang="19200000" scaled="0"/>
              </a:gradFill>
              <a:latin typeface="Kartika" panose="02020503030404060203" pitchFamily="18" charset="0"/>
              <a:ea typeface="方正兰亭超细黑简体" panose="02000000000000000000" pitchFamily="2" charset="-122"/>
              <a:cs typeface="Kartika" panose="02020503030404060203" pitchFamily="18" charset="0"/>
            </a:endParaRPr>
          </a:p>
          <a:p>
            <a:r>
              <a:rPr lang="en-US" altLang="zh-CN" b="1" dirty="0">
                <a:gradFill>
                  <a:gsLst>
                    <a:gs pos="0">
                      <a:srgbClr val="1B2C45"/>
                    </a:gs>
                    <a:gs pos="100000">
                      <a:srgbClr val="254E8C"/>
                    </a:gs>
                  </a:gsLst>
                  <a:lin ang="19200000" scaled="0"/>
                </a:gradFill>
                <a:latin typeface="Kartika" panose="02020503030404060203" pitchFamily="18" charset="0"/>
                <a:ea typeface="方正兰亭超细黑简体" panose="02000000000000000000" pitchFamily="2" charset="-122"/>
                <a:cs typeface="Kartika" panose="02020503030404060203" pitchFamily="18" charset="0"/>
              </a:rPr>
              <a:t>                                              ——</a:t>
            </a:r>
            <a:r>
              <a:rPr lang="zh-CN" altLang="en-US" b="1" dirty="0">
                <a:gradFill>
                  <a:gsLst>
                    <a:gs pos="0">
                      <a:srgbClr val="1B2C45"/>
                    </a:gs>
                    <a:gs pos="100000">
                      <a:srgbClr val="254E8C"/>
                    </a:gs>
                  </a:gsLst>
                  <a:lin ang="19200000" scaled="0"/>
                </a:gradFill>
                <a:latin typeface="Kartika" panose="02020503030404060203" pitchFamily="18" charset="0"/>
                <a:ea typeface="方正兰亭超细黑简体" panose="02000000000000000000" pitchFamily="2" charset="-122"/>
                <a:cs typeface="Kartika" panose="02020503030404060203" pitchFamily="18" charset="0"/>
              </a:rPr>
              <a:t>基于微信小程序开发</a:t>
            </a:r>
            <a:endParaRPr lang="en-US" altLang="zh-CN" b="1" dirty="0">
              <a:gradFill>
                <a:gsLst>
                  <a:gs pos="0">
                    <a:srgbClr val="1B2C45"/>
                  </a:gs>
                  <a:gs pos="100000">
                    <a:srgbClr val="254E8C"/>
                  </a:gs>
                </a:gsLst>
                <a:lin ang="19200000" scaled="0"/>
              </a:gradFill>
              <a:latin typeface="Kartika" panose="02020503030404060203" pitchFamily="18" charset="0"/>
              <a:ea typeface="方正兰亭超细黑简体" panose="02000000000000000000" pitchFamily="2" charset="-122"/>
              <a:cs typeface="Kartika" panose="02020503030404060203" pitchFamily="18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417145" y="4131860"/>
            <a:ext cx="1467068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          </a:t>
            </a:r>
            <a:endParaRPr lang="zh-CN" altLang="en-US" sz="4000" b="1" dirty="0">
              <a:solidFill>
                <a:schemeClr val="bg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 rot="5400000">
            <a:off x="9034241" y="1754936"/>
            <a:ext cx="0" cy="5400000"/>
          </a:xfrm>
          <a:prstGeom prst="line">
            <a:avLst/>
          </a:prstGeom>
          <a:ln w="12700">
            <a:solidFill>
              <a:srgbClr val="1E38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19"/>
          <p:cNvSpPr>
            <a:spLocks/>
          </p:cNvSpPr>
          <p:nvPr/>
        </p:nvSpPr>
        <p:spPr bwMode="auto">
          <a:xfrm rot="5400000">
            <a:off x="7835307" y="-32928"/>
            <a:ext cx="710214" cy="796170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19"/>
          <p:cNvSpPr>
            <a:spLocks noChangeAspect="1"/>
          </p:cNvSpPr>
          <p:nvPr/>
        </p:nvSpPr>
        <p:spPr bwMode="auto">
          <a:xfrm rot="5400000">
            <a:off x="7805636" y="-73256"/>
            <a:ext cx="748241" cy="838800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solidFill>
            <a:srgbClr val="FAF9FA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Freeform 19"/>
          <p:cNvSpPr>
            <a:spLocks/>
          </p:cNvSpPr>
          <p:nvPr/>
        </p:nvSpPr>
        <p:spPr bwMode="auto">
          <a:xfrm rot="5400000">
            <a:off x="8398007" y="348154"/>
            <a:ext cx="710214" cy="796170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19"/>
          <p:cNvSpPr>
            <a:spLocks noChangeAspect="1"/>
          </p:cNvSpPr>
          <p:nvPr/>
        </p:nvSpPr>
        <p:spPr bwMode="auto">
          <a:xfrm rot="5400000">
            <a:off x="8378993" y="326839"/>
            <a:ext cx="748241" cy="838800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solidFill>
            <a:srgbClr val="FAF9FA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Freeform 19"/>
          <p:cNvSpPr>
            <a:spLocks/>
          </p:cNvSpPr>
          <p:nvPr/>
        </p:nvSpPr>
        <p:spPr bwMode="auto">
          <a:xfrm rot="5400000">
            <a:off x="7856622" y="684247"/>
            <a:ext cx="710214" cy="796170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19"/>
          <p:cNvSpPr>
            <a:spLocks noChangeAspect="1"/>
          </p:cNvSpPr>
          <p:nvPr/>
        </p:nvSpPr>
        <p:spPr bwMode="auto">
          <a:xfrm rot="5400000">
            <a:off x="7837608" y="662932"/>
            <a:ext cx="748241" cy="838800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solidFill>
            <a:srgbClr val="FAF9FA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Freeform 19"/>
          <p:cNvSpPr>
            <a:spLocks/>
          </p:cNvSpPr>
          <p:nvPr/>
        </p:nvSpPr>
        <p:spPr bwMode="auto">
          <a:xfrm rot="5400000">
            <a:off x="7273524" y="1055200"/>
            <a:ext cx="710214" cy="796170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19"/>
          <p:cNvSpPr>
            <a:spLocks noChangeAspect="1"/>
          </p:cNvSpPr>
          <p:nvPr/>
        </p:nvSpPr>
        <p:spPr bwMode="auto">
          <a:xfrm rot="5400000">
            <a:off x="7254510" y="1033885"/>
            <a:ext cx="748241" cy="838800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solidFill>
            <a:srgbClr val="FAF9FA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Freeform 19"/>
          <p:cNvSpPr>
            <a:spLocks/>
          </p:cNvSpPr>
          <p:nvPr/>
        </p:nvSpPr>
        <p:spPr bwMode="auto">
          <a:xfrm rot="5400000">
            <a:off x="6680929" y="704513"/>
            <a:ext cx="710214" cy="796170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19"/>
          <p:cNvSpPr>
            <a:spLocks noChangeAspect="1"/>
          </p:cNvSpPr>
          <p:nvPr/>
        </p:nvSpPr>
        <p:spPr bwMode="auto">
          <a:xfrm rot="5400000">
            <a:off x="6661915" y="683198"/>
            <a:ext cx="748241" cy="838800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solidFill>
            <a:srgbClr val="F3F2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Freeform 19"/>
          <p:cNvSpPr>
            <a:spLocks/>
          </p:cNvSpPr>
          <p:nvPr/>
        </p:nvSpPr>
        <p:spPr bwMode="auto">
          <a:xfrm rot="5400000">
            <a:off x="7890441" y="1417267"/>
            <a:ext cx="710214" cy="796170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19"/>
          <p:cNvSpPr>
            <a:spLocks noChangeAspect="1"/>
          </p:cNvSpPr>
          <p:nvPr/>
        </p:nvSpPr>
        <p:spPr bwMode="auto">
          <a:xfrm rot="5400000">
            <a:off x="7871427" y="1395952"/>
            <a:ext cx="748241" cy="838800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solidFill>
            <a:srgbClr val="FAF9FA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Freeform 19"/>
          <p:cNvSpPr>
            <a:spLocks/>
          </p:cNvSpPr>
          <p:nvPr/>
        </p:nvSpPr>
        <p:spPr bwMode="auto">
          <a:xfrm rot="5400000">
            <a:off x="7252208" y="1780008"/>
            <a:ext cx="710214" cy="796170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19"/>
          <p:cNvSpPr>
            <a:spLocks noChangeAspect="1"/>
          </p:cNvSpPr>
          <p:nvPr/>
        </p:nvSpPr>
        <p:spPr bwMode="auto">
          <a:xfrm rot="5400000">
            <a:off x="7233194" y="1758693"/>
            <a:ext cx="748241" cy="838800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solidFill>
            <a:srgbClr val="F3F2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Freeform 19"/>
          <p:cNvSpPr>
            <a:spLocks/>
          </p:cNvSpPr>
          <p:nvPr/>
        </p:nvSpPr>
        <p:spPr bwMode="auto">
          <a:xfrm rot="5400000">
            <a:off x="6009072" y="1050781"/>
            <a:ext cx="710214" cy="796170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Freeform 19"/>
          <p:cNvSpPr>
            <a:spLocks noChangeAspect="1"/>
          </p:cNvSpPr>
          <p:nvPr/>
        </p:nvSpPr>
        <p:spPr bwMode="auto">
          <a:xfrm rot="5400000">
            <a:off x="5990058" y="1029466"/>
            <a:ext cx="748241" cy="838800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solidFill>
            <a:srgbClr val="FAF9FA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Freeform 19"/>
          <p:cNvSpPr>
            <a:spLocks/>
          </p:cNvSpPr>
          <p:nvPr/>
        </p:nvSpPr>
        <p:spPr bwMode="auto">
          <a:xfrm rot="5400000">
            <a:off x="7885542" y="2144623"/>
            <a:ext cx="710214" cy="796170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Freeform 19"/>
          <p:cNvSpPr>
            <a:spLocks noChangeAspect="1"/>
          </p:cNvSpPr>
          <p:nvPr/>
        </p:nvSpPr>
        <p:spPr bwMode="auto">
          <a:xfrm rot="5400000">
            <a:off x="7866528" y="2123308"/>
            <a:ext cx="748241" cy="838800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solidFill>
            <a:srgbClr val="FAF9FA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Freeform 19"/>
          <p:cNvSpPr>
            <a:spLocks/>
          </p:cNvSpPr>
          <p:nvPr/>
        </p:nvSpPr>
        <p:spPr bwMode="auto">
          <a:xfrm rot="5400000">
            <a:off x="5746751" y="1917826"/>
            <a:ext cx="742485" cy="832347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 w="19050">
            <a:gradFill>
              <a:gsLst>
                <a:gs pos="0">
                  <a:srgbClr val="1B2C45"/>
                </a:gs>
                <a:gs pos="100000">
                  <a:srgbClr val="254E8C"/>
                </a:gs>
              </a:gsLst>
              <a:lin ang="3600000" scaled="0"/>
            </a:gradFill>
          </a:ln>
          <a:effectLst>
            <a:outerShdw blurRad="254000" dist="1905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19"/>
          <p:cNvSpPr>
            <a:spLocks/>
          </p:cNvSpPr>
          <p:nvPr/>
        </p:nvSpPr>
        <p:spPr bwMode="auto">
          <a:xfrm rot="5400000">
            <a:off x="5378758" y="1018019"/>
            <a:ext cx="742486" cy="832348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gradFill>
            <a:gsLst>
              <a:gs pos="0">
                <a:srgbClr val="DDDDDD"/>
              </a:gs>
              <a:gs pos="100000">
                <a:srgbClr val="FEFEFE"/>
              </a:gs>
            </a:gsLst>
            <a:lin ang="192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EFEFE"/>
                </a:gs>
              </a:gsLst>
              <a:lin ang="3600000" scaled="0"/>
            </a:gradFill>
          </a:ln>
          <a:effectLst>
            <a:outerShdw blurRad="381000" dist="1270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19"/>
          <p:cNvSpPr>
            <a:spLocks/>
          </p:cNvSpPr>
          <p:nvPr/>
        </p:nvSpPr>
        <p:spPr bwMode="auto">
          <a:xfrm rot="5400000">
            <a:off x="6771102" y="292695"/>
            <a:ext cx="742486" cy="832348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gradFill>
            <a:gsLst>
              <a:gs pos="0">
                <a:srgbClr val="DDDDDD"/>
              </a:gs>
              <a:gs pos="100000">
                <a:srgbClr val="FEFEFE"/>
              </a:gs>
            </a:gsLst>
            <a:lin ang="192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EFEFE"/>
                </a:gs>
              </a:gsLst>
              <a:lin ang="3600000" scaled="0"/>
            </a:gradFill>
          </a:ln>
          <a:effectLst>
            <a:outerShdw blurRad="381000" dist="1270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19"/>
          <p:cNvSpPr>
            <a:spLocks/>
          </p:cNvSpPr>
          <p:nvPr/>
        </p:nvSpPr>
        <p:spPr bwMode="auto">
          <a:xfrm rot="5400000">
            <a:off x="7479316" y="733313"/>
            <a:ext cx="742485" cy="832347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 w="19050">
            <a:gradFill>
              <a:gsLst>
                <a:gs pos="0">
                  <a:srgbClr val="1B2C45"/>
                </a:gs>
                <a:gs pos="100000">
                  <a:srgbClr val="254E8C"/>
                </a:gs>
              </a:gsLst>
              <a:lin ang="3600000" scaled="0"/>
            </a:gradFill>
          </a:ln>
          <a:effectLst>
            <a:outerShdw blurRad="254000" dist="1905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19"/>
          <p:cNvSpPr>
            <a:spLocks/>
          </p:cNvSpPr>
          <p:nvPr/>
        </p:nvSpPr>
        <p:spPr bwMode="auto">
          <a:xfrm rot="5400000">
            <a:off x="6764519" y="1117096"/>
            <a:ext cx="742486" cy="832348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gradFill>
            <a:gsLst>
              <a:gs pos="0">
                <a:srgbClr val="DDDDDD"/>
              </a:gs>
              <a:gs pos="100000">
                <a:srgbClr val="FEFEFE"/>
              </a:gs>
            </a:gsLst>
            <a:lin ang="192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EFEFE"/>
                </a:gs>
              </a:gsLst>
              <a:lin ang="3600000" scaled="0"/>
            </a:gradFill>
          </a:ln>
          <a:effectLst>
            <a:outerShdw blurRad="381000" dist="1270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847306" y="5855723"/>
            <a:ext cx="2622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汇报人：</a:t>
            </a:r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徐韩 郑宇博 黄剑炜</a:t>
            </a:r>
          </a:p>
        </p:txBody>
      </p:sp>
    </p:spTree>
    <p:extLst>
      <p:ext uri="{BB962C8B-B14F-4D97-AF65-F5344CB8AC3E}">
        <p14:creationId xmlns:p14="http://schemas.microsoft.com/office/powerpoint/2010/main" val="394063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1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2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3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4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16" presetClass="entr" presetSubtype="37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0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2" presetClass="entr" presetSubtype="8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4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5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8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9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9" grpId="0" animBg="1"/>
          <p:bldP spid="44" grpId="0"/>
          <p:bldP spid="4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16" presetClass="entr" presetSubtype="37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0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9" grpId="0" animBg="1"/>
          <p:bldP spid="44" grpId="0"/>
          <p:bldP spid="45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30D59AD-7346-E1B1-3DBF-5A906B29F687}"/>
              </a:ext>
            </a:extLst>
          </p:cNvPr>
          <p:cNvGrpSpPr/>
          <p:nvPr/>
        </p:nvGrpSpPr>
        <p:grpSpPr>
          <a:xfrm flipH="1">
            <a:off x="8997872" y="56309"/>
            <a:ext cx="924437" cy="838796"/>
            <a:chOff x="5657384" y="337626"/>
            <a:chExt cx="2609348" cy="2367616"/>
          </a:xfrm>
        </p:grpSpPr>
        <p:sp>
          <p:nvSpPr>
            <p:cNvPr id="5" name="Freeform 19">
              <a:extLst>
                <a:ext uri="{FF2B5EF4-FFF2-40B4-BE49-F238E27FC236}">
                  <a16:creationId xmlns:a16="http://schemas.microsoft.com/office/drawing/2014/main" id="{3CB737C3-7C17-2A1E-0F6A-15ACBD56C4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070308" y="1917826"/>
              <a:ext cx="742485" cy="832347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gradFill>
              <a:gsLst>
                <a:gs pos="0">
                  <a:srgbClr val="1B2C45"/>
                </a:gs>
                <a:gs pos="100000">
                  <a:srgbClr val="254E8C"/>
                </a:gs>
              </a:gsLst>
              <a:lin ang="19200000" scaled="0"/>
            </a:gradFill>
            <a:ln w="19050">
              <a:gradFill>
                <a:gsLst>
                  <a:gs pos="0">
                    <a:srgbClr val="1B2C45"/>
                  </a:gs>
                  <a:gs pos="100000">
                    <a:srgbClr val="254E8C"/>
                  </a:gs>
                </a:gsLst>
                <a:lin ang="3600000" scaled="0"/>
              </a:gradFill>
            </a:ln>
            <a:effectLst>
              <a:outerShdw blurRad="254000" dist="1905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Freeform 19">
              <a:extLst>
                <a:ext uri="{FF2B5EF4-FFF2-40B4-BE49-F238E27FC236}">
                  <a16:creationId xmlns:a16="http://schemas.microsoft.com/office/drawing/2014/main" id="{CC839104-B436-10B4-9238-5D2D607F01B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702315" y="1018019"/>
              <a:ext cx="742486" cy="832348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FEFEFE"/>
                </a:gs>
              </a:gsLst>
              <a:lin ang="19200000" scaled="0"/>
            </a:gradFill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FEFEFE"/>
                  </a:gs>
                </a:gsLst>
                <a:lin ang="3600000" scaled="0"/>
              </a:gradFill>
            </a:ln>
            <a:effectLst>
              <a:outerShdw blurRad="381000" dist="127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Freeform 19">
              <a:extLst>
                <a:ext uri="{FF2B5EF4-FFF2-40B4-BE49-F238E27FC236}">
                  <a16:creationId xmlns:a16="http://schemas.microsoft.com/office/drawing/2014/main" id="{7B33C864-5EEB-02DE-64EB-DD64E0A9798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764519" y="1117096"/>
              <a:ext cx="742486" cy="832348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FEFEFE"/>
                </a:gs>
              </a:gsLst>
              <a:lin ang="19200000" scaled="0"/>
            </a:gradFill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FEFEFE"/>
                  </a:gs>
                </a:gsLst>
                <a:lin ang="3600000" scaled="0"/>
              </a:gradFill>
            </a:ln>
            <a:effectLst>
              <a:outerShdw blurRad="381000" dist="127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Freeform 19">
              <a:extLst>
                <a:ext uri="{FF2B5EF4-FFF2-40B4-BE49-F238E27FC236}">
                  <a16:creationId xmlns:a16="http://schemas.microsoft.com/office/drawing/2014/main" id="{9E3B76AE-17D6-6430-DB76-7A907A20189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771102" y="292695"/>
              <a:ext cx="742486" cy="832348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FEFEFE"/>
                </a:gs>
              </a:gsLst>
              <a:lin ang="19200000" scaled="0"/>
            </a:gradFill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FEFEFE"/>
                  </a:gs>
                </a:gsLst>
                <a:lin ang="3600000" scaled="0"/>
              </a:gradFill>
            </a:ln>
            <a:effectLst>
              <a:outerShdw blurRad="381000" dist="127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Freeform 19">
              <a:extLst>
                <a:ext uri="{FF2B5EF4-FFF2-40B4-BE49-F238E27FC236}">
                  <a16:creationId xmlns:a16="http://schemas.microsoft.com/office/drawing/2014/main" id="{CD7793FA-BDBD-53BB-169E-71958286F6F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7479316" y="733313"/>
              <a:ext cx="742485" cy="832347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gradFill>
              <a:gsLst>
                <a:gs pos="0">
                  <a:srgbClr val="1B2C45"/>
                </a:gs>
                <a:gs pos="100000">
                  <a:srgbClr val="254E8C"/>
                </a:gs>
              </a:gsLst>
              <a:lin ang="19200000" scaled="0"/>
            </a:gradFill>
            <a:ln w="19050">
              <a:gradFill>
                <a:gsLst>
                  <a:gs pos="0">
                    <a:srgbClr val="1B2C45"/>
                  </a:gs>
                  <a:gs pos="100000">
                    <a:srgbClr val="254E8C"/>
                  </a:gs>
                </a:gsLst>
                <a:lin ang="3600000" scaled="0"/>
              </a:gradFill>
            </a:ln>
            <a:effectLst>
              <a:outerShdw blurRad="254000" dist="1905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Freeform 19">
            <a:extLst>
              <a:ext uri="{FF2B5EF4-FFF2-40B4-BE49-F238E27FC236}">
                <a16:creationId xmlns:a16="http://schemas.microsoft.com/office/drawing/2014/main" id="{1CE6C60D-C802-06C1-D2E2-2FF6BB1950B4}"/>
              </a:ext>
            </a:extLst>
          </p:cNvPr>
          <p:cNvSpPr>
            <a:spLocks/>
          </p:cNvSpPr>
          <p:nvPr/>
        </p:nvSpPr>
        <p:spPr bwMode="auto">
          <a:xfrm rot="10800000">
            <a:off x="2410903" y="91539"/>
            <a:ext cx="809350" cy="907305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 w="19050">
            <a:gradFill>
              <a:gsLst>
                <a:gs pos="0">
                  <a:srgbClr val="1B2C45"/>
                </a:gs>
                <a:gs pos="100000">
                  <a:srgbClr val="254E8C"/>
                </a:gs>
              </a:gsLst>
              <a:lin ang="3600000" scaled="0"/>
            </a:gradFill>
          </a:ln>
          <a:effectLst>
            <a:outerShdw blurRad="254000" dist="1905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63BBEF5-9E1B-4AF0-4610-FDBB4DDD716F}"/>
              </a:ext>
            </a:extLst>
          </p:cNvPr>
          <p:cNvSpPr txBox="1"/>
          <p:nvPr/>
        </p:nvSpPr>
        <p:spPr>
          <a:xfrm>
            <a:off x="5071341" y="13031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234983"/>
                </a:solidFill>
                <a:latin typeface="方正兰亭纤黑简体" panose="03000509000000000000" pitchFamily="65" charset="-122"/>
                <a:ea typeface="方正兰亭纤黑简体" panose="03000509000000000000" pitchFamily="65" charset="-122"/>
              </a:rPr>
              <a:t>项目功能</a:t>
            </a:r>
          </a:p>
        </p:txBody>
      </p:sp>
      <p:sp>
        <p:nvSpPr>
          <p:cNvPr id="12" name="流程图: 终止 11">
            <a:extLst>
              <a:ext uri="{FF2B5EF4-FFF2-40B4-BE49-F238E27FC236}">
                <a16:creationId xmlns:a16="http://schemas.microsoft.com/office/drawing/2014/main" id="{4A49B6BA-DCD1-03BB-D2AE-651C973FCA2E}"/>
              </a:ext>
            </a:extLst>
          </p:cNvPr>
          <p:cNvSpPr/>
          <p:nvPr/>
        </p:nvSpPr>
        <p:spPr>
          <a:xfrm rot="10800000" flipH="1" flipV="1">
            <a:off x="1495717" y="2064383"/>
            <a:ext cx="1379108" cy="353352"/>
          </a:xfrm>
          <a:prstGeom prst="flowChartTerminator">
            <a:avLst/>
          </a:prstGeom>
          <a:gradFill flip="none" rotWithShape="1">
            <a:gsLst>
              <a:gs pos="0">
                <a:srgbClr val="F7F7F7">
                  <a:lumMod val="100000"/>
                </a:srgbClr>
              </a:gs>
              <a:gs pos="100000">
                <a:srgbClr val="C8C8C8"/>
              </a:gs>
            </a:gsLst>
            <a:lin ang="19800000" scaled="0"/>
            <a:tileRect/>
          </a:gradFill>
          <a:ln w="19050">
            <a:gradFill flip="none" rotWithShape="1">
              <a:gsLst>
                <a:gs pos="53000">
                  <a:schemeClr val="bg1">
                    <a:alpha val="9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1400000" scaled="0"/>
              <a:tileRect/>
            </a:gradFill>
          </a:ln>
          <a:effectLst>
            <a:outerShdw blurRad="482600" dist="279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b="1">
              <a:solidFill>
                <a:srgbClr val="181818"/>
              </a:solidFill>
              <a:ea typeface="方正兰亭特黑简体" panose="02000000000000000000" pitchFamily="2" charset="-122"/>
            </a:endParaRPr>
          </a:p>
        </p:txBody>
      </p:sp>
      <p:sp>
        <p:nvSpPr>
          <p:cNvPr id="13" name="流程图: 终止 12">
            <a:extLst>
              <a:ext uri="{FF2B5EF4-FFF2-40B4-BE49-F238E27FC236}">
                <a16:creationId xmlns:a16="http://schemas.microsoft.com/office/drawing/2014/main" id="{D0C49FCE-5062-FCC7-E793-EB8AC6F86E8D}"/>
              </a:ext>
            </a:extLst>
          </p:cNvPr>
          <p:cNvSpPr/>
          <p:nvPr/>
        </p:nvSpPr>
        <p:spPr>
          <a:xfrm rot="19917173">
            <a:off x="382822" y="2435686"/>
            <a:ext cx="1379108" cy="353352"/>
          </a:xfrm>
          <a:prstGeom prst="flowChartTerminator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C8C8C8"/>
              </a:gs>
            </a:gsLst>
            <a:lin ang="19800000" scaled="0"/>
            <a:tileRect/>
          </a:gradFill>
          <a:ln w="25400">
            <a:gradFill flip="none" rotWithShape="1">
              <a:gsLst>
                <a:gs pos="53000">
                  <a:schemeClr val="bg1">
                    <a:alpha val="9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7200000" scaled="0"/>
              <a:tileRect/>
            </a:gradFill>
          </a:ln>
          <a:effectLst>
            <a:outerShdw blurRad="482600" dist="279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100" b="1" dirty="0">
              <a:solidFill>
                <a:srgbClr val="234983"/>
              </a:solidFill>
              <a:ea typeface="方正兰亭特黑简体" panose="02000000000000000000" pitchFamily="2" charset="-122"/>
            </a:endParaRPr>
          </a:p>
        </p:txBody>
      </p:sp>
      <p:sp>
        <p:nvSpPr>
          <p:cNvPr id="14" name="流程图: 终止 13">
            <a:extLst>
              <a:ext uri="{FF2B5EF4-FFF2-40B4-BE49-F238E27FC236}">
                <a16:creationId xmlns:a16="http://schemas.microsoft.com/office/drawing/2014/main" id="{88CD2643-167C-746D-0B13-F16392B23118}"/>
              </a:ext>
            </a:extLst>
          </p:cNvPr>
          <p:cNvSpPr/>
          <p:nvPr/>
        </p:nvSpPr>
        <p:spPr>
          <a:xfrm rot="1911807">
            <a:off x="524425" y="1760974"/>
            <a:ext cx="1379108" cy="353353"/>
          </a:xfrm>
          <a:prstGeom prst="flowChartTerminator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C8C8C8"/>
              </a:gs>
            </a:gsLst>
            <a:lin ang="19800000" scaled="0"/>
            <a:tileRect/>
          </a:gradFill>
          <a:ln w="25400">
            <a:gradFill flip="none" rotWithShape="1">
              <a:gsLst>
                <a:gs pos="53000">
                  <a:schemeClr val="bg1">
                    <a:alpha val="9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7200000" scaled="0"/>
              <a:tileRect/>
            </a:gradFill>
          </a:ln>
          <a:effectLst>
            <a:outerShdw blurRad="482600" dist="279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zh-CN" sz="1100" b="1" dirty="0">
              <a:solidFill>
                <a:srgbClr val="234983"/>
              </a:solidFill>
              <a:ea typeface="方正兰亭特黑简体" panose="02000000000000000000" pitchFamily="2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5D21EC8-B84E-3172-F2E8-D30EB80751C5}"/>
              </a:ext>
            </a:extLst>
          </p:cNvPr>
          <p:cNvSpPr/>
          <p:nvPr/>
        </p:nvSpPr>
        <p:spPr>
          <a:xfrm>
            <a:off x="1122568" y="1724519"/>
            <a:ext cx="1132422" cy="1132422"/>
          </a:xfrm>
          <a:prstGeom prst="ellipse">
            <a:avLst/>
          </a:prstGeom>
          <a:solidFill>
            <a:srgbClr val="234983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sz="2000" b="1" dirty="0">
              <a:solidFill>
                <a:schemeClr val="bg1"/>
              </a:solidFill>
              <a:ea typeface="方正兰亭特黑简体" panose="02000000000000000000" pitchFamily="2" charset="-122"/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ea typeface="方正兰亭特黑简体" panose="02000000000000000000" pitchFamily="2" charset="-122"/>
              </a:rPr>
              <a:t>取件</a:t>
            </a:r>
            <a:r>
              <a:rPr lang="en-US" altLang="zh-CN" sz="2000" b="1" dirty="0">
                <a:solidFill>
                  <a:schemeClr val="bg1"/>
                </a:solidFill>
                <a:ea typeface="方正兰亭特黑简体" panose="02000000000000000000" pitchFamily="2" charset="-122"/>
              </a:rPr>
              <a:t>/</a:t>
            </a:r>
            <a:r>
              <a:rPr lang="zh-CN" altLang="en-US" sz="2000" b="1" dirty="0">
                <a:solidFill>
                  <a:schemeClr val="bg1"/>
                </a:solidFill>
                <a:ea typeface="方正兰亭特黑简体" panose="02000000000000000000" pitchFamily="2" charset="-122"/>
              </a:rPr>
              <a:t>超市</a:t>
            </a:r>
            <a:r>
              <a:rPr lang="en-US" altLang="zh-CN" sz="2000" b="1" dirty="0">
                <a:solidFill>
                  <a:schemeClr val="bg1"/>
                </a:solidFill>
                <a:ea typeface="方正兰亭特黑简体" panose="02000000000000000000" pitchFamily="2" charset="-122"/>
              </a:rPr>
              <a:t>/</a:t>
            </a:r>
            <a:r>
              <a:rPr lang="zh-CN" altLang="en-US" sz="2000" b="1" dirty="0">
                <a:solidFill>
                  <a:schemeClr val="bg1"/>
                </a:solidFill>
                <a:ea typeface="方正兰亭特黑简体" panose="02000000000000000000" pitchFamily="2" charset="-122"/>
              </a:rPr>
              <a:t>外卖</a:t>
            </a:r>
          </a:p>
          <a:p>
            <a:pPr algn="ctr"/>
            <a:endParaRPr lang="zh-CN" altLang="en-US" sz="2000" b="1" dirty="0">
              <a:solidFill>
                <a:schemeClr val="bg1"/>
              </a:solidFill>
              <a:ea typeface="方正兰亭特黑简体" panose="02000000000000000000" pitchFamily="2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3CB960C-CDD3-970C-473A-109420330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47" y="3582615"/>
            <a:ext cx="2715451" cy="220453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C43288BD-1B16-E90A-C126-E539A3EBAD9C}"/>
              </a:ext>
            </a:extLst>
          </p:cNvPr>
          <p:cNvSpPr txBox="1"/>
          <p:nvPr/>
        </p:nvSpPr>
        <p:spPr>
          <a:xfrm>
            <a:off x="3936603" y="1458200"/>
            <a:ext cx="5690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·</a:t>
            </a:r>
            <a:r>
              <a:rPr lang="zh-CN" altLang="en-US" dirty="0"/>
              <a:t>取件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zh-CN" altLang="en-US" dirty="0"/>
              <a:t>用户能够自行发布任务，若有同学接受任务，他会按照任务要求将用户需要的物品带到指定的地点。</a:t>
            </a:r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5A0881F-403B-8606-1E19-C312A5440666}"/>
              </a:ext>
            </a:extLst>
          </p:cNvPr>
          <p:cNvSpPr txBox="1"/>
          <p:nvPr/>
        </p:nvSpPr>
        <p:spPr>
          <a:xfrm>
            <a:off x="3932091" y="2533775"/>
            <a:ext cx="6984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·</a:t>
            </a:r>
            <a:r>
              <a:rPr lang="zh-CN" altLang="en-US" dirty="0"/>
              <a:t>超市</a:t>
            </a:r>
            <a:r>
              <a:rPr lang="en-US" altLang="zh-CN" dirty="0"/>
              <a:t>/</a:t>
            </a:r>
            <a:r>
              <a:rPr lang="zh-CN" altLang="en-US" dirty="0"/>
              <a:t>外卖</a:t>
            </a:r>
            <a:endParaRPr lang="en-US" altLang="zh-CN" dirty="0"/>
          </a:p>
          <a:p>
            <a:r>
              <a:rPr lang="zh-CN" altLang="en-US" dirty="0"/>
              <a:t>  用户可以自行选择商品，并且根据商品目的地决定最终配送时间。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85507B1-2546-F734-6869-ADC890D42863}"/>
              </a:ext>
            </a:extLst>
          </p:cNvPr>
          <p:cNvSpPr txBox="1"/>
          <p:nvPr/>
        </p:nvSpPr>
        <p:spPr>
          <a:xfrm>
            <a:off x="3830216" y="3582615"/>
            <a:ext cx="8361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·</a:t>
            </a:r>
            <a:r>
              <a:rPr lang="zh-CN" altLang="en-US" dirty="0"/>
              <a:t>注：</a:t>
            </a:r>
            <a:endParaRPr lang="en-US" altLang="zh-CN" dirty="0"/>
          </a:p>
          <a:p>
            <a:r>
              <a:rPr lang="zh-CN" altLang="en-US" dirty="0"/>
              <a:t>  </a:t>
            </a:r>
            <a:r>
              <a:rPr lang="en-US" altLang="zh-CN" dirty="0"/>
              <a:t>1.</a:t>
            </a:r>
            <a:r>
              <a:rPr lang="zh-CN" altLang="en-US" dirty="0"/>
              <a:t>任务发布者可以在发布任务界面自行设计要求，如地点、时间等。</a:t>
            </a:r>
            <a:endParaRPr lang="en-US" altLang="zh-CN" dirty="0"/>
          </a:p>
          <a:p>
            <a:r>
              <a:rPr lang="en-US" altLang="zh-CN" dirty="0"/>
              <a:t>  2.</a:t>
            </a:r>
            <a:r>
              <a:rPr lang="zh-CN" altLang="en-US" dirty="0"/>
              <a:t>配送者可以查看任务要求信息，并依据当前状况从而决定是否接受任务。</a:t>
            </a:r>
            <a:endParaRPr lang="en-US" altLang="zh-CN" dirty="0"/>
          </a:p>
          <a:p>
            <a:r>
              <a:rPr lang="en-US" altLang="zh-CN" dirty="0"/>
              <a:t>  3.</a:t>
            </a:r>
            <a:r>
              <a:rPr lang="zh-CN" altLang="en-US" dirty="0"/>
              <a:t>用户在发布任务和接受任务有上限，防止恶意刷单。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409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4" grpId="0" animBg="1"/>
      <p:bldP spid="16" grpId="0" animBg="1"/>
      <p:bldP spid="20" grpId="0"/>
      <p:bldP spid="2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64566" y="-1181686"/>
            <a:ext cx="759656" cy="1041009"/>
          </a:xfrm>
          <a:prstGeom prst="rect">
            <a:avLst/>
          </a:pr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69073" y="-1181687"/>
            <a:ext cx="759656" cy="1041009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FEFEFE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 flipH="1">
            <a:off x="8997872" y="56309"/>
            <a:ext cx="924437" cy="838796"/>
            <a:chOff x="5657384" y="337626"/>
            <a:chExt cx="2609348" cy="2367616"/>
          </a:xfrm>
        </p:grpSpPr>
        <p:sp>
          <p:nvSpPr>
            <p:cNvPr id="30" name="Freeform 19"/>
            <p:cNvSpPr>
              <a:spLocks/>
            </p:cNvSpPr>
            <p:nvPr/>
          </p:nvSpPr>
          <p:spPr bwMode="auto">
            <a:xfrm rot="5400000">
              <a:off x="6070308" y="1917826"/>
              <a:ext cx="742485" cy="832347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gradFill>
              <a:gsLst>
                <a:gs pos="0">
                  <a:srgbClr val="1B2C45"/>
                </a:gs>
                <a:gs pos="100000">
                  <a:srgbClr val="254E8C"/>
                </a:gs>
              </a:gsLst>
              <a:lin ang="19200000" scaled="0"/>
            </a:gradFill>
            <a:ln w="19050">
              <a:gradFill>
                <a:gsLst>
                  <a:gs pos="0">
                    <a:srgbClr val="1B2C45"/>
                  </a:gs>
                  <a:gs pos="100000">
                    <a:srgbClr val="254E8C"/>
                  </a:gs>
                </a:gsLst>
                <a:lin ang="3600000" scaled="0"/>
              </a:gradFill>
            </a:ln>
            <a:effectLst>
              <a:outerShdw blurRad="254000" dist="1905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Freeform 19"/>
            <p:cNvSpPr>
              <a:spLocks/>
            </p:cNvSpPr>
            <p:nvPr/>
          </p:nvSpPr>
          <p:spPr bwMode="auto">
            <a:xfrm rot="5400000">
              <a:off x="5702315" y="1018019"/>
              <a:ext cx="742486" cy="832348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FEFEFE"/>
                </a:gs>
              </a:gsLst>
              <a:lin ang="19200000" scaled="0"/>
            </a:gradFill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FEFEFE"/>
                  </a:gs>
                </a:gsLst>
                <a:lin ang="3600000" scaled="0"/>
              </a:gradFill>
            </a:ln>
            <a:effectLst>
              <a:outerShdw blurRad="381000" dist="127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Freeform 19"/>
            <p:cNvSpPr>
              <a:spLocks/>
            </p:cNvSpPr>
            <p:nvPr/>
          </p:nvSpPr>
          <p:spPr bwMode="auto">
            <a:xfrm rot="5400000">
              <a:off x="6764519" y="1117096"/>
              <a:ext cx="742486" cy="832348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FEFEFE"/>
                </a:gs>
              </a:gsLst>
              <a:lin ang="19200000" scaled="0"/>
            </a:gradFill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FEFEFE"/>
                  </a:gs>
                </a:gsLst>
                <a:lin ang="3600000" scaled="0"/>
              </a:gradFill>
            </a:ln>
            <a:effectLst>
              <a:outerShdw blurRad="381000" dist="127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Freeform 19"/>
            <p:cNvSpPr>
              <a:spLocks/>
            </p:cNvSpPr>
            <p:nvPr/>
          </p:nvSpPr>
          <p:spPr bwMode="auto">
            <a:xfrm rot="5400000">
              <a:off x="6771102" y="292695"/>
              <a:ext cx="742486" cy="832348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FEFEFE"/>
                </a:gs>
              </a:gsLst>
              <a:lin ang="19200000" scaled="0"/>
            </a:gradFill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FEFEFE"/>
                  </a:gs>
                </a:gsLst>
                <a:lin ang="3600000" scaled="0"/>
              </a:gradFill>
            </a:ln>
            <a:effectLst>
              <a:outerShdw blurRad="381000" dist="127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Freeform 19"/>
            <p:cNvSpPr>
              <a:spLocks/>
            </p:cNvSpPr>
            <p:nvPr/>
          </p:nvSpPr>
          <p:spPr bwMode="auto">
            <a:xfrm rot="5400000">
              <a:off x="7479316" y="733313"/>
              <a:ext cx="742485" cy="832347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gradFill>
              <a:gsLst>
                <a:gs pos="0">
                  <a:srgbClr val="1B2C45"/>
                </a:gs>
                <a:gs pos="100000">
                  <a:srgbClr val="254E8C"/>
                </a:gs>
              </a:gsLst>
              <a:lin ang="19200000" scaled="0"/>
            </a:gradFill>
            <a:ln w="19050">
              <a:gradFill>
                <a:gsLst>
                  <a:gs pos="0">
                    <a:srgbClr val="1B2C45"/>
                  </a:gs>
                  <a:gs pos="100000">
                    <a:srgbClr val="254E8C"/>
                  </a:gs>
                </a:gsLst>
                <a:lin ang="3600000" scaled="0"/>
              </a:gradFill>
            </a:ln>
            <a:effectLst>
              <a:outerShdw blurRad="254000" dist="1905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4953074" y="237784"/>
            <a:ext cx="2031325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gradFill>
                  <a:gsLst>
                    <a:gs pos="0">
                      <a:srgbClr val="1B2C45"/>
                    </a:gs>
                    <a:gs pos="100000">
                      <a:srgbClr val="254E8C"/>
                    </a:gs>
                  </a:gsLst>
                  <a:lin ang="19200000" scaled="0"/>
                </a:gradFill>
                <a:latin typeface="Kartika" panose="02020503030404060203" pitchFamily="18" charset="0"/>
                <a:cs typeface="Kartika" panose="02020503030404060203" pitchFamily="18" charset="0"/>
              </a:rPr>
              <a:t>项目功能</a:t>
            </a:r>
            <a:endParaRPr lang="en-US" altLang="zh-CN" sz="2400" dirty="0">
              <a:gradFill>
                <a:gsLst>
                  <a:gs pos="0">
                    <a:srgbClr val="1B2C45"/>
                  </a:gs>
                  <a:gs pos="100000">
                    <a:srgbClr val="254E8C"/>
                  </a:gs>
                </a:gsLst>
                <a:lin ang="19200000" scaled="0"/>
              </a:gradFill>
              <a:latin typeface="Kartika" panose="02020503030404060203" pitchFamily="18" charset="0"/>
              <a:ea typeface="方正兰亭超细黑简体" panose="02000000000000000000" pitchFamily="2" charset="-122"/>
              <a:cs typeface="Kartika" panose="02020503030404060203" pitchFamily="18" charset="0"/>
            </a:endParaRPr>
          </a:p>
        </p:txBody>
      </p:sp>
      <p:sp>
        <p:nvSpPr>
          <p:cNvPr id="19" name="Freeform 19"/>
          <p:cNvSpPr>
            <a:spLocks/>
          </p:cNvSpPr>
          <p:nvPr/>
        </p:nvSpPr>
        <p:spPr bwMode="auto">
          <a:xfrm rot="10800000">
            <a:off x="2421920" y="91539"/>
            <a:ext cx="809350" cy="907305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 w="19050">
            <a:gradFill>
              <a:gsLst>
                <a:gs pos="0">
                  <a:srgbClr val="1B2C45"/>
                </a:gs>
                <a:gs pos="100000">
                  <a:srgbClr val="254E8C"/>
                </a:gs>
              </a:gsLst>
              <a:lin ang="3600000" scaled="0"/>
            </a:gradFill>
          </a:ln>
          <a:effectLst>
            <a:outerShdw blurRad="254000" dist="1905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6096000" y="921267"/>
            <a:ext cx="466304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· </a:t>
            </a:r>
            <a:r>
              <a:rPr lang="zh-CN" altLang="en-US" sz="2000" dirty="0"/>
              <a:t>配送者每次完成任务时自动记录此次任务完成情况，结合用户评价，增减信誉分。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· </a:t>
            </a:r>
            <a:r>
              <a:rPr lang="zh-CN" altLang="en-US" sz="2000" dirty="0"/>
              <a:t>配送者接收任务数量与抢单优先度由信誉分决定。当信誉分低于一定程度时，会拉入黑名单。</a:t>
            </a:r>
          </a:p>
        </p:txBody>
      </p:sp>
      <p:sp>
        <p:nvSpPr>
          <p:cNvPr id="40" name="梯形 39"/>
          <p:cNvSpPr/>
          <p:nvPr/>
        </p:nvSpPr>
        <p:spPr>
          <a:xfrm rot="12634210">
            <a:off x="4961962" y="3573761"/>
            <a:ext cx="326154" cy="1623537"/>
          </a:xfrm>
          <a:prstGeom prst="trapezoid">
            <a:avLst>
              <a:gd name="adj" fmla="val 45118"/>
            </a:avLst>
          </a:prstGeom>
          <a:solidFill>
            <a:srgbClr val="234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梯形 45"/>
          <p:cNvSpPr/>
          <p:nvPr/>
        </p:nvSpPr>
        <p:spPr>
          <a:xfrm rot="8965790" flipV="1">
            <a:off x="5001971" y="1879599"/>
            <a:ext cx="326154" cy="1623537"/>
          </a:xfrm>
          <a:prstGeom prst="trapezoid">
            <a:avLst>
              <a:gd name="adj" fmla="val 45118"/>
            </a:avLst>
          </a:prstGeom>
          <a:solidFill>
            <a:srgbClr val="234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流程图: 或者 46"/>
          <p:cNvSpPr/>
          <p:nvPr/>
        </p:nvSpPr>
        <p:spPr>
          <a:xfrm>
            <a:off x="404765" y="1909839"/>
            <a:ext cx="3203132" cy="3203132"/>
          </a:xfrm>
          <a:prstGeom prst="flowChartOr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C8C8C8"/>
              </a:gs>
            </a:gsLst>
            <a:lin ang="19800000" scaled="0"/>
            <a:tileRect/>
          </a:gradFill>
          <a:ln w="25400">
            <a:gradFill flip="none" rotWithShape="1">
              <a:gsLst>
                <a:gs pos="53000">
                  <a:schemeClr val="bg1">
                    <a:alpha val="9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7200000" scaled="0"/>
              <a:tileRect/>
            </a:gradFill>
          </a:ln>
          <a:effectLst>
            <a:outerShdw blurRad="482600" dist="279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b="1">
              <a:solidFill>
                <a:srgbClr val="181818"/>
              </a:solidFill>
              <a:ea typeface="方正兰亭特黑简体" panose="02000000000000000000" pitchFamily="2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4032125" y="1153932"/>
            <a:ext cx="1261965" cy="126196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C8C8C8"/>
              </a:gs>
            </a:gsLst>
            <a:lin ang="19800000" scaled="0"/>
            <a:tileRect/>
          </a:gradFill>
          <a:ln w="25400">
            <a:gradFill flip="none" rotWithShape="1">
              <a:gsLst>
                <a:gs pos="53000">
                  <a:schemeClr val="bg1">
                    <a:alpha val="9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7200000" scaled="0"/>
              <a:tileRect/>
            </a:gradFill>
          </a:ln>
          <a:effectLst>
            <a:outerShdw blurRad="482600" dist="279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b="1" dirty="0">
                <a:solidFill>
                  <a:srgbClr val="234983"/>
                </a:solidFill>
                <a:ea typeface="方正兰亭特黑简体" panose="02000000000000000000" pitchFamily="2" charset="-122"/>
              </a:rPr>
              <a:t>配送者</a:t>
            </a:r>
            <a:endParaRPr lang="en-US" altLang="zh-CN" sz="1600" b="1" dirty="0">
              <a:solidFill>
                <a:srgbClr val="234983"/>
              </a:solidFill>
              <a:ea typeface="方正兰亭特黑简体" panose="02000000000000000000" pitchFamily="2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4032125" y="4606912"/>
            <a:ext cx="1261965" cy="126196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C8C8C8"/>
              </a:gs>
            </a:gsLst>
            <a:lin ang="19800000" scaled="0"/>
            <a:tileRect/>
          </a:gradFill>
          <a:ln w="25400">
            <a:gradFill flip="none" rotWithShape="1">
              <a:gsLst>
                <a:gs pos="53000">
                  <a:schemeClr val="bg1">
                    <a:alpha val="9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7200000" scaled="0"/>
              <a:tileRect/>
            </a:gradFill>
          </a:ln>
          <a:effectLst>
            <a:outerShdw blurRad="482600" dist="279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b="1" dirty="0">
                <a:solidFill>
                  <a:srgbClr val="234983"/>
                </a:solidFill>
                <a:ea typeface="方正兰亭特黑简体" panose="02000000000000000000" pitchFamily="2" charset="-122"/>
              </a:rPr>
              <a:t>任务发布者</a:t>
            </a:r>
            <a:endParaRPr lang="en-US" altLang="zh-CN" sz="1600" b="1" dirty="0">
              <a:solidFill>
                <a:srgbClr val="234983"/>
              </a:solidFill>
              <a:ea typeface="方正兰亭特黑简体" panose="02000000000000000000" pitchFamily="2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64025" y="2453083"/>
            <a:ext cx="8803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>
                <a:solidFill>
                  <a:srgbClr val="234983"/>
                </a:solidFill>
                <a:latin typeface="HelveticaNeueLT Pro 95 Blk" panose="020B0904020202020204" pitchFamily="34" charset="0"/>
              </a:rPr>
              <a:t>个</a:t>
            </a:r>
          </a:p>
        </p:txBody>
      </p:sp>
      <p:sp>
        <p:nvSpPr>
          <p:cNvPr id="51" name="矩形 50"/>
          <p:cNvSpPr/>
          <p:nvPr/>
        </p:nvSpPr>
        <p:spPr>
          <a:xfrm>
            <a:off x="2289851" y="2501294"/>
            <a:ext cx="8803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>
                <a:solidFill>
                  <a:srgbClr val="234983"/>
                </a:solidFill>
                <a:latin typeface="HelveticaNeueLT Pro 95 Blk" panose="020B0904020202020204" pitchFamily="34" charset="0"/>
              </a:rPr>
              <a:t>人</a:t>
            </a:r>
          </a:p>
        </p:txBody>
      </p:sp>
      <p:sp>
        <p:nvSpPr>
          <p:cNvPr id="52" name="矩形 51"/>
          <p:cNvSpPr/>
          <p:nvPr/>
        </p:nvSpPr>
        <p:spPr>
          <a:xfrm>
            <a:off x="831512" y="3866476"/>
            <a:ext cx="8803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>
                <a:solidFill>
                  <a:srgbClr val="234983"/>
                </a:solidFill>
                <a:latin typeface="HelveticaNeueLT Pro 95 Blk" panose="020B0904020202020204" pitchFamily="34" charset="0"/>
              </a:rPr>
              <a:t>信</a:t>
            </a:r>
          </a:p>
        </p:txBody>
      </p:sp>
      <p:sp>
        <p:nvSpPr>
          <p:cNvPr id="53" name="矩形 52"/>
          <p:cNvSpPr/>
          <p:nvPr/>
        </p:nvSpPr>
        <p:spPr>
          <a:xfrm>
            <a:off x="2400494" y="3873041"/>
            <a:ext cx="8803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>
                <a:solidFill>
                  <a:srgbClr val="234983"/>
                </a:solidFill>
                <a:latin typeface="HelveticaNeueLT Pro 95 Blk" panose="020B0904020202020204" pitchFamily="34" charset="0"/>
              </a:rPr>
              <a:t>誉</a:t>
            </a:r>
          </a:p>
        </p:txBody>
      </p:sp>
      <p:sp>
        <p:nvSpPr>
          <p:cNvPr id="54" name="椭圆 53"/>
          <p:cNvSpPr/>
          <p:nvPr/>
        </p:nvSpPr>
        <p:spPr>
          <a:xfrm>
            <a:off x="1601679" y="3104647"/>
            <a:ext cx="840817" cy="840817"/>
          </a:xfrm>
          <a:prstGeom prst="ellipse">
            <a:avLst/>
          </a:prstGeom>
          <a:solidFill>
            <a:srgbClr val="234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梯形 54"/>
          <p:cNvSpPr/>
          <p:nvPr/>
        </p:nvSpPr>
        <p:spPr>
          <a:xfrm rot="16200000" flipV="1">
            <a:off x="3869048" y="1514087"/>
            <a:ext cx="326154" cy="4030766"/>
          </a:xfrm>
          <a:prstGeom prst="trapezoid">
            <a:avLst>
              <a:gd name="adj" fmla="val 45118"/>
            </a:avLst>
          </a:prstGeom>
          <a:solidFill>
            <a:srgbClr val="234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4745260" y="2725950"/>
            <a:ext cx="1570908" cy="157090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C8C8C8"/>
              </a:gs>
            </a:gsLst>
            <a:lin ang="19800000" scaled="0"/>
            <a:tileRect/>
          </a:gradFill>
          <a:ln w="25400">
            <a:gradFill flip="none" rotWithShape="1">
              <a:gsLst>
                <a:gs pos="53000">
                  <a:schemeClr val="bg1">
                    <a:alpha val="9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7200000" scaled="0"/>
              <a:tileRect/>
            </a:gradFill>
          </a:ln>
          <a:effectLst>
            <a:outerShdw blurRad="482600" dist="279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sz="1600" b="1" dirty="0">
              <a:solidFill>
                <a:srgbClr val="181818"/>
              </a:solidFill>
              <a:ea typeface="方正兰亭特黑简体" panose="02000000000000000000" pitchFamily="2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5002806" y="336639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234983"/>
                </a:solidFill>
              </a:rPr>
              <a:t>信誉功能</a:t>
            </a:r>
            <a:endParaRPr lang="en-US" altLang="zh-CN" b="1" dirty="0">
              <a:solidFill>
                <a:srgbClr val="234983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95147E7-7474-092A-6DE7-558712D01B18}"/>
              </a:ext>
            </a:extLst>
          </p:cNvPr>
          <p:cNvSpPr/>
          <p:nvPr/>
        </p:nvSpPr>
        <p:spPr>
          <a:xfrm>
            <a:off x="5968736" y="4286950"/>
            <a:ext cx="466304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· </a:t>
            </a:r>
            <a:r>
              <a:rPr lang="zh-CN" altLang="en-US" sz="2000" dirty="0"/>
              <a:t>发布者发布且完成的订单越多，信誉分越高；当检测到用户故意刷恶评时，会给予降低信誉分惩罚。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信誉分越高的发布者发布任务，会结合与配送者的距离，在配送者任务列表中优先显示。</a:t>
            </a:r>
          </a:p>
        </p:txBody>
      </p:sp>
    </p:spTree>
    <p:extLst>
      <p:ext uri="{BB962C8B-B14F-4D97-AF65-F5344CB8AC3E}">
        <p14:creationId xmlns:p14="http://schemas.microsoft.com/office/powerpoint/2010/main" val="378476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0" grpId="0" animBg="1"/>
      <p:bldP spid="46" grpId="0" animBg="1"/>
      <p:bldP spid="47" grpId="0" animBg="1"/>
      <p:bldP spid="48" grpId="0" animBg="1"/>
      <p:bldP spid="49" grpId="0" animBg="1"/>
      <p:bldP spid="50" grpId="0"/>
      <p:bldP spid="51" grpId="0"/>
      <p:bldP spid="52" grpId="0"/>
      <p:bldP spid="53" grpId="0"/>
      <p:bldP spid="54" grpId="0" animBg="1"/>
      <p:bldP spid="55" grpId="0" animBg="1"/>
      <p:bldP spid="56" grpId="0" animBg="1"/>
      <p:bldP spid="57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64566" y="-1181686"/>
            <a:ext cx="759656" cy="1041009"/>
          </a:xfrm>
          <a:prstGeom prst="rect">
            <a:avLst/>
          </a:pr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69073" y="-1181687"/>
            <a:ext cx="759656" cy="1041009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FEFEFE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 flipH="1">
            <a:off x="8997872" y="56309"/>
            <a:ext cx="924437" cy="838796"/>
            <a:chOff x="5657384" y="337626"/>
            <a:chExt cx="2609348" cy="2367616"/>
          </a:xfrm>
        </p:grpSpPr>
        <p:sp>
          <p:nvSpPr>
            <p:cNvPr id="30" name="Freeform 19"/>
            <p:cNvSpPr>
              <a:spLocks/>
            </p:cNvSpPr>
            <p:nvPr/>
          </p:nvSpPr>
          <p:spPr bwMode="auto">
            <a:xfrm rot="5400000">
              <a:off x="6070308" y="1917826"/>
              <a:ext cx="742485" cy="832347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gradFill>
              <a:gsLst>
                <a:gs pos="0">
                  <a:srgbClr val="1B2C45"/>
                </a:gs>
                <a:gs pos="100000">
                  <a:srgbClr val="254E8C"/>
                </a:gs>
              </a:gsLst>
              <a:lin ang="19200000" scaled="0"/>
            </a:gradFill>
            <a:ln w="19050">
              <a:gradFill>
                <a:gsLst>
                  <a:gs pos="0">
                    <a:srgbClr val="1B2C45"/>
                  </a:gs>
                  <a:gs pos="100000">
                    <a:srgbClr val="254E8C"/>
                  </a:gs>
                </a:gsLst>
                <a:lin ang="3600000" scaled="0"/>
              </a:gradFill>
            </a:ln>
            <a:effectLst>
              <a:outerShdw blurRad="254000" dist="1905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Freeform 19"/>
            <p:cNvSpPr>
              <a:spLocks/>
            </p:cNvSpPr>
            <p:nvPr/>
          </p:nvSpPr>
          <p:spPr bwMode="auto">
            <a:xfrm rot="5400000">
              <a:off x="5702315" y="1018019"/>
              <a:ext cx="742486" cy="832348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FEFEFE"/>
                </a:gs>
              </a:gsLst>
              <a:lin ang="19200000" scaled="0"/>
            </a:gradFill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FEFEFE"/>
                  </a:gs>
                </a:gsLst>
                <a:lin ang="3600000" scaled="0"/>
              </a:gradFill>
            </a:ln>
            <a:effectLst>
              <a:outerShdw blurRad="381000" dist="127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Freeform 19"/>
            <p:cNvSpPr>
              <a:spLocks/>
            </p:cNvSpPr>
            <p:nvPr/>
          </p:nvSpPr>
          <p:spPr bwMode="auto">
            <a:xfrm rot="5400000">
              <a:off x="6764519" y="1117096"/>
              <a:ext cx="742486" cy="832348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FEFEFE"/>
                </a:gs>
              </a:gsLst>
              <a:lin ang="19200000" scaled="0"/>
            </a:gradFill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FEFEFE"/>
                  </a:gs>
                </a:gsLst>
                <a:lin ang="3600000" scaled="0"/>
              </a:gradFill>
            </a:ln>
            <a:effectLst>
              <a:outerShdw blurRad="381000" dist="127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Freeform 19"/>
            <p:cNvSpPr>
              <a:spLocks/>
            </p:cNvSpPr>
            <p:nvPr/>
          </p:nvSpPr>
          <p:spPr bwMode="auto">
            <a:xfrm rot="5400000">
              <a:off x="6771102" y="292695"/>
              <a:ext cx="742486" cy="832348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FEFEFE"/>
                </a:gs>
              </a:gsLst>
              <a:lin ang="19200000" scaled="0"/>
            </a:gradFill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FEFEFE"/>
                  </a:gs>
                </a:gsLst>
                <a:lin ang="3600000" scaled="0"/>
              </a:gradFill>
            </a:ln>
            <a:effectLst>
              <a:outerShdw blurRad="381000" dist="127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Freeform 19"/>
            <p:cNvSpPr>
              <a:spLocks/>
            </p:cNvSpPr>
            <p:nvPr/>
          </p:nvSpPr>
          <p:spPr bwMode="auto">
            <a:xfrm rot="5400000">
              <a:off x="7479316" y="733313"/>
              <a:ext cx="742485" cy="832347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gradFill>
              <a:gsLst>
                <a:gs pos="0">
                  <a:srgbClr val="1B2C45"/>
                </a:gs>
                <a:gs pos="100000">
                  <a:srgbClr val="254E8C"/>
                </a:gs>
              </a:gsLst>
              <a:lin ang="19200000" scaled="0"/>
            </a:gradFill>
            <a:ln w="19050">
              <a:gradFill>
                <a:gsLst>
                  <a:gs pos="0">
                    <a:srgbClr val="1B2C45"/>
                  </a:gs>
                  <a:gs pos="100000">
                    <a:srgbClr val="254E8C"/>
                  </a:gs>
                </a:gsLst>
                <a:lin ang="3600000" scaled="0"/>
              </a:gradFill>
            </a:ln>
            <a:effectLst>
              <a:outerShdw blurRad="254000" dist="1905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5287152" y="156325"/>
            <a:ext cx="2031325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234983"/>
                </a:solidFill>
                <a:latin typeface="方正兰亭纤黑简体" panose="03000509000000000000" pitchFamily="65" charset="-122"/>
                <a:ea typeface="方正兰亭纤黑简体" panose="03000509000000000000" pitchFamily="65" charset="-122"/>
              </a:rPr>
              <a:t>项目功能</a:t>
            </a:r>
          </a:p>
          <a:p>
            <a:endParaRPr lang="en-US" altLang="zh-CN" sz="2400" dirty="0">
              <a:gradFill>
                <a:gsLst>
                  <a:gs pos="0">
                    <a:srgbClr val="1B2C45"/>
                  </a:gs>
                  <a:gs pos="100000">
                    <a:srgbClr val="254E8C"/>
                  </a:gs>
                </a:gsLst>
                <a:lin ang="19200000" scaled="0"/>
              </a:gradFill>
              <a:latin typeface="Kartika" panose="02020503030404060203" pitchFamily="18" charset="0"/>
              <a:ea typeface="方正兰亭超细黑简体" panose="02000000000000000000" pitchFamily="2" charset="-122"/>
              <a:cs typeface="Kartika" panose="02020503030404060203" pitchFamily="18" charset="0"/>
            </a:endParaRPr>
          </a:p>
        </p:txBody>
      </p:sp>
      <p:sp>
        <p:nvSpPr>
          <p:cNvPr id="19" name="Freeform 19"/>
          <p:cNvSpPr>
            <a:spLocks/>
          </p:cNvSpPr>
          <p:nvPr/>
        </p:nvSpPr>
        <p:spPr bwMode="auto">
          <a:xfrm rot="10800000">
            <a:off x="2410903" y="91539"/>
            <a:ext cx="809350" cy="907305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 w="19050">
            <a:gradFill>
              <a:gsLst>
                <a:gs pos="0">
                  <a:srgbClr val="1B2C45"/>
                </a:gs>
                <a:gs pos="100000">
                  <a:srgbClr val="254E8C"/>
                </a:gs>
              </a:gsLst>
              <a:lin ang="3600000" scaled="0"/>
            </a:gradFill>
          </a:ln>
          <a:effectLst>
            <a:outerShdw blurRad="254000" dist="1905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>
            <a:off x="5319617" y="2473835"/>
            <a:ext cx="1550398" cy="155039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C8C8C8"/>
              </a:gs>
            </a:gsLst>
            <a:lin ang="19800000" scaled="0"/>
            <a:tileRect/>
          </a:gradFill>
          <a:ln w="25400">
            <a:gradFill flip="none" rotWithShape="1">
              <a:gsLst>
                <a:gs pos="53000">
                  <a:schemeClr val="bg1">
                    <a:alpha val="9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7200000" scaled="0"/>
              <a:tileRect/>
            </a:gradFill>
          </a:ln>
          <a:effectLst>
            <a:outerShdw blurRad="482600" dist="279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b="1" dirty="0">
                <a:solidFill>
                  <a:srgbClr val="234983"/>
                </a:solidFill>
                <a:ea typeface="方正兰亭特黑简体" panose="02000000000000000000" pitchFamily="2" charset="-122"/>
              </a:rPr>
              <a:t>其他功能</a:t>
            </a:r>
          </a:p>
        </p:txBody>
      </p:sp>
      <p:sp>
        <p:nvSpPr>
          <p:cNvPr id="96" name="圆角矩形 95"/>
          <p:cNvSpPr/>
          <p:nvPr/>
        </p:nvSpPr>
        <p:spPr>
          <a:xfrm rot="2700000">
            <a:off x="3948458" y="1447078"/>
            <a:ext cx="1891277" cy="419528"/>
          </a:xfrm>
          <a:prstGeom prst="roundRect">
            <a:avLst>
              <a:gd name="adj" fmla="val 50000"/>
            </a:avLst>
          </a:prstGeom>
          <a:solidFill>
            <a:srgbClr val="234983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ea typeface="方正兰亭特黑简体" panose="02000000000000000000" pitchFamily="2" charset="-122"/>
              </a:rPr>
              <a:t>登录</a:t>
            </a:r>
          </a:p>
        </p:txBody>
      </p:sp>
      <p:sp>
        <p:nvSpPr>
          <p:cNvPr id="97" name="圆角矩形 96"/>
          <p:cNvSpPr/>
          <p:nvPr/>
        </p:nvSpPr>
        <p:spPr>
          <a:xfrm rot="18900000">
            <a:off x="6372839" y="1447078"/>
            <a:ext cx="1891277" cy="419528"/>
          </a:xfrm>
          <a:prstGeom prst="roundRect">
            <a:avLst>
              <a:gd name="adj" fmla="val 50000"/>
            </a:avLst>
          </a:prstGeom>
          <a:solidFill>
            <a:srgbClr val="234983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ea typeface="方正兰亭特黑简体" panose="02000000000000000000" pitchFamily="2" charset="-122"/>
              </a:rPr>
              <a:t>售后</a:t>
            </a:r>
          </a:p>
        </p:txBody>
      </p:sp>
      <p:sp>
        <p:nvSpPr>
          <p:cNvPr id="98" name="圆角矩形 97"/>
          <p:cNvSpPr/>
          <p:nvPr/>
        </p:nvSpPr>
        <p:spPr>
          <a:xfrm rot="2700000" flipH="1" flipV="1">
            <a:off x="6372840" y="4732254"/>
            <a:ext cx="1891277" cy="419528"/>
          </a:xfrm>
          <a:prstGeom prst="roundRect">
            <a:avLst>
              <a:gd name="adj" fmla="val 50000"/>
            </a:avLst>
          </a:prstGeom>
          <a:solidFill>
            <a:srgbClr val="234983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b="1" dirty="0">
              <a:solidFill>
                <a:schemeClr val="bg1"/>
              </a:solidFill>
              <a:ea typeface="方正兰亭特黑简体" panose="02000000000000000000" pitchFamily="2" charset="-122"/>
            </a:endParaRPr>
          </a:p>
        </p:txBody>
      </p:sp>
      <p:sp>
        <p:nvSpPr>
          <p:cNvPr id="99" name="圆角矩形 98"/>
          <p:cNvSpPr/>
          <p:nvPr/>
        </p:nvSpPr>
        <p:spPr>
          <a:xfrm rot="18900000" flipH="1" flipV="1">
            <a:off x="3948457" y="4726736"/>
            <a:ext cx="1891277" cy="419528"/>
          </a:xfrm>
          <a:prstGeom prst="roundRect">
            <a:avLst>
              <a:gd name="adj" fmla="val 50000"/>
            </a:avLst>
          </a:prstGeom>
          <a:solidFill>
            <a:srgbClr val="234983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b="1" dirty="0">
              <a:solidFill>
                <a:schemeClr val="bg1"/>
              </a:solidFill>
              <a:ea typeface="方正兰亭特黑简体" panose="02000000000000000000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0EDCF6F-BAAE-14D9-9C85-F87FDF57241E}"/>
              </a:ext>
            </a:extLst>
          </p:cNvPr>
          <p:cNvSpPr txBox="1"/>
          <p:nvPr/>
        </p:nvSpPr>
        <p:spPr>
          <a:xfrm>
            <a:off x="546672" y="1264145"/>
            <a:ext cx="3004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231F20"/>
                </a:solidFill>
                <a:latin typeface="KTJ"/>
              </a:rPr>
              <a:t>  </a:t>
            </a:r>
            <a:r>
              <a:rPr lang="zh-CN" altLang="en-US" sz="1800" dirty="0">
                <a:solidFill>
                  <a:srgbClr val="231F20"/>
                </a:solidFill>
                <a:effectLst/>
                <a:latin typeface="KTJ"/>
              </a:rPr>
              <a:t>用户进入小程序时，使用微信账号。系统将储存所有与用户相关的信息。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3B9D30-2045-A72F-CBB0-00F721807748}"/>
              </a:ext>
            </a:extLst>
          </p:cNvPr>
          <p:cNvSpPr txBox="1"/>
          <p:nvPr/>
        </p:nvSpPr>
        <p:spPr>
          <a:xfrm rot="18831331">
            <a:off x="7133811" y="4736445"/>
            <a:ext cx="369332" cy="4001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ea typeface="方正兰亭特黑简体" panose="02000000000000000000" pitchFamily="2" charset="-122"/>
              </a:rPr>
              <a:t>客服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0D13470-8CF4-D695-BEB7-A1D662A0FAE1}"/>
              </a:ext>
            </a:extLst>
          </p:cNvPr>
          <p:cNvSpPr txBox="1"/>
          <p:nvPr/>
        </p:nvSpPr>
        <p:spPr>
          <a:xfrm>
            <a:off x="8372051" y="4118990"/>
            <a:ext cx="35083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231F20"/>
                </a:solidFill>
                <a:effectLst/>
                <a:latin typeface="KTJ"/>
              </a:rPr>
              <a:t>  用户遇到困难或不解时，打开客服模块，开 始是系统客服进行解答，如果系统客服无法作出明确解答可 以转换为人工客服进行解答。</a:t>
            </a:r>
            <a:endParaRPr lang="zh-CN" altLang="en-US" dirty="0"/>
          </a:p>
        </p:txBody>
      </p:sp>
      <p:grpSp>
        <p:nvGrpSpPr>
          <p:cNvPr id="9" name="组合 14">
            <a:extLst>
              <a:ext uri="{FF2B5EF4-FFF2-40B4-BE49-F238E27FC236}">
                <a16:creationId xmlns:a16="http://schemas.microsoft.com/office/drawing/2014/main" id="{72D4BAEF-C86C-8776-F3C4-2FB7E3C7227B}"/>
              </a:ext>
            </a:extLst>
          </p:cNvPr>
          <p:cNvGrpSpPr>
            <a:grpSpLocks/>
          </p:cNvGrpSpPr>
          <p:nvPr/>
        </p:nvGrpSpPr>
        <p:grpSpPr bwMode="auto">
          <a:xfrm>
            <a:off x="546672" y="3775682"/>
            <a:ext cx="3504457" cy="744911"/>
            <a:chOff x="0" y="72172"/>
            <a:chExt cx="5633944" cy="721226"/>
          </a:xfrm>
        </p:grpSpPr>
        <p:sp>
          <p:nvSpPr>
            <p:cNvPr id="10" name="矩形 15">
              <a:extLst>
                <a:ext uri="{FF2B5EF4-FFF2-40B4-BE49-F238E27FC236}">
                  <a16:creationId xmlns:a16="http://schemas.microsoft.com/office/drawing/2014/main" id="{D34EF69F-8685-559B-F61B-6E21591BB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45" y="72172"/>
              <a:ext cx="358757" cy="2299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 dirty="0">
                <a:solidFill>
                  <a:schemeClr val="bg1">
                    <a:lumMod val="50000"/>
                  </a:schemeClr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  <a:sym typeface="宋体" pitchFamily="2" charset="-122"/>
              </a:endParaRPr>
            </a:p>
          </p:txBody>
        </p:sp>
        <p:sp>
          <p:nvSpPr>
            <p:cNvPr id="11" name="TextBox 16">
              <a:extLst>
                <a:ext uri="{FF2B5EF4-FFF2-40B4-BE49-F238E27FC236}">
                  <a16:creationId xmlns:a16="http://schemas.microsoft.com/office/drawing/2014/main" id="{B0746D17-77A4-3F0E-7AC4-49E883726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43308"/>
              <a:ext cx="5633944" cy="450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rgbClr val="231F20"/>
                  </a:solidFill>
                  <a:latin typeface="KTJ"/>
                  <a:sym typeface="宋体" pitchFamily="2" charset="-122"/>
                </a:rPr>
                <a:t>  </a:t>
              </a: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00AABB82-8834-4B8E-7DE6-4E4C5CAF4FEA}"/>
              </a:ext>
            </a:extLst>
          </p:cNvPr>
          <p:cNvSpPr txBox="1"/>
          <p:nvPr/>
        </p:nvSpPr>
        <p:spPr>
          <a:xfrm rot="2815371">
            <a:off x="4682837" y="4759316"/>
            <a:ext cx="369332" cy="4001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ea typeface="方正兰亭特黑简体" panose="02000000000000000000" pitchFamily="2" charset="-122"/>
              </a:rPr>
              <a:t>打印</a:t>
            </a:r>
          </a:p>
        </p:txBody>
      </p:sp>
      <p:sp>
        <p:nvSpPr>
          <p:cNvPr id="13" name="矩形 15">
            <a:extLst>
              <a:ext uri="{FF2B5EF4-FFF2-40B4-BE49-F238E27FC236}">
                <a16:creationId xmlns:a16="http://schemas.microsoft.com/office/drawing/2014/main" id="{5B31A3F0-F86C-1E02-BBBF-19AC52BDE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917" y="971056"/>
            <a:ext cx="223156" cy="23746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350" dirty="0">
              <a:solidFill>
                <a:schemeClr val="bg1">
                  <a:lumMod val="50000"/>
                </a:schemeClr>
              </a:solidFill>
              <a:latin typeface="Noto Sans S Chinese Bold" panose="020B0800000000000000" pitchFamily="34" charset="-122"/>
              <a:ea typeface="Noto Sans S Chinese Bold" panose="020B0800000000000000" pitchFamily="34" charset="-122"/>
              <a:sym typeface="宋体" pitchFamily="2" charset="-122"/>
            </a:endParaRPr>
          </a:p>
        </p:txBody>
      </p:sp>
      <p:sp>
        <p:nvSpPr>
          <p:cNvPr id="14" name="矩形 15">
            <a:extLst>
              <a:ext uri="{FF2B5EF4-FFF2-40B4-BE49-F238E27FC236}">
                <a16:creationId xmlns:a16="http://schemas.microsoft.com/office/drawing/2014/main" id="{5934EDE7-FC9A-0BFA-E2C2-34D5994A3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5543" y="3786772"/>
            <a:ext cx="223156" cy="23746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350" dirty="0">
              <a:solidFill>
                <a:schemeClr val="bg1">
                  <a:lumMod val="50000"/>
                </a:schemeClr>
              </a:solidFill>
              <a:latin typeface="Noto Sans S Chinese Bold" panose="020B0800000000000000" pitchFamily="34" charset="-122"/>
              <a:ea typeface="Noto Sans S Chinese Bold" panose="020B0800000000000000" pitchFamily="34" charset="-122"/>
              <a:sym typeface="宋体" pitchFamily="2" charset="-122"/>
            </a:endParaRPr>
          </a:p>
        </p:txBody>
      </p:sp>
      <p:sp>
        <p:nvSpPr>
          <p:cNvPr id="15" name="矩形 15">
            <a:extLst>
              <a:ext uri="{FF2B5EF4-FFF2-40B4-BE49-F238E27FC236}">
                <a16:creationId xmlns:a16="http://schemas.microsoft.com/office/drawing/2014/main" id="{38601382-D363-F691-17D6-E2294570C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5543" y="976669"/>
            <a:ext cx="223156" cy="23746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350" dirty="0">
              <a:solidFill>
                <a:schemeClr val="bg1">
                  <a:lumMod val="50000"/>
                </a:schemeClr>
              </a:solidFill>
              <a:latin typeface="Noto Sans S Chinese Bold" panose="020B0800000000000000" pitchFamily="34" charset="-122"/>
              <a:ea typeface="Noto Sans S Chinese Bold" panose="020B0800000000000000" pitchFamily="34" charset="-122"/>
              <a:sym typeface="宋体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EC229AF-5E86-2545-4202-B4A8B145A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728" y="1135127"/>
            <a:ext cx="3757939" cy="46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dirty="0">
                <a:solidFill>
                  <a:srgbClr val="231F20"/>
                </a:solidFill>
                <a:latin typeface="KTJ"/>
                <a:sym typeface="微软雅黑" pitchFamily="34" charset="-122"/>
              </a:rPr>
              <a:t>   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B55EEDD-8787-ECB2-BED8-D695FC851E75}"/>
              </a:ext>
            </a:extLst>
          </p:cNvPr>
          <p:cNvSpPr txBox="1"/>
          <p:nvPr/>
        </p:nvSpPr>
        <p:spPr>
          <a:xfrm>
            <a:off x="8340191" y="1261682"/>
            <a:ext cx="35083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231F20"/>
                </a:solidFill>
                <a:latin typeface="KTJ"/>
                <a:sym typeface="微软雅黑" pitchFamily="34" charset="-122"/>
              </a:rPr>
              <a:t>  配送者接收任务时，会预先支付押金。若发布者对收到的物品损坏，可以找配送者联系。协商不成功，押金不退回给配送者。</a:t>
            </a:r>
            <a:endParaRPr lang="en-US" altLang="zh-CN" dirty="0">
              <a:solidFill>
                <a:srgbClr val="231F20"/>
              </a:solidFill>
              <a:latin typeface="KTJ"/>
              <a:sym typeface="微软雅黑" pitchFamily="34" charset="-122"/>
            </a:endParaRPr>
          </a:p>
          <a:p>
            <a:r>
              <a:rPr lang="zh-CN" altLang="en-US" dirty="0">
                <a:solidFill>
                  <a:srgbClr val="231F20"/>
                </a:solidFill>
                <a:latin typeface="KTJ"/>
                <a:sym typeface="微软雅黑" pitchFamily="34" charset="-122"/>
              </a:rPr>
              <a:t>  订单完成后，发布者可以对配送者进行评价（默认好评）。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68A851E-278E-0E52-6CEE-7B0DE3635514}"/>
              </a:ext>
            </a:extLst>
          </p:cNvPr>
          <p:cNvSpPr txBox="1"/>
          <p:nvPr/>
        </p:nvSpPr>
        <p:spPr>
          <a:xfrm>
            <a:off x="609486" y="4118990"/>
            <a:ext cx="350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231F20"/>
                </a:solidFill>
                <a:latin typeface="KTJ"/>
                <a:sym typeface="宋体" pitchFamily="2" charset="-122"/>
              </a:rPr>
              <a:t>  用户可以自行传入需要打印的文件，配送者根据文件以及用户要求进行打印，之后将物品放在指定位置。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63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6" grpId="0" animBg="1"/>
      <p:bldP spid="97" grpId="0" animBg="1"/>
      <p:bldP spid="98" grpId="0" animBg="1"/>
      <p:bldP spid="99" grpId="0" animBg="1"/>
      <p:bldP spid="3" grpId="0"/>
      <p:bldP spid="8" grpId="0"/>
      <p:bldP spid="13" grpId="0" animBg="1"/>
      <p:bldP spid="14" grpId="0" animBg="1"/>
      <p:bldP spid="16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64566" y="-1181686"/>
            <a:ext cx="759656" cy="1041009"/>
          </a:xfrm>
          <a:prstGeom prst="rect">
            <a:avLst/>
          </a:pr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69073" y="-1181687"/>
            <a:ext cx="759656" cy="1041009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FEFEFE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4138586" y="1491753"/>
            <a:ext cx="3935146" cy="3935146"/>
          </a:xfrm>
          <a:prstGeom prst="ellipse">
            <a:avLst/>
          </a:prstGeom>
          <a:noFill/>
          <a:ln w="19050">
            <a:solidFill>
              <a:srgbClr val="23498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4188227" y="1531234"/>
            <a:ext cx="3815544" cy="38155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 flipV="1">
            <a:off x="8855903" y="5627341"/>
            <a:ext cx="105358" cy="1053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9525">
            <a:solidFill>
              <a:schemeClr val="bg1"/>
            </a:solidFill>
          </a:ln>
          <a:effectLst>
            <a:outerShdw blurRad="419100" dist="190500" dir="2700000" sx="90000" sy="90000" algn="tl" rotWithShape="0">
              <a:schemeClr val="tx1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4248149" y="1591156"/>
            <a:ext cx="3695700" cy="36957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5400">
            <a:solidFill>
              <a:schemeClr val="bg1"/>
            </a:solidFill>
          </a:ln>
          <a:effectLst>
            <a:outerShdw blurRad="419100" dist="838200" dir="2700000" sx="90000" sy="9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6790157" y="1415735"/>
            <a:ext cx="1012723" cy="10127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4759583" y="3037428"/>
            <a:ext cx="2693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234983"/>
                </a:solidFill>
                <a:latin typeface="+mj-lt"/>
              </a:rPr>
              <a:t>附录</a:t>
            </a:r>
          </a:p>
        </p:txBody>
      </p:sp>
      <p:sp>
        <p:nvSpPr>
          <p:cNvPr id="71" name="矩形 70"/>
          <p:cNvSpPr/>
          <p:nvPr/>
        </p:nvSpPr>
        <p:spPr>
          <a:xfrm>
            <a:off x="6974979" y="1615778"/>
            <a:ext cx="7040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234983"/>
                </a:solidFill>
              </a:rPr>
              <a:t>04</a:t>
            </a:r>
            <a:endParaRPr lang="zh-CN" altLang="en-US" sz="4000" b="1" dirty="0">
              <a:solidFill>
                <a:srgbClr val="234983"/>
              </a:solidFill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5931706" y="4253809"/>
            <a:ext cx="348906" cy="60960"/>
          </a:xfrm>
          <a:prstGeom prst="roundRect">
            <a:avLst>
              <a:gd name="adj" fmla="val 50000"/>
            </a:avLst>
          </a:prstGeom>
          <a:solidFill>
            <a:srgbClr val="1D3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34983"/>
              </a:solidFill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6106159" y="4429760"/>
            <a:ext cx="0" cy="782320"/>
          </a:xfrm>
          <a:prstGeom prst="line">
            <a:avLst/>
          </a:prstGeom>
          <a:ln w="25400" cap="rnd">
            <a:solidFill>
              <a:srgbClr val="23498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/>
          <p:cNvGrpSpPr/>
          <p:nvPr/>
        </p:nvGrpSpPr>
        <p:grpSpPr>
          <a:xfrm>
            <a:off x="1534158" y="3251046"/>
            <a:ext cx="375920" cy="375920"/>
            <a:chOff x="1534158" y="3352646"/>
            <a:chExt cx="375920" cy="375920"/>
          </a:xfrm>
        </p:grpSpPr>
        <p:sp>
          <p:nvSpPr>
            <p:cNvPr id="75" name="椭圆 74"/>
            <p:cNvSpPr/>
            <p:nvPr/>
          </p:nvSpPr>
          <p:spPr>
            <a:xfrm>
              <a:off x="1534158" y="3352646"/>
              <a:ext cx="375920" cy="37592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C7C7C7"/>
                </a:gs>
              </a:gsLst>
              <a:lin ang="13500000" scaled="1"/>
              <a:tileRect/>
            </a:gradFill>
            <a:ln w="19050">
              <a:solidFill>
                <a:schemeClr val="bg1"/>
              </a:solidFill>
            </a:ln>
            <a:effectLst>
              <a:outerShdw blurRad="419100" dist="381000" dir="2700000" sx="90000" sy="9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6" name="等腰三角形 75"/>
            <p:cNvSpPr/>
            <p:nvPr/>
          </p:nvSpPr>
          <p:spPr>
            <a:xfrm rot="16200000">
              <a:off x="1633052" y="3472583"/>
              <a:ext cx="157811" cy="136044"/>
            </a:xfrm>
            <a:prstGeom prst="triangle">
              <a:avLst/>
            </a:prstGeom>
            <a:solidFill>
              <a:srgbClr val="2349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0302240" y="3251046"/>
            <a:ext cx="375920" cy="375920"/>
            <a:chOff x="10302240" y="3352646"/>
            <a:chExt cx="375920" cy="375920"/>
          </a:xfrm>
        </p:grpSpPr>
        <p:sp>
          <p:nvSpPr>
            <p:cNvPr id="78" name="椭圆 77"/>
            <p:cNvSpPr/>
            <p:nvPr/>
          </p:nvSpPr>
          <p:spPr>
            <a:xfrm>
              <a:off x="10302240" y="3352646"/>
              <a:ext cx="375920" cy="37592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C7C7C7"/>
                </a:gs>
              </a:gsLst>
              <a:lin ang="13500000" scaled="1"/>
              <a:tileRect/>
            </a:gradFill>
            <a:ln w="19050">
              <a:solidFill>
                <a:schemeClr val="bg1"/>
              </a:solidFill>
            </a:ln>
            <a:effectLst>
              <a:outerShdw blurRad="419100" dist="381000" dir="2700000" sx="90000" sy="9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9" name="等腰三角形 78"/>
            <p:cNvSpPr/>
            <p:nvPr/>
          </p:nvSpPr>
          <p:spPr>
            <a:xfrm rot="5400000" flipH="1">
              <a:off x="10441775" y="3472584"/>
              <a:ext cx="157811" cy="136044"/>
            </a:xfrm>
            <a:prstGeom prst="triangle">
              <a:avLst/>
            </a:prstGeom>
            <a:solidFill>
              <a:srgbClr val="2349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937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64566" y="-1181686"/>
            <a:ext cx="759656" cy="1041009"/>
          </a:xfrm>
          <a:prstGeom prst="rect">
            <a:avLst/>
          </a:pr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69073" y="-1181687"/>
            <a:ext cx="759656" cy="1041009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FEFEFE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 flipH="1">
            <a:off x="8997872" y="56309"/>
            <a:ext cx="924437" cy="838796"/>
            <a:chOff x="5657384" y="337626"/>
            <a:chExt cx="2609348" cy="2367616"/>
          </a:xfrm>
        </p:grpSpPr>
        <p:sp>
          <p:nvSpPr>
            <p:cNvPr id="30" name="Freeform 19"/>
            <p:cNvSpPr>
              <a:spLocks/>
            </p:cNvSpPr>
            <p:nvPr/>
          </p:nvSpPr>
          <p:spPr bwMode="auto">
            <a:xfrm rot="5400000">
              <a:off x="6070308" y="1917826"/>
              <a:ext cx="742485" cy="832347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gradFill>
              <a:gsLst>
                <a:gs pos="0">
                  <a:srgbClr val="1B2C45"/>
                </a:gs>
                <a:gs pos="100000">
                  <a:srgbClr val="254E8C"/>
                </a:gs>
              </a:gsLst>
              <a:lin ang="19200000" scaled="0"/>
            </a:gradFill>
            <a:ln w="19050">
              <a:gradFill>
                <a:gsLst>
                  <a:gs pos="0">
                    <a:srgbClr val="1B2C45"/>
                  </a:gs>
                  <a:gs pos="100000">
                    <a:srgbClr val="254E8C"/>
                  </a:gs>
                </a:gsLst>
                <a:lin ang="3600000" scaled="0"/>
              </a:gradFill>
            </a:ln>
            <a:effectLst>
              <a:outerShdw blurRad="254000" dist="1905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Freeform 19"/>
            <p:cNvSpPr>
              <a:spLocks/>
            </p:cNvSpPr>
            <p:nvPr/>
          </p:nvSpPr>
          <p:spPr bwMode="auto">
            <a:xfrm rot="5400000">
              <a:off x="5702315" y="1018019"/>
              <a:ext cx="742486" cy="832348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FEFEFE"/>
                </a:gs>
              </a:gsLst>
              <a:lin ang="19200000" scaled="0"/>
            </a:gradFill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FEFEFE"/>
                  </a:gs>
                </a:gsLst>
                <a:lin ang="3600000" scaled="0"/>
              </a:gradFill>
            </a:ln>
            <a:effectLst>
              <a:outerShdw blurRad="381000" dist="127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Freeform 19"/>
            <p:cNvSpPr>
              <a:spLocks/>
            </p:cNvSpPr>
            <p:nvPr/>
          </p:nvSpPr>
          <p:spPr bwMode="auto">
            <a:xfrm rot="5400000">
              <a:off x="6764519" y="1117096"/>
              <a:ext cx="742486" cy="832348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FEFEFE"/>
                </a:gs>
              </a:gsLst>
              <a:lin ang="19200000" scaled="0"/>
            </a:gradFill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FEFEFE"/>
                  </a:gs>
                </a:gsLst>
                <a:lin ang="3600000" scaled="0"/>
              </a:gradFill>
            </a:ln>
            <a:effectLst>
              <a:outerShdw blurRad="381000" dist="127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Freeform 19"/>
            <p:cNvSpPr>
              <a:spLocks/>
            </p:cNvSpPr>
            <p:nvPr/>
          </p:nvSpPr>
          <p:spPr bwMode="auto">
            <a:xfrm rot="5400000">
              <a:off x="6771102" y="292695"/>
              <a:ext cx="742486" cy="832348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FEFEFE"/>
                </a:gs>
              </a:gsLst>
              <a:lin ang="19200000" scaled="0"/>
            </a:gradFill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FEFEFE"/>
                  </a:gs>
                </a:gsLst>
                <a:lin ang="3600000" scaled="0"/>
              </a:gradFill>
            </a:ln>
            <a:effectLst>
              <a:outerShdw blurRad="381000" dist="127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Freeform 19"/>
            <p:cNvSpPr>
              <a:spLocks/>
            </p:cNvSpPr>
            <p:nvPr/>
          </p:nvSpPr>
          <p:spPr bwMode="auto">
            <a:xfrm rot="5400000">
              <a:off x="7479316" y="733313"/>
              <a:ext cx="742485" cy="832347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gradFill>
              <a:gsLst>
                <a:gs pos="0">
                  <a:srgbClr val="1B2C45"/>
                </a:gs>
                <a:gs pos="100000">
                  <a:srgbClr val="254E8C"/>
                </a:gs>
              </a:gsLst>
              <a:lin ang="19200000" scaled="0"/>
            </a:gradFill>
            <a:ln w="19050">
              <a:gradFill>
                <a:gsLst>
                  <a:gs pos="0">
                    <a:srgbClr val="1B2C45"/>
                  </a:gs>
                  <a:gs pos="100000">
                    <a:srgbClr val="254E8C"/>
                  </a:gs>
                </a:gsLst>
                <a:lin ang="3600000" scaled="0"/>
              </a:gradFill>
            </a:ln>
            <a:effectLst>
              <a:outerShdw blurRad="254000" dist="1905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5305474" y="183831"/>
            <a:ext cx="1107996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gradFill>
                  <a:gsLst>
                    <a:gs pos="0">
                      <a:srgbClr val="1B2C45"/>
                    </a:gs>
                    <a:gs pos="100000">
                      <a:srgbClr val="254E8C"/>
                    </a:gs>
                  </a:gsLst>
                  <a:lin ang="19200000" scaled="0"/>
                </a:gradFill>
                <a:latin typeface="Kartika" panose="02020503030404060203" pitchFamily="18" charset="0"/>
                <a:cs typeface="Kartika" panose="02020503030404060203" pitchFamily="18" charset="0"/>
              </a:rPr>
              <a:t>附录</a:t>
            </a:r>
            <a:endParaRPr lang="en-US" altLang="zh-CN" sz="2400" dirty="0">
              <a:gradFill>
                <a:gsLst>
                  <a:gs pos="0">
                    <a:srgbClr val="1B2C45"/>
                  </a:gs>
                  <a:gs pos="100000">
                    <a:srgbClr val="254E8C"/>
                  </a:gs>
                </a:gsLst>
                <a:lin ang="19200000" scaled="0"/>
              </a:gradFill>
              <a:latin typeface="Kartika" panose="02020503030404060203" pitchFamily="18" charset="0"/>
              <a:ea typeface="方正兰亭超细黑简体" panose="02000000000000000000" pitchFamily="2" charset="-122"/>
              <a:cs typeface="Kartika" panose="02020503030404060203" pitchFamily="18" charset="0"/>
            </a:endParaRPr>
          </a:p>
        </p:txBody>
      </p:sp>
      <p:sp>
        <p:nvSpPr>
          <p:cNvPr id="19" name="Freeform 19"/>
          <p:cNvSpPr>
            <a:spLocks/>
          </p:cNvSpPr>
          <p:nvPr/>
        </p:nvSpPr>
        <p:spPr bwMode="auto">
          <a:xfrm rot="10800000">
            <a:off x="2410903" y="91539"/>
            <a:ext cx="809350" cy="907305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 w="19050">
            <a:gradFill>
              <a:gsLst>
                <a:gs pos="0">
                  <a:srgbClr val="1B2C45"/>
                </a:gs>
                <a:gs pos="100000">
                  <a:srgbClr val="254E8C"/>
                </a:gs>
              </a:gsLst>
              <a:lin ang="3600000" scaled="0"/>
            </a:gradFill>
          </a:ln>
          <a:effectLst>
            <a:outerShdw blurRad="254000" dist="1905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909287" y="3500123"/>
            <a:ext cx="3447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标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题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833FCB0-E50B-94D7-D145-8332108FEC1B}"/>
              </a:ext>
            </a:extLst>
          </p:cNvPr>
          <p:cNvSpPr/>
          <p:nvPr/>
        </p:nvSpPr>
        <p:spPr>
          <a:xfrm>
            <a:off x="1423150" y="5702722"/>
            <a:ext cx="94430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[1]</a:t>
            </a:r>
            <a:r>
              <a:rPr lang="zh-CN" altLang="en-US" sz="1400" dirty="0"/>
              <a:t>魏瑾言</a:t>
            </a:r>
            <a:r>
              <a:rPr lang="en-US" altLang="zh-CN" sz="1400" dirty="0"/>
              <a:t>,</a:t>
            </a:r>
            <a:r>
              <a:rPr lang="zh-CN" altLang="en-US" sz="1400" dirty="0"/>
              <a:t>刘贺</a:t>
            </a:r>
            <a:r>
              <a:rPr lang="en-US" altLang="zh-CN" sz="1400" dirty="0"/>
              <a:t>,</a:t>
            </a:r>
            <a:r>
              <a:rPr lang="zh-CN" altLang="en-US" sz="1400" dirty="0"/>
              <a:t>李爱英</a:t>
            </a:r>
            <a:r>
              <a:rPr lang="en-US" altLang="zh-CN" sz="1400" dirty="0"/>
              <a:t>,</a:t>
            </a:r>
            <a:r>
              <a:rPr lang="zh-CN" altLang="en-US" sz="1400" dirty="0"/>
              <a:t>朱雪娇</a:t>
            </a:r>
            <a:r>
              <a:rPr lang="en-US" altLang="zh-CN" sz="1400" dirty="0"/>
              <a:t>,</a:t>
            </a:r>
            <a:r>
              <a:rPr lang="zh-CN" altLang="en-US" sz="1400" dirty="0"/>
              <a:t>姚海波</a:t>
            </a:r>
            <a:r>
              <a:rPr lang="en-US" altLang="zh-CN" sz="1400" dirty="0"/>
              <a:t>.</a:t>
            </a:r>
            <a:r>
              <a:rPr lang="zh-CN" altLang="en-US" sz="1400" dirty="0"/>
              <a:t>校园跑腿</a:t>
            </a:r>
            <a:r>
              <a:rPr lang="en-US" altLang="zh-CN" sz="1400" dirty="0"/>
              <a:t>APP</a:t>
            </a:r>
            <a:r>
              <a:rPr lang="zh-CN" altLang="en-US" sz="1400" dirty="0"/>
              <a:t>系统分析与设计</a:t>
            </a:r>
            <a:r>
              <a:rPr lang="en-US" altLang="zh-CN" sz="1400" dirty="0"/>
              <a:t>[J].</a:t>
            </a:r>
            <a:r>
              <a:rPr lang="zh-CN" altLang="en-US" sz="1400" dirty="0"/>
              <a:t>中小企业管理与科技</a:t>
            </a:r>
            <a:r>
              <a:rPr lang="en-US" altLang="zh-CN" sz="1400" dirty="0"/>
              <a:t>(</a:t>
            </a:r>
            <a:r>
              <a:rPr lang="zh-CN" altLang="en-US" sz="1400" dirty="0"/>
              <a:t>上旬刊</a:t>
            </a:r>
            <a:r>
              <a:rPr lang="en-US" altLang="zh-CN" sz="1400" dirty="0"/>
              <a:t>),2021,(02):188-189.</a:t>
            </a:r>
          </a:p>
          <a:p>
            <a:r>
              <a:rPr lang="en-US" altLang="zh-CN" sz="1400" dirty="0">
                <a:solidFill>
                  <a:srgbClr val="333333"/>
                </a:solidFill>
                <a:latin typeface="Arial" panose="020B0604020202020204" pitchFamily="34" charset="0"/>
              </a:rPr>
              <a:t>[2]</a:t>
            </a:r>
            <a:r>
              <a:rPr lang="zh-CN" alt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徐丽娜</a:t>
            </a:r>
            <a:r>
              <a:rPr lang="en-US" altLang="zh-CN" sz="1400" dirty="0">
                <a:solidFill>
                  <a:srgbClr val="333333"/>
                </a:solidFill>
                <a:latin typeface="Arial" panose="020B0604020202020204" pitchFamily="34" charset="0"/>
              </a:rPr>
              <a:t>.</a:t>
            </a:r>
            <a:r>
              <a:rPr lang="zh-CN" alt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基于用户体验的高校校园即时跑腿</a:t>
            </a:r>
            <a:r>
              <a:rPr lang="en-US" altLang="zh-CN" sz="1400" dirty="0">
                <a:solidFill>
                  <a:srgbClr val="333333"/>
                </a:solidFill>
                <a:latin typeface="Arial" panose="020B0604020202020204" pitchFamily="34" charset="0"/>
              </a:rPr>
              <a:t>App</a:t>
            </a:r>
            <a:r>
              <a:rPr lang="zh-CN" alt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交互设计研究</a:t>
            </a:r>
            <a:r>
              <a:rPr lang="en-US" altLang="zh-CN" sz="1400" dirty="0">
                <a:solidFill>
                  <a:srgbClr val="333333"/>
                </a:solidFill>
                <a:latin typeface="Arial" panose="020B0604020202020204" pitchFamily="34" charset="0"/>
              </a:rPr>
              <a:t>[J].</a:t>
            </a:r>
            <a:r>
              <a:rPr lang="zh-CN" alt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软件</a:t>
            </a:r>
            <a:r>
              <a:rPr lang="en-US" altLang="zh-CN" sz="1400" dirty="0">
                <a:solidFill>
                  <a:srgbClr val="333333"/>
                </a:solidFill>
                <a:latin typeface="Arial" panose="020B0604020202020204" pitchFamily="34" charset="0"/>
              </a:rPr>
              <a:t>,2022,43(03):161-164+169.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E41B1F1-2BD5-5BE7-0289-D6E699FBC532}"/>
              </a:ext>
            </a:extLst>
          </p:cNvPr>
          <p:cNvSpPr/>
          <p:nvPr/>
        </p:nvSpPr>
        <p:spPr>
          <a:xfrm>
            <a:off x="1744394" y="1913919"/>
            <a:ext cx="40071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人员分工</a:t>
            </a:r>
          </a:p>
          <a:p>
            <a:r>
              <a:rPr lang="zh-CN" altLang="zh-CN" dirty="0"/>
              <a:t>前端</a:t>
            </a:r>
            <a:r>
              <a:rPr lang="zh-CN" altLang="en-US" dirty="0"/>
              <a:t>设计</a:t>
            </a:r>
            <a:r>
              <a:rPr lang="zh-CN" altLang="zh-CN" dirty="0"/>
              <a:t>：徐韩、黄剑炜</a:t>
            </a:r>
          </a:p>
          <a:p>
            <a:r>
              <a:rPr lang="zh-CN" altLang="zh-CN" dirty="0"/>
              <a:t>后端</a:t>
            </a:r>
            <a:r>
              <a:rPr lang="zh-CN" altLang="en-US" dirty="0"/>
              <a:t>设计</a:t>
            </a:r>
            <a:r>
              <a:rPr lang="zh-CN" altLang="zh-CN" dirty="0"/>
              <a:t>：郑宇博</a:t>
            </a:r>
            <a:endParaRPr lang="en-US" altLang="zh-CN" dirty="0"/>
          </a:p>
          <a:p>
            <a:endParaRPr lang="zh-CN" altLang="zh-CN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34157C7-2C43-6017-61AD-3C5F49920787}"/>
              </a:ext>
            </a:extLst>
          </p:cNvPr>
          <p:cNvSpPr txBox="1"/>
          <p:nvPr/>
        </p:nvSpPr>
        <p:spPr>
          <a:xfrm>
            <a:off x="98683" y="5281158"/>
            <a:ext cx="1803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234983"/>
                </a:solidFill>
                <a:latin typeface="Helvetica-Black-SemiBold" pitchFamily="2" charset="0"/>
                <a:ea typeface="方正兰亭特黑简体" panose="02000000000000000000" pitchFamily="2" charset="-122"/>
              </a:rPr>
              <a:t>参考文献</a:t>
            </a:r>
            <a:endParaRPr lang="en-US" altLang="zh-CN" sz="1800" b="1" dirty="0">
              <a:solidFill>
                <a:srgbClr val="234983"/>
              </a:solidFill>
              <a:latin typeface="Helvetica-Black-SemiBold" pitchFamily="2" charset="0"/>
              <a:ea typeface="方正兰亭特黑简体" panose="02000000000000000000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413FA9-56E0-5D61-A3DA-CA52F869EFB7}"/>
              </a:ext>
            </a:extLst>
          </p:cNvPr>
          <p:cNvSpPr txBox="1"/>
          <p:nvPr/>
        </p:nvSpPr>
        <p:spPr>
          <a:xfrm>
            <a:off x="98683" y="1633556"/>
            <a:ext cx="18389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234983"/>
                </a:solidFill>
                <a:latin typeface="Helvetica-Black-SemiBold" pitchFamily="2" charset="0"/>
                <a:ea typeface="方正兰亭特黑简体" panose="02000000000000000000" pitchFamily="2" charset="-122"/>
              </a:rPr>
              <a:t>小组分工</a:t>
            </a:r>
            <a:endParaRPr lang="en-US" altLang="zh-CN" sz="1800" b="1" dirty="0">
              <a:solidFill>
                <a:srgbClr val="234983"/>
              </a:solidFill>
              <a:latin typeface="Helvetica-Black-SemiBold" pitchFamily="2" charset="0"/>
              <a:ea typeface="方正兰亭特黑简体" panose="02000000000000000000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7DF3F1-A79F-6273-53A6-B5EEEA080898}"/>
              </a:ext>
            </a:extLst>
          </p:cNvPr>
          <p:cNvSpPr txBox="1"/>
          <p:nvPr/>
        </p:nvSpPr>
        <p:spPr>
          <a:xfrm>
            <a:off x="5749295" y="1520889"/>
            <a:ext cx="40426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工作流程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梳理小程序开发功能需求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设计小程序的前端界面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设计小程序前端后端代码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小程序测试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小程序上线</a:t>
            </a:r>
          </a:p>
          <a:p>
            <a:endParaRPr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1FB0B69-D8F3-C4C8-4AA8-27CBD8FBD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134619"/>
              </p:ext>
            </p:extLst>
          </p:nvPr>
        </p:nvGraphicFramePr>
        <p:xfrm>
          <a:off x="1449498" y="4057484"/>
          <a:ext cx="7548372" cy="852660"/>
        </p:xfrm>
        <a:graphic>
          <a:graphicData uri="http://schemas.openxmlformats.org/drawingml/2006/table">
            <a:tbl>
              <a:tblPr firstRow="1" firstCol="1" bandRow="1"/>
              <a:tblGrid>
                <a:gridCol w="1509320">
                  <a:extLst>
                    <a:ext uri="{9D8B030D-6E8A-4147-A177-3AD203B41FA5}">
                      <a16:colId xmlns:a16="http://schemas.microsoft.com/office/drawing/2014/main" val="4181592243"/>
                    </a:ext>
                  </a:extLst>
                </a:gridCol>
                <a:gridCol w="1509320">
                  <a:extLst>
                    <a:ext uri="{9D8B030D-6E8A-4147-A177-3AD203B41FA5}">
                      <a16:colId xmlns:a16="http://schemas.microsoft.com/office/drawing/2014/main" val="3327185280"/>
                    </a:ext>
                  </a:extLst>
                </a:gridCol>
                <a:gridCol w="1509320">
                  <a:extLst>
                    <a:ext uri="{9D8B030D-6E8A-4147-A177-3AD203B41FA5}">
                      <a16:colId xmlns:a16="http://schemas.microsoft.com/office/drawing/2014/main" val="578743145"/>
                    </a:ext>
                  </a:extLst>
                </a:gridCol>
                <a:gridCol w="1510206">
                  <a:extLst>
                    <a:ext uri="{9D8B030D-6E8A-4147-A177-3AD203B41FA5}">
                      <a16:colId xmlns:a16="http://schemas.microsoft.com/office/drawing/2014/main" val="4009409962"/>
                    </a:ext>
                  </a:extLst>
                </a:gridCol>
                <a:gridCol w="1510206">
                  <a:extLst>
                    <a:ext uri="{9D8B030D-6E8A-4147-A177-3AD203B41FA5}">
                      <a16:colId xmlns:a16="http://schemas.microsoft.com/office/drawing/2014/main" val="4265608862"/>
                    </a:ext>
                  </a:extLst>
                </a:gridCol>
              </a:tblGrid>
              <a:tr h="639495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梳理小程序开发功能需求</a:t>
                      </a:r>
                    </a:p>
                    <a:p>
                      <a:pPr algn="just"/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设计小程序的前端界面</a:t>
                      </a:r>
                    </a:p>
                    <a:p>
                      <a:pPr algn="just"/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设计小程序前端后端代码</a:t>
                      </a:r>
                    </a:p>
                    <a:p>
                      <a:pPr algn="just"/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小程序测试</a:t>
                      </a:r>
                    </a:p>
                    <a:p>
                      <a:pPr algn="just"/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小程序上线</a:t>
                      </a:r>
                    </a:p>
                    <a:p>
                      <a:pPr algn="just"/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617631"/>
                  </a:ext>
                </a:extLst>
              </a:tr>
              <a:tr h="213165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467165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02199C8A-01EE-A66A-0991-CD8BF773C985}"/>
              </a:ext>
            </a:extLst>
          </p:cNvPr>
          <p:cNvSpPr txBox="1"/>
          <p:nvPr/>
        </p:nvSpPr>
        <p:spPr>
          <a:xfrm>
            <a:off x="1315409" y="350316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预计进度计划</a:t>
            </a:r>
          </a:p>
        </p:txBody>
      </p:sp>
    </p:spTree>
    <p:extLst>
      <p:ext uri="{BB962C8B-B14F-4D97-AF65-F5344CB8AC3E}">
        <p14:creationId xmlns:p14="http://schemas.microsoft.com/office/powerpoint/2010/main" val="151505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8" grpId="0"/>
      <p:bldP spid="4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9"/>
          <p:cNvSpPr>
            <a:spLocks/>
          </p:cNvSpPr>
          <p:nvPr/>
        </p:nvSpPr>
        <p:spPr bwMode="auto">
          <a:xfrm rot="5400000">
            <a:off x="6387365" y="2827442"/>
            <a:ext cx="710214" cy="796170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19"/>
          <p:cNvSpPr>
            <a:spLocks noChangeAspect="1"/>
          </p:cNvSpPr>
          <p:nvPr/>
        </p:nvSpPr>
        <p:spPr bwMode="auto">
          <a:xfrm rot="5400000">
            <a:off x="6357694" y="2787114"/>
            <a:ext cx="748241" cy="838800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solidFill>
            <a:srgbClr val="FAF9FA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Freeform 19"/>
          <p:cNvSpPr>
            <a:spLocks/>
          </p:cNvSpPr>
          <p:nvPr/>
        </p:nvSpPr>
        <p:spPr bwMode="auto">
          <a:xfrm rot="5400000">
            <a:off x="6950065" y="3208524"/>
            <a:ext cx="710214" cy="796170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19"/>
          <p:cNvSpPr>
            <a:spLocks noChangeAspect="1"/>
          </p:cNvSpPr>
          <p:nvPr/>
        </p:nvSpPr>
        <p:spPr bwMode="auto">
          <a:xfrm rot="5400000">
            <a:off x="6931051" y="3187209"/>
            <a:ext cx="748241" cy="838800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solidFill>
            <a:srgbClr val="FAF9FA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Freeform 19"/>
          <p:cNvSpPr>
            <a:spLocks/>
          </p:cNvSpPr>
          <p:nvPr/>
        </p:nvSpPr>
        <p:spPr bwMode="auto">
          <a:xfrm rot="5400000">
            <a:off x="6408680" y="3544617"/>
            <a:ext cx="710214" cy="796170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19"/>
          <p:cNvSpPr>
            <a:spLocks noChangeAspect="1"/>
          </p:cNvSpPr>
          <p:nvPr/>
        </p:nvSpPr>
        <p:spPr bwMode="auto">
          <a:xfrm rot="5400000">
            <a:off x="6389666" y="3523302"/>
            <a:ext cx="748241" cy="838800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solidFill>
            <a:srgbClr val="FAF9FA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Freeform 19"/>
          <p:cNvSpPr>
            <a:spLocks/>
          </p:cNvSpPr>
          <p:nvPr/>
        </p:nvSpPr>
        <p:spPr bwMode="auto">
          <a:xfrm rot="5400000">
            <a:off x="5825582" y="3915570"/>
            <a:ext cx="710214" cy="796170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19"/>
          <p:cNvSpPr>
            <a:spLocks noChangeAspect="1"/>
          </p:cNvSpPr>
          <p:nvPr/>
        </p:nvSpPr>
        <p:spPr bwMode="auto">
          <a:xfrm rot="5400000">
            <a:off x="5806568" y="3894255"/>
            <a:ext cx="748241" cy="838800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solidFill>
            <a:srgbClr val="FAF9FA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Freeform 19"/>
          <p:cNvSpPr>
            <a:spLocks/>
          </p:cNvSpPr>
          <p:nvPr/>
        </p:nvSpPr>
        <p:spPr bwMode="auto">
          <a:xfrm rot="5400000">
            <a:off x="5232987" y="3564883"/>
            <a:ext cx="710214" cy="796170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19"/>
          <p:cNvSpPr>
            <a:spLocks noChangeAspect="1"/>
          </p:cNvSpPr>
          <p:nvPr/>
        </p:nvSpPr>
        <p:spPr bwMode="auto">
          <a:xfrm rot="5400000">
            <a:off x="5213973" y="3543568"/>
            <a:ext cx="748241" cy="838800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solidFill>
            <a:srgbClr val="F3F2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Freeform 19"/>
          <p:cNvSpPr>
            <a:spLocks/>
          </p:cNvSpPr>
          <p:nvPr/>
        </p:nvSpPr>
        <p:spPr bwMode="auto">
          <a:xfrm rot="5400000">
            <a:off x="6442499" y="4277637"/>
            <a:ext cx="710214" cy="796170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19"/>
          <p:cNvSpPr>
            <a:spLocks noChangeAspect="1"/>
          </p:cNvSpPr>
          <p:nvPr/>
        </p:nvSpPr>
        <p:spPr bwMode="auto">
          <a:xfrm rot="5400000">
            <a:off x="6423485" y="4256322"/>
            <a:ext cx="748241" cy="838800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solidFill>
            <a:srgbClr val="FAF9FA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Freeform 19"/>
          <p:cNvSpPr>
            <a:spLocks/>
          </p:cNvSpPr>
          <p:nvPr/>
        </p:nvSpPr>
        <p:spPr bwMode="auto">
          <a:xfrm rot="5400000">
            <a:off x="5804266" y="4640378"/>
            <a:ext cx="710214" cy="796170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19"/>
          <p:cNvSpPr>
            <a:spLocks noChangeAspect="1"/>
          </p:cNvSpPr>
          <p:nvPr/>
        </p:nvSpPr>
        <p:spPr bwMode="auto">
          <a:xfrm rot="5400000">
            <a:off x="5785252" y="4619063"/>
            <a:ext cx="748241" cy="838800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solidFill>
            <a:srgbClr val="F3F2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Freeform 19"/>
          <p:cNvSpPr>
            <a:spLocks/>
          </p:cNvSpPr>
          <p:nvPr/>
        </p:nvSpPr>
        <p:spPr bwMode="auto">
          <a:xfrm rot="5400000">
            <a:off x="4561130" y="3911151"/>
            <a:ext cx="710214" cy="796170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19"/>
          <p:cNvSpPr>
            <a:spLocks noChangeAspect="1"/>
          </p:cNvSpPr>
          <p:nvPr/>
        </p:nvSpPr>
        <p:spPr bwMode="auto">
          <a:xfrm rot="5400000">
            <a:off x="4542116" y="3889836"/>
            <a:ext cx="748241" cy="838800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solidFill>
            <a:srgbClr val="FAF9FA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Freeform 19"/>
          <p:cNvSpPr>
            <a:spLocks/>
          </p:cNvSpPr>
          <p:nvPr/>
        </p:nvSpPr>
        <p:spPr bwMode="auto">
          <a:xfrm rot="5400000">
            <a:off x="6437600" y="5004993"/>
            <a:ext cx="710214" cy="796170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19"/>
          <p:cNvSpPr>
            <a:spLocks noChangeAspect="1"/>
          </p:cNvSpPr>
          <p:nvPr/>
        </p:nvSpPr>
        <p:spPr bwMode="auto">
          <a:xfrm rot="5400000">
            <a:off x="6418586" y="4983678"/>
            <a:ext cx="748241" cy="838800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solidFill>
            <a:srgbClr val="FAF9FA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64566" y="-1181686"/>
            <a:ext cx="759656" cy="1041009"/>
          </a:xfrm>
          <a:prstGeom prst="rect">
            <a:avLst/>
          </a:pr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69073" y="-1181687"/>
            <a:ext cx="759656" cy="1041009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FEFEFE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19"/>
          <p:cNvSpPr>
            <a:spLocks/>
          </p:cNvSpPr>
          <p:nvPr/>
        </p:nvSpPr>
        <p:spPr bwMode="auto">
          <a:xfrm rot="16200000" flipV="1">
            <a:off x="8572431" y="-112821"/>
            <a:ext cx="1796856" cy="2014328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gradFill>
            <a:gsLst>
              <a:gs pos="0">
                <a:srgbClr val="DDDDDD"/>
              </a:gs>
              <a:gs pos="100000">
                <a:srgbClr val="FEFEFE"/>
              </a:gs>
            </a:gsLst>
            <a:lin ang="132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EFEFE"/>
                </a:gs>
              </a:gsLst>
              <a:lin ang="3600000" scaled="0"/>
            </a:gradFill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6763786" y="-16709"/>
            <a:ext cx="5428214" cy="911052"/>
            <a:chOff x="6763786" y="-16709"/>
            <a:chExt cx="5428214" cy="911052"/>
          </a:xfrm>
        </p:grpSpPr>
        <p:sp>
          <p:nvSpPr>
            <p:cNvPr id="9" name="任意多边形 8"/>
            <p:cNvSpPr>
              <a:spLocks/>
            </p:cNvSpPr>
            <p:nvPr/>
          </p:nvSpPr>
          <p:spPr bwMode="auto">
            <a:xfrm rot="16200000" flipV="1">
              <a:off x="10738625" y="-559032"/>
              <a:ext cx="911052" cy="1995698"/>
            </a:xfrm>
            <a:custGeom>
              <a:avLst/>
              <a:gdLst>
                <a:gd name="connsiteX0" fmla="*/ 0 w 911052"/>
                <a:gd name="connsiteY0" fmla="*/ 1378592 h 1995698"/>
                <a:gd name="connsiteX1" fmla="*/ 0 w 911052"/>
                <a:gd name="connsiteY1" fmla="*/ 614778 h 1995698"/>
                <a:gd name="connsiteX2" fmla="*/ 118704 w 911052"/>
                <a:gd name="connsiteY2" fmla="*/ 409852 h 1995698"/>
                <a:gd name="connsiteX3" fmla="*/ 779724 w 911052"/>
                <a:gd name="connsiteY3" fmla="*/ 27944 h 1995698"/>
                <a:gd name="connsiteX4" fmla="*/ 898428 w 911052"/>
                <a:gd name="connsiteY4" fmla="*/ 0 h 1995698"/>
                <a:gd name="connsiteX5" fmla="*/ 911052 w 911052"/>
                <a:gd name="connsiteY5" fmla="*/ 1394 h 1995698"/>
                <a:gd name="connsiteX6" fmla="*/ 911052 w 911052"/>
                <a:gd name="connsiteY6" fmla="*/ 1994305 h 1995698"/>
                <a:gd name="connsiteX7" fmla="*/ 898428 w 911052"/>
                <a:gd name="connsiteY7" fmla="*/ 1995698 h 1995698"/>
                <a:gd name="connsiteX8" fmla="*/ 779724 w 911052"/>
                <a:gd name="connsiteY8" fmla="*/ 1967754 h 1995698"/>
                <a:gd name="connsiteX9" fmla="*/ 118704 w 911052"/>
                <a:gd name="connsiteY9" fmla="*/ 1585847 h 1995698"/>
                <a:gd name="connsiteX10" fmla="*/ 0 w 911052"/>
                <a:gd name="connsiteY10" fmla="*/ 1378592 h 1995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1052" h="1995698">
                  <a:moveTo>
                    <a:pt x="0" y="1378592"/>
                  </a:moveTo>
                  <a:cubicBezTo>
                    <a:pt x="0" y="614778"/>
                    <a:pt x="0" y="614778"/>
                    <a:pt x="0" y="614778"/>
                  </a:cubicBezTo>
                  <a:cubicBezTo>
                    <a:pt x="0" y="540259"/>
                    <a:pt x="53534" y="447111"/>
                    <a:pt x="118704" y="409852"/>
                  </a:cubicBezTo>
                  <a:cubicBezTo>
                    <a:pt x="779724" y="27944"/>
                    <a:pt x="779724" y="27944"/>
                    <a:pt x="779724" y="27944"/>
                  </a:cubicBezTo>
                  <a:cubicBezTo>
                    <a:pt x="812310" y="9315"/>
                    <a:pt x="855369" y="0"/>
                    <a:pt x="898428" y="0"/>
                  </a:cubicBezTo>
                  <a:lnTo>
                    <a:pt x="911052" y="1394"/>
                  </a:lnTo>
                  <a:lnTo>
                    <a:pt x="911052" y="1994305"/>
                  </a:lnTo>
                  <a:lnTo>
                    <a:pt x="898428" y="1995698"/>
                  </a:lnTo>
                  <a:cubicBezTo>
                    <a:pt x="855369" y="1995698"/>
                    <a:pt x="812310" y="1986384"/>
                    <a:pt x="779724" y="1967754"/>
                  </a:cubicBezTo>
                  <a:cubicBezTo>
                    <a:pt x="118704" y="1585847"/>
                    <a:pt x="118704" y="1585847"/>
                    <a:pt x="118704" y="1585847"/>
                  </a:cubicBezTo>
                  <a:cubicBezTo>
                    <a:pt x="53534" y="1546259"/>
                    <a:pt x="0" y="1455439"/>
                    <a:pt x="0" y="1378592"/>
                  </a:cubicBezTo>
                  <a:close/>
                </a:path>
              </a:pathLst>
            </a:custGeom>
            <a:gradFill>
              <a:gsLst>
                <a:gs pos="0">
                  <a:srgbClr val="1B2C45"/>
                </a:gs>
                <a:gs pos="100000">
                  <a:srgbClr val="254E8C"/>
                </a:gs>
              </a:gsLst>
              <a:lin ang="19200000" scaled="0"/>
            </a:gradFill>
            <a:ln w="19050">
              <a:gradFill>
                <a:gsLst>
                  <a:gs pos="0">
                    <a:srgbClr val="1B2C45"/>
                  </a:gs>
                  <a:gs pos="100000">
                    <a:srgbClr val="254E8C"/>
                  </a:gs>
                </a:gsLst>
                <a:lin ang="3600000" scaled="0"/>
              </a:gradFill>
            </a:ln>
            <a:effectLst>
              <a:outerShdw blurRad="254000" dist="190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auto">
            <a:xfrm rot="16200000" flipV="1">
              <a:off x="7312421" y="-565344"/>
              <a:ext cx="898428" cy="1995698"/>
            </a:xfrm>
            <a:custGeom>
              <a:avLst/>
              <a:gdLst>
                <a:gd name="connsiteX0" fmla="*/ 0 w 898428"/>
                <a:gd name="connsiteY0" fmla="*/ 1378592 h 1995698"/>
                <a:gd name="connsiteX1" fmla="*/ 0 w 898428"/>
                <a:gd name="connsiteY1" fmla="*/ 614777 h 1995698"/>
                <a:gd name="connsiteX2" fmla="*/ 118704 w 898428"/>
                <a:gd name="connsiteY2" fmla="*/ 409852 h 1995698"/>
                <a:gd name="connsiteX3" fmla="*/ 779724 w 898428"/>
                <a:gd name="connsiteY3" fmla="*/ 27944 h 1995698"/>
                <a:gd name="connsiteX4" fmla="*/ 898428 w 898428"/>
                <a:gd name="connsiteY4" fmla="*/ 0 h 1995698"/>
                <a:gd name="connsiteX5" fmla="*/ 898428 w 898428"/>
                <a:gd name="connsiteY5" fmla="*/ 1995698 h 1995698"/>
                <a:gd name="connsiteX6" fmla="*/ 779724 w 898428"/>
                <a:gd name="connsiteY6" fmla="*/ 1967754 h 1995698"/>
                <a:gd name="connsiteX7" fmla="*/ 118704 w 898428"/>
                <a:gd name="connsiteY7" fmla="*/ 1585847 h 1995698"/>
                <a:gd name="connsiteX8" fmla="*/ 0 w 898428"/>
                <a:gd name="connsiteY8" fmla="*/ 1378592 h 1995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8428" h="1995698">
                  <a:moveTo>
                    <a:pt x="0" y="1378592"/>
                  </a:moveTo>
                  <a:cubicBezTo>
                    <a:pt x="0" y="614777"/>
                    <a:pt x="0" y="614777"/>
                    <a:pt x="0" y="614777"/>
                  </a:cubicBezTo>
                  <a:cubicBezTo>
                    <a:pt x="0" y="540259"/>
                    <a:pt x="53534" y="447111"/>
                    <a:pt x="118704" y="409852"/>
                  </a:cubicBezTo>
                  <a:cubicBezTo>
                    <a:pt x="779724" y="27944"/>
                    <a:pt x="779724" y="27944"/>
                    <a:pt x="779724" y="27944"/>
                  </a:cubicBezTo>
                  <a:cubicBezTo>
                    <a:pt x="812310" y="9315"/>
                    <a:pt x="855369" y="0"/>
                    <a:pt x="898428" y="0"/>
                  </a:cubicBezTo>
                  <a:lnTo>
                    <a:pt x="898428" y="1995698"/>
                  </a:lnTo>
                  <a:cubicBezTo>
                    <a:pt x="855369" y="1995698"/>
                    <a:pt x="812310" y="1986383"/>
                    <a:pt x="779724" y="1967754"/>
                  </a:cubicBezTo>
                  <a:cubicBezTo>
                    <a:pt x="118704" y="1585847"/>
                    <a:pt x="118704" y="1585847"/>
                    <a:pt x="118704" y="1585847"/>
                  </a:cubicBezTo>
                  <a:cubicBezTo>
                    <a:pt x="53534" y="1546258"/>
                    <a:pt x="0" y="1455439"/>
                    <a:pt x="0" y="1378592"/>
                  </a:cubicBezTo>
                  <a:close/>
                </a:path>
              </a:pathLst>
            </a:custGeom>
            <a:gradFill>
              <a:gsLst>
                <a:gs pos="0">
                  <a:srgbClr val="1B2C45"/>
                </a:gs>
                <a:gs pos="100000">
                  <a:srgbClr val="254E8C"/>
                </a:gs>
              </a:gsLst>
              <a:lin ang="19200000" scaled="0"/>
            </a:gradFill>
            <a:ln w="19050">
              <a:gradFill>
                <a:gsLst>
                  <a:gs pos="0">
                    <a:srgbClr val="1B2C45"/>
                  </a:gs>
                  <a:gs pos="100000">
                    <a:srgbClr val="254E8C"/>
                  </a:gs>
                </a:gsLst>
                <a:lin ang="3600000" scaled="0"/>
              </a:gradFill>
            </a:ln>
            <a:effectLst>
              <a:outerShdw blurRad="254000" dist="190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" name="Freeform 19"/>
          <p:cNvSpPr>
            <a:spLocks/>
          </p:cNvSpPr>
          <p:nvPr/>
        </p:nvSpPr>
        <p:spPr bwMode="auto">
          <a:xfrm rot="5400000">
            <a:off x="9783222" y="4798240"/>
            <a:ext cx="1396746" cy="1565793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 w="19050">
            <a:gradFill>
              <a:gsLst>
                <a:gs pos="0">
                  <a:srgbClr val="1B2C45"/>
                </a:gs>
                <a:gs pos="100000">
                  <a:srgbClr val="254E8C"/>
                </a:gs>
              </a:gsLst>
              <a:lin ang="3600000" scaled="0"/>
            </a:gradFill>
          </a:ln>
          <a:effectLst>
            <a:outerShdw blurRad="254000" dist="1905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151706" y="3032905"/>
            <a:ext cx="3877985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7200" dirty="0">
                <a:gradFill>
                  <a:gsLst>
                    <a:gs pos="0">
                      <a:srgbClr val="1B2C45"/>
                    </a:gs>
                    <a:gs pos="100000">
                      <a:srgbClr val="254E8C"/>
                    </a:gs>
                  </a:gsLst>
                  <a:lin ang="19200000" scaled="0"/>
                </a:gradFill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谢谢观看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23556" y="1249183"/>
            <a:ext cx="2422970" cy="2161380"/>
            <a:chOff x="323556" y="1249183"/>
            <a:chExt cx="2422970" cy="2161380"/>
          </a:xfrm>
        </p:grpSpPr>
        <p:sp>
          <p:nvSpPr>
            <p:cNvPr id="7" name="Freeform 19"/>
            <p:cNvSpPr>
              <a:spLocks/>
            </p:cNvSpPr>
            <p:nvPr/>
          </p:nvSpPr>
          <p:spPr bwMode="auto">
            <a:xfrm rot="5400000">
              <a:off x="454351" y="1118388"/>
              <a:ext cx="2161380" cy="2422970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FEFEFE"/>
                </a:gs>
              </a:gsLst>
              <a:lin ang="19200000" scaled="0"/>
            </a:gradFill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FEFEFE"/>
                  </a:gs>
                </a:gsLst>
                <a:lin ang="3600000" scaled="0"/>
              </a:gradFill>
            </a:ln>
            <a:effectLst>
              <a:outerShdw blurRad="381000" dist="127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53229" y="1914374"/>
              <a:ext cx="17043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>
                  <a:gradFill>
                    <a:gsLst>
                      <a:gs pos="0">
                        <a:srgbClr val="1B2C45"/>
                      </a:gs>
                      <a:gs pos="100000">
                        <a:srgbClr val="254E8C"/>
                      </a:gs>
                    </a:gsLst>
                    <a:lin ang="19200000" scaled="0"/>
                  </a:gra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2022</a:t>
              </a:r>
              <a:endParaRPr lang="zh-CN" altLang="en-US" sz="4800" b="1" dirty="0">
                <a:gradFill>
                  <a:gsLst>
                    <a:gs pos="0">
                      <a:srgbClr val="1B2C45"/>
                    </a:gs>
                    <a:gs pos="100000">
                      <a:srgbClr val="254E8C"/>
                    </a:gs>
                  </a:gsLst>
                  <a:lin ang="19200000" scaled="0"/>
                </a:gra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3214471" y="4160893"/>
            <a:ext cx="5760000" cy="0"/>
          </a:xfrm>
          <a:prstGeom prst="line">
            <a:avLst/>
          </a:prstGeom>
          <a:ln>
            <a:gradFill>
              <a:gsLst>
                <a:gs pos="0">
                  <a:srgbClr val="254E8C"/>
                </a:gs>
                <a:gs pos="100000">
                  <a:srgbClr val="1B2C45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36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1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2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3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1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7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19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1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2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2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2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2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2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2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2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2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2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2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2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2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2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2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2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2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2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2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2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2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2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2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2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2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2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2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2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5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2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2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2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5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2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2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2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2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2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2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4" dur="2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2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6" dur="2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2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2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2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2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113" presetID="2" presetClass="entr" presetSubtype="8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5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16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23" grpId="0" animBg="1"/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1" grpId="0" animBg="1"/>
          <p:bldP spid="32" grpId="0" animBg="1"/>
          <p:bldP spid="33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8" grpId="0" animBg="1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3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5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2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2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2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2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2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2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2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2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2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2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2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2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2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2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2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2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2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2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2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2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2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2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2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2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2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2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2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2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2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2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2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2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2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2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2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2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2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2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2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2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2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2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6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117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23" grpId="0" animBg="1"/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1" grpId="0" animBg="1"/>
          <p:bldP spid="32" grpId="0" animBg="1"/>
          <p:bldP spid="33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8" grpId="0" animBg="1"/>
          <p:bldP spid="12" grpId="0"/>
          <p:bldP spid="14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64566" y="-1181686"/>
            <a:ext cx="759656" cy="1041009"/>
          </a:xfrm>
          <a:prstGeom prst="rect">
            <a:avLst/>
          </a:pr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69073" y="-1181687"/>
            <a:ext cx="759656" cy="1041009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FEFEFE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364566" y="2529093"/>
            <a:ext cx="1854671" cy="1854671"/>
            <a:chOff x="1364566" y="2529093"/>
            <a:chExt cx="1854671" cy="1854671"/>
          </a:xfrm>
        </p:grpSpPr>
        <p:grpSp>
          <p:nvGrpSpPr>
            <p:cNvPr id="8" name="组合 7"/>
            <p:cNvGrpSpPr/>
            <p:nvPr/>
          </p:nvGrpSpPr>
          <p:grpSpPr>
            <a:xfrm>
              <a:off x="1364566" y="2529093"/>
              <a:ext cx="1854671" cy="1854671"/>
              <a:chOff x="1364566" y="2633667"/>
              <a:chExt cx="2369075" cy="2369075"/>
            </a:xfrm>
          </p:grpSpPr>
          <p:sp>
            <p:nvSpPr>
              <p:cNvPr id="156" name="圆角矩形 155"/>
              <p:cNvSpPr/>
              <p:nvPr/>
            </p:nvSpPr>
            <p:spPr>
              <a:xfrm>
                <a:off x="1483276" y="2752377"/>
                <a:ext cx="2131654" cy="2131654"/>
              </a:xfrm>
              <a:prstGeom prst="roundRect">
                <a:avLst>
                  <a:gd name="adj" fmla="val 18315"/>
                </a:avLst>
              </a:prstGeom>
              <a:gradFill flip="none" rotWithShape="1">
                <a:gsLst>
                  <a:gs pos="100000">
                    <a:schemeClr val="bg1">
                      <a:lumMod val="81000"/>
                    </a:schemeClr>
                  </a:gs>
                  <a:gs pos="0">
                    <a:schemeClr val="bg1">
                      <a:lumMod val="99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17500" dist="1905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7" name="圆角矩形 156"/>
              <p:cNvSpPr/>
              <p:nvPr/>
            </p:nvSpPr>
            <p:spPr>
              <a:xfrm>
                <a:off x="1483276" y="2752377"/>
                <a:ext cx="2131654" cy="2131654"/>
              </a:xfrm>
              <a:prstGeom prst="roundRect">
                <a:avLst>
                  <a:gd name="adj" fmla="val 18315"/>
                </a:avLst>
              </a:prstGeom>
              <a:gradFill flip="none" rotWithShape="1">
                <a:gsLst>
                  <a:gs pos="0">
                    <a:schemeClr val="bg1">
                      <a:lumMod val="87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softEdge rad="3048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椭圆 157"/>
              <p:cNvSpPr/>
              <p:nvPr/>
            </p:nvSpPr>
            <p:spPr>
              <a:xfrm>
                <a:off x="1364566" y="2633667"/>
                <a:ext cx="2369075" cy="2369075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83000"/>
                    </a:schemeClr>
                  </a:gs>
                  <a:gs pos="0">
                    <a:schemeClr val="bg1">
                      <a:lumMod val="97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9" name="椭圆 158"/>
              <p:cNvSpPr/>
              <p:nvPr/>
            </p:nvSpPr>
            <p:spPr>
              <a:xfrm>
                <a:off x="1802801" y="3071902"/>
                <a:ext cx="1492608" cy="1492608"/>
              </a:xfrm>
              <a:prstGeom prst="ellipse">
                <a:avLst/>
              </a:prstGeom>
              <a:gradFill>
                <a:gsLst>
                  <a:gs pos="0">
                    <a:srgbClr val="1D3353"/>
                  </a:gs>
                  <a:gs pos="100000">
                    <a:srgbClr val="254E8B"/>
                  </a:gs>
                </a:gsLst>
                <a:lin ang="19200000" scaled="0"/>
              </a:gradFill>
              <a:ln w="120650">
                <a:gradFill flip="none" rotWithShape="1">
                  <a:gsLst>
                    <a:gs pos="0">
                      <a:schemeClr val="bg1">
                        <a:lumMod val="78000"/>
                      </a:schemeClr>
                    </a:gs>
                    <a:gs pos="100000">
                      <a:schemeClr val="bg1">
                        <a:lumMod val="98000"/>
                      </a:schemeClr>
                    </a:gs>
                  </a:gsLst>
                  <a:lin ang="5400000" scaled="1"/>
                  <a:tileRect/>
                </a:gradFill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0" name="等腰三角形 159"/>
              <p:cNvSpPr/>
              <p:nvPr/>
            </p:nvSpPr>
            <p:spPr>
              <a:xfrm rot="5400000">
                <a:off x="1811531" y="3738940"/>
                <a:ext cx="179655" cy="154874"/>
              </a:xfrm>
              <a:prstGeom prst="triangle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等腰三角形 160"/>
              <p:cNvSpPr/>
              <p:nvPr/>
            </p:nvSpPr>
            <p:spPr>
              <a:xfrm rot="16200000" flipH="1">
                <a:off x="3107012" y="3738941"/>
                <a:ext cx="179655" cy="154874"/>
              </a:xfrm>
              <a:prstGeom prst="triangle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2" name="等腰三角形 161"/>
              <p:cNvSpPr/>
              <p:nvPr/>
            </p:nvSpPr>
            <p:spPr>
              <a:xfrm rot="10800000">
                <a:off x="2459275" y="3093026"/>
                <a:ext cx="179655" cy="154874"/>
              </a:xfrm>
              <a:prstGeom prst="triangle">
                <a:avLst/>
              </a:prstGeom>
              <a:solidFill>
                <a:srgbClr val="C7C7C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3" name="等腰三角形 162"/>
              <p:cNvSpPr/>
              <p:nvPr/>
            </p:nvSpPr>
            <p:spPr>
              <a:xfrm flipH="1">
                <a:off x="2459274" y="4388507"/>
                <a:ext cx="179655" cy="154874"/>
              </a:xfrm>
              <a:prstGeom prst="triangle">
                <a:avLst/>
              </a:prstGeom>
              <a:solidFill>
                <a:srgbClr val="FAFA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7" name="文本框 196"/>
            <p:cNvSpPr txBox="1"/>
            <p:nvPr/>
          </p:nvSpPr>
          <p:spPr>
            <a:xfrm>
              <a:off x="1934270" y="3161179"/>
              <a:ext cx="7152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01</a:t>
              </a:r>
              <a:endParaRPr lang="zh-CN" altLang="en-US" sz="3200" b="1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906884" y="2527662"/>
            <a:ext cx="1854671" cy="1854671"/>
            <a:chOff x="3906884" y="2527662"/>
            <a:chExt cx="1854671" cy="1854671"/>
          </a:xfrm>
        </p:grpSpPr>
        <p:grpSp>
          <p:nvGrpSpPr>
            <p:cNvPr id="170" name="组合 169"/>
            <p:cNvGrpSpPr/>
            <p:nvPr/>
          </p:nvGrpSpPr>
          <p:grpSpPr>
            <a:xfrm>
              <a:off x="3906884" y="2527662"/>
              <a:ext cx="1854671" cy="1854671"/>
              <a:chOff x="1364566" y="2633667"/>
              <a:chExt cx="2369075" cy="2369075"/>
            </a:xfrm>
          </p:grpSpPr>
          <p:sp>
            <p:nvSpPr>
              <p:cNvPr id="171" name="圆角矩形 170"/>
              <p:cNvSpPr/>
              <p:nvPr/>
            </p:nvSpPr>
            <p:spPr>
              <a:xfrm>
                <a:off x="1483276" y="2752377"/>
                <a:ext cx="2131654" cy="2131654"/>
              </a:xfrm>
              <a:prstGeom prst="roundRect">
                <a:avLst>
                  <a:gd name="adj" fmla="val 18315"/>
                </a:avLst>
              </a:prstGeom>
              <a:gradFill flip="none" rotWithShape="1">
                <a:gsLst>
                  <a:gs pos="100000">
                    <a:schemeClr val="bg1">
                      <a:lumMod val="81000"/>
                    </a:schemeClr>
                  </a:gs>
                  <a:gs pos="0">
                    <a:schemeClr val="bg1">
                      <a:lumMod val="99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17500" dist="1905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2" name="圆角矩形 171"/>
              <p:cNvSpPr/>
              <p:nvPr/>
            </p:nvSpPr>
            <p:spPr>
              <a:xfrm>
                <a:off x="1483276" y="2752377"/>
                <a:ext cx="2131654" cy="2131654"/>
              </a:xfrm>
              <a:prstGeom prst="roundRect">
                <a:avLst>
                  <a:gd name="adj" fmla="val 18315"/>
                </a:avLst>
              </a:prstGeom>
              <a:gradFill flip="none" rotWithShape="1">
                <a:gsLst>
                  <a:gs pos="0">
                    <a:schemeClr val="bg1">
                      <a:lumMod val="87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softEdge rad="3048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3" name="椭圆 172"/>
              <p:cNvSpPr/>
              <p:nvPr/>
            </p:nvSpPr>
            <p:spPr>
              <a:xfrm>
                <a:off x="1364566" y="2633667"/>
                <a:ext cx="2369075" cy="2369075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83000"/>
                    </a:schemeClr>
                  </a:gs>
                  <a:gs pos="0">
                    <a:schemeClr val="bg1">
                      <a:lumMod val="97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4" name="椭圆 173"/>
              <p:cNvSpPr/>
              <p:nvPr/>
            </p:nvSpPr>
            <p:spPr>
              <a:xfrm>
                <a:off x="1802801" y="3071902"/>
                <a:ext cx="1492608" cy="1492608"/>
              </a:xfrm>
              <a:prstGeom prst="ellipse">
                <a:avLst/>
              </a:prstGeom>
              <a:gradFill>
                <a:gsLst>
                  <a:gs pos="0">
                    <a:srgbClr val="1D3353"/>
                  </a:gs>
                  <a:gs pos="100000">
                    <a:srgbClr val="254E8B"/>
                  </a:gs>
                </a:gsLst>
                <a:lin ang="19200000" scaled="0"/>
              </a:gradFill>
              <a:ln w="120650">
                <a:gradFill flip="none" rotWithShape="1">
                  <a:gsLst>
                    <a:gs pos="0">
                      <a:schemeClr val="bg1">
                        <a:lumMod val="78000"/>
                      </a:schemeClr>
                    </a:gs>
                    <a:gs pos="100000">
                      <a:schemeClr val="bg1">
                        <a:lumMod val="98000"/>
                      </a:schemeClr>
                    </a:gs>
                  </a:gsLst>
                  <a:lin ang="5400000" scaled="1"/>
                  <a:tileRect/>
                </a:gradFill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5" name="等腰三角形 174"/>
              <p:cNvSpPr/>
              <p:nvPr/>
            </p:nvSpPr>
            <p:spPr>
              <a:xfrm rot="5400000">
                <a:off x="1811531" y="3738940"/>
                <a:ext cx="179655" cy="154874"/>
              </a:xfrm>
              <a:prstGeom prst="triangle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6" name="等腰三角形 175"/>
              <p:cNvSpPr/>
              <p:nvPr/>
            </p:nvSpPr>
            <p:spPr>
              <a:xfrm rot="16200000" flipH="1">
                <a:off x="3107012" y="3738941"/>
                <a:ext cx="179655" cy="154874"/>
              </a:xfrm>
              <a:prstGeom prst="triangle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7" name="等腰三角形 176"/>
              <p:cNvSpPr/>
              <p:nvPr/>
            </p:nvSpPr>
            <p:spPr>
              <a:xfrm rot="10800000">
                <a:off x="2459275" y="3093026"/>
                <a:ext cx="179655" cy="154874"/>
              </a:xfrm>
              <a:prstGeom prst="triangle">
                <a:avLst/>
              </a:prstGeom>
              <a:solidFill>
                <a:srgbClr val="C7C7C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8" name="等腰三角形 177"/>
              <p:cNvSpPr/>
              <p:nvPr/>
            </p:nvSpPr>
            <p:spPr>
              <a:xfrm flipH="1">
                <a:off x="2459274" y="4388507"/>
                <a:ext cx="179655" cy="154874"/>
              </a:xfrm>
              <a:prstGeom prst="triangle">
                <a:avLst/>
              </a:prstGeom>
              <a:solidFill>
                <a:srgbClr val="FAFA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8" name="文本框 197"/>
            <p:cNvSpPr txBox="1"/>
            <p:nvPr/>
          </p:nvSpPr>
          <p:spPr>
            <a:xfrm>
              <a:off x="4476588" y="3170364"/>
              <a:ext cx="7152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02</a:t>
              </a:r>
              <a:endParaRPr lang="zh-CN" altLang="en-US" sz="3200" b="1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449202" y="2527662"/>
            <a:ext cx="1854671" cy="1854671"/>
            <a:chOff x="6449202" y="2527662"/>
            <a:chExt cx="1854671" cy="1854671"/>
          </a:xfrm>
        </p:grpSpPr>
        <p:grpSp>
          <p:nvGrpSpPr>
            <p:cNvPr id="179" name="组合 178"/>
            <p:cNvGrpSpPr/>
            <p:nvPr/>
          </p:nvGrpSpPr>
          <p:grpSpPr>
            <a:xfrm>
              <a:off x="6449202" y="2527662"/>
              <a:ext cx="1854671" cy="1854671"/>
              <a:chOff x="1364566" y="2633667"/>
              <a:chExt cx="2369075" cy="2369075"/>
            </a:xfrm>
          </p:grpSpPr>
          <p:sp>
            <p:nvSpPr>
              <p:cNvPr id="180" name="圆角矩形 179"/>
              <p:cNvSpPr/>
              <p:nvPr/>
            </p:nvSpPr>
            <p:spPr>
              <a:xfrm>
                <a:off x="1483276" y="2752377"/>
                <a:ext cx="2131654" cy="2131654"/>
              </a:xfrm>
              <a:prstGeom prst="roundRect">
                <a:avLst>
                  <a:gd name="adj" fmla="val 18315"/>
                </a:avLst>
              </a:prstGeom>
              <a:gradFill flip="none" rotWithShape="1">
                <a:gsLst>
                  <a:gs pos="100000">
                    <a:schemeClr val="bg1">
                      <a:lumMod val="81000"/>
                    </a:schemeClr>
                  </a:gs>
                  <a:gs pos="0">
                    <a:schemeClr val="bg1">
                      <a:lumMod val="99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17500" dist="1905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1" name="圆角矩形 180"/>
              <p:cNvSpPr/>
              <p:nvPr/>
            </p:nvSpPr>
            <p:spPr>
              <a:xfrm>
                <a:off x="1483276" y="2752377"/>
                <a:ext cx="2131654" cy="2131654"/>
              </a:xfrm>
              <a:prstGeom prst="roundRect">
                <a:avLst>
                  <a:gd name="adj" fmla="val 18315"/>
                </a:avLst>
              </a:prstGeom>
              <a:gradFill flip="none" rotWithShape="1">
                <a:gsLst>
                  <a:gs pos="0">
                    <a:schemeClr val="bg1">
                      <a:lumMod val="87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softEdge rad="3048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2" name="椭圆 181"/>
              <p:cNvSpPr/>
              <p:nvPr/>
            </p:nvSpPr>
            <p:spPr>
              <a:xfrm>
                <a:off x="1364566" y="2633667"/>
                <a:ext cx="2369075" cy="2369075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83000"/>
                    </a:schemeClr>
                  </a:gs>
                  <a:gs pos="0">
                    <a:schemeClr val="bg1">
                      <a:lumMod val="97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3" name="椭圆 182"/>
              <p:cNvSpPr/>
              <p:nvPr/>
            </p:nvSpPr>
            <p:spPr>
              <a:xfrm>
                <a:off x="1802801" y="3071902"/>
                <a:ext cx="1492608" cy="1492608"/>
              </a:xfrm>
              <a:prstGeom prst="ellipse">
                <a:avLst/>
              </a:prstGeom>
              <a:gradFill>
                <a:gsLst>
                  <a:gs pos="0">
                    <a:srgbClr val="1D3353"/>
                  </a:gs>
                  <a:gs pos="100000">
                    <a:srgbClr val="254E8B"/>
                  </a:gs>
                </a:gsLst>
                <a:lin ang="19200000" scaled="0"/>
              </a:gradFill>
              <a:ln w="120650">
                <a:gradFill flip="none" rotWithShape="1">
                  <a:gsLst>
                    <a:gs pos="0">
                      <a:schemeClr val="bg1">
                        <a:lumMod val="78000"/>
                      </a:schemeClr>
                    </a:gs>
                    <a:gs pos="100000">
                      <a:schemeClr val="bg1">
                        <a:lumMod val="98000"/>
                      </a:schemeClr>
                    </a:gs>
                  </a:gsLst>
                  <a:lin ang="5400000" scaled="1"/>
                  <a:tileRect/>
                </a:gradFill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4" name="等腰三角形 183"/>
              <p:cNvSpPr/>
              <p:nvPr/>
            </p:nvSpPr>
            <p:spPr>
              <a:xfrm rot="5400000">
                <a:off x="1811531" y="3738940"/>
                <a:ext cx="179655" cy="154874"/>
              </a:xfrm>
              <a:prstGeom prst="triangle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5" name="等腰三角形 184"/>
              <p:cNvSpPr/>
              <p:nvPr/>
            </p:nvSpPr>
            <p:spPr>
              <a:xfrm rot="16200000" flipH="1">
                <a:off x="3107012" y="3738941"/>
                <a:ext cx="179655" cy="154874"/>
              </a:xfrm>
              <a:prstGeom prst="triangle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6" name="等腰三角形 185"/>
              <p:cNvSpPr/>
              <p:nvPr/>
            </p:nvSpPr>
            <p:spPr>
              <a:xfrm rot="10800000">
                <a:off x="2459275" y="3093026"/>
                <a:ext cx="179655" cy="154874"/>
              </a:xfrm>
              <a:prstGeom prst="triangle">
                <a:avLst/>
              </a:prstGeom>
              <a:solidFill>
                <a:srgbClr val="C7C7C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7" name="等腰三角形 186"/>
              <p:cNvSpPr/>
              <p:nvPr/>
            </p:nvSpPr>
            <p:spPr>
              <a:xfrm flipH="1">
                <a:off x="2459274" y="4388507"/>
                <a:ext cx="179655" cy="154874"/>
              </a:xfrm>
              <a:prstGeom prst="triangle">
                <a:avLst/>
              </a:prstGeom>
              <a:solidFill>
                <a:srgbClr val="FAFA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9" name="文本框 198"/>
            <p:cNvSpPr txBox="1"/>
            <p:nvPr/>
          </p:nvSpPr>
          <p:spPr>
            <a:xfrm>
              <a:off x="7018906" y="3167338"/>
              <a:ext cx="7152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03</a:t>
              </a:r>
              <a:endParaRPr lang="zh-CN" altLang="en-US" sz="3200" b="1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991520" y="2527662"/>
            <a:ext cx="1854671" cy="1854671"/>
            <a:chOff x="8991520" y="2527662"/>
            <a:chExt cx="1854671" cy="1854671"/>
          </a:xfrm>
        </p:grpSpPr>
        <p:grpSp>
          <p:nvGrpSpPr>
            <p:cNvPr id="188" name="组合 187"/>
            <p:cNvGrpSpPr/>
            <p:nvPr/>
          </p:nvGrpSpPr>
          <p:grpSpPr>
            <a:xfrm>
              <a:off x="8991520" y="2527662"/>
              <a:ext cx="1854671" cy="1854671"/>
              <a:chOff x="1364566" y="2633667"/>
              <a:chExt cx="2369075" cy="2369075"/>
            </a:xfrm>
          </p:grpSpPr>
          <p:sp>
            <p:nvSpPr>
              <p:cNvPr id="189" name="圆角矩形 188"/>
              <p:cNvSpPr/>
              <p:nvPr/>
            </p:nvSpPr>
            <p:spPr>
              <a:xfrm>
                <a:off x="1483276" y="2752377"/>
                <a:ext cx="2131654" cy="2131654"/>
              </a:xfrm>
              <a:prstGeom prst="roundRect">
                <a:avLst>
                  <a:gd name="adj" fmla="val 18315"/>
                </a:avLst>
              </a:prstGeom>
              <a:gradFill flip="none" rotWithShape="1">
                <a:gsLst>
                  <a:gs pos="100000">
                    <a:schemeClr val="bg1">
                      <a:lumMod val="81000"/>
                    </a:schemeClr>
                  </a:gs>
                  <a:gs pos="0">
                    <a:schemeClr val="bg1">
                      <a:lumMod val="99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17500" dist="1905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0" name="圆角矩形 189"/>
              <p:cNvSpPr/>
              <p:nvPr/>
            </p:nvSpPr>
            <p:spPr>
              <a:xfrm>
                <a:off x="1483276" y="2752377"/>
                <a:ext cx="2131654" cy="2131654"/>
              </a:xfrm>
              <a:prstGeom prst="roundRect">
                <a:avLst>
                  <a:gd name="adj" fmla="val 18315"/>
                </a:avLst>
              </a:prstGeom>
              <a:gradFill flip="none" rotWithShape="1">
                <a:gsLst>
                  <a:gs pos="0">
                    <a:schemeClr val="bg1">
                      <a:lumMod val="87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softEdge rad="3048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1" name="椭圆 190"/>
              <p:cNvSpPr/>
              <p:nvPr/>
            </p:nvSpPr>
            <p:spPr>
              <a:xfrm>
                <a:off x="1364566" y="2633667"/>
                <a:ext cx="2369075" cy="2369075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83000"/>
                    </a:schemeClr>
                  </a:gs>
                  <a:gs pos="0">
                    <a:schemeClr val="bg1">
                      <a:lumMod val="97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2" name="椭圆 191"/>
              <p:cNvSpPr/>
              <p:nvPr/>
            </p:nvSpPr>
            <p:spPr>
              <a:xfrm>
                <a:off x="1802801" y="3071902"/>
                <a:ext cx="1492608" cy="1492608"/>
              </a:xfrm>
              <a:prstGeom prst="ellipse">
                <a:avLst/>
              </a:prstGeom>
              <a:gradFill>
                <a:gsLst>
                  <a:gs pos="0">
                    <a:srgbClr val="1D3353"/>
                  </a:gs>
                  <a:gs pos="100000">
                    <a:srgbClr val="254E8B"/>
                  </a:gs>
                </a:gsLst>
                <a:lin ang="19200000" scaled="0"/>
              </a:gradFill>
              <a:ln w="120650">
                <a:gradFill flip="none" rotWithShape="1">
                  <a:gsLst>
                    <a:gs pos="0">
                      <a:schemeClr val="bg1">
                        <a:lumMod val="78000"/>
                      </a:schemeClr>
                    </a:gs>
                    <a:gs pos="100000">
                      <a:schemeClr val="bg1">
                        <a:lumMod val="98000"/>
                      </a:schemeClr>
                    </a:gs>
                  </a:gsLst>
                  <a:lin ang="5400000" scaled="1"/>
                  <a:tileRect/>
                </a:gradFill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3" name="等腰三角形 192"/>
              <p:cNvSpPr/>
              <p:nvPr/>
            </p:nvSpPr>
            <p:spPr>
              <a:xfrm rot="5400000">
                <a:off x="1811531" y="3738940"/>
                <a:ext cx="179655" cy="154874"/>
              </a:xfrm>
              <a:prstGeom prst="triangle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4" name="等腰三角形 193"/>
              <p:cNvSpPr/>
              <p:nvPr/>
            </p:nvSpPr>
            <p:spPr>
              <a:xfrm rot="16200000" flipH="1">
                <a:off x="3107012" y="3738941"/>
                <a:ext cx="179655" cy="154874"/>
              </a:xfrm>
              <a:prstGeom prst="triangle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5" name="等腰三角形 194"/>
              <p:cNvSpPr/>
              <p:nvPr/>
            </p:nvSpPr>
            <p:spPr>
              <a:xfrm rot="10800000">
                <a:off x="2459275" y="3093026"/>
                <a:ext cx="179655" cy="154874"/>
              </a:xfrm>
              <a:prstGeom prst="triangle">
                <a:avLst/>
              </a:prstGeom>
              <a:solidFill>
                <a:srgbClr val="C7C7C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6" name="等腰三角形 195"/>
              <p:cNvSpPr/>
              <p:nvPr/>
            </p:nvSpPr>
            <p:spPr>
              <a:xfrm flipH="1">
                <a:off x="2459274" y="4388507"/>
                <a:ext cx="179655" cy="154874"/>
              </a:xfrm>
              <a:prstGeom prst="triangle">
                <a:avLst/>
              </a:prstGeom>
              <a:solidFill>
                <a:srgbClr val="FAFA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0" name="文本框 199"/>
            <p:cNvSpPr txBox="1"/>
            <p:nvPr/>
          </p:nvSpPr>
          <p:spPr>
            <a:xfrm>
              <a:off x="9574393" y="3161179"/>
              <a:ext cx="7152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04</a:t>
              </a:r>
              <a:endParaRPr lang="zh-CN" altLang="en-US" sz="3200" b="1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sp>
        <p:nvSpPr>
          <p:cNvPr id="201" name="文本框 200"/>
          <p:cNvSpPr txBox="1"/>
          <p:nvPr/>
        </p:nvSpPr>
        <p:spPr>
          <a:xfrm>
            <a:off x="1787178" y="4750456"/>
            <a:ext cx="1011815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gradFill>
                  <a:gsLst>
                    <a:gs pos="0">
                      <a:srgbClr val="1B2C45"/>
                    </a:gs>
                    <a:gs pos="100000">
                      <a:srgbClr val="254E8C"/>
                    </a:gs>
                  </a:gsLst>
                  <a:lin ang="19200000" scaled="0"/>
                </a:gradFill>
                <a:latin typeface="方正姚体" panose="02010601030101010101" pitchFamily="2" charset="-122"/>
                <a:ea typeface="方正姚体" panose="02010601030101010101" pitchFamily="2" charset="-122"/>
              </a:rPr>
              <a:t>项目背景</a:t>
            </a:r>
            <a:endParaRPr lang="en-US" altLang="zh-CN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 sz="1200" dirty="0">
              <a:solidFill>
                <a:srgbClr val="FCFCF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2" name="文本框 201"/>
          <p:cNvSpPr txBox="1"/>
          <p:nvPr/>
        </p:nvSpPr>
        <p:spPr>
          <a:xfrm>
            <a:off x="4406663" y="4750456"/>
            <a:ext cx="1011815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gradFill>
                  <a:gsLst>
                    <a:gs pos="0">
                      <a:srgbClr val="1B2C45"/>
                    </a:gs>
                    <a:gs pos="100000">
                      <a:srgbClr val="254E8C"/>
                    </a:gs>
                  </a:gsLst>
                  <a:lin ang="19200000" scaled="0"/>
                </a:gradFill>
                <a:latin typeface="方正姚体" panose="02010601030101010101" pitchFamily="2" charset="-122"/>
                <a:ea typeface="方正姚体" panose="02010601030101010101" pitchFamily="2" charset="-122"/>
              </a:rPr>
              <a:t>项目设计</a:t>
            </a:r>
            <a:endParaRPr lang="en-US" altLang="zh-CN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 sz="1200" dirty="0">
              <a:solidFill>
                <a:srgbClr val="FCFCF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3" name="文本框 202"/>
          <p:cNvSpPr txBox="1"/>
          <p:nvPr/>
        </p:nvSpPr>
        <p:spPr>
          <a:xfrm>
            <a:off x="6896690" y="4726634"/>
            <a:ext cx="1011815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gradFill>
                  <a:gsLst>
                    <a:gs pos="0">
                      <a:srgbClr val="1B2C45"/>
                    </a:gs>
                    <a:gs pos="100000">
                      <a:srgbClr val="254E8C"/>
                    </a:gs>
                  </a:gsLst>
                  <a:lin ang="19200000" scaled="0"/>
                </a:gradFill>
                <a:latin typeface="方正姚体" panose="02010601030101010101" pitchFamily="2" charset="-122"/>
                <a:ea typeface="方正姚体" panose="02010601030101010101" pitchFamily="2" charset="-122"/>
              </a:rPr>
              <a:t>项目规划</a:t>
            </a:r>
            <a:endParaRPr lang="en-US" altLang="zh-CN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 sz="1200" dirty="0">
              <a:solidFill>
                <a:srgbClr val="FCFCF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" name="文本框 203"/>
          <p:cNvSpPr txBox="1"/>
          <p:nvPr/>
        </p:nvSpPr>
        <p:spPr>
          <a:xfrm>
            <a:off x="9691412" y="4714014"/>
            <a:ext cx="598241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gradFill>
                  <a:gsLst>
                    <a:gs pos="0">
                      <a:srgbClr val="1B2C45"/>
                    </a:gs>
                    <a:gs pos="100000">
                      <a:srgbClr val="254E8C"/>
                    </a:gs>
                  </a:gsLst>
                  <a:lin ang="19200000" scaled="0"/>
                </a:gradFill>
                <a:latin typeface="方正姚体" panose="02010601030101010101" pitchFamily="2" charset="-122"/>
                <a:ea typeface="方正姚体" panose="02010601030101010101" pitchFamily="2" charset="-122"/>
              </a:rPr>
              <a:t>附录</a:t>
            </a:r>
            <a:endParaRPr lang="en-US" altLang="zh-CN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 sz="1200" dirty="0">
              <a:solidFill>
                <a:srgbClr val="FCFCF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982358" y="793969"/>
            <a:ext cx="2441694" cy="144655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8800" dirty="0">
                <a:gradFill>
                  <a:gsLst>
                    <a:gs pos="0">
                      <a:srgbClr val="1B2C45"/>
                    </a:gs>
                    <a:gs pos="100000">
                      <a:srgbClr val="254E8C"/>
                    </a:gs>
                  </a:gsLst>
                  <a:lin ang="19200000" scaled="0"/>
                </a:gradFill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414166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2" presetID="2" presetClass="entr" presetSubtype="4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4" dur="10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5" dur="10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8" dur="10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9" dur="10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2" dur="10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3" dur="10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grpId="0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6" dur="10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7" dur="10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9" presetID="2" presetClass="entr" presetSubtype="8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1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2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1" grpId="0"/>
          <p:bldP spid="202" grpId="0"/>
          <p:bldP spid="203" grpId="0"/>
          <p:bldP spid="204" grpId="0"/>
          <p:bldP spid="6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2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10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10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9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1" grpId="0"/>
          <p:bldP spid="202" grpId="0"/>
          <p:bldP spid="203" grpId="0"/>
          <p:bldP spid="204" grpId="0"/>
          <p:bldP spid="61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64566" y="-1181686"/>
            <a:ext cx="759656" cy="1041009"/>
          </a:xfrm>
          <a:prstGeom prst="rect">
            <a:avLst/>
          </a:pr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69073" y="-1181687"/>
            <a:ext cx="759656" cy="1041009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FEFEFE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4138586" y="1491753"/>
            <a:ext cx="3935146" cy="3935146"/>
          </a:xfrm>
          <a:prstGeom prst="ellipse">
            <a:avLst/>
          </a:prstGeom>
          <a:noFill/>
          <a:ln w="19050">
            <a:solidFill>
              <a:srgbClr val="23498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4188227" y="1531234"/>
            <a:ext cx="3815544" cy="38155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 flipV="1">
            <a:off x="8855903" y="5627341"/>
            <a:ext cx="105358" cy="1053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9525">
            <a:solidFill>
              <a:schemeClr val="bg1"/>
            </a:solidFill>
          </a:ln>
          <a:effectLst>
            <a:outerShdw blurRad="419100" dist="190500" dir="2700000" sx="90000" sy="90000" algn="tl" rotWithShape="0">
              <a:schemeClr val="tx1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4248149" y="1591156"/>
            <a:ext cx="3695700" cy="36957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5400">
            <a:solidFill>
              <a:schemeClr val="bg1"/>
            </a:solidFill>
          </a:ln>
          <a:effectLst>
            <a:outerShdw blurRad="419100" dist="838200" dir="2700000" sx="90000" sy="9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6790157" y="1415735"/>
            <a:ext cx="1012723" cy="10127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4759583" y="3099125"/>
            <a:ext cx="2693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234983"/>
                </a:solidFill>
                <a:latin typeface="+mj-lt"/>
              </a:rPr>
              <a:t>项目背景</a:t>
            </a:r>
          </a:p>
        </p:txBody>
      </p:sp>
      <p:sp>
        <p:nvSpPr>
          <p:cNvPr id="71" name="矩形 70"/>
          <p:cNvSpPr/>
          <p:nvPr/>
        </p:nvSpPr>
        <p:spPr>
          <a:xfrm>
            <a:off x="6974979" y="1615778"/>
            <a:ext cx="7040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234983"/>
                </a:solidFill>
              </a:rPr>
              <a:t>01</a:t>
            </a:r>
            <a:endParaRPr lang="zh-CN" altLang="en-US" sz="4000" b="1" dirty="0">
              <a:solidFill>
                <a:srgbClr val="234983"/>
              </a:solidFill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5931706" y="4253809"/>
            <a:ext cx="348906" cy="60960"/>
          </a:xfrm>
          <a:prstGeom prst="roundRect">
            <a:avLst>
              <a:gd name="adj" fmla="val 50000"/>
            </a:avLst>
          </a:prstGeom>
          <a:solidFill>
            <a:srgbClr val="1D3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34983"/>
              </a:solidFill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6106159" y="4429760"/>
            <a:ext cx="0" cy="782320"/>
          </a:xfrm>
          <a:prstGeom prst="line">
            <a:avLst/>
          </a:prstGeom>
          <a:ln w="25400" cap="rnd">
            <a:solidFill>
              <a:srgbClr val="23498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/>
          <p:cNvGrpSpPr/>
          <p:nvPr/>
        </p:nvGrpSpPr>
        <p:grpSpPr>
          <a:xfrm>
            <a:off x="1534158" y="3251046"/>
            <a:ext cx="375920" cy="375920"/>
            <a:chOff x="1534158" y="3352646"/>
            <a:chExt cx="375920" cy="375920"/>
          </a:xfrm>
        </p:grpSpPr>
        <p:sp>
          <p:nvSpPr>
            <p:cNvPr id="75" name="椭圆 74"/>
            <p:cNvSpPr/>
            <p:nvPr/>
          </p:nvSpPr>
          <p:spPr>
            <a:xfrm>
              <a:off x="1534158" y="3352646"/>
              <a:ext cx="375920" cy="37592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C7C7C7"/>
                </a:gs>
              </a:gsLst>
              <a:lin ang="13500000" scaled="1"/>
              <a:tileRect/>
            </a:gradFill>
            <a:ln w="19050">
              <a:solidFill>
                <a:schemeClr val="bg1"/>
              </a:solidFill>
            </a:ln>
            <a:effectLst>
              <a:outerShdw blurRad="419100" dist="381000" dir="2700000" sx="90000" sy="9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6" name="等腰三角形 75"/>
            <p:cNvSpPr/>
            <p:nvPr/>
          </p:nvSpPr>
          <p:spPr>
            <a:xfrm rot="16200000">
              <a:off x="1633052" y="3472583"/>
              <a:ext cx="157811" cy="136044"/>
            </a:xfrm>
            <a:prstGeom prst="triangle">
              <a:avLst/>
            </a:prstGeom>
            <a:solidFill>
              <a:srgbClr val="2349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0302240" y="3251046"/>
            <a:ext cx="375920" cy="375920"/>
            <a:chOff x="10302240" y="3352646"/>
            <a:chExt cx="375920" cy="375920"/>
          </a:xfrm>
        </p:grpSpPr>
        <p:sp>
          <p:nvSpPr>
            <p:cNvPr id="78" name="椭圆 77"/>
            <p:cNvSpPr/>
            <p:nvPr/>
          </p:nvSpPr>
          <p:spPr>
            <a:xfrm>
              <a:off x="10302240" y="3352646"/>
              <a:ext cx="375920" cy="37592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C7C7C7"/>
                </a:gs>
              </a:gsLst>
              <a:lin ang="13500000" scaled="1"/>
              <a:tileRect/>
            </a:gradFill>
            <a:ln w="19050">
              <a:solidFill>
                <a:schemeClr val="bg1"/>
              </a:solidFill>
            </a:ln>
            <a:effectLst>
              <a:outerShdw blurRad="419100" dist="381000" dir="2700000" sx="90000" sy="9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9" name="等腰三角形 78"/>
            <p:cNvSpPr/>
            <p:nvPr/>
          </p:nvSpPr>
          <p:spPr>
            <a:xfrm rot="5400000" flipH="1">
              <a:off x="10441775" y="3472584"/>
              <a:ext cx="157811" cy="136044"/>
            </a:xfrm>
            <a:prstGeom prst="triangle">
              <a:avLst/>
            </a:prstGeom>
            <a:solidFill>
              <a:srgbClr val="2349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122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64566" y="-1181686"/>
            <a:ext cx="759656" cy="1041009"/>
          </a:xfrm>
          <a:prstGeom prst="rect">
            <a:avLst/>
          </a:pr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69073" y="-1181687"/>
            <a:ext cx="759656" cy="1041009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FEFEFE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 flipH="1">
            <a:off x="8997872" y="56309"/>
            <a:ext cx="924437" cy="838796"/>
            <a:chOff x="5657384" y="337626"/>
            <a:chExt cx="2609348" cy="2367616"/>
          </a:xfrm>
        </p:grpSpPr>
        <p:sp>
          <p:nvSpPr>
            <p:cNvPr id="30" name="Freeform 19"/>
            <p:cNvSpPr>
              <a:spLocks/>
            </p:cNvSpPr>
            <p:nvPr/>
          </p:nvSpPr>
          <p:spPr bwMode="auto">
            <a:xfrm rot="5400000">
              <a:off x="6070308" y="1917826"/>
              <a:ext cx="742485" cy="832347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gradFill>
              <a:gsLst>
                <a:gs pos="0">
                  <a:srgbClr val="1B2C45"/>
                </a:gs>
                <a:gs pos="100000">
                  <a:srgbClr val="254E8C"/>
                </a:gs>
              </a:gsLst>
              <a:lin ang="19200000" scaled="0"/>
            </a:gradFill>
            <a:ln w="19050">
              <a:gradFill>
                <a:gsLst>
                  <a:gs pos="0">
                    <a:srgbClr val="1B2C45"/>
                  </a:gs>
                  <a:gs pos="100000">
                    <a:srgbClr val="254E8C"/>
                  </a:gs>
                </a:gsLst>
                <a:lin ang="3600000" scaled="0"/>
              </a:gradFill>
            </a:ln>
            <a:effectLst>
              <a:outerShdw blurRad="254000" dist="1905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Freeform 19"/>
            <p:cNvSpPr>
              <a:spLocks/>
            </p:cNvSpPr>
            <p:nvPr/>
          </p:nvSpPr>
          <p:spPr bwMode="auto">
            <a:xfrm rot="5400000">
              <a:off x="5702315" y="1018019"/>
              <a:ext cx="742486" cy="832348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FEFEFE"/>
                </a:gs>
              </a:gsLst>
              <a:lin ang="19200000" scaled="0"/>
            </a:gradFill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FEFEFE"/>
                  </a:gs>
                </a:gsLst>
                <a:lin ang="3600000" scaled="0"/>
              </a:gradFill>
            </a:ln>
            <a:effectLst>
              <a:outerShdw blurRad="381000" dist="127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Freeform 19"/>
            <p:cNvSpPr>
              <a:spLocks/>
            </p:cNvSpPr>
            <p:nvPr/>
          </p:nvSpPr>
          <p:spPr bwMode="auto">
            <a:xfrm rot="5400000">
              <a:off x="6764519" y="1117096"/>
              <a:ext cx="742486" cy="832348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FEFEFE"/>
                </a:gs>
              </a:gsLst>
              <a:lin ang="19200000" scaled="0"/>
            </a:gradFill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FEFEFE"/>
                  </a:gs>
                </a:gsLst>
                <a:lin ang="3600000" scaled="0"/>
              </a:gradFill>
            </a:ln>
            <a:effectLst>
              <a:outerShdw blurRad="381000" dist="127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Freeform 19"/>
            <p:cNvSpPr>
              <a:spLocks/>
            </p:cNvSpPr>
            <p:nvPr/>
          </p:nvSpPr>
          <p:spPr bwMode="auto">
            <a:xfrm rot="5400000">
              <a:off x="6771102" y="292695"/>
              <a:ext cx="742486" cy="832348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FEFEFE"/>
                </a:gs>
              </a:gsLst>
              <a:lin ang="19200000" scaled="0"/>
            </a:gradFill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FEFEFE"/>
                  </a:gs>
                </a:gsLst>
                <a:lin ang="3600000" scaled="0"/>
              </a:gradFill>
            </a:ln>
            <a:effectLst>
              <a:outerShdw blurRad="381000" dist="127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Freeform 19"/>
            <p:cNvSpPr>
              <a:spLocks/>
            </p:cNvSpPr>
            <p:nvPr/>
          </p:nvSpPr>
          <p:spPr bwMode="auto">
            <a:xfrm rot="5400000">
              <a:off x="7479316" y="733313"/>
              <a:ext cx="742485" cy="832347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gradFill>
              <a:gsLst>
                <a:gs pos="0">
                  <a:srgbClr val="1B2C45"/>
                </a:gs>
                <a:gs pos="100000">
                  <a:srgbClr val="254E8C"/>
                </a:gs>
              </a:gsLst>
              <a:lin ang="19200000" scaled="0"/>
            </a:gradFill>
            <a:ln w="19050">
              <a:gradFill>
                <a:gsLst>
                  <a:gs pos="0">
                    <a:srgbClr val="1B2C45"/>
                  </a:gs>
                  <a:gs pos="100000">
                    <a:srgbClr val="254E8C"/>
                  </a:gs>
                </a:gsLst>
                <a:lin ang="3600000" scaled="0"/>
              </a:gradFill>
            </a:ln>
            <a:effectLst>
              <a:outerShdw blurRad="254000" dist="1905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4750357" y="117250"/>
            <a:ext cx="2717411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gradFill>
                  <a:gsLst>
                    <a:gs pos="0">
                      <a:srgbClr val="1B2C45"/>
                    </a:gs>
                    <a:gs pos="100000">
                      <a:srgbClr val="254E8C"/>
                    </a:gs>
                  </a:gsLst>
                  <a:lin ang="19200000" scaled="0"/>
                </a:gradFill>
                <a:latin typeface="Kartika" panose="02020503030404060203" pitchFamily="18" charset="0"/>
                <a:cs typeface="Kartika" panose="02020503030404060203" pitchFamily="18" charset="0"/>
              </a:rPr>
              <a:t>  </a:t>
            </a:r>
            <a:r>
              <a:rPr lang="zh-CN" altLang="en-US" sz="3600" dirty="0">
                <a:gradFill>
                  <a:gsLst>
                    <a:gs pos="0">
                      <a:srgbClr val="1B2C45"/>
                    </a:gs>
                    <a:gs pos="100000">
                      <a:srgbClr val="254E8C"/>
                    </a:gs>
                  </a:gsLst>
                  <a:lin ang="19200000" scaled="0"/>
                </a:gradFill>
                <a:latin typeface="Kartika" panose="02020503030404060203" pitchFamily="18" charset="0"/>
                <a:cs typeface="Kartika" panose="02020503030404060203" pitchFamily="18" charset="0"/>
              </a:rPr>
              <a:t>项目背景</a:t>
            </a:r>
            <a:endParaRPr lang="en-US" altLang="zh-CN" sz="2400" dirty="0">
              <a:gradFill>
                <a:gsLst>
                  <a:gs pos="0">
                    <a:srgbClr val="1B2C45"/>
                  </a:gs>
                  <a:gs pos="100000">
                    <a:srgbClr val="254E8C"/>
                  </a:gs>
                </a:gsLst>
                <a:lin ang="19200000" scaled="0"/>
              </a:gradFill>
              <a:latin typeface="Kartika" panose="02020503030404060203" pitchFamily="18" charset="0"/>
              <a:ea typeface="方正兰亭超细黑简体" panose="02000000000000000000" pitchFamily="2" charset="-122"/>
              <a:cs typeface="Kartika" panose="02020503030404060203" pitchFamily="18" charset="0"/>
            </a:endParaRPr>
          </a:p>
        </p:txBody>
      </p:sp>
      <p:sp>
        <p:nvSpPr>
          <p:cNvPr id="19" name="Freeform 19"/>
          <p:cNvSpPr>
            <a:spLocks/>
          </p:cNvSpPr>
          <p:nvPr/>
        </p:nvSpPr>
        <p:spPr bwMode="auto">
          <a:xfrm rot="10800000">
            <a:off x="2410903" y="91539"/>
            <a:ext cx="809350" cy="907305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 w="19050">
            <a:gradFill>
              <a:gsLst>
                <a:gs pos="0">
                  <a:srgbClr val="1B2C45"/>
                </a:gs>
                <a:gs pos="100000">
                  <a:srgbClr val="254E8C"/>
                </a:gs>
              </a:gsLst>
              <a:lin ang="3600000" scaled="0"/>
            </a:gradFill>
          </a:ln>
          <a:effectLst>
            <a:outerShdw blurRad="254000" dist="1905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>
            <a:off x="218879" y="893593"/>
            <a:ext cx="1544607" cy="134575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C8C8C8"/>
              </a:gs>
            </a:gsLst>
            <a:lin ang="19800000" scaled="0"/>
            <a:tileRect/>
          </a:gradFill>
          <a:ln w="25400">
            <a:gradFill flip="none" rotWithShape="1">
              <a:gsLst>
                <a:gs pos="53000">
                  <a:schemeClr val="bg1">
                    <a:alpha val="9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7200000" scaled="0"/>
              <a:tileRect/>
            </a:gradFill>
          </a:ln>
          <a:effectLst>
            <a:outerShdw blurRad="482600" dist="279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dirty="0">
                <a:solidFill>
                  <a:srgbClr val="234983"/>
                </a:solidFill>
                <a:ea typeface="方正兰亭特黑简体" panose="02000000000000000000" pitchFamily="2" charset="-122"/>
              </a:rPr>
              <a:t>background</a:t>
            </a:r>
            <a:endParaRPr lang="zh-CN" altLang="en-US" sz="1400" b="1" dirty="0">
              <a:solidFill>
                <a:srgbClr val="234983"/>
              </a:solidFill>
              <a:ea typeface="方正兰亭特黑简体" panose="02000000000000000000" pitchFamily="2" charset="-122"/>
            </a:endParaRPr>
          </a:p>
        </p:txBody>
      </p:sp>
      <p:sp>
        <p:nvSpPr>
          <p:cNvPr id="94" name="流程图: 终止 93"/>
          <p:cNvSpPr/>
          <p:nvPr/>
        </p:nvSpPr>
        <p:spPr>
          <a:xfrm>
            <a:off x="2950380" y="1718225"/>
            <a:ext cx="7751831" cy="1902277"/>
          </a:xfrm>
          <a:prstGeom prst="flowChartTerminator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C8C8C8"/>
              </a:gs>
            </a:gsLst>
            <a:lin ang="19800000" scaled="0"/>
            <a:tileRect/>
          </a:gradFill>
          <a:ln w="25400">
            <a:gradFill flip="none" rotWithShape="1">
              <a:gsLst>
                <a:gs pos="53000">
                  <a:schemeClr val="bg1">
                    <a:alpha val="9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7200000" scaled="0"/>
              <a:tileRect/>
            </a:gradFill>
          </a:ln>
          <a:effectLst>
            <a:outerShdw blurRad="482600" dist="279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b="1" dirty="0">
                <a:solidFill>
                  <a:srgbClr val="234983"/>
                </a:solidFill>
                <a:ea typeface="方正兰亭特黑简体" panose="02000000000000000000" pitchFamily="2" charset="-122"/>
              </a:rPr>
              <a:t>  从食堂排队到外卖送餐，从快递点取快递到快递的收发，这些部分作为校园内服务的最后一公里，存在着大量的需要解决的问题。而大多大学生养成了这样一个习惯，就是比较宅，在寝室打游戏，看</a:t>
            </a:r>
            <a:r>
              <a:rPr lang="en-US" altLang="zh-CN" sz="1400" b="1" dirty="0">
                <a:solidFill>
                  <a:srgbClr val="234983"/>
                </a:solidFill>
                <a:ea typeface="方正兰亭特黑简体" panose="02000000000000000000" pitchFamily="2" charset="-122"/>
              </a:rPr>
              <a:t>NBA</a:t>
            </a:r>
            <a:r>
              <a:rPr lang="zh-CN" altLang="en-US" sz="1400" b="1" dirty="0">
                <a:solidFill>
                  <a:srgbClr val="234983"/>
                </a:solidFill>
                <a:ea typeface="方正兰亭特黑简体" panose="02000000000000000000" pitchFamily="2" charset="-122"/>
              </a:rPr>
              <a:t>，追剧，这时候是一刻不能耽误，所以，他们希望能有人替他们完成这类事情。</a:t>
            </a:r>
          </a:p>
        </p:txBody>
      </p:sp>
      <p:sp>
        <p:nvSpPr>
          <p:cNvPr id="95" name="流程图: 终止 94"/>
          <p:cNvSpPr/>
          <p:nvPr/>
        </p:nvSpPr>
        <p:spPr>
          <a:xfrm>
            <a:off x="2815578" y="3955741"/>
            <a:ext cx="8158988" cy="1815057"/>
          </a:xfrm>
          <a:prstGeom prst="flowChartTerminator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C8C8C8"/>
              </a:gs>
            </a:gsLst>
            <a:lin ang="19800000" scaled="0"/>
            <a:tileRect/>
          </a:gradFill>
          <a:ln w="25400">
            <a:gradFill flip="none" rotWithShape="1">
              <a:gsLst>
                <a:gs pos="53000">
                  <a:schemeClr val="bg1">
                    <a:alpha val="9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7200000" scaled="0"/>
              <a:tileRect/>
            </a:gradFill>
          </a:ln>
          <a:effectLst>
            <a:outerShdw blurRad="482600" dist="279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b="1" dirty="0">
                <a:solidFill>
                  <a:srgbClr val="234983"/>
                </a:solidFill>
                <a:ea typeface="方正兰亭特黑简体" panose="02000000000000000000" pitchFamily="2" charset="-122"/>
              </a:rPr>
              <a:t>  平台如果只是建立在高校生态圈里的话，大家都是同学，可信度也比较高，出售求购点东西也比较方便，校园里就能交易了。</a:t>
            </a:r>
            <a:endParaRPr lang="en-US" altLang="zh-CN" sz="1400" b="1" dirty="0">
              <a:solidFill>
                <a:srgbClr val="234983"/>
              </a:solidFill>
              <a:ea typeface="方正兰亭特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22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  <p:bldP spid="9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64566" y="-1181686"/>
            <a:ext cx="759656" cy="1041009"/>
          </a:xfrm>
          <a:prstGeom prst="rect">
            <a:avLst/>
          </a:pr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69073" y="-1181687"/>
            <a:ext cx="759656" cy="1041009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FEFEFE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4138586" y="1491753"/>
            <a:ext cx="3935146" cy="3935146"/>
          </a:xfrm>
          <a:prstGeom prst="ellipse">
            <a:avLst/>
          </a:prstGeom>
          <a:noFill/>
          <a:ln w="19050">
            <a:solidFill>
              <a:srgbClr val="23498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4188227" y="1531234"/>
            <a:ext cx="3815544" cy="38155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 flipV="1">
            <a:off x="8855903" y="5627341"/>
            <a:ext cx="105358" cy="1053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9525">
            <a:solidFill>
              <a:schemeClr val="bg1"/>
            </a:solidFill>
          </a:ln>
          <a:effectLst>
            <a:outerShdw blurRad="419100" dist="190500" dir="2700000" sx="90000" sy="90000" algn="tl" rotWithShape="0">
              <a:schemeClr val="tx1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6790157" y="1415735"/>
            <a:ext cx="1012723" cy="10127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4835175" y="3166938"/>
            <a:ext cx="2693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234983"/>
                </a:solidFill>
                <a:latin typeface="+mj-lt"/>
              </a:rPr>
              <a:t>项目设计</a:t>
            </a:r>
          </a:p>
        </p:txBody>
      </p:sp>
      <p:sp>
        <p:nvSpPr>
          <p:cNvPr id="71" name="矩形 70"/>
          <p:cNvSpPr/>
          <p:nvPr/>
        </p:nvSpPr>
        <p:spPr>
          <a:xfrm>
            <a:off x="6974979" y="1615778"/>
            <a:ext cx="7040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234983"/>
                </a:solidFill>
              </a:rPr>
              <a:t>02</a:t>
            </a:r>
            <a:endParaRPr lang="zh-CN" altLang="en-US" sz="4000" b="1" dirty="0">
              <a:solidFill>
                <a:srgbClr val="234983"/>
              </a:solidFill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5931706" y="4253809"/>
            <a:ext cx="348906" cy="60960"/>
          </a:xfrm>
          <a:prstGeom prst="roundRect">
            <a:avLst>
              <a:gd name="adj" fmla="val 50000"/>
            </a:avLst>
          </a:prstGeom>
          <a:solidFill>
            <a:srgbClr val="1D3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34983"/>
              </a:solidFill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6106159" y="4429760"/>
            <a:ext cx="0" cy="782320"/>
          </a:xfrm>
          <a:prstGeom prst="line">
            <a:avLst/>
          </a:prstGeom>
          <a:ln w="25400" cap="rnd">
            <a:solidFill>
              <a:srgbClr val="23498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/>
          <p:cNvGrpSpPr/>
          <p:nvPr/>
        </p:nvGrpSpPr>
        <p:grpSpPr>
          <a:xfrm>
            <a:off x="1534158" y="3251046"/>
            <a:ext cx="375920" cy="375920"/>
            <a:chOff x="1534158" y="3352646"/>
            <a:chExt cx="375920" cy="375920"/>
          </a:xfrm>
        </p:grpSpPr>
        <p:sp>
          <p:nvSpPr>
            <p:cNvPr id="75" name="椭圆 74"/>
            <p:cNvSpPr/>
            <p:nvPr/>
          </p:nvSpPr>
          <p:spPr>
            <a:xfrm>
              <a:off x="1534158" y="3352646"/>
              <a:ext cx="375920" cy="37592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C7C7C7"/>
                </a:gs>
              </a:gsLst>
              <a:lin ang="13500000" scaled="1"/>
              <a:tileRect/>
            </a:gradFill>
            <a:ln w="19050">
              <a:solidFill>
                <a:schemeClr val="bg1"/>
              </a:solidFill>
            </a:ln>
            <a:effectLst>
              <a:outerShdw blurRad="419100" dist="381000" dir="2700000" sx="90000" sy="9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6" name="等腰三角形 75"/>
            <p:cNvSpPr/>
            <p:nvPr/>
          </p:nvSpPr>
          <p:spPr>
            <a:xfrm rot="16200000">
              <a:off x="1633052" y="3472583"/>
              <a:ext cx="157811" cy="136044"/>
            </a:xfrm>
            <a:prstGeom prst="triangle">
              <a:avLst/>
            </a:prstGeom>
            <a:solidFill>
              <a:srgbClr val="2349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0302240" y="3251046"/>
            <a:ext cx="375920" cy="375920"/>
            <a:chOff x="10302240" y="3352646"/>
            <a:chExt cx="375920" cy="375920"/>
          </a:xfrm>
        </p:grpSpPr>
        <p:sp>
          <p:nvSpPr>
            <p:cNvPr id="78" name="椭圆 77"/>
            <p:cNvSpPr/>
            <p:nvPr/>
          </p:nvSpPr>
          <p:spPr>
            <a:xfrm>
              <a:off x="10302240" y="3352646"/>
              <a:ext cx="375920" cy="37592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C7C7C7"/>
                </a:gs>
              </a:gsLst>
              <a:lin ang="13500000" scaled="1"/>
              <a:tileRect/>
            </a:gradFill>
            <a:ln w="19050">
              <a:solidFill>
                <a:schemeClr val="bg1"/>
              </a:solidFill>
            </a:ln>
            <a:effectLst>
              <a:outerShdw blurRad="419100" dist="381000" dir="2700000" sx="90000" sy="9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9" name="等腰三角形 78"/>
            <p:cNvSpPr/>
            <p:nvPr/>
          </p:nvSpPr>
          <p:spPr>
            <a:xfrm rot="5400000" flipH="1">
              <a:off x="10441775" y="3472584"/>
              <a:ext cx="157811" cy="136044"/>
            </a:xfrm>
            <a:prstGeom prst="triangle">
              <a:avLst/>
            </a:prstGeom>
            <a:solidFill>
              <a:srgbClr val="2349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133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D47AB5C-D295-4250-A831-15379DD51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18129" y="1954336"/>
            <a:ext cx="3719752" cy="3983292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97A601A4-4495-6F9E-5B55-856EDC8CA47A}"/>
              </a:ext>
            </a:extLst>
          </p:cNvPr>
          <p:cNvGrpSpPr/>
          <p:nvPr/>
        </p:nvGrpSpPr>
        <p:grpSpPr>
          <a:xfrm flipH="1">
            <a:off x="8997872" y="56309"/>
            <a:ext cx="924437" cy="838796"/>
            <a:chOff x="5657384" y="337626"/>
            <a:chExt cx="2609348" cy="2367616"/>
          </a:xfrm>
        </p:grpSpPr>
        <p:sp>
          <p:nvSpPr>
            <p:cNvPr id="6" name="Freeform 19">
              <a:extLst>
                <a:ext uri="{FF2B5EF4-FFF2-40B4-BE49-F238E27FC236}">
                  <a16:creationId xmlns:a16="http://schemas.microsoft.com/office/drawing/2014/main" id="{D937D1C2-4336-97A8-1B1A-976FE276528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070308" y="1917826"/>
              <a:ext cx="742485" cy="832347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gradFill>
              <a:gsLst>
                <a:gs pos="0">
                  <a:srgbClr val="1B2C45"/>
                </a:gs>
                <a:gs pos="100000">
                  <a:srgbClr val="254E8C"/>
                </a:gs>
              </a:gsLst>
              <a:lin ang="19200000" scaled="0"/>
            </a:gradFill>
            <a:ln w="19050">
              <a:gradFill>
                <a:gsLst>
                  <a:gs pos="0">
                    <a:srgbClr val="1B2C45"/>
                  </a:gs>
                  <a:gs pos="100000">
                    <a:srgbClr val="254E8C"/>
                  </a:gs>
                </a:gsLst>
                <a:lin ang="3600000" scaled="0"/>
              </a:gradFill>
            </a:ln>
            <a:effectLst>
              <a:outerShdw blurRad="254000" dist="1905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Freeform 19">
              <a:extLst>
                <a:ext uri="{FF2B5EF4-FFF2-40B4-BE49-F238E27FC236}">
                  <a16:creationId xmlns:a16="http://schemas.microsoft.com/office/drawing/2014/main" id="{1F3F7DB9-7734-F2D1-BB7D-33A32798A03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702315" y="1018019"/>
              <a:ext cx="742486" cy="832348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FEFEFE"/>
                </a:gs>
              </a:gsLst>
              <a:lin ang="19200000" scaled="0"/>
            </a:gradFill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FEFEFE"/>
                  </a:gs>
                </a:gsLst>
                <a:lin ang="3600000" scaled="0"/>
              </a:gradFill>
            </a:ln>
            <a:effectLst>
              <a:outerShdw blurRad="381000" dist="127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Freeform 19">
              <a:extLst>
                <a:ext uri="{FF2B5EF4-FFF2-40B4-BE49-F238E27FC236}">
                  <a16:creationId xmlns:a16="http://schemas.microsoft.com/office/drawing/2014/main" id="{7CC7A218-8426-5A39-C144-4591B25A9E3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764519" y="1117096"/>
              <a:ext cx="742486" cy="832348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FEFEFE"/>
                </a:gs>
              </a:gsLst>
              <a:lin ang="19200000" scaled="0"/>
            </a:gradFill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FEFEFE"/>
                  </a:gs>
                </a:gsLst>
                <a:lin ang="3600000" scaled="0"/>
              </a:gradFill>
            </a:ln>
            <a:effectLst>
              <a:outerShdw blurRad="381000" dist="127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Freeform 19">
              <a:extLst>
                <a:ext uri="{FF2B5EF4-FFF2-40B4-BE49-F238E27FC236}">
                  <a16:creationId xmlns:a16="http://schemas.microsoft.com/office/drawing/2014/main" id="{F4E53FAA-F677-3FEF-6E23-397FCD0A7CD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771102" y="292695"/>
              <a:ext cx="742486" cy="832348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FEFEFE"/>
                </a:gs>
              </a:gsLst>
              <a:lin ang="19200000" scaled="0"/>
            </a:gradFill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FEFEFE"/>
                  </a:gs>
                </a:gsLst>
                <a:lin ang="3600000" scaled="0"/>
              </a:gradFill>
            </a:ln>
            <a:effectLst>
              <a:outerShdw blurRad="381000" dist="127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Freeform 19">
              <a:extLst>
                <a:ext uri="{FF2B5EF4-FFF2-40B4-BE49-F238E27FC236}">
                  <a16:creationId xmlns:a16="http://schemas.microsoft.com/office/drawing/2014/main" id="{D311E50C-D1B9-2A4B-2BCB-3166C2DFC1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7479316" y="733313"/>
              <a:ext cx="742485" cy="832347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gradFill>
              <a:gsLst>
                <a:gs pos="0">
                  <a:srgbClr val="1B2C45"/>
                </a:gs>
                <a:gs pos="100000">
                  <a:srgbClr val="254E8C"/>
                </a:gs>
              </a:gsLst>
              <a:lin ang="19200000" scaled="0"/>
            </a:gradFill>
            <a:ln w="19050">
              <a:gradFill>
                <a:gsLst>
                  <a:gs pos="0">
                    <a:srgbClr val="1B2C45"/>
                  </a:gs>
                  <a:gs pos="100000">
                    <a:srgbClr val="254E8C"/>
                  </a:gs>
                </a:gsLst>
                <a:lin ang="3600000" scaled="0"/>
              </a:gradFill>
            </a:ln>
            <a:effectLst>
              <a:outerShdw blurRad="254000" dist="1905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Freeform 19">
            <a:extLst>
              <a:ext uri="{FF2B5EF4-FFF2-40B4-BE49-F238E27FC236}">
                <a16:creationId xmlns:a16="http://schemas.microsoft.com/office/drawing/2014/main" id="{42EAE0F8-B2E9-AEFE-FB48-2AD37C14235C}"/>
              </a:ext>
            </a:extLst>
          </p:cNvPr>
          <p:cNvSpPr>
            <a:spLocks/>
          </p:cNvSpPr>
          <p:nvPr/>
        </p:nvSpPr>
        <p:spPr bwMode="auto">
          <a:xfrm rot="10800000">
            <a:off x="2410903" y="91539"/>
            <a:ext cx="809350" cy="907305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 w="19050">
            <a:gradFill>
              <a:gsLst>
                <a:gs pos="0">
                  <a:srgbClr val="1B2C45"/>
                </a:gs>
                <a:gs pos="100000">
                  <a:srgbClr val="254E8C"/>
                </a:gs>
              </a:gsLst>
              <a:lin ang="3600000" scaled="0"/>
            </a:gradFill>
          </a:ln>
          <a:effectLst>
            <a:outerShdw blurRad="254000" dist="1905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10B231D-F487-DD4E-14BA-701332FCC3AB}"/>
              </a:ext>
            </a:extLst>
          </p:cNvPr>
          <p:cNvSpPr txBox="1"/>
          <p:nvPr/>
        </p:nvSpPr>
        <p:spPr>
          <a:xfrm>
            <a:off x="5071341" y="130319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234983"/>
                </a:solidFill>
                <a:latin typeface="方正兰亭纤黑简体" panose="03000509000000000000" pitchFamily="65" charset="-122"/>
                <a:ea typeface="方正兰亭纤黑简体" panose="03000509000000000000" pitchFamily="65" charset="-122"/>
              </a:rPr>
              <a:t>项目设计思路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7CB26C9-AB78-0FD9-C79C-FE9FD0534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564" y="1784444"/>
            <a:ext cx="1433004" cy="141523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439DE10-D735-BF9C-7240-C40E64754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5826" y="3966293"/>
            <a:ext cx="2806977" cy="1577619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EF9908B3-A2DB-7B7C-925A-94710C3DE520}"/>
              </a:ext>
            </a:extLst>
          </p:cNvPr>
          <p:cNvSpPr/>
          <p:nvPr/>
        </p:nvSpPr>
        <p:spPr>
          <a:xfrm>
            <a:off x="7032686" y="1954336"/>
            <a:ext cx="404275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  </a:t>
            </a:r>
            <a:r>
              <a:rPr lang="zh-CN" altLang="en-US" sz="2000" dirty="0"/>
              <a:t>现在市面有很多跑腿</a:t>
            </a:r>
            <a:r>
              <a:rPr lang="en-US" altLang="zh-CN" sz="2000" dirty="0"/>
              <a:t>app</a:t>
            </a:r>
            <a:r>
              <a:rPr lang="zh-CN" altLang="en-US" sz="2000" dirty="0"/>
              <a:t>，最典型的就是美团跑腿了，而微信也是当代大学生使用最多的社交</a:t>
            </a:r>
            <a:r>
              <a:rPr lang="en-US" altLang="zh-CN" sz="2000" dirty="0"/>
              <a:t>app</a:t>
            </a:r>
            <a:r>
              <a:rPr lang="zh-CN" altLang="en-US" sz="2000" dirty="0"/>
              <a:t>了。</a:t>
            </a:r>
            <a:endParaRPr lang="en-US" altLang="zh-CN" sz="20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  </a:t>
            </a:r>
            <a:r>
              <a:rPr lang="zh-CN" altLang="en-US" dirty="0"/>
              <a:t>我们小组计划设计一个类似此功能、面向</a:t>
            </a:r>
            <a:r>
              <a:rPr lang="zh-CN" altLang="zh-CN" dirty="0"/>
              <a:t>城院教职工</a:t>
            </a:r>
            <a:r>
              <a:rPr lang="zh-CN" altLang="en-US" dirty="0"/>
              <a:t>的校园跑腿小程序。</a:t>
            </a:r>
          </a:p>
        </p:txBody>
      </p:sp>
    </p:spTree>
    <p:extLst>
      <p:ext uri="{BB962C8B-B14F-4D97-AF65-F5344CB8AC3E}">
        <p14:creationId xmlns:p14="http://schemas.microsoft.com/office/powerpoint/2010/main" val="18148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30412C2B-00C3-3D2D-5C7B-DCE865D328AC}"/>
              </a:ext>
            </a:extLst>
          </p:cNvPr>
          <p:cNvGrpSpPr/>
          <p:nvPr/>
        </p:nvGrpSpPr>
        <p:grpSpPr>
          <a:xfrm flipH="1">
            <a:off x="8997872" y="56309"/>
            <a:ext cx="924437" cy="838796"/>
            <a:chOff x="5657384" y="337626"/>
            <a:chExt cx="2609348" cy="2367616"/>
          </a:xfrm>
        </p:grpSpPr>
        <p:sp>
          <p:nvSpPr>
            <p:cNvPr id="5" name="Freeform 19">
              <a:extLst>
                <a:ext uri="{FF2B5EF4-FFF2-40B4-BE49-F238E27FC236}">
                  <a16:creationId xmlns:a16="http://schemas.microsoft.com/office/drawing/2014/main" id="{40579C24-FA7F-B97C-F7E9-43ECC2269E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070308" y="1917826"/>
              <a:ext cx="742485" cy="832347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gradFill>
              <a:gsLst>
                <a:gs pos="0">
                  <a:srgbClr val="1B2C45"/>
                </a:gs>
                <a:gs pos="100000">
                  <a:srgbClr val="254E8C"/>
                </a:gs>
              </a:gsLst>
              <a:lin ang="19200000" scaled="0"/>
            </a:gradFill>
            <a:ln w="19050">
              <a:gradFill>
                <a:gsLst>
                  <a:gs pos="0">
                    <a:srgbClr val="1B2C45"/>
                  </a:gs>
                  <a:gs pos="100000">
                    <a:srgbClr val="254E8C"/>
                  </a:gs>
                </a:gsLst>
                <a:lin ang="3600000" scaled="0"/>
              </a:gradFill>
            </a:ln>
            <a:effectLst>
              <a:outerShdw blurRad="254000" dist="1905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Freeform 19">
              <a:extLst>
                <a:ext uri="{FF2B5EF4-FFF2-40B4-BE49-F238E27FC236}">
                  <a16:creationId xmlns:a16="http://schemas.microsoft.com/office/drawing/2014/main" id="{AD67AB03-EDDB-98B1-83C7-D657B1C388A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702315" y="1018019"/>
              <a:ext cx="742486" cy="832348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FEFEFE"/>
                </a:gs>
              </a:gsLst>
              <a:lin ang="19200000" scaled="0"/>
            </a:gradFill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FEFEFE"/>
                  </a:gs>
                </a:gsLst>
                <a:lin ang="3600000" scaled="0"/>
              </a:gradFill>
            </a:ln>
            <a:effectLst>
              <a:outerShdw blurRad="381000" dist="127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Freeform 19">
              <a:extLst>
                <a:ext uri="{FF2B5EF4-FFF2-40B4-BE49-F238E27FC236}">
                  <a16:creationId xmlns:a16="http://schemas.microsoft.com/office/drawing/2014/main" id="{B6A9569E-47CA-834B-BA55-16D59A08C50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764519" y="1117096"/>
              <a:ext cx="742486" cy="832348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FEFEFE"/>
                </a:gs>
              </a:gsLst>
              <a:lin ang="19200000" scaled="0"/>
            </a:gradFill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FEFEFE"/>
                  </a:gs>
                </a:gsLst>
                <a:lin ang="3600000" scaled="0"/>
              </a:gradFill>
            </a:ln>
            <a:effectLst>
              <a:outerShdw blurRad="381000" dist="127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Freeform 19">
              <a:extLst>
                <a:ext uri="{FF2B5EF4-FFF2-40B4-BE49-F238E27FC236}">
                  <a16:creationId xmlns:a16="http://schemas.microsoft.com/office/drawing/2014/main" id="{8365499E-9CE2-18D8-2E4A-9D624AF658E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771102" y="292695"/>
              <a:ext cx="742486" cy="832348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FEFEFE"/>
                </a:gs>
              </a:gsLst>
              <a:lin ang="19200000" scaled="0"/>
            </a:gradFill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FEFEFE"/>
                  </a:gs>
                </a:gsLst>
                <a:lin ang="3600000" scaled="0"/>
              </a:gradFill>
            </a:ln>
            <a:effectLst>
              <a:outerShdw blurRad="381000" dist="127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Freeform 19">
              <a:extLst>
                <a:ext uri="{FF2B5EF4-FFF2-40B4-BE49-F238E27FC236}">
                  <a16:creationId xmlns:a16="http://schemas.microsoft.com/office/drawing/2014/main" id="{5C5490B2-D15B-B03D-78CF-49B73E1C695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7479316" y="733313"/>
              <a:ext cx="742485" cy="832347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gradFill>
              <a:gsLst>
                <a:gs pos="0">
                  <a:srgbClr val="1B2C45"/>
                </a:gs>
                <a:gs pos="100000">
                  <a:srgbClr val="254E8C"/>
                </a:gs>
              </a:gsLst>
              <a:lin ang="19200000" scaled="0"/>
            </a:gradFill>
            <a:ln w="19050">
              <a:gradFill>
                <a:gsLst>
                  <a:gs pos="0">
                    <a:srgbClr val="1B2C45"/>
                  </a:gs>
                  <a:gs pos="100000">
                    <a:srgbClr val="254E8C"/>
                  </a:gs>
                </a:gsLst>
                <a:lin ang="3600000" scaled="0"/>
              </a:gradFill>
            </a:ln>
            <a:effectLst>
              <a:outerShdw blurRad="254000" dist="1905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75AB49E6-0496-0291-53B4-DB465CB6FBC3}"/>
              </a:ext>
            </a:extLst>
          </p:cNvPr>
          <p:cNvSpPr txBox="1"/>
          <p:nvPr/>
        </p:nvSpPr>
        <p:spPr>
          <a:xfrm>
            <a:off x="4975823" y="328620"/>
            <a:ext cx="2031325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gradFill>
                  <a:gsLst>
                    <a:gs pos="0">
                      <a:srgbClr val="1B2C45"/>
                    </a:gs>
                    <a:gs pos="100000">
                      <a:srgbClr val="254E8C"/>
                    </a:gs>
                  </a:gsLst>
                  <a:lin ang="19200000" scaled="0"/>
                </a:gradFill>
                <a:latin typeface="Kartika" panose="02020503030404060203" pitchFamily="18" charset="0"/>
                <a:cs typeface="Kartika" panose="02020503030404060203" pitchFamily="18" charset="0"/>
              </a:rPr>
              <a:t>项目框架</a:t>
            </a:r>
            <a:endParaRPr lang="en-US" altLang="zh-CN" sz="2400" dirty="0">
              <a:gradFill>
                <a:gsLst>
                  <a:gs pos="0">
                    <a:srgbClr val="1B2C45"/>
                  </a:gs>
                  <a:gs pos="100000">
                    <a:srgbClr val="254E8C"/>
                  </a:gs>
                </a:gsLst>
                <a:lin ang="19200000" scaled="0"/>
              </a:gradFill>
              <a:latin typeface="Kartika" panose="02020503030404060203" pitchFamily="18" charset="0"/>
              <a:ea typeface="方正兰亭超细黑简体" panose="02000000000000000000" pitchFamily="2" charset="-122"/>
              <a:cs typeface="Kartika" panose="02020503030404060203" pitchFamily="18" charset="0"/>
            </a:endParaRPr>
          </a:p>
        </p:txBody>
      </p:sp>
      <p:sp>
        <p:nvSpPr>
          <p:cNvPr id="11" name="Freeform 19">
            <a:extLst>
              <a:ext uri="{FF2B5EF4-FFF2-40B4-BE49-F238E27FC236}">
                <a16:creationId xmlns:a16="http://schemas.microsoft.com/office/drawing/2014/main" id="{6F2F98E4-E182-629A-7025-CC70814522F6}"/>
              </a:ext>
            </a:extLst>
          </p:cNvPr>
          <p:cNvSpPr>
            <a:spLocks/>
          </p:cNvSpPr>
          <p:nvPr/>
        </p:nvSpPr>
        <p:spPr bwMode="auto">
          <a:xfrm rot="10800000">
            <a:off x="2410903" y="91539"/>
            <a:ext cx="809350" cy="907305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 w="19050">
            <a:gradFill>
              <a:gsLst>
                <a:gs pos="0">
                  <a:srgbClr val="1B2C45"/>
                </a:gs>
                <a:gs pos="100000">
                  <a:srgbClr val="254E8C"/>
                </a:gs>
              </a:gsLst>
              <a:lin ang="3600000" scaled="0"/>
            </a:gradFill>
          </a:ln>
          <a:effectLst>
            <a:outerShdw blurRad="254000" dist="1905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EF12C32-0CCC-522F-2364-E2AD7BB7B2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101" y="978087"/>
            <a:ext cx="6511953" cy="555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91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30412C2B-00C3-3D2D-5C7B-DCE865D328AC}"/>
              </a:ext>
            </a:extLst>
          </p:cNvPr>
          <p:cNvGrpSpPr/>
          <p:nvPr/>
        </p:nvGrpSpPr>
        <p:grpSpPr>
          <a:xfrm flipH="1">
            <a:off x="8997872" y="56309"/>
            <a:ext cx="924437" cy="838796"/>
            <a:chOff x="5657384" y="337626"/>
            <a:chExt cx="2609348" cy="2367616"/>
          </a:xfrm>
        </p:grpSpPr>
        <p:sp>
          <p:nvSpPr>
            <p:cNvPr id="5" name="Freeform 19">
              <a:extLst>
                <a:ext uri="{FF2B5EF4-FFF2-40B4-BE49-F238E27FC236}">
                  <a16:creationId xmlns:a16="http://schemas.microsoft.com/office/drawing/2014/main" id="{40579C24-FA7F-B97C-F7E9-43ECC2269E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070308" y="1917826"/>
              <a:ext cx="742485" cy="832347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gradFill>
              <a:gsLst>
                <a:gs pos="0">
                  <a:srgbClr val="1B2C45"/>
                </a:gs>
                <a:gs pos="100000">
                  <a:srgbClr val="254E8C"/>
                </a:gs>
              </a:gsLst>
              <a:lin ang="19200000" scaled="0"/>
            </a:gradFill>
            <a:ln w="19050">
              <a:gradFill>
                <a:gsLst>
                  <a:gs pos="0">
                    <a:srgbClr val="1B2C45"/>
                  </a:gs>
                  <a:gs pos="100000">
                    <a:srgbClr val="254E8C"/>
                  </a:gs>
                </a:gsLst>
                <a:lin ang="3600000" scaled="0"/>
              </a:gradFill>
            </a:ln>
            <a:effectLst>
              <a:outerShdw blurRad="254000" dist="1905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Freeform 19">
              <a:extLst>
                <a:ext uri="{FF2B5EF4-FFF2-40B4-BE49-F238E27FC236}">
                  <a16:creationId xmlns:a16="http://schemas.microsoft.com/office/drawing/2014/main" id="{AD67AB03-EDDB-98B1-83C7-D657B1C388A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702315" y="1018019"/>
              <a:ext cx="742486" cy="832348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FEFEFE"/>
                </a:gs>
              </a:gsLst>
              <a:lin ang="19200000" scaled="0"/>
            </a:gradFill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FEFEFE"/>
                  </a:gs>
                </a:gsLst>
                <a:lin ang="3600000" scaled="0"/>
              </a:gradFill>
            </a:ln>
            <a:effectLst>
              <a:outerShdw blurRad="381000" dist="127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Freeform 19">
              <a:extLst>
                <a:ext uri="{FF2B5EF4-FFF2-40B4-BE49-F238E27FC236}">
                  <a16:creationId xmlns:a16="http://schemas.microsoft.com/office/drawing/2014/main" id="{B6A9569E-47CA-834B-BA55-16D59A08C50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764519" y="1117096"/>
              <a:ext cx="742486" cy="832348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FEFEFE"/>
                </a:gs>
              </a:gsLst>
              <a:lin ang="19200000" scaled="0"/>
            </a:gradFill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FEFEFE"/>
                  </a:gs>
                </a:gsLst>
                <a:lin ang="3600000" scaled="0"/>
              </a:gradFill>
            </a:ln>
            <a:effectLst>
              <a:outerShdw blurRad="381000" dist="127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Freeform 19">
              <a:extLst>
                <a:ext uri="{FF2B5EF4-FFF2-40B4-BE49-F238E27FC236}">
                  <a16:creationId xmlns:a16="http://schemas.microsoft.com/office/drawing/2014/main" id="{8365499E-9CE2-18D8-2E4A-9D624AF658E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771102" y="292695"/>
              <a:ext cx="742486" cy="832348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FEFEFE"/>
                </a:gs>
              </a:gsLst>
              <a:lin ang="19200000" scaled="0"/>
            </a:gradFill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FEFEFE"/>
                  </a:gs>
                </a:gsLst>
                <a:lin ang="3600000" scaled="0"/>
              </a:gradFill>
            </a:ln>
            <a:effectLst>
              <a:outerShdw blurRad="381000" dist="127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Freeform 19">
              <a:extLst>
                <a:ext uri="{FF2B5EF4-FFF2-40B4-BE49-F238E27FC236}">
                  <a16:creationId xmlns:a16="http://schemas.microsoft.com/office/drawing/2014/main" id="{5C5490B2-D15B-B03D-78CF-49B73E1C695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7479316" y="733313"/>
              <a:ext cx="742485" cy="832347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gradFill>
              <a:gsLst>
                <a:gs pos="0">
                  <a:srgbClr val="1B2C45"/>
                </a:gs>
                <a:gs pos="100000">
                  <a:srgbClr val="254E8C"/>
                </a:gs>
              </a:gsLst>
              <a:lin ang="19200000" scaled="0"/>
            </a:gradFill>
            <a:ln w="19050">
              <a:gradFill>
                <a:gsLst>
                  <a:gs pos="0">
                    <a:srgbClr val="1B2C45"/>
                  </a:gs>
                  <a:gs pos="100000">
                    <a:srgbClr val="254E8C"/>
                  </a:gs>
                </a:gsLst>
                <a:lin ang="3600000" scaled="0"/>
              </a:gradFill>
            </a:ln>
            <a:effectLst>
              <a:outerShdw blurRad="254000" dist="1905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75AB49E6-0496-0291-53B4-DB465CB6FBC3}"/>
              </a:ext>
            </a:extLst>
          </p:cNvPr>
          <p:cNvSpPr txBox="1"/>
          <p:nvPr/>
        </p:nvSpPr>
        <p:spPr>
          <a:xfrm>
            <a:off x="4975823" y="328620"/>
            <a:ext cx="2031325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gradFill>
                  <a:gsLst>
                    <a:gs pos="0">
                      <a:srgbClr val="1B2C45"/>
                    </a:gs>
                    <a:gs pos="100000">
                      <a:srgbClr val="254E8C"/>
                    </a:gs>
                  </a:gsLst>
                  <a:lin ang="19200000" scaled="0"/>
                </a:gradFill>
                <a:latin typeface="Kartika" panose="02020503030404060203" pitchFamily="18" charset="0"/>
                <a:cs typeface="Kartika" panose="02020503030404060203" pitchFamily="18" charset="0"/>
              </a:rPr>
              <a:t>界面设计</a:t>
            </a:r>
            <a:endParaRPr lang="en-US" altLang="zh-CN" sz="2400" dirty="0">
              <a:gradFill>
                <a:gsLst>
                  <a:gs pos="0">
                    <a:srgbClr val="1B2C45"/>
                  </a:gs>
                  <a:gs pos="100000">
                    <a:srgbClr val="254E8C"/>
                  </a:gs>
                </a:gsLst>
                <a:lin ang="19200000" scaled="0"/>
              </a:gradFill>
              <a:latin typeface="Kartika" panose="02020503030404060203" pitchFamily="18" charset="0"/>
              <a:ea typeface="方正兰亭超细黑简体" panose="02000000000000000000" pitchFamily="2" charset="-122"/>
              <a:cs typeface="Kartika" panose="02020503030404060203" pitchFamily="18" charset="0"/>
            </a:endParaRPr>
          </a:p>
        </p:txBody>
      </p:sp>
      <p:sp>
        <p:nvSpPr>
          <p:cNvPr id="11" name="Freeform 19">
            <a:extLst>
              <a:ext uri="{FF2B5EF4-FFF2-40B4-BE49-F238E27FC236}">
                <a16:creationId xmlns:a16="http://schemas.microsoft.com/office/drawing/2014/main" id="{6F2F98E4-E182-629A-7025-CC70814522F6}"/>
              </a:ext>
            </a:extLst>
          </p:cNvPr>
          <p:cNvSpPr>
            <a:spLocks/>
          </p:cNvSpPr>
          <p:nvPr/>
        </p:nvSpPr>
        <p:spPr bwMode="auto">
          <a:xfrm rot="10800000">
            <a:off x="2410903" y="91539"/>
            <a:ext cx="809350" cy="907305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 w="19050">
            <a:gradFill>
              <a:gsLst>
                <a:gs pos="0">
                  <a:srgbClr val="1B2C45"/>
                </a:gs>
                <a:gs pos="100000">
                  <a:srgbClr val="254E8C"/>
                </a:gs>
              </a:gsLst>
              <a:lin ang="3600000" scaled="0"/>
            </a:gradFill>
          </a:ln>
          <a:effectLst>
            <a:outerShdw blurRad="254000" dist="1905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F1A252B-A368-9AC4-4C83-DB9DBC943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69" y="1389806"/>
            <a:ext cx="4372254" cy="907305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DB609626-1EE2-812E-2B88-53589DCCFE21}"/>
              </a:ext>
            </a:extLst>
          </p:cNvPr>
          <p:cNvSpPr/>
          <p:nvPr/>
        </p:nvSpPr>
        <p:spPr>
          <a:xfrm>
            <a:off x="632058" y="2516946"/>
            <a:ext cx="362971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首页：展示</a:t>
            </a:r>
            <a:r>
              <a:rPr lang="en-US" altLang="zh-CN" sz="1600" dirty="0"/>
              <a:t>app</a:t>
            </a:r>
            <a:r>
              <a:rPr lang="zh-CN" altLang="en-US" sz="1600" dirty="0"/>
              <a:t>的功能，以发布任务为主。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校友圈：展示同学校内同学们的状况，主要功能为查看当前未被接收的任务。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订单：显示当前的订单状况。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我的：个人信息管理。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F3296A2-1773-76F0-59E6-932760FD3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060" y="2516946"/>
            <a:ext cx="2430175" cy="315287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F99A0E0-28B2-2CD9-AEFB-C3870662B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0752" y="2516946"/>
            <a:ext cx="2888230" cy="279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67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64566" y="-1181686"/>
            <a:ext cx="759656" cy="1041009"/>
          </a:xfrm>
          <a:prstGeom prst="rect">
            <a:avLst/>
          </a:pr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69073" y="-1181687"/>
            <a:ext cx="759656" cy="1041009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FEFEFE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4138586" y="1491753"/>
            <a:ext cx="3935146" cy="3935146"/>
          </a:xfrm>
          <a:prstGeom prst="ellipse">
            <a:avLst/>
          </a:prstGeom>
          <a:noFill/>
          <a:ln w="19050">
            <a:solidFill>
              <a:srgbClr val="23498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4188227" y="1531234"/>
            <a:ext cx="3815544" cy="38155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 flipV="1">
            <a:off x="8855903" y="5627341"/>
            <a:ext cx="105358" cy="1053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9525">
            <a:solidFill>
              <a:schemeClr val="bg1"/>
            </a:solidFill>
          </a:ln>
          <a:effectLst>
            <a:outerShdw blurRad="419100" dist="190500" dir="2700000" sx="90000" sy="90000" algn="tl" rotWithShape="0">
              <a:schemeClr val="tx1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4248149" y="1591156"/>
            <a:ext cx="3695700" cy="36957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5400">
            <a:solidFill>
              <a:schemeClr val="bg1"/>
            </a:solidFill>
          </a:ln>
          <a:effectLst>
            <a:outerShdw blurRad="419100" dist="838200" dir="2700000" sx="90000" sy="9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6790157" y="1415735"/>
            <a:ext cx="1012723" cy="10127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4759583" y="3136612"/>
            <a:ext cx="2693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234983"/>
                </a:solidFill>
                <a:latin typeface="+mj-lt"/>
              </a:rPr>
              <a:t>项目规划</a:t>
            </a:r>
          </a:p>
        </p:txBody>
      </p:sp>
      <p:sp>
        <p:nvSpPr>
          <p:cNvPr id="71" name="矩形 70"/>
          <p:cNvSpPr/>
          <p:nvPr/>
        </p:nvSpPr>
        <p:spPr>
          <a:xfrm>
            <a:off x="6974979" y="1615778"/>
            <a:ext cx="7040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234983"/>
                </a:solidFill>
              </a:rPr>
              <a:t>03</a:t>
            </a:r>
            <a:endParaRPr lang="zh-CN" altLang="en-US" sz="4000" b="1" dirty="0">
              <a:solidFill>
                <a:srgbClr val="234983"/>
              </a:solidFill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5931706" y="4253809"/>
            <a:ext cx="348906" cy="60960"/>
          </a:xfrm>
          <a:prstGeom prst="roundRect">
            <a:avLst>
              <a:gd name="adj" fmla="val 50000"/>
            </a:avLst>
          </a:prstGeom>
          <a:solidFill>
            <a:srgbClr val="1D3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34983"/>
              </a:solidFill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6106159" y="4429760"/>
            <a:ext cx="0" cy="782320"/>
          </a:xfrm>
          <a:prstGeom prst="line">
            <a:avLst/>
          </a:prstGeom>
          <a:ln w="25400" cap="rnd">
            <a:solidFill>
              <a:srgbClr val="23498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/>
          <p:cNvGrpSpPr/>
          <p:nvPr/>
        </p:nvGrpSpPr>
        <p:grpSpPr>
          <a:xfrm>
            <a:off x="1534158" y="3251046"/>
            <a:ext cx="375920" cy="375920"/>
            <a:chOff x="1534158" y="3352646"/>
            <a:chExt cx="375920" cy="375920"/>
          </a:xfrm>
        </p:grpSpPr>
        <p:sp>
          <p:nvSpPr>
            <p:cNvPr id="75" name="椭圆 74"/>
            <p:cNvSpPr/>
            <p:nvPr/>
          </p:nvSpPr>
          <p:spPr>
            <a:xfrm>
              <a:off x="1534158" y="3352646"/>
              <a:ext cx="375920" cy="37592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C7C7C7"/>
                </a:gs>
              </a:gsLst>
              <a:lin ang="13500000" scaled="1"/>
              <a:tileRect/>
            </a:gradFill>
            <a:ln w="19050">
              <a:solidFill>
                <a:schemeClr val="bg1"/>
              </a:solidFill>
            </a:ln>
            <a:effectLst>
              <a:outerShdw blurRad="419100" dist="381000" dir="2700000" sx="90000" sy="9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6" name="等腰三角形 75"/>
            <p:cNvSpPr/>
            <p:nvPr/>
          </p:nvSpPr>
          <p:spPr>
            <a:xfrm rot="16200000">
              <a:off x="1633052" y="3472583"/>
              <a:ext cx="157811" cy="136044"/>
            </a:xfrm>
            <a:prstGeom prst="triangle">
              <a:avLst/>
            </a:prstGeom>
            <a:solidFill>
              <a:srgbClr val="2349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0302240" y="3251046"/>
            <a:ext cx="375920" cy="375920"/>
            <a:chOff x="10302240" y="3352646"/>
            <a:chExt cx="375920" cy="375920"/>
          </a:xfrm>
        </p:grpSpPr>
        <p:sp>
          <p:nvSpPr>
            <p:cNvPr id="78" name="椭圆 77"/>
            <p:cNvSpPr/>
            <p:nvPr/>
          </p:nvSpPr>
          <p:spPr>
            <a:xfrm>
              <a:off x="10302240" y="3352646"/>
              <a:ext cx="375920" cy="37592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C7C7C7"/>
                </a:gs>
              </a:gsLst>
              <a:lin ang="13500000" scaled="1"/>
              <a:tileRect/>
            </a:gradFill>
            <a:ln w="19050">
              <a:solidFill>
                <a:schemeClr val="bg1"/>
              </a:solidFill>
            </a:ln>
            <a:effectLst>
              <a:outerShdw blurRad="419100" dist="381000" dir="2700000" sx="90000" sy="9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9" name="等腰三角形 78"/>
            <p:cNvSpPr/>
            <p:nvPr/>
          </p:nvSpPr>
          <p:spPr>
            <a:xfrm rot="5400000" flipH="1">
              <a:off x="10441775" y="3472584"/>
              <a:ext cx="157811" cy="136044"/>
            </a:xfrm>
            <a:prstGeom prst="triangle">
              <a:avLst/>
            </a:prstGeom>
            <a:solidFill>
              <a:srgbClr val="2349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4454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深蓝立体 动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859</Words>
  <Application>Microsoft Office PowerPoint</Application>
  <PresentationFormat>宽屏</PresentationFormat>
  <Paragraphs>136</Paragraphs>
  <Slides>15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0" baseType="lpstr">
      <vt:lpstr>Helvetica-Black-SemiBold</vt:lpstr>
      <vt:lpstr>HelveticaNeueLT Pro 95 Blk</vt:lpstr>
      <vt:lpstr>KTJ</vt:lpstr>
      <vt:lpstr>Noto Sans S Chinese Bold</vt:lpstr>
      <vt:lpstr>方正兰亭超细黑简体</vt:lpstr>
      <vt:lpstr>方正兰亭纤黑简体</vt:lpstr>
      <vt:lpstr>方正姚体</vt:lpstr>
      <vt:lpstr>华文宋体</vt:lpstr>
      <vt:lpstr>微软雅黑</vt:lpstr>
      <vt:lpstr>幼圆</vt:lpstr>
      <vt:lpstr>Arial</vt:lpstr>
      <vt:lpstr>Calibri</vt:lpstr>
      <vt:lpstr>Calibri Light</vt:lpstr>
      <vt:lpstr>Kartika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熊猫办公PPT</dc:title>
  <dc:creator>熊猫办公</dc:creator>
  <cp:lastModifiedBy>a 1</cp:lastModifiedBy>
  <cp:revision>3</cp:revision>
  <dcterms:created xsi:type="dcterms:W3CDTF">2016-01-04T05:40:11Z</dcterms:created>
  <dcterms:modified xsi:type="dcterms:W3CDTF">2022-09-25T11:50:25Z</dcterms:modified>
</cp:coreProperties>
</file>