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262" r:id="rId3"/>
    <p:sldId id="261" r:id="rId4"/>
    <p:sldId id="319" r:id="rId5"/>
    <p:sldId id="324" r:id="rId6"/>
    <p:sldId id="314" r:id="rId7"/>
    <p:sldId id="321" r:id="rId8"/>
    <p:sldId id="325" r:id="rId9"/>
    <p:sldId id="315" r:id="rId10"/>
    <p:sldId id="323" r:id="rId11"/>
    <p:sldId id="326" r:id="rId12"/>
    <p:sldId id="316" r:id="rId13"/>
    <p:sldId id="269" r:id="rId14"/>
    <p:sldId id="286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983"/>
    <a:srgbClr val="1E365A"/>
    <a:srgbClr val="1D3353"/>
    <a:srgbClr val="254E8B"/>
    <a:srgbClr val="FAF9FA"/>
    <a:srgbClr val="F6F6F7"/>
    <a:srgbClr val="F5F5F6"/>
    <a:srgbClr val="F3F2F4"/>
    <a:srgbClr val="22457A"/>
    <a:srgbClr val="214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4488" autoAdjust="0"/>
  </p:normalViewPr>
  <p:slideViewPr>
    <p:cSldViewPr snapToGrid="0">
      <p:cViewPr varScale="1">
        <p:scale>
          <a:sx n="82" d="100"/>
          <a:sy n="82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965D-ACCE-4EDB-8EFD-FE9CE0FE7FB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56387-FF3D-4EBF-83F2-CC1A4B798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1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8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1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0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0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0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0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2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8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56387-FF3D-4EBF-83F2-CC1A4B798D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5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AC9D-4DB1-4C43-9C3D-2A1F320BC31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A538-5F5D-416D-A366-CC78A227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uo1374112132/article/details/1213654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luo1374112132/article/details/11556395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 rot="5400000">
            <a:off x="836606" y="5479319"/>
            <a:ext cx="814472" cy="913047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 rot="5400000">
            <a:off x="2472494" y="-740107"/>
            <a:ext cx="1997138" cy="3421400"/>
          </a:xfrm>
          <a:custGeom>
            <a:avLst/>
            <a:gdLst>
              <a:gd name="connsiteX0" fmla="*/ 0 w 1997138"/>
              <a:gd name="connsiteY0" fmla="*/ 3227103 h 3421400"/>
              <a:gd name="connsiteX1" fmla="*/ 0 w 1997138"/>
              <a:gd name="connsiteY1" fmla="*/ 194299 h 3421400"/>
              <a:gd name="connsiteX2" fmla="*/ 51685 w 1997138"/>
              <a:gd name="connsiteY2" fmla="*/ 164437 h 3421400"/>
              <a:gd name="connsiteX3" fmla="*/ 253378 w 1997138"/>
              <a:gd name="connsiteY3" fmla="*/ 47908 h 3421400"/>
              <a:gd name="connsiteX4" fmla="*/ 660389 w 1997138"/>
              <a:gd name="connsiteY4" fmla="*/ 47908 h 3421400"/>
              <a:gd name="connsiteX5" fmla="*/ 1793633 w 1997138"/>
              <a:gd name="connsiteY5" fmla="*/ 702645 h 3421400"/>
              <a:gd name="connsiteX6" fmla="*/ 1997138 w 1997138"/>
              <a:gd name="connsiteY6" fmla="*/ 1053967 h 3421400"/>
              <a:gd name="connsiteX7" fmla="*/ 1997138 w 1997138"/>
              <a:gd name="connsiteY7" fmla="*/ 2363442 h 3421400"/>
              <a:gd name="connsiteX8" fmla="*/ 1793633 w 1997138"/>
              <a:gd name="connsiteY8" fmla="*/ 2718756 h 3421400"/>
              <a:gd name="connsiteX9" fmla="*/ 660389 w 1997138"/>
              <a:gd name="connsiteY9" fmla="*/ 3373493 h 3421400"/>
              <a:gd name="connsiteX10" fmla="*/ 253378 w 1997138"/>
              <a:gd name="connsiteY10" fmla="*/ 3373493 h 3421400"/>
              <a:gd name="connsiteX11" fmla="*/ 53899 w 1997138"/>
              <a:gd name="connsiteY11" fmla="*/ 3258243 h 342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7138" h="3421400">
                <a:moveTo>
                  <a:pt x="0" y="3227103"/>
                </a:moveTo>
                <a:lnTo>
                  <a:pt x="0" y="194299"/>
                </a:lnTo>
                <a:lnTo>
                  <a:pt x="51685" y="164437"/>
                </a:lnTo>
                <a:cubicBezTo>
                  <a:pt x="253378" y="47908"/>
                  <a:pt x="253378" y="47908"/>
                  <a:pt x="253378" y="47908"/>
                </a:cubicBezTo>
                <a:cubicBezTo>
                  <a:pt x="365107" y="-15969"/>
                  <a:pt x="548660" y="-15969"/>
                  <a:pt x="660389" y="47908"/>
                </a:cubicBezTo>
                <a:cubicBezTo>
                  <a:pt x="1793633" y="702645"/>
                  <a:pt x="1793633" y="702645"/>
                  <a:pt x="1793633" y="702645"/>
                </a:cubicBezTo>
                <a:cubicBezTo>
                  <a:pt x="1905361" y="766522"/>
                  <a:pt x="1997138" y="926214"/>
                  <a:pt x="1997138" y="1053967"/>
                </a:cubicBezTo>
                <a:lnTo>
                  <a:pt x="1997138" y="2363442"/>
                </a:lnTo>
                <a:cubicBezTo>
                  <a:pt x="1997138" y="2495187"/>
                  <a:pt x="1905361" y="2650887"/>
                  <a:pt x="1793633" y="2718756"/>
                </a:cubicBezTo>
                <a:cubicBezTo>
                  <a:pt x="660389" y="3373493"/>
                  <a:pt x="660389" y="3373493"/>
                  <a:pt x="660389" y="3373493"/>
                </a:cubicBezTo>
                <a:cubicBezTo>
                  <a:pt x="548660" y="3437370"/>
                  <a:pt x="365107" y="3437370"/>
                  <a:pt x="253378" y="3373493"/>
                </a:cubicBezTo>
                <a:cubicBezTo>
                  <a:pt x="182551" y="3332572"/>
                  <a:pt x="116150" y="3294209"/>
                  <a:pt x="53899" y="3258243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9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381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79453" y="4851245"/>
            <a:ext cx="3582863" cy="2029971"/>
            <a:chOff x="2479453" y="4851245"/>
            <a:chExt cx="3582863" cy="2029971"/>
          </a:xfrm>
        </p:grpSpPr>
        <p:sp>
          <p:nvSpPr>
            <p:cNvPr id="41" name="任意多边形 40"/>
            <p:cNvSpPr>
              <a:spLocks/>
            </p:cNvSpPr>
            <p:nvPr/>
          </p:nvSpPr>
          <p:spPr bwMode="auto">
            <a:xfrm rot="5400000">
              <a:off x="3255899" y="4074799"/>
              <a:ext cx="2029971" cy="3582863"/>
            </a:xfrm>
            <a:custGeom>
              <a:avLst/>
              <a:gdLst>
                <a:gd name="connsiteX0" fmla="*/ 0 w 2029971"/>
                <a:gd name="connsiteY0" fmla="*/ 2474977 h 3582863"/>
                <a:gd name="connsiteX1" fmla="*/ 0 w 2029971"/>
                <a:gd name="connsiteY1" fmla="*/ 1103706 h 3582863"/>
                <a:gd name="connsiteX2" fmla="*/ 213109 w 2029971"/>
                <a:gd name="connsiteY2" fmla="*/ 735804 h 3582863"/>
                <a:gd name="connsiteX3" fmla="*/ 1399834 w 2029971"/>
                <a:gd name="connsiteY3" fmla="*/ 50169 h 3582863"/>
                <a:gd name="connsiteX4" fmla="*/ 1826052 w 2029971"/>
                <a:gd name="connsiteY4" fmla="*/ 50169 h 3582863"/>
                <a:gd name="connsiteX5" fmla="*/ 2029971 w 2029971"/>
                <a:gd name="connsiteY5" fmla="*/ 167984 h 3582863"/>
                <a:gd name="connsiteX6" fmla="*/ 2029971 w 2029971"/>
                <a:gd name="connsiteY6" fmla="*/ 3414879 h 3582863"/>
                <a:gd name="connsiteX7" fmla="*/ 1974392 w 2029971"/>
                <a:gd name="connsiteY7" fmla="*/ 3446990 h 3582863"/>
                <a:gd name="connsiteX8" fmla="*/ 1826052 w 2029971"/>
                <a:gd name="connsiteY8" fmla="*/ 3532695 h 3582863"/>
                <a:gd name="connsiteX9" fmla="*/ 1399834 w 2029971"/>
                <a:gd name="connsiteY9" fmla="*/ 3532695 h 3582863"/>
                <a:gd name="connsiteX10" fmla="*/ 213109 w 2029971"/>
                <a:gd name="connsiteY10" fmla="*/ 2847059 h 3582863"/>
                <a:gd name="connsiteX11" fmla="*/ 0 w 2029971"/>
                <a:gd name="connsiteY11" fmla="*/ 2474977 h 358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9971" h="3582863">
                  <a:moveTo>
                    <a:pt x="0" y="2474977"/>
                  </a:moveTo>
                  <a:cubicBezTo>
                    <a:pt x="0" y="1103706"/>
                    <a:pt x="0" y="1103706"/>
                    <a:pt x="0" y="1103706"/>
                  </a:cubicBezTo>
                  <a:cubicBezTo>
                    <a:pt x="0" y="969923"/>
                    <a:pt x="96108" y="802695"/>
                    <a:pt x="213109" y="735804"/>
                  </a:cubicBezTo>
                  <a:cubicBezTo>
                    <a:pt x="1399834" y="50169"/>
                    <a:pt x="1399834" y="50169"/>
                    <a:pt x="1399834" y="50169"/>
                  </a:cubicBezTo>
                  <a:cubicBezTo>
                    <a:pt x="1516835" y="-16723"/>
                    <a:pt x="1709051" y="-16723"/>
                    <a:pt x="1826052" y="50169"/>
                  </a:cubicBezTo>
                  <a:lnTo>
                    <a:pt x="2029971" y="167984"/>
                  </a:lnTo>
                  <a:lnTo>
                    <a:pt x="2029971" y="3414879"/>
                  </a:lnTo>
                  <a:lnTo>
                    <a:pt x="1974392" y="3446990"/>
                  </a:lnTo>
                  <a:cubicBezTo>
                    <a:pt x="1826052" y="3532695"/>
                    <a:pt x="1826052" y="3532695"/>
                    <a:pt x="1826052" y="3532695"/>
                  </a:cubicBezTo>
                  <a:cubicBezTo>
                    <a:pt x="1709051" y="3599586"/>
                    <a:pt x="1516835" y="3599586"/>
                    <a:pt x="1399834" y="3532695"/>
                  </a:cubicBezTo>
                  <a:cubicBezTo>
                    <a:pt x="213109" y="2847059"/>
                    <a:pt x="213109" y="2847059"/>
                    <a:pt x="213109" y="2847059"/>
                  </a:cubicBezTo>
                  <a:cubicBezTo>
                    <a:pt x="96108" y="2775987"/>
                    <a:pt x="0" y="2612940"/>
                    <a:pt x="0" y="2474977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905953" y="5387757"/>
              <a:ext cx="2717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gradFill>
                    <a:gsLst>
                      <a:gs pos="0">
                        <a:srgbClr val="1B2C45"/>
                      </a:gs>
                      <a:gs pos="100000">
                        <a:srgbClr val="254E8C"/>
                      </a:gs>
                    </a:gsLst>
                    <a:lin ang="19200000" scaled="0"/>
                  </a:gra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2022</a:t>
              </a:r>
              <a:endParaRPr lang="zh-CN" altLang="en-US" sz="80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7043" y="1991021"/>
            <a:ext cx="2561769" cy="2825133"/>
            <a:chOff x="-37043" y="1991021"/>
            <a:chExt cx="2561769" cy="2825133"/>
          </a:xfrm>
        </p:grpSpPr>
        <p:sp>
          <p:nvSpPr>
            <p:cNvPr id="38" name="任意多边形 37"/>
            <p:cNvSpPr>
              <a:spLocks/>
            </p:cNvSpPr>
            <p:nvPr/>
          </p:nvSpPr>
          <p:spPr bwMode="auto">
            <a:xfrm rot="5400000">
              <a:off x="-346343" y="2315384"/>
              <a:ext cx="2825133" cy="2176408"/>
            </a:xfrm>
            <a:custGeom>
              <a:avLst/>
              <a:gdLst>
                <a:gd name="connsiteX0" fmla="*/ 0 w 2825133"/>
                <a:gd name="connsiteY0" fmla="*/ 2167512 h 2176408"/>
                <a:gd name="connsiteX1" fmla="*/ 0 w 2825133"/>
                <a:gd name="connsiteY1" fmla="*/ 966593 h 2176408"/>
                <a:gd name="connsiteX2" fmla="*/ 186635 w 2825133"/>
                <a:gd name="connsiteY2" fmla="*/ 644396 h 2176408"/>
                <a:gd name="connsiteX3" fmla="*/ 1225932 w 2825133"/>
                <a:gd name="connsiteY3" fmla="*/ 43937 h 2176408"/>
                <a:gd name="connsiteX4" fmla="*/ 1599201 w 2825133"/>
                <a:gd name="connsiteY4" fmla="*/ 43937 h 2176408"/>
                <a:gd name="connsiteX5" fmla="*/ 2638499 w 2825133"/>
                <a:gd name="connsiteY5" fmla="*/ 644396 h 2176408"/>
                <a:gd name="connsiteX6" fmla="*/ 2825133 w 2825133"/>
                <a:gd name="connsiteY6" fmla="*/ 966593 h 2176408"/>
                <a:gd name="connsiteX7" fmla="*/ 2825133 w 2825133"/>
                <a:gd name="connsiteY7" fmla="*/ 2167512 h 2176408"/>
                <a:gd name="connsiteX8" fmla="*/ 2823724 w 2825133"/>
                <a:gd name="connsiteY8" fmla="*/ 2176408 h 2176408"/>
                <a:gd name="connsiteX9" fmla="*/ 1409 w 2825133"/>
                <a:gd name="connsiteY9" fmla="*/ 2176408 h 217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5133" h="2176408">
                  <a:moveTo>
                    <a:pt x="0" y="2167512"/>
                  </a:moveTo>
                  <a:cubicBezTo>
                    <a:pt x="0" y="966593"/>
                    <a:pt x="0" y="966593"/>
                    <a:pt x="0" y="966593"/>
                  </a:cubicBezTo>
                  <a:cubicBezTo>
                    <a:pt x="0" y="849430"/>
                    <a:pt x="84169" y="702977"/>
                    <a:pt x="186635" y="644396"/>
                  </a:cubicBezTo>
                  <a:cubicBezTo>
                    <a:pt x="1225932" y="43937"/>
                    <a:pt x="1225932" y="43937"/>
                    <a:pt x="1225932" y="43937"/>
                  </a:cubicBezTo>
                  <a:cubicBezTo>
                    <a:pt x="1328398" y="-14645"/>
                    <a:pt x="1496735" y="-14645"/>
                    <a:pt x="1599201" y="43937"/>
                  </a:cubicBezTo>
                  <a:cubicBezTo>
                    <a:pt x="2638499" y="644396"/>
                    <a:pt x="2638499" y="644396"/>
                    <a:pt x="2638499" y="644396"/>
                  </a:cubicBezTo>
                  <a:cubicBezTo>
                    <a:pt x="2740965" y="702977"/>
                    <a:pt x="2825133" y="849430"/>
                    <a:pt x="2825133" y="966593"/>
                  </a:cubicBezTo>
                  <a:lnTo>
                    <a:pt x="2825133" y="2167512"/>
                  </a:lnTo>
                  <a:lnTo>
                    <a:pt x="2823724" y="2176408"/>
                  </a:lnTo>
                  <a:lnTo>
                    <a:pt x="1409" y="2176408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-37043" y="3097840"/>
              <a:ext cx="2561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课程项目介绍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663575" y="3621060"/>
            <a:ext cx="3257623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  </a:t>
            </a:r>
            <a:r>
              <a:rPr lang="en-US" altLang="zh-CN" sz="40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 </a:t>
            </a:r>
            <a:r>
              <a:rPr lang="zh-CN" altLang="en-US" sz="40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城跑小程序</a:t>
            </a:r>
            <a:endParaRPr lang="en-US" altLang="zh-CN" sz="4000" b="1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17145" y="4131860"/>
            <a:ext cx="146706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</a:t>
            </a:r>
            <a:endParaRPr lang="zh-CN" altLang="en-US" sz="40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rot="5400000">
            <a:off x="9034241" y="1754936"/>
            <a:ext cx="0" cy="5400000"/>
          </a:xfrm>
          <a:prstGeom prst="line">
            <a:avLst/>
          </a:prstGeom>
          <a:ln w="12700">
            <a:solidFill>
              <a:srgbClr val="1E38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19"/>
          <p:cNvSpPr>
            <a:spLocks/>
          </p:cNvSpPr>
          <p:nvPr/>
        </p:nvSpPr>
        <p:spPr bwMode="auto">
          <a:xfrm rot="5400000">
            <a:off x="7835307" y="-32928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19"/>
          <p:cNvSpPr>
            <a:spLocks noChangeAspect="1"/>
          </p:cNvSpPr>
          <p:nvPr/>
        </p:nvSpPr>
        <p:spPr bwMode="auto">
          <a:xfrm rot="5400000">
            <a:off x="7805636" y="-73256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 rot="5400000">
            <a:off x="8398007" y="348154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/>
          <p:cNvSpPr>
            <a:spLocks noChangeAspect="1"/>
          </p:cNvSpPr>
          <p:nvPr/>
        </p:nvSpPr>
        <p:spPr bwMode="auto">
          <a:xfrm rot="5400000">
            <a:off x="8378993" y="326839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 rot="5400000">
            <a:off x="7856622" y="684247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9"/>
          <p:cNvSpPr>
            <a:spLocks noChangeAspect="1"/>
          </p:cNvSpPr>
          <p:nvPr/>
        </p:nvSpPr>
        <p:spPr bwMode="auto">
          <a:xfrm rot="5400000">
            <a:off x="7837608" y="662932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 rot="5400000">
            <a:off x="7273524" y="1055200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19"/>
          <p:cNvSpPr>
            <a:spLocks noChangeAspect="1"/>
          </p:cNvSpPr>
          <p:nvPr/>
        </p:nvSpPr>
        <p:spPr bwMode="auto">
          <a:xfrm rot="5400000">
            <a:off x="7254510" y="1033885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 rot="5400000">
            <a:off x="6680929" y="704513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19"/>
          <p:cNvSpPr>
            <a:spLocks noChangeAspect="1"/>
          </p:cNvSpPr>
          <p:nvPr/>
        </p:nvSpPr>
        <p:spPr bwMode="auto">
          <a:xfrm rot="5400000">
            <a:off x="6661915" y="683198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3F2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Freeform 19"/>
          <p:cNvSpPr>
            <a:spLocks/>
          </p:cNvSpPr>
          <p:nvPr/>
        </p:nvSpPr>
        <p:spPr bwMode="auto">
          <a:xfrm rot="5400000">
            <a:off x="7890441" y="1417267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9"/>
          <p:cNvSpPr>
            <a:spLocks noChangeAspect="1"/>
          </p:cNvSpPr>
          <p:nvPr/>
        </p:nvSpPr>
        <p:spPr bwMode="auto">
          <a:xfrm rot="5400000">
            <a:off x="7871427" y="1395952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Freeform 19"/>
          <p:cNvSpPr>
            <a:spLocks/>
          </p:cNvSpPr>
          <p:nvPr/>
        </p:nvSpPr>
        <p:spPr bwMode="auto">
          <a:xfrm rot="5400000">
            <a:off x="7252208" y="1780008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19"/>
          <p:cNvSpPr>
            <a:spLocks noChangeAspect="1"/>
          </p:cNvSpPr>
          <p:nvPr/>
        </p:nvSpPr>
        <p:spPr bwMode="auto">
          <a:xfrm rot="5400000">
            <a:off x="7233194" y="1758693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3F2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Freeform 19"/>
          <p:cNvSpPr>
            <a:spLocks/>
          </p:cNvSpPr>
          <p:nvPr/>
        </p:nvSpPr>
        <p:spPr bwMode="auto">
          <a:xfrm rot="5400000">
            <a:off x="6009072" y="1050781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19"/>
          <p:cNvSpPr>
            <a:spLocks noChangeAspect="1"/>
          </p:cNvSpPr>
          <p:nvPr/>
        </p:nvSpPr>
        <p:spPr bwMode="auto">
          <a:xfrm rot="5400000">
            <a:off x="5990058" y="1029466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Freeform 19"/>
          <p:cNvSpPr>
            <a:spLocks/>
          </p:cNvSpPr>
          <p:nvPr/>
        </p:nvSpPr>
        <p:spPr bwMode="auto">
          <a:xfrm rot="5400000">
            <a:off x="7885542" y="2144623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9"/>
          <p:cNvSpPr>
            <a:spLocks noChangeAspect="1"/>
          </p:cNvSpPr>
          <p:nvPr/>
        </p:nvSpPr>
        <p:spPr bwMode="auto">
          <a:xfrm rot="5400000">
            <a:off x="7866528" y="2123308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Freeform 19"/>
          <p:cNvSpPr>
            <a:spLocks/>
          </p:cNvSpPr>
          <p:nvPr/>
        </p:nvSpPr>
        <p:spPr bwMode="auto">
          <a:xfrm rot="5400000">
            <a:off x="5746751" y="1917826"/>
            <a:ext cx="742485" cy="832347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19"/>
          <p:cNvSpPr>
            <a:spLocks/>
          </p:cNvSpPr>
          <p:nvPr/>
        </p:nvSpPr>
        <p:spPr bwMode="auto">
          <a:xfrm rot="5400000">
            <a:off x="5378758" y="1018019"/>
            <a:ext cx="742486" cy="832348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9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381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19"/>
          <p:cNvSpPr>
            <a:spLocks/>
          </p:cNvSpPr>
          <p:nvPr/>
        </p:nvSpPr>
        <p:spPr bwMode="auto">
          <a:xfrm rot="5400000">
            <a:off x="6771102" y="292695"/>
            <a:ext cx="742486" cy="832348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9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381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9"/>
          <p:cNvSpPr>
            <a:spLocks/>
          </p:cNvSpPr>
          <p:nvPr/>
        </p:nvSpPr>
        <p:spPr bwMode="auto">
          <a:xfrm rot="5400000">
            <a:off x="7479316" y="733313"/>
            <a:ext cx="742485" cy="832347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19"/>
          <p:cNvSpPr>
            <a:spLocks/>
          </p:cNvSpPr>
          <p:nvPr/>
        </p:nvSpPr>
        <p:spPr bwMode="auto">
          <a:xfrm rot="5400000">
            <a:off x="6764519" y="1117096"/>
            <a:ext cx="742486" cy="832348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9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3810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47306" y="5855723"/>
            <a:ext cx="262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小组成员人：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郑宇博 徐韩 黄剑炜</a:t>
            </a:r>
          </a:p>
        </p:txBody>
      </p:sp>
    </p:spTree>
    <p:extLst>
      <p:ext uri="{BB962C8B-B14F-4D97-AF65-F5344CB8AC3E}">
        <p14:creationId xmlns:p14="http://schemas.microsoft.com/office/powerpoint/2010/main" val="394063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6" presetClass="entr" presetSubtype="37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4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6" presetClass="entr" presetSubtype="37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4" grpId="0"/>
          <p:bldP spid="4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412C2B-00C3-3D2D-5C7B-DCE865D328AC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40579C24-FA7F-B97C-F7E9-43ECC2269E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AD67AB03-EDDB-98B1-83C7-D657B1C388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B6A9569E-47CA-834B-BA55-16D59A08C50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365499E-9CE2-18D8-2E4A-9D624AF658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5C5490B2-D15B-B03D-78CF-49B73E1C69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5AB49E6-0496-0291-53B4-DB465CB6FBC3}"/>
              </a:ext>
            </a:extLst>
          </p:cNvPr>
          <p:cNvSpPr txBox="1"/>
          <p:nvPr/>
        </p:nvSpPr>
        <p:spPr>
          <a:xfrm>
            <a:off x="4975823" y="32862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项目进度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6F2F98E4-E182-629A-7025-CC70814522F6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A446DEE7-ABE3-6C1C-FD30-1F88175F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89" y="2253440"/>
            <a:ext cx="10057792" cy="313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6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412C2B-00C3-3D2D-5C7B-DCE865D328AC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40579C24-FA7F-B97C-F7E9-43ECC2269E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AD67AB03-EDDB-98B1-83C7-D657B1C388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B6A9569E-47CA-834B-BA55-16D59A08C50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365499E-9CE2-18D8-2E4A-9D624AF658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5C5490B2-D15B-B03D-78CF-49B73E1C69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5AB49E6-0496-0291-53B4-DB465CB6FBC3}"/>
              </a:ext>
            </a:extLst>
          </p:cNvPr>
          <p:cNvSpPr txBox="1"/>
          <p:nvPr/>
        </p:nvSpPr>
        <p:spPr>
          <a:xfrm>
            <a:off x="4975823" y="328620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项目预算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6F2F98E4-E182-629A-7025-CC70814522F6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8E8EE8-9793-D08B-E79D-BDE12C53A6B2}"/>
              </a:ext>
            </a:extLst>
          </p:cNvPr>
          <p:cNvSpPr/>
          <p:nvPr/>
        </p:nvSpPr>
        <p:spPr>
          <a:xfrm>
            <a:off x="489579" y="2058102"/>
            <a:ext cx="6886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人工费：项目预计时间</a:t>
            </a:r>
            <a:r>
              <a:rPr lang="en-US" altLang="zh-CN" sz="2000" dirty="0"/>
              <a:t>9</a:t>
            </a:r>
            <a:r>
              <a:rPr lang="zh-CN" altLang="en-US" sz="2000" dirty="0"/>
              <a:t>月</a:t>
            </a:r>
            <a:r>
              <a:rPr lang="en-US" altLang="zh-CN" sz="2000" dirty="0"/>
              <a:t>14</a:t>
            </a:r>
            <a:r>
              <a:rPr lang="zh-CN" altLang="en-US" sz="2000" dirty="0"/>
              <a:t>日至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28</a:t>
            </a:r>
            <a:r>
              <a:rPr lang="zh-CN" altLang="en-US" sz="2000" dirty="0"/>
              <a:t>日，平均每人每日花费时间为</a:t>
            </a:r>
            <a:r>
              <a:rPr lang="en-US" altLang="zh-CN" sz="2000" dirty="0"/>
              <a:t>1.5h</a:t>
            </a:r>
            <a:r>
              <a:rPr lang="zh-CN" altLang="en-US" sz="2000" dirty="0"/>
              <a:t>。人工费预期</a:t>
            </a:r>
            <a:r>
              <a:rPr lang="en-US" altLang="zh-CN" sz="2000" dirty="0"/>
              <a:t>6417</a:t>
            </a:r>
            <a:r>
              <a:rPr lang="zh-CN" altLang="en-US" sz="2000" dirty="0"/>
              <a:t>元。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07A0BC-07DD-677C-8E35-051170ED7981}"/>
              </a:ext>
            </a:extLst>
          </p:cNvPr>
          <p:cNvGrpSpPr/>
          <p:nvPr/>
        </p:nvGrpSpPr>
        <p:grpSpPr>
          <a:xfrm>
            <a:off x="8175235" y="1779877"/>
            <a:ext cx="1985044" cy="2275106"/>
            <a:chOff x="8441935" y="1551277"/>
            <a:chExt cx="1985044" cy="2275106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20B1300-2A58-4BA1-EFE2-6EC556A3D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1935" y="1551277"/>
              <a:ext cx="1985044" cy="2275106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2700000" scaled="1"/>
            </a:gra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A6BBF25-CD48-A368-598B-B68224CC3599}"/>
                </a:ext>
              </a:extLst>
            </p:cNvPr>
            <p:cNvSpPr txBox="1"/>
            <p:nvPr/>
          </p:nvSpPr>
          <p:spPr>
            <a:xfrm>
              <a:off x="8713746" y="2272556"/>
              <a:ext cx="1441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12760">
                <a:defRPr/>
              </a:pPr>
              <a:r>
                <a:rPr kumimoji="1" lang="en-US" altLang="zh-CN" sz="4800" kern="0" dirty="0">
                  <a:solidFill>
                    <a:schemeClr val="bg1"/>
                  </a:solidFill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Calibri" panose="020F0502020204030204" pitchFamily="34" charset="0"/>
                </a:rPr>
                <a:t>25%</a:t>
              </a:r>
              <a:endParaRPr kumimoji="1" lang="zh-CN" altLang="en-US" sz="4800" kern="0" dirty="0">
                <a:solidFill>
                  <a:schemeClr val="bg1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D5D06B-356C-D87F-0066-E88429B8B778}"/>
              </a:ext>
            </a:extLst>
          </p:cNvPr>
          <p:cNvGrpSpPr/>
          <p:nvPr/>
        </p:nvGrpSpPr>
        <p:grpSpPr>
          <a:xfrm>
            <a:off x="7091015" y="3752098"/>
            <a:ext cx="1985044" cy="2275106"/>
            <a:chOff x="7357715" y="3523498"/>
            <a:chExt cx="1985044" cy="227510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2AB09B0-7BE5-F51A-D6FA-CB4BC623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7715" y="3523498"/>
              <a:ext cx="1985044" cy="2275106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2700000" scaled="1"/>
            </a:gra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B371048-7E8E-1A22-D269-A614AC8BA1B9}"/>
                </a:ext>
              </a:extLst>
            </p:cNvPr>
            <p:cNvSpPr txBox="1"/>
            <p:nvPr/>
          </p:nvSpPr>
          <p:spPr>
            <a:xfrm>
              <a:off x="7563362" y="4270633"/>
              <a:ext cx="1441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12760">
                <a:defRPr/>
              </a:pPr>
              <a:r>
                <a:rPr kumimoji="1" lang="en-US" altLang="zh-CN" sz="4800" kern="0" dirty="0">
                  <a:solidFill>
                    <a:schemeClr val="bg1"/>
                  </a:solidFill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Calibri" panose="020F0502020204030204" pitchFamily="34" charset="0"/>
                </a:rPr>
                <a:t>35%</a:t>
              </a:r>
              <a:endParaRPr kumimoji="1" lang="zh-CN" altLang="en-US" sz="4800" kern="0" dirty="0">
                <a:solidFill>
                  <a:schemeClr val="bg1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1CA57EE-6FA6-4D90-7F1B-B0A00EC65C7D}"/>
              </a:ext>
            </a:extLst>
          </p:cNvPr>
          <p:cNvGrpSpPr/>
          <p:nvPr/>
        </p:nvGrpSpPr>
        <p:grpSpPr>
          <a:xfrm>
            <a:off x="9259456" y="3752098"/>
            <a:ext cx="1985044" cy="2275106"/>
            <a:chOff x="9526156" y="3523498"/>
            <a:chExt cx="1985044" cy="2275106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CE23F01-71B0-A229-1AC9-992A52193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156" y="3523498"/>
              <a:ext cx="1985044" cy="2275106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2700000" scaled="1"/>
            </a:gra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509F235-36E5-2405-A01D-322E4E461AA1}"/>
                </a:ext>
              </a:extLst>
            </p:cNvPr>
            <p:cNvSpPr txBox="1"/>
            <p:nvPr/>
          </p:nvSpPr>
          <p:spPr>
            <a:xfrm>
              <a:off x="9807341" y="4270633"/>
              <a:ext cx="1441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12760">
                <a:defRPr/>
              </a:pPr>
              <a:r>
                <a:rPr kumimoji="1" lang="en-US" altLang="zh-CN" sz="4800" kern="0" dirty="0">
                  <a:solidFill>
                    <a:schemeClr val="bg1"/>
                  </a:solidFill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Calibri" panose="020F0502020204030204" pitchFamily="34" charset="0"/>
                </a:rPr>
                <a:t>40%</a:t>
              </a:r>
              <a:endParaRPr kumimoji="1" lang="zh-CN" altLang="en-US" sz="4800" kern="0" dirty="0">
                <a:solidFill>
                  <a:schemeClr val="bg1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0F00578-04E5-0753-0642-A3E4435304AE}"/>
              </a:ext>
            </a:extLst>
          </p:cNvPr>
          <p:cNvSpPr/>
          <p:nvPr/>
        </p:nvSpPr>
        <p:spPr>
          <a:xfrm>
            <a:off x="489579" y="3159180"/>
            <a:ext cx="6886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微信小程序认证费用：</a:t>
            </a:r>
            <a:r>
              <a:rPr lang="en-US" altLang="zh-CN" sz="2000" dirty="0"/>
              <a:t>300</a:t>
            </a:r>
            <a:r>
              <a:rPr lang="zh-CN" altLang="en-US" sz="2000" dirty="0"/>
              <a:t>元</a:t>
            </a:r>
            <a:r>
              <a:rPr lang="en-US" altLang="zh-CN" sz="2000" dirty="0"/>
              <a:t>/</a:t>
            </a:r>
            <a:r>
              <a:rPr lang="zh-CN" altLang="en-US" sz="20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13125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8586" y="1491753"/>
            <a:ext cx="3935146" cy="3935146"/>
          </a:xfrm>
          <a:prstGeom prst="ellipse">
            <a:avLst/>
          </a:prstGeom>
          <a:noFill/>
          <a:ln w="19050">
            <a:solidFill>
              <a:srgbClr val="2349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88227" y="1531234"/>
            <a:ext cx="3815544" cy="38155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flipV="1">
            <a:off x="8855903" y="5627341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248149" y="1591156"/>
            <a:ext cx="3695700" cy="36957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790157" y="1415735"/>
            <a:ext cx="1012723" cy="10127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759583" y="3037428"/>
            <a:ext cx="269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34983"/>
                </a:solidFill>
                <a:latin typeface="+mj-lt"/>
              </a:rPr>
              <a:t>附录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979" y="161577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34983"/>
                </a:solidFill>
              </a:rPr>
              <a:t>04</a:t>
            </a:r>
            <a:endParaRPr lang="zh-CN" altLang="en-US" sz="4000" b="1" dirty="0">
              <a:solidFill>
                <a:srgbClr val="234983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31706" y="4253809"/>
            <a:ext cx="348906" cy="60960"/>
          </a:xfrm>
          <a:prstGeom prst="roundRect">
            <a:avLst>
              <a:gd name="adj" fmla="val 50000"/>
            </a:avLst>
          </a:prstGeom>
          <a:solidFill>
            <a:srgbClr val="1D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983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06159" y="4429760"/>
            <a:ext cx="0" cy="782320"/>
          </a:xfrm>
          <a:prstGeom prst="line">
            <a:avLst/>
          </a:prstGeom>
          <a:ln w="25400" cap="rnd">
            <a:solidFill>
              <a:srgbClr val="234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534158" y="3251046"/>
            <a:ext cx="375920" cy="375920"/>
            <a:chOff x="1534158" y="3352646"/>
            <a:chExt cx="375920" cy="375920"/>
          </a:xfrm>
        </p:grpSpPr>
        <p:sp>
          <p:nvSpPr>
            <p:cNvPr id="75" name="椭圆 7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02240" y="3251046"/>
            <a:ext cx="375920" cy="375920"/>
            <a:chOff x="10302240" y="3352646"/>
            <a:chExt cx="375920" cy="375920"/>
          </a:xfrm>
        </p:grpSpPr>
        <p:sp>
          <p:nvSpPr>
            <p:cNvPr id="78" name="椭圆 7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37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30" name="Freeform 19"/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05474" y="183831"/>
            <a:ext cx="110799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附录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909287" y="3500123"/>
            <a:ext cx="34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标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33FCB0-E50B-94D7-D145-8332108FEC1B}"/>
              </a:ext>
            </a:extLst>
          </p:cNvPr>
          <p:cNvSpPr/>
          <p:nvPr/>
        </p:nvSpPr>
        <p:spPr>
          <a:xfrm>
            <a:off x="1744394" y="4857597"/>
            <a:ext cx="94430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[1]</a:t>
            </a:r>
            <a:r>
              <a:rPr lang="zh-CN" altLang="en-US" sz="1400" dirty="0"/>
              <a:t>魏瑾言</a:t>
            </a:r>
            <a:r>
              <a:rPr lang="en-US" altLang="zh-CN" sz="1400" dirty="0"/>
              <a:t>,</a:t>
            </a:r>
            <a:r>
              <a:rPr lang="zh-CN" altLang="en-US" sz="1400" dirty="0"/>
              <a:t>刘贺</a:t>
            </a:r>
            <a:r>
              <a:rPr lang="en-US" altLang="zh-CN" sz="1400" dirty="0"/>
              <a:t>,</a:t>
            </a:r>
            <a:r>
              <a:rPr lang="zh-CN" altLang="en-US" sz="1400" dirty="0"/>
              <a:t>李爱英</a:t>
            </a:r>
            <a:r>
              <a:rPr lang="en-US" altLang="zh-CN" sz="1400" dirty="0"/>
              <a:t>,</a:t>
            </a:r>
            <a:r>
              <a:rPr lang="zh-CN" altLang="en-US" sz="1400" dirty="0"/>
              <a:t>朱雪娇</a:t>
            </a:r>
            <a:r>
              <a:rPr lang="en-US" altLang="zh-CN" sz="1400" dirty="0"/>
              <a:t>,</a:t>
            </a:r>
            <a:r>
              <a:rPr lang="zh-CN" altLang="en-US" sz="1400" dirty="0"/>
              <a:t>姚海波</a:t>
            </a:r>
            <a:r>
              <a:rPr lang="en-US" altLang="zh-CN" sz="1400" dirty="0"/>
              <a:t>.</a:t>
            </a:r>
            <a:r>
              <a:rPr lang="zh-CN" altLang="en-US" sz="1400" dirty="0"/>
              <a:t>校园跑腿</a:t>
            </a:r>
            <a:r>
              <a:rPr lang="en-US" altLang="zh-CN" sz="1400" dirty="0"/>
              <a:t>APP</a:t>
            </a:r>
            <a:r>
              <a:rPr lang="zh-CN" altLang="en-US" sz="1400" dirty="0"/>
              <a:t>系统分析与设计</a:t>
            </a:r>
            <a:r>
              <a:rPr lang="en-US" altLang="zh-CN" sz="1400" dirty="0"/>
              <a:t>[J].</a:t>
            </a:r>
            <a:r>
              <a:rPr lang="zh-CN" altLang="en-US" sz="1400" dirty="0"/>
              <a:t>中小企业管理与科技</a:t>
            </a:r>
            <a:r>
              <a:rPr lang="en-US" altLang="zh-CN" sz="1400" dirty="0"/>
              <a:t>(</a:t>
            </a:r>
            <a:r>
              <a:rPr lang="zh-CN" altLang="en-US" sz="1400" dirty="0"/>
              <a:t>上旬刊</a:t>
            </a:r>
            <a:r>
              <a:rPr lang="en-US" altLang="zh-CN" sz="1400" dirty="0"/>
              <a:t>),2021,(02):188-189.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[2]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徐丽娜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基于用户体验的高校校园即时跑腿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App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交互设计研究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[J].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软件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,2022,43(03):161-164+169.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[3]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文章链接：</a:t>
            </a:r>
            <a:r>
              <a:rPr lang="en-US" altLang="zh-CN" dirty="0">
                <a:hlinkClick r:id="rId3"/>
              </a:rPr>
              <a:t>https://blog.csdn.net/luo1374112132/article/details/121365460</a:t>
            </a:r>
            <a:endParaRPr lang="en-US" altLang="zh-CN" dirty="0"/>
          </a:p>
          <a:p>
            <a:pPr lvl="0"/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[4]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文章链接：</a:t>
            </a:r>
            <a:r>
              <a:rPr lang="en-US" altLang="zh-CN" dirty="0">
                <a:hlinkClick r:id="rId4"/>
              </a:rPr>
              <a:t>https://blog.csdn.net/luo1374112132/article/details/115563953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41B1F1-2BD5-5BE7-0289-D6E699FBC532}"/>
              </a:ext>
            </a:extLst>
          </p:cNvPr>
          <p:cNvSpPr/>
          <p:nvPr/>
        </p:nvSpPr>
        <p:spPr>
          <a:xfrm>
            <a:off x="2443294" y="1335594"/>
            <a:ext cx="65545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共同完成：项目开发计划书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郑宇博；</a:t>
            </a:r>
            <a:r>
              <a:rPr lang="en-US" altLang="zh-CN" sz="1600" dirty="0"/>
              <a:t> WBS</a:t>
            </a:r>
            <a:r>
              <a:rPr lang="zh-CN" altLang="en-US" sz="1600" dirty="0"/>
              <a:t>图设计，寻找模板       </a:t>
            </a:r>
            <a:endParaRPr lang="en-US" altLang="zh-CN" sz="1600" dirty="0"/>
          </a:p>
          <a:p>
            <a:r>
              <a:rPr lang="zh-CN" altLang="en-US" sz="1600" dirty="0"/>
              <a:t>展示了项目任务   </a:t>
            </a:r>
            <a:endParaRPr lang="en-US" altLang="zh-CN" sz="1600" dirty="0"/>
          </a:p>
          <a:p>
            <a:r>
              <a:rPr lang="zh-CN" altLang="en-US" sz="1600" dirty="0"/>
              <a:t>评价：</a:t>
            </a:r>
            <a:r>
              <a:rPr lang="en-US" altLang="zh-CN" sz="1600" dirty="0"/>
              <a:t>85</a:t>
            </a:r>
          </a:p>
          <a:p>
            <a:endParaRPr lang="en-US" altLang="zh-CN" sz="1600" dirty="0"/>
          </a:p>
          <a:p>
            <a:r>
              <a:rPr lang="zh-CN" altLang="en-US" sz="1600" dirty="0"/>
              <a:t>徐韩：甘特图设计</a:t>
            </a:r>
            <a:endParaRPr lang="en-US" altLang="zh-CN" sz="1600" dirty="0"/>
          </a:p>
          <a:p>
            <a:r>
              <a:rPr lang="zh-CN" altLang="en-US" sz="1600" dirty="0"/>
              <a:t>展示了项目进度                         </a:t>
            </a:r>
            <a:endParaRPr lang="en-US" altLang="zh-CN" sz="1600" dirty="0"/>
          </a:p>
          <a:p>
            <a:r>
              <a:rPr lang="zh-CN" altLang="en-US" sz="1600" dirty="0"/>
              <a:t>评价：</a:t>
            </a:r>
            <a:r>
              <a:rPr lang="en-US" altLang="zh-CN" sz="1600" dirty="0"/>
              <a:t>82</a:t>
            </a:r>
          </a:p>
          <a:p>
            <a:endParaRPr lang="en-US" altLang="zh-CN" sz="1600" dirty="0"/>
          </a:p>
          <a:p>
            <a:r>
              <a:rPr lang="zh-CN" altLang="en-US" sz="1600" dirty="0"/>
              <a:t>黄剑炜；</a:t>
            </a:r>
            <a:r>
              <a:rPr lang="en-US" altLang="zh-CN" sz="1600" dirty="0"/>
              <a:t> PPT</a:t>
            </a:r>
            <a:r>
              <a:rPr lang="zh-CN" altLang="en-US" sz="1600" dirty="0"/>
              <a:t>设计</a:t>
            </a:r>
            <a:endParaRPr lang="en-US" altLang="zh-CN" sz="1600" dirty="0"/>
          </a:p>
          <a:p>
            <a:r>
              <a:rPr lang="zh-CN" altLang="en-US" sz="1600" dirty="0"/>
              <a:t>体现项目计划流程</a:t>
            </a:r>
            <a:endParaRPr lang="en-US" altLang="zh-CN" sz="1600" dirty="0"/>
          </a:p>
          <a:p>
            <a:r>
              <a:rPr lang="zh-CN" altLang="en-US" sz="1600" dirty="0"/>
              <a:t>评价：</a:t>
            </a:r>
            <a:r>
              <a:rPr lang="en-US" altLang="zh-CN" sz="1600" dirty="0"/>
              <a:t>80</a:t>
            </a:r>
            <a:r>
              <a:rPr lang="zh-CN" altLang="en-US" sz="1600" dirty="0"/>
              <a:t>              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4157C7-2C43-6017-61AD-3C5F49920787}"/>
              </a:ext>
            </a:extLst>
          </p:cNvPr>
          <p:cNvSpPr txBox="1"/>
          <p:nvPr/>
        </p:nvSpPr>
        <p:spPr>
          <a:xfrm>
            <a:off x="106478" y="4483586"/>
            <a:ext cx="1803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234983"/>
                </a:solidFill>
                <a:latin typeface="Helvetica-Black-SemiBold" pitchFamily="2" charset="0"/>
                <a:ea typeface="方正兰亭特黑简体" panose="02000000000000000000" pitchFamily="2" charset="-122"/>
              </a:rPr>
              <a:t>参考文献</a:t>
            </a:r>
            <a:endParaRPr lang="en-US" altLang="zh-CN" sz="1800" b="1" dirty="0">
              <a:solidFill>
                <a:srgbClr val="234983"/>
              </a:solidFill>
              <a:latin typeface="Helvetica-Black-SemiBold" pitchFamily="2" charset="0"/>
              <a:ea typeface="方正兰亭特黑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413FA9-56E0-5D61-A3DA-CA52F869EFB7}"/>
              </a:ext>
            </a:extLst>
          </p:cNvPr>
          <p:cNvSpPr txBox="1"/>
          <p:nvPr/>
        </p:nvSpPr>
        <p:spPr>
          <a:xfrm>
            <a:off x="285295" y="1343171"/>
            <a:ext cx="1838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234983"/>
                </a:solidFill>
                <a:latin typeface="Helvetica-Black-SemiBold" pitchFamily="2" charset="0"/>
                <a:ea typeface="方正兰亭特黑简体" panose="02000000000000000000" pitchFamily="2" charset="-122"/>
              </a:rPr>
              <a:t>小组分工及评价</a:t>
            </a:r>
            <a:endParaRPr lang="en-US" altLang="zh-CN" sz="1800" b="1" dirty="0">
              <a:solidFill>
                <a:srgbClr val="234983"/>
              </a:solidFill>
              <a:latin typeface="Helvetica-Black-SemiBold" pitchFamily="2" charset="0"/>
              <a:ea typeface="方正兰亭特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0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9"/>
          <p:cNvSpPr>
            <a:spLocks/>
          </p:cNvSpPr>
          <p:nvPr/>
        </p:nvSpPr>
        <p:spPr bwMode="auto">
          <a:xfrm rot="5400000">
            <a:off x="6387365" y="2827442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19"/>
          <p:cNvSpPr>
            <a:spLocks noChangeAspect="1"/>
          </p:cNvSpPr>
          <p:nvPr/>
        </p:nvSpPr>
        <p:spPr bwMode="auto">
          <a:xfrm rot="5400000">
            <a:off x="6357694" y="2787114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 rot="5400000">
            <a:off x="6950065" y="3208524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/>
          <p:cNvSpPr>
            <a:spLocks noChangeAspect="1"/>
          </p:cNvSpPr>
          <p:nvPr/>
        </p:nvSpPr>
        <p:spPr bwMode="auto">
          <a:xfrm rot="5400000">
            <a:off x="6931051" y="3187209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 rot="5400000">
            <a:off x="6408680" y="3544617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9"/>
          <p:cNvSpPr>
            <a:spLocks noChangeAspect="1"/>
          </p:cNvSpPr>
          <p:nvPr/>
        </p:nvSpPr>
        <p:spPr bwMode="auto">
          <a:xfrm rot="5400000">
            <a:off x="6389666" y="3523302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 rot="5400000">
            <a:off x="5825582" y="3915570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19"/>
          <p:cNvSpPr>
            <a:spLocks noChangeAspect="1"/>
          </p:cNvSpPr>
          <p:nvPr/>
        </p:nvSpPr>
        <p:spPr bwMode="auto">
          <a:xfrm rot="5400000">
            <a:off x="5806568" y="3894255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Freeform 19"/>
          <p:cNvSpPr>
            <a:spLocks/>
          </p:cNvSpPr>
          <p:nvPr/>
        </p:nvSpPr>
        <p:spPr bwMode="auto">
          <a:xfrm rot="5400000">
            <a:off x="5232987" y="3564883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19"/>
          <p:cNvSpPr>
            <a:spLocks noChangeAspect="1"/>
          </p:cNvSpPr>
          <p:nvPr/>
        </p:nvSpPr>
        <p:spPr bwMode="auto">
          <a:xfrm rot="5400000">
            <a:off x="5213973" y="3543568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3F2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Freeform 19"/>
          <p:cNvSpPr>
            <a:spLocks/>
          </p:cNvSpPr>
          <p:nvPr/>
        </p:nvSpPr>
        <p:spPr bwMode="auto">
          <a:xfrm rot="5400000">
            <a:off x="6442499" y="4277637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19"/>
          <p:cNvSpPr>
            <a:spLocks noChangeAspect="1"/>
          </p:cNvSpPr>
          <p:nvPr/>
        </p:nvSpPr>
        <p:spPr bwMode="auto">
          <a:xfrm rot="5400000">
            <a:off x="6423485" y="4256322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Freeform 19"/>
          <p:cNvSpPr>
            <a:spLocks/>
          </p:cNvSpPr>
          <p:nvPr/>
        </p:nvSpPr>
        <p:spPr bwMode="auto">
          <a:xfrm rot="5400000">
            <a:off x="5804266" y="4640378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19"/>
          <p:cNvSpPr>
            <a:spLocks noChangeAspect="1"/>
          </p:cNvSpPr>
          <p:nvPr/>
        </p:nvSpPr>
        <p:spPr bwMode="auto">
          <a:xfrm rot="5400000">
            <a:off x="5785252" y="4619063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3F2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Freeform 19"/>
          <p:cNvSpPr>
            <a:spLocks/>
          </p:cNvSpPr>
          <p:nvPr/>
        </p:nvSpPr>
        <p:spPr bwMode="auto">
          <a:xfrm rot="5400000">
            <a:off x="4561130" y="3911151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19"/>
          <p:cNvSpPr>
            <a:spLocks noChangeAspect="1"/>
          </p:cNvSpPr>
          <p:nvPr/>
        </p:nvSpPr>
        <p:spPr bwMode="auto">
          <a:xfrm rot="5400000">
            <a:off x="4542116" y="3889836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 rot="5400000">
            <a:off x="6437600" y="5004993"/>
            <a:ext cx="710214" cy="79617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19"/>
          <p:cNvSpPr>
            <a:spLocks noChangeAspect="1"/>
          </p:cNvSpPr>
          <p:nvPr/>
        </p:nvSpPr>
        <p:spPr bwMode="auto">
          <a:xfrm rot="5400000">
            <a:off x="6418586" y="4983678"/>
            <a:ext cx="748241" cy="838800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AF9F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 rot="16200000" flipV="1">
            <a:off x="8572431" y="-112821"/>
            <a:ext cx="1796856" cy="2014328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32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EFEFE"/>
                </a:gs>
              </a:gsLst>
              <a:lin ang="3600000" scaled="0"/>
            </a:gradFill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763786" y="-16709"/>
            <a:ext cx="5428214" cy="911052"/>
            <a:chOff x="6763786" y="-16709"/>
            <a:chExt cx="5428214" cy="911052"/>
          </a:xfrm>
        </p:grpSpPr>
        <p:sp>
          <p:nvSpPr>
            <p:cNvPr id="9" name="任意多边形 8"/>
            <p:cNvSpPr>
              <a:spLocks/>
            </p:cNvSpPr>
            <p:nvPr/>
          </p:nvSpPr>
          <p:spPr bwMode="auto">
            <a:xfrm rot="16200000" flipV="1">
              <a:off x="10738625" y="-559032"/>
              <a:ext cx="911052" cy="1995698"/>
            </a:xfrm>
            <a:custGeom>
              <a:avLst/>
              <a:gdLst>
                <a:gd name="connsiteX0" fmla="*/ 0 w 911052"/>
                <a:gd name="connsiteY0" fmla="*/ 1378592 h 1995698"/>
                <a:gd name="connsiteX1" fmla="*/ 0 w 911052"/>
                <a:gd name="connsiteY1" fmla="*/ 614778 h 1995698"/>
                <a:gd name="connsiteX2" fmla="*/ 118704 w 911052"/>
                <a:gd name="connsiteY2" fmla="*/ 409852 h 1995698"/>
                <a:gd name="connsiteX3" fmla="*/ 779724 w 911052"/>
                <a:gd name="connsiteY3" fmla="*/ 27944 h 1995698"/>
                <a:gd name="connsiteX4" fmla="*/ 898428 w 911052"/>
                <a:gd name="connsiteY4" fmla="*/ 0 h 1995698"/>
                <a:gd name="connsiteX5" fmla="*/ 911052 w 911052"/>
                <a:gd name="connsiteY5" fmla="*/ 1394 h 1995698"/>
                <a:gd name="connsiteX6" fmla="*/ 911052 w 911052"/>
                <a:gd name="connsiteY6" fmla="*/ 1994305 h 1995698"/>
                <a:gd name="connsiteX7" fmla="*/ 898428 w 911052"/>
                <a:gd name="connsiteY7" fmla="*/ 1995698 h 1995698"/>
                <a:gd name="connsiteX8" fmla="*/ 779724 w 911052"/>
                <a:gd name="connsiteY8" fmla="*/ 1967754 h 1995698"/>
                <a:gd name="connsiteX9" fmla="*/ 118704 w 911052"/>
                <a:gd name="connsiteY9" fmla="*/ 1585847 h 1995698"/>
                <a:gd name="connsiteX10" fmla="*/ 0 w 911052"/>
                <a:gd name="connsiteY10" fmla="*/ 1378592 h 199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1052" h="1995698">
                  <a:moveTo>
                    <a:pt x="0" y="1378592"/>
                  </a:moveTo>
                  <a:cubicBezTo>
                    <a:pt x="0" y="614778"/>
                    <a:pt x="0" y="614778"/>
                    <a:pt x="0" y="614778"/>
                  </a:cubicBezTo>
                  <a:cubicBezTo>
                    <a:pt x="0" y="540259"/>
                    <a:pt x="53534" y="447111"/>
                    <a:pt x="118704" y="409852"/>
                  </a:cubicBezTo>
                  <a:cubicBezTo>
                    <a:pt x="779724" y="27944"/>
                    <a:pt x="779724" y="27944"/>
                    <a:pt x="779724" y="27944"/>
                  </a:cubicBezTo>
                  <a:cubicBezTo>
                    <a:pt x="812310" y="9315"/>
                    <a:pt x="855369" y="0"/>
                    <a:pt x="898428" y="0"/>
                  </a:cubicBezTo>
                  <a:lnTo>
                    <a:pt x="911052" y="1394"/>
                  </a:lnTo>
                  <a:lnTo>
                    <a:pt x="911052" y="1994305"/>
                  </a:lnTo>
                  <a:lnTo>
                    <a:pt x="898428" y="1995698"/>
                  </a:lnTo>
                  <a:cubicBezTo>
                    <a:pt x="855369" y="1995698"/>
                    <a:pt x="812310" y="1986384"/>
                    <a:pt x="779724" y="1967754"/>
                  </a:cubicBezTo>
                  <a:cubicBezTo>
                    <a:pt x="118704" y="1585847"/>
                    <a:pt x="118704" y="1585847"/>
                    <a:pt x="118704" y="1585847"/>
                  </a:cubicBezTo>
                  <a:cubicBezTo>
                    <a:pt x="53534" y="1546259"/>
                    <a:pt x="0" y="1455439"/>
                    <a:pt x="0" y="1378592"/>
                  </a:cubicBez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 rot="16200000" flipV="1">
              <a:off x="7312421" y="-565344"/>
              <a:ext cx="898428" cy="1995698"/>
            </a:xfrm>
            <a:custGeom>
              <a:avLst/>
              <a:gdLst>
                <a:gd name="connsiteX0" fmla="*/ 0 w 898428"/>
                <a:gd name="connsiteY0" fmla="*/ 1378592 h 1995698"/>
                <a:gd name="connsiteX1" fmla="*/ 0 w 898428"/>
                <a:gd name="connsiteY1" fmla="*/ 614777 h 1995698"/>
                <a:gd name="connsiteX2" fmla="*/ 118704 w 898428"/>
                <a:gd name="connsiteY2" fmla="*/ 409852 h 1995698"/>
                <a:gd name="connsiteX3" fmla="*/ 779724 w 898428"/>
                <a:gd name="connsiteY3" fmla="*/ 27944 h 1995698"/>
                <a:gd name="connsiteX4" fmla="*/ 898428 w 898428"/>
                <a:gd name="connsiteY4" fmla="*/ 0 h 1995698"/>
                <a:gd name="connsiteX5" fmla="*/ 898428 w 898428"/>
                <a:gd name="connsiteY5" fmla="*/ 1995698 h 1995698"/>
                <a:gd name="connsiteX6" fmla="*/ 779724 w 898428"/>
                <a:gd name="connsiteY6" fmla="*/ 1967754 h 1995698"/>
                <a:gd name="connsiteX7" fmla="*/ 118704 w 898428"/>
                <a:gd name="connsiteY7" fmla="*/ 1585847 h 1995698"/>
                <a:gd name="connsiteX8" fmla="*/ 0 w 898428"/>
                <a:gd name="connsiteY8" fmla="*/ 1378592 h 199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428" h="1995698">
                  <a:moveTo>
                    <a:pt x="0" y="1378592"/>
                  </a:moveTo>
                  <a:cubicBezTo>
                    <a:pt x="0" y="614777"/>
                    <a:pt x="0" y="614777"/>
                    <a:pt x="0" y="614777"/>
                  </a:cubicBezTo>
                  <a:cubicBezTo>
                    <a:pt x="0" y="540259"/>
                    <a:pt x="53534" y="447111"/>
                    <a:pt x="118704" y="409852"/>
                  </a:cubicBezTo>
                  <a:cubicBezTo>
                    <a:pt x="779724" y="27944"/>
                    <a:pt x="779724" y="27944"/>
                    <a:pt x="779724" y="27944"/>
                  </a:cubicBezTo>
                  <a:cubicBezTo>
                    <a:pt x="812310" y="9315"/>
                    <a:pt x="855369" y="0"/>
                    <a:pt x="898428" y="0"/>
                  </a:cubicBezTo>
                  <a:lnTo>
                    <a:pt x="898428" y="1995698"/>
                  </a:lnTo>
                  <a:cubicBezTo>
                    <a:pt x="855369" y="1995698"/>
                    <a:pt x="812310" y="1986383"/>
                    <a:pt x="779724" y="1967754"/>
                  </a:cubicBezTo>
                  <a:cubicBezTo>
                    <a:pt x="118704" y="1585847"/>
                    <a:pt x="118704" y="1585847"/>
                    <a:pt x="118704" y="1585847"/>
                  </a:cubicBezTo>
                  <a:cubicBezTo>
                    <a:pt x="53534" y="1546258"/>
                    <a:pt x="0" y="1455439"/>
                    <a:pt x="0" y="1378592"/>
                  </a:cubicBez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Freeform 19"/>
          <p:cNvSpPr>
            <a:spLocks/>
          </p:cNvSpPr>
          <p:nvPr/>
        </p:nvSpPr>
        <p:spPr bwMode="auto">
          <a:xfrm rot="5400000">
            <a:off x="9783222" y="4798240"/>
            <a:ext cx="1396746" cy="1565793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1706" y="3032905"/>
            <a:ext cx="387798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谢谢观看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3556" y="1249183"/>
            <a:ext cx="2422970" cy="2161380"/>
            <a:chOff x="323556" y="1249183"/>
            <a:chExt cx="2422970" cy="2161380"/>
          </a:xfrm>
        </p:grpSpPr>
        <p:sp>
          <p:nvSpPr>
            <p:cNvPr id="7" name="Freeform 19"/>
            <p:cNvSpPr>
              <a:spLocks/>
            </p:cNvSpPr>
            <p:nvPr/>
          </p:nvSpPr>
          <p:spPr bwMode="auto">
            <a:xfrm rot="5400000">
              <a:off x="454351" y="1118388"/>
              <a:ext cx="2161380" cy="2422970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3229" y="1914374"/>
              <a:ext cx="17043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gradFill>
                    <a:gsLst>
                      <a:gs pos="0">
                        <a:srgbClr val="1B2C45"/>
                      </a:gs>
                      <a:gs pos="100000">
                        <a:srgbClr val="254E8C"/>
                      </a:gs>
                    </a:gsLst>
                    <a:lin ang="19200000" scaled="0"/>
                  </a:gra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2022</a:t>
              </a:r>
              <a:endParaRPr lang="zh-CN" altLang="en-US" sz="48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3214471" y="4160893"/>
            <a:ext cx="5760000" cy="0"/>
          </a:xfrm>
          <a:prstGeom prst="line">
            <a:avLst/>
          </a:prstGeom>
          <a:ln>
            <a:gradFill>
              <a:gsLst>
                <a:gs pos="0">
                  <a:srgbClr val="254E8C"/>
                </a:gs>
                <a:gs pos="100000">
                  <a:srgbClr val="1B2C4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2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2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2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8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2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2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2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8" grpId="0" animBg="1"/>
          <p:bldP spid="12" grpId="0"/>
          <p:bldP spid="1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64566" y="2529093"/>
            <a:ext cx="1854671" cy="1854671"/>
            <a:chOff x="1364566" y="2529093"/>
            <a:chExt cx="1854671" cy="1854671"/>
          </a:xfrm>
        </p:grpSpPr>
        <p:grpSp>
          <p:nvGrpSpPr>
            <p:cNvPr id="8" name="组合 7"/>
            <p:cNvGrpSpPr/>
            <p:nvPr/>
          </p:nvGrpSpPr>
          <p:grpSpPr>
            <a:xfrm>
              <a:off x="1364566" y="2529093"/>
              <a:ext cx="1854671" cy="1854671"/>
              <a:chOff x="1364566" y="2633667"/>
              <a:chExt cx="2369075" cy="2369075"/>
            </a:xfrm>
          </p:grpSpPr>
          <p:sp>
            <p:nvSpPr>
              <p:cNvPr id="156" name="圆角矩形 155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圆角矩形 156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gradFill>
                <a:gsLst>
                  <a:gs pos="0">
                    <a:srgbClr val="1D3353"/>
                  </a:gs>
                  <a:gs pos="100000">
                    <a:srgbClr val="254E8B"/>
                  </a:gs>
                </a:gsLst>
                <a:lin ang="19200000" scaled="0"/>
              </a:gra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等腰三角形 159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等腰三角形 160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等腰三角形 161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等腰三角形 162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7" name="文本框 196"/>
            <p:cNvSpPr txBox="1"/>
            <p:nvPr/>
          </p:nvSpPr>
          <p:spPr>
            <a:xfrm>
              <a:off x="1934270" y="3161179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06884" y="2527662"/>
            <a:ext cx="1854671" cy="1854671"/>
            <a:chOff x="3906884" y="2527662"/>
            <a:chExt cx="1854671" cy="1854671"/>
          </a:xfrm>
        </p:grpSpPr>
        <p:grpSp>
          <p:nvGrpSpPr>
            <p:cNvPr id="170" name="组合 169"/>
            <p:cNvGrpSpPr/>
            <p:nvPr/>
          </p:nvGrpSpPr>
          <p:grpSpPr>
            <a:xfrm>
              <a:off x="3906884" y="2527662"/>
              <a:ext cx="1854671" cy="1854671"/>
              <a:chOff x="1364566" y="2633667"/>
              <a:chExt cx="2369075" cy="2369075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圆角矩形 171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gradFill>
                <a:gsLst>
                  <a:gs pos="0">
                    <a:srgbClr val="1D3353"/>
                  </a:gs>
                  <a:gs pos="100000">
                    <a:srgbClr val="254E8B"/>
                  </a:gs>
                </a:gsLst>
                <a:lin ang="19200000" scaled="0"/>
              </a:gra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等腰三角形 174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等腰三角形 175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等腰三角形 176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等腰三角形 177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8" name="文本框 197"/>
            <p:cNvSpPr txBox="1"/>
            <p:nvPr/>
          </p:nvSpPr>
          <p:spPr>
            <a:xfrm>
              <a:off x="4476588" y="3170364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49202" y="2527662"/>
            <a:ext cx="1854671" cy="1854671"/>
            <a:chOff x="6449202" y="2527662"/>
            <a:chExt cx="1854671" cy="1854671"/>
          </a:xfrm>
        </p:grpSpPr>
        <p:grpSp>
          <p:nvGrpSpPr>
            <p:cNvPr id="179" name="组合 178"/>
            <p:cNvGrpSpPr/>
            <p:nvPr/>
          </p:nvGrpSpPr>
          <p:grpSpPr>
            <a:xfrm>
              <a:off x="6449202" y="2527662"/>
              <a:ext cx="1854671" cy="1854671"/>
              <a:chOff x="1364566" y="2633667"/>
              <a:chExt cx="2369075" cy="2369075"/>
            </a:xfrm>
          </p:grpSpPr>
          <p:sp>
            <p:nvSpPr>
              <p:cNvPr id="180" name="圆角矩形 179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圆角矩形 180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gradFill>
                <a:gsLst>
                  <a:gs pos="0">
                    <a:srgbClr val="1D3353"/>
                  </a:gs>
                  <a:gs pos="100000">
                    <a:srgbClr val="254E8B"/>
                  </a:gs>
                </a:gsLst>
                <a:lin ang="19200000" scaled="0"/>
              </a:gra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等腰三角形 183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等腰三角形 184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等腰三角形 185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等腰三角形 186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7018906" y="3167338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991520" y="2527662"/>
            <a:ext cx="1854671" cy="1854671"/>
            <a:chOff x="8991520" y="2527662"/>
            <a:chExt cx="1854671" cy="1854671"/>
          </a:xfrm>
        </p:grpSpPr>
        <p:grpSp>
          <p:nvGrpSpPr>
            <p:cNvPr id="188" name="组合 187"/>
            <p:cNvGrpSpPr/>
            <p:nvPr/>
          </p:nvGrpSpPr>
          <p:grpSpPr>
            <a:xfrm>
              <a:off x="8991520" y="2527662"/>
              <a:ext cx="1854671" cy="1854671"/>
              <a:chOff x="1364566" y="2633667"/>
              <a:chExt cx="2369075" cy="2369075"/>
            </a:xfrm>
          </p:grpSpPr>
          <p:sp>
            <p:nvSpPr>
              <p:cNvPr id="189" name="圆角矩形 188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90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1483276" y="2752377"/>
                <a:ext cx="2131654" cy="2131654"/>
              </a:xfrm>
              <a:prstGeom prst="roundRect">
                <a:avLst>
                  <a:gd name="adj" fmla="val 18315"/>
                </a:avLst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04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1364566" y="2633667"/>
                <a:ext cx="2369075" cy="236907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3000"/>
                    </a:scheme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1802801" y="3071902"/>
                <a:ext cx="1492608" cy="1492608"/>
              </a:xfrm>
              <a:prstGeom prst="ellipse">
                <a:avLst/>
              </a:prstGeom>
              <a:gradFill>
                <a:gsLst>
                  <a:gs pos="0">
                    <a:srgbClr val="1D3353"/>
                  </a:gs>
                  <a:gs pos="100000">
                    <a:srgbClr val="254E8B"/>
                  </a:gs>
                </a:gsLst>
                <a:lin ang="19200000" scaled="0"/>
              </a:gra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等腰三角形 192"/>
              <p:cNvSpPr/>
              <p:nvPr/>
            </p:nvSpPr>
            <p:spPr>
              <a:xfrm rot="5400000">
                <a:off x="1811531" y="3738940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等腰三角形 193"/>
              <p:cNvSpPr/>
              <p:nvPr/>
            </p:nvSpPr>
            <p:spPr>
              <a:xfrm rot="16200000" flipH="1">
                <a:off x="3107012" y="3738941"/>
                <a:ext cx="179655" cy="154874"/>
              </a:xfrm>
              <a:prstGeom prst="triangl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等腰三角形 194"/>
              <p:cNvSpPr/>
              <p:nvPr/>
            </p:nvSpPr>
            <p:spPr>
              <a:xfrm rot="10800000">
                <a:off x="2459275" y="3093026"/>
                <a:ext cx="179655" cy="154874"/>
              </a:xfrm>
              <a:prstGeom prst="triangle">
                <a:avLst/>
              </a:prstGeom>
              <a:solidFill>
                <a:srgbClr val="C7C7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6" name="等腰三角形 195"/>
              <p:cNvSpPr/>
              <p:nvPr/>
            </p:nvSpPr>
            <p:spPr>
              <a:xfrm flipH="1">
                <a:off x="2459274" y="4388507"/>
                <a:ext cx="179655" cy="154874"/>
              </a:xfrm>
              <a:prstGeom prst="triangle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0" name="文本框 199"/>
            <p:cNvSpPr txBox="1"/>
            <p:nvPr/>
          </p:nvSpPr>
          <p:spPr>
            <a:xfrm>
              <a:off x="9574393" y="3161179"/>
              <a:ext cx="715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1787178" y="4750456"/>
            <a:ext cx="10118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姚体" panose="02010601030101010101" pitchFamily="2" charset="-122"/>
                <a:ea typeface="方正姚体" panose="02010601030101010101" pitchFamily="2" charset="-122"/>
              </a:rPr>
              <a:t>项目功能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2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398633" y="4681955"/>
            <a:ext cx="10118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姚体" panose="02010601030101010101" pitchFamily="2" charset="-122"/>
                <a:ea typeface="方正姚体" panose="02010601030101010101" pitchFamily="2" charset="-122"/>
              </a:rPr>
              <a:t>项目任务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2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6560447" y="4655107"/>
            <a:ext cx="163217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姚体" panose="02010601030101010101" pitchFamily="2" charset="-122"/>
                <a:ea typeface="方正姚体" panose="02010601030101010101" pitchFamily="2" charset="-122"/>
              </a:rPr>
              <a:t>项目进度及预算</a:t>
            </a:r>
            <a:endParaRPr lang="en-US" altLang="zh-CN" sz="12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9691412" y="4714014"/>
            <a:ext cx="59824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方正姚体" panose="02010601030101010101" pitchFamily="2" charset="-122"/>
                <a:ea typeface="方正姚体" panose="02010601030101010101" pitchFamily="2" charset="-122"/>
              </a:rPr>
              <a:t>附录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12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82358" y="793969"/>
            <a:ext cx="2441694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416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1" grpId="0"/>
          <p:bldP spid="202" grpId="0"/>
          <p:bldP spid="203" grpId="0"/>
          <p:bldP spid="204" grpId="0"/>
          <p:bldP spid="6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1" grpId="0"/>
          <p:bldP spid="202" grpId="0"/>
          <p:bldP spid="203" grpId="0"/>
          <p:bldP spid="204" grpId="0"/>
          <p:bldP spid="6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8586" y="1491753"/>
            <a:ext cx="3935146" cy="3935146"/>
          </a:xfrm>
          <a:prstGeom prst="ellipse">
            <a:avLst/>
          </a:prstGeom>
          <a:noFill/>
          <a:ln w="19050">
            <a:solidFill>
              <a:srgbClr val="2349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88227" y="1531234"/>
            <a:ext cx="3815544" cy="38155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flipV="1">
            <a:off x="8855903" y="5627341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248149" y="1591156"/>
            <a:ext cx="3695700" cy="36957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790157" y="1415735"/>
            <a:ext cx="1012723" cy="10127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759583" y="3099125"/>
            <a:ext cx="269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34983"/>
                </a:solidFill>
                <a:latin typeface="+mj-lt"/>
              </a:rPr>
              <a:t>项目功能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979" y="161577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34983"/>
                </a:solidFill>
              </a:rPr>
              <a:t>01</a:t>
            </a:r>
            <a:endParaRPr lang="zh-CN" altLang="en-US" sz="4000" b="1" dirty="0">
              <a:solidFill>
                <a:srgbClr val="234983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31706" y="4253809"/>
            <a:ext cx="348906" cy="60960"/>
          </a:xfrm>
          <a:prstGeom prst="roundRect">
            <a:avLst>
              <a:gd name="adj" fmla="val 50000"/>
            </a:avLst>
          </a:prstGeom>
          <a:solidFill>
            <a:srgbClr val="1D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983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06159" y="4429760"/>
            <a:ext cx="0" cy="782320"/>
          </a:xfrm>
          <a:prstGeom prst="line">
            <a:avLst/>
          </a:prstGeom>
          <a:ln w="25400" cap="rnd">
            <a:solidFill>
              <a:srgbClr val="234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534158" y="3251046"/>
            <a:ext cx="375920" cy="375920"/>
            <a:chOff x="1534158" y="3352646"/>
            <a:chExt cx="375920" cy="375920"/>
          </a:xfrm>
        </p:grpSpPr>
        <p:sp>
          <p:nvSpPr>
            <p:cNvPr id="75" name="椭圆 7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02240" y="3251046"/>
            <a:ext cx="375920" cy="375920"/>
            <a:chOff x="10302240" y="3352646"/>
            <a:chExt cx="375920" cy="375920"/>
          </a:xfrm>
        </p:grpSpPr>
        <p:sp>
          <p:nvSpPr>
            <p:cNvPr id="78" name="椭圆 7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2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30" name="Freeform 19"/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750357" y="117250"/>
            <a:ext cx="271741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  </a:t>
            </a:r>
            <a:r>
              <a:rPr lang="zh-CN" altLang="en-US" sz="36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cs typeface="Kartika" panose="02020503030404060203" pitchFamily="18" charset="0"/>
              </a:rPr>
              <a:t>项目背景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218879" y="893593"/>
            <a:ext cx="1544607" cy="13457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background</a:t>
            </a:r>
            <a:endParaRPr lang="zh-CN" altLang="en-US" sz="14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94" name="流程图: 终止 93"/>
          <p:cNvSpPr/>
          <p:nvPr/>
        </p:nvSpPr>
        <p:spPr>
          <a:xfrm>
            <a:off x="2950380" y="1718225"/>
            <a:ext cx="7751831" cy="1902277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  从食堂排队到外卖送餐，从快递点取快递到快递的收发，这些部分作为校园内服务的最后一公里，存在着大量的需要解决的问题。而大多大学生养成了这样一个习惯，就是比较宅，在寝室打游戏，看</a:t>
            </a:r>
            <a:r>
              <a:rPr lang="en-US" altLang="zh-CN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NBA</a:t>
            </a:r>
            <a:r>
              <a:rPr lang="zh-CN" altLang="en-US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，追剧，这时候是一刻不能耽误，所以，他们希望能有人替他们完成这类事情。</a:t>
            </a:r>
          </a:p>
        </p:txBody>
      </p:sp>
      <p:sp>
        <p:nvSpPr>
          <p:cNvPr id="95" name="流程图: 终止 94"/>
          <p:cNvSpPr/>
          <p:nvPr/>
        </p:nvSpPr>
        <p:spPr>
          <a:xfrm>
            <a:off x="2815578" y="3955741"/>
            <a:ext cx="8158988" cy="1815057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234983"/>
                </a:solidFill>
                <a:ea typeface="方正兰亭特黑简体" panose="02000000000000000000" pitchFamily="2" charset="-122"/>
              </a:rPr>
              <a:t>  平台如果只是建立在高校生态圈里的话，大家都是同学，可信度也比较高，出售求购点东西也比较方便，校园里就能交易了。</a:t>
            </a:r>
            <a:endParaRPr lang="en-US" altLang="zh-CN" sz="14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2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0D59AD-7346-E1B1-3DBF-5A906B29F687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3CB737C3-7C17-2A1E-0F6A-15ACBD56C4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CC839104-B436-10B4-9238-5D2D607F01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7B33C864-5EEB-02DE-64EB-DD64E0A9798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9E3B76AE-17D6-6430-DB76-7A907A2018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CD7793FA-BDBD-53BB-169E-71958286F6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Freeform 19">
            <a:extLst>
              <a:ext uri="{FF2B5EF4-FFF2-40B4-BE49-F238E27FC236}">
                <a16:creationId xmlns:a16="http://schemas.microsoft.com/office/drawing/2014/main" id="{1CE6C60D-C802-06C1-D2E2-2FF6BB1950B4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3BBEF5-9E1B-4AF0-4610-FDBB4DDD716F}"/>
              </a:ext>
            </a:extLst>
          </p:cNvPr>
          <p:cNvSpPr txBox="1"/>
          <p:nvPr/>
        </p:nvSpPr>
        <p:spPr>
          <a:xfrm>
            <a:off x="5071341" y="130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34983"/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rPr>
              <a:t>项目功能</a:t>
            </a: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4A49B6BA-DCD1-03BB-D2AE-651C973FCA2E}"/>
              </a:ext>
            </a:extLst>
          </p:cNvPr>
          <p:cNvSpPr/>
          <p:nvPr/>
        </p:nvSpPr>
        <p:spPr>
          <a:xfrm rot="10800000" flipH="1" flipV="1">
            <a:off x="1495717" y="2064383"/>
            <a:ext cx="1379108" cy="353352"/>
          </a:xfrm>
          <a:prstGeom prst="flowChartTerminator">
            <a:avLst/>
          </a:prstGeom>
          <a:gradFill flip="none" rotWithShape="1">
            <a:gsLst>
              <a:gs pos="0">
                <a:srgbClr val="F7F7F7">
                  <a:lumMod val="100000"/>
                </a:srgbClr>
              </a:gs>
              <a:gs pos="100000">
                <a:srgbClr val="C8C8C8"/>
              </a:gs>
            </a:gsLst>
            <a:lin ang="19800000" scaled="0"/>
            <a:tileRect/>
          </a:gradFill>
          <a:ln w="1905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14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>
              <a:solidFill>
                <a:srgbClr val="181818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id="{D0C49FCE-5062-FCC7-E793-EB8AC6F86E8D}"/>
              </a:ext>
            </a:extLst>
          </p:cNvPr>
          <p:cNvSpPr/>
          <p:nvPr/>
        </p:nvSpPr>
        <p:spPr>
          <a:xfrm rot="19917173">
            <a:off x="382822" y="2435686"/>
            <a:ext cx="1379108" cy="353352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id="{88CD2643-167C-746D-0B13-F16392B23118}"/>
              </a:ext>
            </a:extLst>
          </p:cNvPr>
          <p:cNvSpPr/>
          <p:nvPr/>
        </p:nvSpPr>
        <p:spPr>
          <a:xfrm rot="1911807">
            <a:off x="524425" y="1760974"/>
            <a:ext cx="1379108" cy="353353"/>
          </a:xfrm>
          <a:prstGeom prst="flowChartTerminator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100" b="1" dirty="0">
              <a:solidFill>
                <a:srgbClr val="234983"/>
              </a:solidFill>
              <a:ea typeface="方正兰亭特黑简体" panose="02000000000000000000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D21EC8-B84E-3172-F2E8-D30EB80751C5}"/>
              </a:ext>
            </a:extLst>
          </p:cNvPr>
          <p:cNvSpPr/>
          <p:nvPr/>
        </p:nvSpPr>
        <p:spPr>
          <a:xfrm>
            <a:off x="1122568" y="1724519"/>
            <a:ext cx="1132422" cy="1132422"/>
          </a:xfrm>
          <a:prstGeom prst="ellipse">
            <a:avLst/>
          </a:prstGeom>
          <a:solidFill>
            <a:srgbClr val="2349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000" b="1" dirty="0">
              <a:solidFill>
                <a:schemeClr val="bg1"/>
              </a:solidFill>
              <a:ea typeface="方正兰亭特黑简体" panose="02000000000000000000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取件</a:t>
            </a:r>
            <a:r>
              <a:rPr lang="en-US" altLang="zh-CN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超市</a:t>
            </a:r>
            <a:r>
              <a:rPr lang="en-US" altLang="zh-CN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方正兰亭特黑简体" panose="02000000000000000000" pitchFamily="2" charset="-122"/>
              </a:rPr>
              <a:t>外卖</a:t>
            </a:r>
          </a:p>
          <a:p>
            <a:pPr algn="ctr"/>
            <a:endParaRPr lang="zh-CN" altLang="en-US" sz="2000" b="1" dirty="0">
              <a:solidFill>
                <a:schemeClr val="bg1"/>
              </a:solidFill>
              <a:ea typeface="方正兰亭特黑简体" panose="02000000000000000000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3CB960C-CDD3-970C-473A-10942033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7" y="3582615"/>
            <a:ext cx="2715451" cy="220453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43288BD-1B16-E90A-C126-E539A3EBAD9C}"/>
              </a:ext>
            </a:extLst>
          </p:cNvPr>
          <p:cNvSpPr txBox="1"/>
          <p:nvPr/>
        </p:nvSpPr>
        <p:spPr>
          <a:xfrm>
            <a:off x="3936603" y="1458200"/>
            <a:ext cx="569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取件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用户能够自行发布任务，若有同学接受任务，他会按照任务要求将用户需要的物品带到指定的地点。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A0881F-403B-8606-1E19-C312A5440666}"/>
              </a:ext>
            </a:extLst>
          </p:cNvPr>
          <p:cNvSpPr txBox="1"/>
          <p:nvPr/>
        </p:nvSpPr>
        <p:spPr>
          <a:xfrm>
            <a:off x="3932091" y="2533775"/>
            <a:ext cx="698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超市</a:t>
            </a:r>
            <a:r>
              <a:rPr lang="en-US" altLang="zh-CN" dirty="0"/>
              <a:t>/</a:t>
            </a:r>
            <a:r>
              <a:rPr lang="zh-CN" altLang="en-US" dirty="0"/>
              <a:t>外卖</a:t>
            </a:r>
            <a:endParaRPr lang="en-US" altLang="zh-CN" dirty="0"/>
          </a:p>
          <a:p>
            <a:r>
              <a:rPr lang="zh-CN" altLang="en-US" dirty="0"/>
              <a:t>  用户可以自行选择商品，并且根据商品目的地决定最终配送时间。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5507B1-2546-F734-6869-ADC890D42863}"/>
              </a:ext>
            </a:extLst>
          </p:cNvPr>
          <p:cNvSpPr txBox="1"/>
          <p:nvPr/>
        </p:nvSpPr>
        <p:spPr>
          <a:xfrm>
            <a:off x="3830216" y="3582615"/>
            <a:ext cx="8361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1.</a:t>
            </a:r>
            <a:r>
              <a:rPr lang="zh-CN" altLang="en-US" dirty="0"/>
              <a:t>任务发布者可以在发布任务界面自行设计要求，如地点、什么时间之前要求送到等。</a:t>
            </a:r>
            <a:endParaRPr lang="en-US" altLang="zh-CN" dirty="0"/>
          </a:p>
          <a:p>
            <a:r>
              <a:rPr lang="en-US" altLang="zh-CN" dirty="0"/>
              <a:t>  2.</a:t>
            </a:r>
            <a:r>
              <a:rPr lang="zh-CN" altLang="en-US" dirty="0"/>
              <a:t>配送者可以查看任务要求信息，并依据当前状况从而决定是否接受任务。</a:t>
            </a:r>
            <a:endParaRPr lang="en-US" altLang="zh-CN" dirty="0"/>
          </a:p>
          <a:p>
            <a:r>
              <a:rPr lang="en-US" altLang="zh-CN" dirty="0"/>
              <a:t>  3.</a:t>
            </a:r>
            <a:r>
              <a:rPr lang="zh-CN" altLang="en-US" dirty="0"/>
              <a:t>用户在发布任务和接受任务有上限，防止恶意刷单。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0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6" grpId="0" animBg="1"/>
      <p:bldP spid="20" grpId="0"/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8586" y="1491753"/>
            <a:ext cx="3935146" cy="3935146"/>
          </a:xfrm>
          <a:prstGeom prst="ellipse">
            <a:avLst/>
          </a:prstGeom>
          <a:noFill/>
          <a:ln w="19050">
            <a:solidFill>
              <a:srgbClr val="2349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88227" y="1531234"/>
            <a:ext cx="3815544" cy="38155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flipV="1">
            <a:off x="8855903" y="5627341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790157" y="1415735"/>
            <a:ext cx="1012723" cy="10127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835175" y="3166938"/>
            <a:ext cx="269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34983"/>
                </a:solidFill>
                <a:latin typeface="+mj-lt"/>
              </a:rPr>
              <a:t>项目任务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979" y="161577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34983"/>
                </a:solidFill>
              </a:rPr>
              <a:t>02</a:t>
            </a:r>
            <a:endParaRPr lang="zh-CN" altLang="en-US" sz="4000" b="1" dirty="0">
              <a:solidFill>
                <a:srgbClr val="234983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31706" y="4253809"/>
            <a:ext cx="348906" cy="60960"/>
          </a:xfrm>
          <a:prstGeom prst="roundRect">
            <a:avLst>
              <a:gd name="adj" fmla="val 50000"/>
            </a:avLst>
          </a:prstGeom>
          <a:solidFill>
            <a:srgbClr val="1D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983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06159" y="4429760"/>
            <a:ext cx="0" cy="782320"/>
          </a:xfrm>
          <a:prstGeom prst="line">
            <a:avLst/>
          </a:prstGeom>
          <a:ln w="25400" cap="rnd">
            <a:solidFill>
              <a:srgbClr val="234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534158" y="3251046"/>
            <a:ext cx="375920" cy="375920"/>
            <a:chOff x="1534158" y="3352646"/>
            <a:chExt cx="375920" cy="375920"/>
          </a:xfrm>
        </p:grpSpPr>
        <p:sp>
          <p:nvSpPr>
            <p:cNvPr id="75" name="椭圆 7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02240" y="3251046"/>
            <a:ext cx="375920" cy="375920"/>
            <a:chOff x="10302240" y="3352646"/>
            <a:chExt cx="375920" cy="375920"/>
          </a:xfrm>
        </p:grpSpPr>
        <p:sp>
          <p:nvSpPr>
            <p:cNvPr id="78" name="椭圆 7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3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412C2B-00C3-3D2D-5C7B-DCE865D328AC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40579C24-FA7F-B97C-F7E9-43ECC2269E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AD67AB03-EDDB-98B1-83C7-D657B1C388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B6A9569E-47CA-834B-BA55-16D59A08C50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365499E-9CE2-18D8-2E4A-9D624AF658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5C5490B2-D15B-B03D-78CF-49B73E1C69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5AB49E6-0496-0291-53B4-DB465CB6FBC3}"/>
              </a:ext>
            </a:extLst>
          </p:cNvPr>
          <p:cNvSpPr txBox="1"/>
          <p:nvPr/>
        </p:nvSpPr>
        <p:spPr>
          <a:xfrm>
            <a:off x="5013145" y="313276"/>
            <a:ext cx="122020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WBS</a:t>
            </a:r>
            <a:r>
              <a:rPr lang="zh-CN" altLang="en-US" sz="24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图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6F2F98E4-E182-629A-7025-CC70814522F6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49A198-6CFC-8793-D91B-BAB97DC9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62" y="998844"/>
            <a:ext cx="7193907" cy="544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9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412C2B-00C3-3D2D-5C7B-DCE865D328AC}"/>
              </a:ext>
            </a:extLst>
          </p:cNvPr>
          <p:cNvGrpSpPr/>
          <p:nvPr/>
        </p:nvGrpSpPr>
        <p:grpSpPr>
          <a:xfrm flipH="1">
            <a:off x="8997872" y="56309"/>
            <a:ext cx="924437" cy="838796"/>
            <a:chOff x="5657384" y="337626"/>
            <a:chExt cx="2609348" cy="2367616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40579C24-FA7F-B97C-F7E9-43ECC2269E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70308" y="1917826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AD67AB03-EDDB-98B1-83C7-D657B1C388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02315" y="1018019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B6A9569E-47CA-834B-BA55-16D59A08C50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64519" y="1117096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365499E-9CE2-18D8-2E4A-9D624AF658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71102" y="292695"/>
              <a:ext cx="742486" cy="832348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EFEFE"/>
                </a:gs>
              </a:gsLst>
              <a:lin ang="192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EFEFE"/>
                  </a:gs>
                </a:gsLst>
                <a:lin ang="3600000" scaled="0"/>
              </a:gradFill>
            </a:ln>
            <a:effectLst>
              <a:outerShdw blurRad="381000" dist="127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5C5490B2-D15B-B03D-78CF-49B73E1C69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479316" y="733313"/>
              <a:ext cx="742485" cy="83234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19200000" scaled="0"/>
            </a:gradFill>
            <a:ln w="1905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3600000" scaled="0"/>
              </a:gradFill>
            </a:ln>
            <a:effectLst>
              <a:outerShdw blurRad="254000" dist="190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5AB49E6-0496-0291-53B4-DB465CB6FBC3}"/>
              </a:ext>
            </a:extLst>
          </p:cNvPr>
          <p:cNvSpPr txBox="1"/>
          <p:nvPr/>
        </p:nvSpPr>
        <p:spPr>
          <a:xfrm>
            <a:off x="5013145" y="313276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1B2C45"/>
                    </a:gs>
                    <a:gs pos="100000">
                      <a:srgbClr val="254E8C"/>
                    </a:gs>
                  </a:gsLst>
                  <a:lin ang="19200000" scaled="0"/>
                </a:gradFill>
                <a:latin typeface="Kartika" panose="02020503030404060203" pitchFamily="18" charset="0"/>
                <a:ea typeface="方正兰亭超细黑简体" panose="02000000000000000000" pitchFamily="2" charset="-122"/>
                <a:cs typeface="Kartika" panose="02020503030404060203" pitchFamily="18" charset="0"/>
              </a:rPr>
              <a:t>任务分解</a:t>
            </a:r>
            <a:endParaRPr lang="en-US" altLang="zh-CN" sz="2400" dirty="0">
              <a:gradFill>
                <a:gsLst>
                  <a:gs pos="0">
                    <a:srgbClr val="1B2C45"/>
                  </a:gs>
                  <a:gs pos="100000">
                    <a:srgbClr val="254E8C"/>
                  </a:gs>
                </a:gsLst>
                <a:lin ang="19200000" scaled="0"/>
              </a:gradFill>
              <a:latin typeface="Kartika" panose="02020503030404060203" pitchFamily="18" charset="0"/>
              <a:ea typeface="方正兰亭超细黑简体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6F2F98E4-E182-629A-7025-CC70814522F6}"/>
              </a:ext>
            </a:extLst>
          </p:cNvPr>
          <p:cNvSpPr>
            <a:spLocks/>
          </p:cNvSpPr>
          <p:nvPr/>
        </p:nvSpPr>
        <p:spPr bwMode="auto">
          <a:xfrm rot="10800000">
            <a:off x="2410903" y="91539"/>
            <a:ext cx="809350" cy="907305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 w="19050">
            <a:gradFill>
              <a:gsLst>
                <a:gs pos="0">
                  <a:srgbClr val="1B2C45"/>
                </a:gs>
                <a:gs pos="100000">
                  <a:srgbClr val="254E8C"/>
                </a:gs>
              </a:gsLst>
              <a:lin ang="3600000" scaled="0"/>
            </a:gradFill>
          </a:ln>
          <a:effectLst>
            <a:outerShdw blurRad="254000" dist="190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25AD54-801A-2B4E-6B71-948B3BFCACAA}"/>
              </a:ext>
            </a:extLst>
          </p:cNvPr>
          <p:cNvSpPr/>
          <p:nvPr/>
        </p:nvSpPr>
        <p:spPr>
          <a:xfrm>
            <a:off x="871464" y="2009128"/>
            <a:ext cx="2203673" cy="194963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: 圆顶角 27">
            <a:extLst>
              <a:ext uri="{FF2B5EF4-FFF2-40B4-BE49-F238E27FC236}">
                <a16:creationId xmlns:a16="http://schemas.microsoft.com/office/drawing/2014/main" id="{47CF9843-9A2B-B582-BB27-48342DC1D942}"/>
              </a:ext>
            </a:extLst>
          </p:cNvPr>
          <p:cNvSpPr/>
          <p:nvPr/>
        </p:nvSpPr>
        <p:spPr>
          <a:xfrm rot="5400000">
            <a:off x="1543703" y="1336892"/>
            <a:ext cx="194961" cy="1539438"/>
          </a:xfrm>
          <a:prstGeom prst="round2SameRect">
            <a:avLst>
              <a:gd name="adj1" fmla="val 20707"/>
              <a:gd name="adj2" fmla="val 0"/>
            </a:avLst>
          </a:prstGeom>
          <a:gradFill>
            <a:gsLst>
              <a:gs pos="0">
                <a:srgbClr val="0070C0"/>
              </a:gs>
              <a:gs pos="100000">
                <a:srgbClr val="004286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C6E905A-69A0-C549-695D-5F06C78CB7AD}"/>
              </a:ext>
            </a:extLst>
          </p:cNvPr>
          <p:cNvGrpSpPr/>
          <p:nvPr/>
        </p:nvGrpSpPr>
        <p:grpSpPr>
          <a:xfrm>
            <a:off x="2146940" y="1440891"/>
            <a:ext cx="524502" cy="499624"/>
            <a:chOff x="4423146" y="1223983"/>
            <a:chExt cx="655949" cy="369332"/>
          </a:xfrm>
        </p:grpSpPr>
        <p:sp>
          <p:nvSpPr>
            <p:cNvPr id="30" name="对话气泡: 圆角矩形 29">
              <a:extLst>
                <a:ext uri="{FF2B5EF4-FFF2-40B4-BE49-F238E27FC236}">
                  <a16:creationId xmlns:a16="http://schemas.microsoft.com/office/drawing/2014/main" id="{77B67FB5-026F-0843-A492-8DC5650713CE}"/>
                </a:ext>
              </a:extLst>
            </p:cNvPr>
            <p:cNvSpPr/>
            <p:nvPr/>
          </p:nvSpPr>
          <p:spPr>
            <a:xfrm>
              <a:off x="4433455" y="1239711"/>
              <a:ext cx="633916" cy="350261"/>
            </a:xfrm>
            <a:prstGeom prst="wedgeRoundRectCallout">
              <a:avLst>
                <a:gd name="adj1" fmla="val -32371"/>
                <a:gd name="adj2" fmla="val 76422"/>
                <a:gd name="adj3" fmla="val 16667"/>
              </a:avLst>
            </a:prstGeom>
            <a:solidFill>
              <a:srgbClr val="004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思源宋体 CN Medium" panose="02020500000000000000" pitchFamily="18" charset="-122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F15BB02-AA7C-E727-9669-DADBA223B751}"/>
                </a:ext>
              </a:extLst>
            </p:cNvPr>
            <p:cNvSpPr txBox="1"/>
            <p:nvPr/>
          </p:nvSpPr>
          <p:spPr>
            <a:xfrm>
              <a:off x="4423146" y="122398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思源宋体 CN Medium" panose="02020500000000000000" pitchFamily="18" charset="-122"/>
                  <a:ea typeface="思源宋体 CN Medium" panose="02020500000000000000" pitchFamily="18" charset="-122"/>
                  <a:sym typeface="Arial" panose="020B0604020202020204" pitchFamily="34" charset="0"/>
                </a:rPr>
                <a:t>80%</a:t>
              </a:r>
              <a:endParaRPr lang="zh-CN" altLang="en-US" dirty="0">
                <a:solidFill>
                  <a:schemeClr val="bg1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A0C47037-A2C1-2F63-432E-1D4D6348A0FE}"/>
              </a:ext>
            </a:extLst>
          </p:cNvPr>
          <p:cNvSpPr/>
          <p:nvPr/>
        </p:nvSpPr>
        <p:spPr>
          <a:xfrm>
            <a:off x="871464" y="3133325"/>
            <a:ext cx="2203673" cy="194963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2595F5E-FD9D-ED30-57B0-27C79B452512}"/>
              </a:ext>
            </a:extLst>
          </p:cNvPr>
          <p:cNvGrpSpPr/>
          <p:nvPr/>
        </p:nvGrpSpPr>
        <p:grpSpPr>
          <a:xfrm>
            <a:off x="1765940" y="2655459"/>
            <a:ext cx="644963" cy="388335"/>
            <a:chOff x="4423146" y="1223983"/>
            <a:chExt cx="655949" cy="369332"/>
          </a:xfrm>
        </p:grpSpPr>
        <p:sp>
          <p:nvSpPr>
            <p:cNvPr id="34" name="对话气泡: 圆角矩形 33">
              <a:extLst>
                <a:ext uri="{FF2B5EF4-FFF2-40B4-BE49-F238E27FC236}">
                  <a16:creationId xmlns:a16="http://schemas.microsoft.com/office/drawing/2014/main" id="{A5D0B7DB-F35A-E53C-F494-85D572861CDB}"/>
                </a:ext>
              </a:extLst>
            </p:cNvPr>
            <p:cNvSpPr/>
            <p:nvPr/>
          </p:nvSpPr>
          <p:spPr>
            <a:xfrm>
              <a:off x="4433455" y="1239711"/>
              <a:ext cx="633916" cy="350261"/>
            </a:xfrm>
            <a:prstGeom prst="wedgeRoundRectCallout">
              <a:avLst>
                <a:gd name="adj1" fmla="val -32371"/>
                <a:gd name="adj2" fmla="val 76422"/>
                <a:gd name="adj3" fmla="val 16667"/>
              </a:avLst>
            </a:prstGeom>
            <a:solidFill>
              <a:srgbClr val="004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思源宋体 CN Medium" panose="02020500000000000000" pitchFamily="18" charset="-122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503DE75-6B9E-F87B-213E-357F3225BD07}"/>
                </a:ext>
              </a:extLst>
            </p:cNvPr>
            <p:cNvSpPr txBox="1"/>
            <p:nvPr/>
          </p:nvSpPr>
          <p:spPr>
            <a:xfrm>
              <a:off x="4423146" y="122398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思源宋体 CN Medium" panose="02020500000000000000" pitchFamily="18" charset="-122"/>
                  <a:ea typeface="思源宋体 CN Medium" panose="02020500000000000000" pitchFamily="18" charset="-122"/>
                  <a:sym typeface="Arial" panose="020B0604020202020204" pitchFamily="34" charset="0"/>
                </a:rPr>
                <a:t>67%</a:t>
              </a:r>
              <a:endParaRPr lang="zh-CN" altLang="en-US" dirty="0">
                <a:solidFill>
                  <a:schemeClr val="bg1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DCC9629A-C61C-8C08-B826-2C98893D220A}"/>
              </a:ext>
            </a:extLst>
          </p:cNvPr>
          <p:cNvSpPr/>
          <p:nvPr/>
        </p:nvSpPr>
        <p:spPr>
          <a:xfrm>
            <a:off x="871464" y="4257522"/>
            <a:ext cx="2203673" cy="194963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: 圆顶角 36">
            <a:extLst>
              <a:ext uri="{FF2B5EF4-FFF2-40B4-BE49-F238E27FC236}">
                <a16:creationId xmlns:a16="http://schemas.microsoft.com/office/drawing/2014/main" id="{9B2069C2-DC32-DBD3-BF2F-2ABEC98E3B74}"/>
              </a:ext>
            </a:extLst>
          </p:cNvPr>
          <p:cNvSpPr/>
          <p:nvPr/>
        </p:nvSpPr>
        <p:spPr>
          <a:xfrm rot="5400000">
            <a:off x="1673971" y="3455015"/>
            <a:ext cx="194963" cy="1799978"/>
          </a:xfrm>
          <a:prstGeom prst="round2SameRect">
            <a:avLst>
              <a:gd name="adj1" fmla="val 20707"/>
              <a:gd name="adj2" fmla="val 0"/>
            </a:avLst>
          </a:prstGeom>
          <a:gradFill>
            <a:gsLst>
              <a:gs pos="0">
                <a:srgbClr val="0070C0"/>
              </a:gs>
              <a:gs pos="100000">
                <a:srgbClr val="004286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57B7BE5-EFBA-482A-5D6B-3406DA16F4A2}"/>
              </a:ext>
            </a:extLst>
          </p:cNvPr>
          <p:cNvGrpSpPr/>
          <p:nvPr/>
        </p:nvGrpSpPr>
        <p:grpSpPr>
          <a:xfrm>
            <a:off x="2550635" y="3727168"/>
            <a:ext cx="635934" cy="433781"/>
            <a:chOff x="4423146" y="1223983"/>
            <a:chExt cx="655949" cy="369332"/>
          </a:xfrm>
        </p:grpSpPr>
        <p:sp>
          <p:nvSpPr>
            <p:cNvPr id="39" name="对话气泡: 圆角矩形 38">
              <a:extLst>
                <a:ext uri="{FF2B5EF4-FFF2-40B4-BE49-F238E27FC236}">
                  <a16:creationId xmlns:a16="http://schemas.microsoft.com/office/drawing/2014/main" id="{B7396560-7C45-309A-B09E-C939B9F90113}"/>
                </a:ext>
              </a:extLst>
            </p:cNvPr>
            <p:cNvSpPr/>
            <p:nvPr/>
          </p:nvSpPr>
          <p:spPr>
            <a:xfrm>
              <a:off x="4433455" y="1239711"/>
              <a:ext cx="633916" cy="350261"/>
            </a:xfrm>
            <a:prstGeom prst="wedgeRoundRectCallout">
              <a:avLst>
                <a:gd name="adj1" fmla="val -32371"/>
                <a:gd name="adj2" fmla="val 76422"/>
                <a:gd name="adj3" fmla="val 16667"/>
              </a:avLst>
            </a:prstGeom>
            <a:gradFill>
              <a:gsLst>
                <a:gs pos="0">
                  <a:srgbClr val="004286"/>
                </a:gs>
                <a:gs pos="100000">
                  <a:srgbClr val="00428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思源宋体 CN Medium" panose="02020500000000000000" pitchFamily="18" charset="-122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A65FB22-7F98-B487-0256-5930F8934280}"/>
                </a:ext>
              </a:extLst>
            </p:cNvPr>
            <p:cNvSpPr txBox="1"/>
            <p:nvPr/>
          </p:nvSpPr>
          <p:spPr>
            <a:xfrm>
              <a:off x="4423146" y="122398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思源宋体 CN Medium" panose="02020500000000000000" pitchFamily="18" charset="-122"/>
                  <a:ea typeface="思源宋体 CN Medium" panose="02020500000000000000" pitchFamily="18" charset="-122"/>
                  <a:sym typeface="Arial" panose="020B0604020202020204" pitchFamily="34" charset="0"/>
                </a:rPr>
                <a:t>88%</a:t>
              </a:r>
              <a:endParaRPr lang="zh-CN" altLang="en-US" dirty="0">
                <a:solidFill>
                  <a:schemeClr val="bg1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E7269F8-B37A-4659-AA4D-7EB53DB9F02F}"/>
              </a:ext>
            </a:extLst>
          </p:cNvPr>
          <p:cNvSpPr/>
          <p:nvPr/>
        </p:nvSpPr>
        <p:spPr>
          <a:xfrm>
            <a:off x="871464" y="5381720"/>
            <a:ext cx="2203673" cy="194963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A1F88DF-1078-CA2E-4C19-016B02927267}"/>
              </a:ext>
            </a:extLst>
          </p:cNvPr>
          <p:cNvGrpSpPr/>
          <p:nvPr/>
        </p:nvGrpSpPr>
        <p:grpSpPr>
          <a:xfrm>
            <a:off x="1342320" y="4753599"/>
            <a:ext cx="524502" cy="499624"/>
            <a:chOff x="4423146" y="1223983"/>
            <a:chExt cx="655949" cy="369332"/>
          </a:xfrm>
        </p:grpSpPr>
        <p:sp>
          <p:nvSpPr>
            <p:cNvPr id="43" name="对话气泡: 圆角矩形 42">
              <a:extLst>
                <a:ext uri="{FF2B5EF4-FFF2-40B4-BE49-F238E27FC236}">
                  <a16:creationId xmlns:a16="http://schemas.microsoft.com/office/drawing/2014/main" id="{80BEC867-66CD-62FE-E2F5-BDDFD591256A}"/>
                </a:ext>
              </a:extLst>
            </p:cNvPr>
            <p:cNvSpPr/>
            <p:nvPr/>
          </p:nvSpPr>
          <p:spPr>
            <a:xfrm>
              <a:off x="4433455" y="1239711"/>
              <a:ext cx="633916" cy="350261"/>
            </a:xfrm>
            <a:prstGeom prst="wedgeRoundRectCallout">
              <a:avLst>
                <a:gd name="adj1" fmla="val -32371"/>
                <a:gd name="adj2" fmla="val 76422"/>
                <a:gd name="adj3" fmla="val 16667"/>
              </a:avLst>
            </a:prstGeom>
            <a:solidFill>
              <a:srgbClr val="004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思源宋体 CN Medium" panose="02020500000000000000" pitchFamily="18" charset="-122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6172DB-8B53-1B1D-42ED-CB6C16DCD4D6}"/>
                </a:ext>
              </a:extLst>
            </p:cNvPr>
            <p:cNvSpPr txBox="1"/>
            <p:nvPr/>
          </p:nvSpPr>
          <p:spPr>
            <a:xfrm>
              <a:off x="4423146" y="122398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思源宋体 CN Medium" panose="02020500000000000000" pitchFamily="18" charset="-122"/>
                  <a:ea typeface="思源宋体 CN Medium" panose="02020500000000000000" pitchFamily="18" charset="-122"/>
                  <a:sym typeface="Arial" panose="020B0604020202020204" pitchFamily="34" charset="0"/>
                </a:rPr>
                <a:t>42%</a:t>
              </a:r>
              <a:endParaRPr lang="zh-CN" altLang="en-US" dirty="0">
                <a:solidFill>
                  <a:schemeClr val="bg1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4569CE79-889A-37A9-51F2-A3F11DF9AE7E}"/>
              </a:ext>
            </a:extLst>
          </p:cNvPr>
          <p:cNvSpPr txBox="1"/>
          <p:nvPr/>
        </p:nvSpPr>
        <p:spPr>
          <a:xfrm>
            <a:off x="3338535" y="1590672"/>
            <a:ext cx="496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需求与可行性分析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分析需求和项目的可行性已确定继续进行设计程序的必要。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65C5957-89BA-95C6-3155-7B4696C9C154}"/>
              </a:ext>
            </a:extLst>
          </p:cNvPr>
          <p:cNvSpPr txBox="1"/>
          <p:nvPr/>
        </p:nvSpPr>
        <p:spPr>
          <a:xfrm>
            <a:off x="3307996" y="2659203"/>
            <a:ext cx="7655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系统设计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对</a:t>
            </a:r>
            <a:r>
              <a:rPr lang="zh-TW" altLang="zh-CN" dirty="0"/>
              <a:t>整个系统分析设计</a:t>
            </a:r>
            <a:r>
              <a:rPr lang="zh-CN" altLang="en-US" dirty="0"/>
              <a:t>，</a:t>
            </a:r>
            <a:r>
              <a:rPr lang="zh-TW" altLang="zh-CN" dirty="0"/>
              <a:t>对概念模型</a:t>
            </a:r>
            <a:r>
              <a:rPr lang="zh-CN" altLang="en-US" dirty="0"/>
              <a:t>、</a:t>
            </a:r>
            <a:r>
              <a:rPr lang="zh-TW" altLang="zh-CN" dirty="0"/>
              <a:t>存储模式</a:t>
            </a:r>
            <a:r>
              <a:rPr lang="zh-CN" altLang="en-US" dirty="0"/>
              <a:t>、</a:t>
            </a:r>
            <a:r>
              <a:rPr lang="zh-TW" altLang="zh-CN" dirty="0"/>
              <a:t>完整性控制</a:t>
            </a:r>
            <a:r>
              <a:rPr lang="zh-CN" altLang="en-US" dirty="0"/>
              <a:t>、</a:t>
            </a:r>
            <a:r>
              <a:rPr lang="zh-TW" altLang="zh-CN" dirty="0"/>
              <a:t>存取权限等进行分析</a:t>
            </a:r>
            <a:r>
              <a:rPr lang="zh-CN" altLang="en-US" dirty="0"/>
              <a:t>，</a:t>
            </a:r>
            <a:r>
              <a:rPr lang="zh-TW" altLang="zh-CN" dirty="0"/>
              <a:t>对系统功能各模块进行详细设计</a:t>
            </a:r>
            <a:r>
              <a:rPr lang="zh-CN" altLang="en-US" dirty="0"/>
              <a:t>，</a:t>
            </a:r>
            <a:r>
              <a:rPr lang="zh-TW" altLang="zh-CN" dirty="0"/>
              <a:t>定义数据库总体结构</a:t>
            </a:r>
            <a:r>
              <a:rPr lang="zh-CN" altLang="en-US" dirty="0"/>
              <a:t>、</a:t>
            </a:r>
            <a:r>
              <a:rPr lang="zh-TW" altLang="zh-CN" dirty="0"/>
              <a:t>编码命名规范</a:t>
            </a:r>
            <a:r>
              <a:rPr lang="zh-CN" altLang="en-US" dirty="0"/>
              <a:t>，</a:t>
            </a:r>
            <a:r>
              <a:rPr lang="zh-TW" altLang="zh-CN" dirty="0"/>
              <a:t>对各个界面进行设计</a:t>
            </a:r>
            <a:r>
              <a:rPr lang="zh-CN" altLang="en-US" dirty="0"/>
              <a:t>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700E189-39C5-F376-2596-DC7677D383A5}"/>
              </a:ext>
            </a:extLst>
          </p:cNvPr>
          <p:cNvSpPr txBox="1"/>
          <p:nvPr/>
        </p:nvSpPr>
        <p:spPr>
          <a:xfrm>
            <a:off x="3338535" y="4004733"/>
            <a:ext cx="4680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CN" dirty="0"/>
              <a:t>编码</a:t>
            </a:r>
            <a:endParaRPr lang="en-US" altLang="zh-TW" dirty="0"/>
          </a:p>
          <a:p>
            <a:r>
              <a:rPr lang="zh-TW" altLang="zh-CN" dirty="0"/>
              <a:t>完成程序设计</a:t>
            </a:r>
            <a:r>
              <a:rPr lang="zh-CN" altLang="en-US" dirty="0"/>
              <a:t>，</a:t>
            </a:r>
            <a:r>
              <a:rPr lang="zh-TW" altLang="zh-CN" dirty="0"/>
              <a:t>如数据库建立连接</a:t>
            </a:r>
            <a:r>
              <a:rPr lang="zh-CN" altLang="en-US" dirty="0"/>
              <a:t>、</a:t>
            </a:r>
            <a:r>
              <a:rPr lang="zh-TW" altLang="zh-CN" dirty="0"/>
              <a:t>各个界面功能实现</a:t>
            </a:r>
            <a:r>
              <a:rPr lang="zh-CN" altLang="en-US" dirty="0"/>
              <a:t>。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9E9DA75-7B3D-DB68-E041-FE96E94EAAD3}"/>
              </a:ext>
            </a:extLst>
          </p:cNvPr>
          <p:cNvSpPr txBox="1"/>
          <p:nvPr/>
        </p:nvSpPr>
        <p:spPr>
          <a:xfrm>
            <a:off x="3296627" y="5171954"/>
            <a:ext cx="8795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CN" dirty="0"/>
              <a:t>测试</a:t>
            </a:r>
            <a:endParaRPr lang="en-US" altLang="zh-TW" dirty="0"/>
          </a:p>
          <a:p>
            <a:r>
              <a:rPr lang="zh-TW" altLang="zh-CN" dirty="0"/>
              <a:t>为了避免错误积累</a:t>
            </a:r>
            <a:r>
              <a:rPr lang="zh-CN" altLang="en-US" dirty="0"/>
              <a:t>，</a:t>
            </a:r>
            <a:r>
              <a:rPr lang="zh-TW" altLang="zh-CN" dirty="0"/>
              <a:t>采用边开发边测试的基本模式</a:t>
            </a:r>
            <a:r>
              <a:rPr lang="zh-CN" altLang="en-US" dirty="0"/>
              <a:t>，</a:t>
            </a:r>
            <a:r>
              <a:rPr lang="zh-TW" altLang="zh-CN" dirty="0"/>
              <a:t>对每个模块都安排专人进行单独测试</a:t>
            </a:r>
            <a:r>
              <a:rPr lang="zh-CN" altLang="en-US" dirty="0"/>
              <a:t>，</a:t>
            </a:r>
            <a:r>
              <a:rPr lang="zh-TW" altLang="zh-CN" dirty="0"/>
              <a:t>系统联调及系统测试</a:t>
            </a:r>
            <a:r>
              <a:rPr lang="zh-CN" altLang="en-US" dirty="0"/>
              <a:t>，</a:t>
            </a:r>
            <a:r>
              <a:rPr lang="zh-TW" altLang="zh-CN" dirty="0"/>
              <a:t>对系统处理逻辑</a:t>
            </a:r>
            <a:r>
              <a:rPr lang="zh-CN" altLang="en-US" dirty="0"/>
              <a:t>、</a:t>
            </a:r>
            <a:r>
              <a:rPr lang="zh-TW" altLang="zh-CN" dirty="0"/>
              <a:t>例外处理能力</a:t>
            </a:r>
            <a:r>
              <a:rPr lang="zh-CN" altLang="en-US" dirty="0"/>
              <a:t>、</a:t>
            </a:r>
            <a:r>
              <a:rPr lang="zh-TW" altLang="zh-CN" dirty="0"/>
              <a:t>容错能力等进行大规模的测试</a:t>
            </a:r>
            <a:r>
              <a:rPr lang="zh-CN" altLang="en-US" dirty="0"/>
              <a:t>，</a:t>
            </a:r>
            <a:r>
              <a:rPr lang="zh-TW" altLang="zh-CN" dirty="0"/>
              <a:t>对发现的问题进行彻底纠正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466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6" grpId="0" animBg="1"/>
      <p:bldP spid="37" grpId="0" animBg="1"/>
      <p:bldP spid="41" grpId="0" animBg="1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4566" y="-1181686"/>
            <a:ext cx="759656" cy="1041009"/>
          </a:xfrm>
          <a:prstGeom prst="rect">
            <a:avLst/>
          </a:prstGeom>
          <a:gradFill>
            <a:gsLst>
              <a:gs pos="0">
                <a:srgbClr val="1B2C45"/>
              </a:gs>
              <a:gs pos="100000">
                <a:srgbClr val="254E8C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9073" y="-1181687"/>
            <a:ext cx="759656" cy="1041009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FEFEF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38586" y="1491753"/>
            <a:ext cx="3935146" cy="3935146"/>
          </a:xfrm>
          <a:prstGeom prst="ellipse">
            <a:avLst/>
          </a:prstGeom>
          <a:noFill/>
          <a:ln w="19050">
            <a:solidFill>
              <a:srgbClr val="2349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188227" y="1531234"/>
            <a:ext cx="3815544" cy="38155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flipV="1">
            <a:off x="8855903" y="5627341"/>
            <a:ext cx="105358" cy="1053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9525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248149" y="1591156"/>
            <a:ext cx="3695700" cy="36957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790157" y="1415735"/>
            <a:ext cx="1012723" cy="10127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469364" y="3136612"/>
            <a:ext cx="3209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34983"/>
                </a:solidFill>
                <a:latin typeface="+mj-lt"/>
              </a:rPr>
              <a:t>项目进度及预算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979" y="161577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34983"/>
                </a:solidFill>
              </a:rPr>
              <a:t>03</a:t>
            </a:r>
            <a:endParaRPr lang="zh-CN" altLang="en-US" sz="4000" b="1" dirty="0">
              <a:solidFill>
                <a:srgbClr val="234983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31706" y="4253809"/>
            <a:ext cx="348906" cy="60960"/>
          </a:xfrm>
          <a:prstGeom prst="roundRect">
            <a:avLst>
              <a:gd name="adj" fmla="val 50000"/>
            </a:avLst>
          </a:prstGeom>
          <a:solidFill>
            <a:srgbClr val="1D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34983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06159" y="4429760"/>
            <a:ext cx="0" cy="782320"/>
          </a:xfrm>
          <a:prstGeom prst="line">
            <a:avLst/>
          </a:prstGeom>
          <a:ln w="25400" cap="rnd">
            <a:solidFill>
              <a:srgbClr val="2349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534158" y="3251046"/>
            <a:ext cx="375920" cy="375920"/>
            <a:chOff x="1534158" y="3352646"/>
            <a:chExt cx="375920" cy="375920"/>
          </a:xfrm>
        </p:grpSpPr>
        <p:sp>
          <p:nvSpPr>
            <p:cNvPr id="75" name="椭圆 7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302240" y="3251046"/>
            <a:ext cx="375920" cy="375920"/>
            <a:chOff x="10302240" y="3352646"/>
            <a:chExt cx="375920" cy="375920"/>
          </a:xfrm>
        </p:grpSpPr>
        <p:sp>
          <p:nvSpPr>
            <p:cNvPr id="78" name="椭圆 7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rgbClr val="23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5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深蓝立体 动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671</Words>
  <Application>Microsoft Office PowerPoint</Application>
  <PresentationFormat>宽屏</PresentationFormat>
  <Paragraphs>93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Helvetica-Black-SemiBold</vt:lpstr>
      <vt:lpstr>方正兰亭超细黑简体</vt:lpstr>
      <vt:lpstr>方正兰亭纤黑简体</vt:lpstr>
      <vt:lpstr>方正姚体</vt:lpstr>
      <vt:lpstr>华文宋体</vt:lpstr>
      <vt:lpstr>思源宋体 CN Medium</vt:lpstr>
      <vt:lpstr>微软雅黑</vt:lpstr>
      <vt:lpstr>幼圆</vt:lpstr>
      <vt:lpstr>Arial</vt:lpstr>
      <vt:lpstr>Calibri</vt:lpstr>
      <vt:lpstr>Calibri Light</vt:lpstr>
      <vt:lpstr>Kartika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a 1</cp:lastModifiedBy>
  <cp:revision>5</cp:revision>
  <dcterms:created xsi:type="dcterms:W3CDTF">2016-01-04T05:40:11Z</dcterms:created>
  <dcterms:modified xsi:type="dcterms:W3CDTF">2022-10-12T15:00:47Z</dcterms:modified>
</cp:coreProperties>
</file>