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91" r:id="rId2"/>
    <p:sldId id="298" r:id="rId3"/>
    <p:sldId id="293" r:id="rId4"/>
    <p:sldId id="296" r:id="rId5"/>
    <p:sldId id="294" r:id="rId6"/>
    <p:sldId id="270" r:id="rId7"/>
    <p:sldId id="29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496"/>
    <a:srgbClr val="A20000"/>
    <a:srgbClr val="0487C8"/>
    <a:srgbClr val="FFCB57"/>
    <a:srgbClr val="FFC033"/>
    <a:srgbClr val="046597"/>
    <a:srgbClr val="FFB50B"/>
    <a:srgbClr val="CE6900"/>
    <a:srgbClr val="EA9600"/>
    <a:srgbClr val="F4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21F8B8-0B48-46F9-A369-2C7E24402C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" y="-12033"/>
            <a:ext cx="12079288" cy="6765953"/>
          </a:xfrm>
          <a:prstGeom prst="rect">
            <a:avLst/>
          </a:prstGeom>
        </p:spPr>
      </p:pic>
      <p:sp>
        <p:nvSpPr>
          <p:cNvPr id="15" name="矩形 7_1">
            <a:extLst>
              <a:ext uri="{FF2B5EF4-FFF2-40B4-BE49-F238E27FC236}">
                <a16:creationId xmlns:a16="http://schemas.microsoft.com/office/drawing/2014/main" id="{BD176C5E-48D0-4EC9-B072-D02B99A85C2B}"/>
              </a:ext>
            </a:extLst>
          </p:cNvPr>
          <p:cNvSpPr/>
          <p:nvPr userDrawn="1"/>
        </p:nvSpPr>
        <p:spPr>
          <a:xfrm>
            <a:off x="0" y="104079"/>
            <a:ext cx="12192000" cy="4729655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  <a:gd name="connsiteX4" fmla="*/ 0 w 12192000"/>
              <a:gd name="connsiteY4" fmla="*/ 0 h 6857999"/>
              <a:gd name="connsiteX0" fmla="*/ 0 w 12192000"/>
              <a:gd name="connsiteY0" fmla="*/ 0 h 6857999"/>
              <a:gd name="connsiteX1" fmla="*/ 0 w 12192000"/>
              <a:gd name="connsiteY1" fmla="*/ 0 h 6857999"/>
              <a:gd name="connsiteX2" fmla="*/ 12192000 w 12192000"/>
              <a:gd name="connsiteY2" fmla="*/ 0 h 6857999"/>
              <a:gd name="connsiteX3" fmla="*/ 12192000 w 12192000"/>
              <a:gd name="connsiteY3" fmla="*/ 6857999 h 6857999"/>
              <a:gd name="connsiteX4" fmla="*/ 0 w 12192000"/>
              <a:gd name="connsiteY4" fmla="*/ 6857999 h 6857999"/>
              <a:gd name="connsiteX5" fmla="*/ 0 w 12192000"/>
              <a:gd name="connsiteY5" fmla="*/ 0 h 6857999"/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  <a:gd name="connsiteX4" fmla="*/ 0 w 121920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rgbClr val="0487C8">
                  <a:alpha val="9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5006" y="3114392"/>
            <a:ext cx="5282908" cy="13484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C54514-056B-449C-BB9A-494BB1B28F9B}"/>
              </a:ext>
            </a:extLst>
          </p:cNvPr>
          <p:cNvSpPr/>
          <p:nvPr userDrawn="1"/>
        </p:nvSpPr>
        <p:spPr>
          <a:xfrm>
            <a:off x="0" y="4729655"/>
            <a:ext cx="12192000" cy="2128345"/>
          </a:xfrm>
          <a:custGeom>
            <a:avLst/>
            <a:gdLst>
              <a:gd name="connsiteX0" fmla="*/ 0 w 12192000"/>
              <a:gd name="connsiteY0" fmla="*/ 0 h 2128345"/>
              <a:gd name="connsiteX1" fmla="*/ 12192000 w 12192000"/>
              <a:gd name="connsiteY1" fmla="*/ 0 h 2128345"/>
              <a:gd name="connsiteX2" fmla="*/ 12192000 w 12192000"/>
              <a:gd name="connsiteY2" fmla="*/ 2128345 h 2128345"/>
              <a:gd name="connsiteX3" fmla="*/ 0 w 12192000"/>
              <a:gd name="connsiteY3" fmla="*/ 2128345 h 2128345"/>
              <a:gd name="connsiteX4" fmla="*/ 0 w 12192000"/>
              <a:gd name="connsiteY4" fmla="*/ 0 h 2128345"/>
              <a:gd name="connsiteX0" fmla="*/ 0 w 12192000"/>
              <a:gd name="connsiteY0" fmla="*/ 4729655 h 6858000"/>
              <a:gd name="connsiteX1" fmla="*/ 0 w 12192000"/>
              <a:gd name="connsiteY1" fmla="*/ 0 h 6858000"/>
              <a:gd name="connsiteX2" fmla="*/ 12192000 w 12192000"/>
              <a:gd name="connsiteY2" fmla="*/ 4729655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4729655 h 6858000"/>
              <a:gd name="connsiteX0" fmla="*/ 0 w 12192000"/>
              <a:gd name="connsiteY0" fmla="*/ 0 h 2128345"/>
              <a:gd name="connsiteX1" fmla="*/ 12192000 w 12192000"/>
              <a:gd name="connsiteY1" fmla="*/ 0 h 2128345"/>
              <a:gd name="connsiteX2" fmla="*/ 12192000 w 12192000"/>
              <a:gd name="connsiteY2" fmla="*/ 2128345 h 2128345"/>
              <a:gd name="connsiteX3" fmla="*/ 0 w 12192000"/>
              <a:gd name="connsiteY3" fmla="*/ 2128345 h 2128345"/>
              <a:gd name="connsiteX4" fmla="*/ 0 w 12192000"/>
              <a:gd name="connsiteY4" fmla="*/ 0 h 212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28345">
                <a:moveTo>
                  <a:pt x="0" y="0"/>
                </a:moveTo>
                <a:lnTo>
                  <a:pt x="12192000" y="0"/>
                </a:lnTo>
                <a:lnTo>
                  <a:pt x="12192000" y="2128345"/>
                </a:lnTo>
                <a:lnTo>
                  <a:pt x="0" y="21283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006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006" y="5841004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6912" y="4745358"/>
            <a:ext cx="10821988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图文框 9">
            <a:extLst>
              <a:ext uri="{FF2B5EF4-FFF2-40B4-BE49-F238E27FC236}">
                <a16:creationId xmlns:a16="http://schemas.microsoft.com/office/drawing/2014/main" id="{84BB973B-08F3-4AD2-80EA-C53565826966}"/>
              </a:ext>
            </a:extLst>
          </p:cNvPr>
          <p:cNvSpPr/>
          <p:nvPr userDrawn="1"/>
        </p:nvSpPr>
        <p:spPr>
          <a:xfrm>
            <a:off x="0" y="-12032"/>
            <a:ext cx="12192000" cy="6870032"/>
          </a:xfrm>
          <a:prstGeom prst="frame">
            <a:avLst>
              <a:gd name="adj1" fmla="val 26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CF3576-6EB6-4506-B4D9-31B8ADB90C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" y="-12033"/>
            <a:ext cx="12079288" cy="67659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ADB690-17EA-496A-84DD-559D655070F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4659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>
            <a:extLst>
              <a:ext uri="{FF2B5EF4-FFF2-40B4-BE49-F238E27FC236}">
                <a16:creationId xmlns:a16="http://schemas.microsoft.com/office/drawing/2014/main" id="{FF7C9620-B434-4063-93E9-00DC4AD58A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100187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101303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7E3846C-2079-41B3-93CB-51281E07D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3812" y="-12033"/>
            <a:ext cx="12079288" cy="6765953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C5730A02-1C6F-4E74-A4A3-66E333213A2F}"/>
              </a:ext>
            </a:extLst>
          </p:cNvPr>
          <p:cNvSpPr/>
          <p:nvPr userDrawn="1"/>
        </p:nvSpPr>
        <p:spPr>
          <a:xfrm flipH="1">
            <a:off x="0" y="4729655"/>
            <a:ext cx="12192000" cy="2128345"/>
          </a:xfrm>
          <a:custGeom>
            <a:avLst/>
            <a:gdLst>
              <a:gd name="connsiteX0" fmla="*/ 0 w 12192000"/>
              <a:gd name="connsiteY0" fmla="*/ 0 h 2128345"/>
              <a:gd name="connsiteX1" fmla="*/ 12192000 w 12192000"/>
              <a:gd name="connsiteY1" fmla="*/ 0 h 2128345"/>
              <a:gd name="connsiteX2" fmla="*/ 12192000 w 12192000"/>
              <a:gd name="connsiteY2" fmla="*/ 2128345 h 2128345"/>
              <a:gd name="connsiteX3" fmla="*/ 0 w 12192000"/>
              <a:gd name="connsiteY3" fmla="*/ 2128345 h 2128345"/>
              <a:gd name="connsiteX4" fmla="*/ 0 w 12192000"/>
              <a:gd name="connsiteY4" fmla="*/ 0 h 2128345"/>
              <a:gd name="connsiteX0" fmla="*/ 0 w 12192000"/>
              <a:gd name="connsiteY0" fmla="*/ 4729655 h 6858000"/>
              <a:gd name="connsiteX1" fmla="*/ 0 w 12192000"/>
              <a:gd name="connsiteY1" fmla="*/ 0 h 6858000"/>
              <a:gd name="connsiteX2" fmla="*/ 12192000 w 12192000"/>
              <a:gd name="connsiteY2" fmla="*/ 4729655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4729655 h 6858000"/>
              <a:gd name="connsiteX0" fmla="*/ 0 w 12192000"/>
              <a:gd name="connsiteY0" fmla="*/ 0 h 2128345"/>
              <a:gd name="connsiteX1" fmla="*/ 12192000 w 12192000"/>
              <a:gd name="connsiteY1" fmla="*/ 0 h 2128345"/>
              <a:gd name="connsiteX2" fmla="*/ 12192000 w 12192000"/>
              <a:gd name="connsiteY2" fmla="*/ 2128345 h 2128345"/>
              <a:gd name="connsiteX3" fmla="*/ 0 w 12192000"/>
              <a:gd name="connsiteY3" fmla="*/ 2128345 h 2128345"/>
              <a:gd name="connsiteX4" fmla="*/ 0 w 12192000"/>
              <a:gd name="connsiteY4" fmla="*/ 0 h 212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28345">
                <a:moveTo>
                  <a:pt x="0" y="0"/>
                </a:moveTo>
                <a:lnTo>
                  <a:pt x="12192000" y="0"/>
                </a:lnTo>
                <a:lnTo>
                  <a:pt x="12192000" y="2128345"/>
                </a:lnTo>
                <a:lnTo>
                  <a:pt x="0" y="2128345"/>
                </a:lnTo>
                <a:lnTo>
                  <a:pt x="0" y="0"/>
                </a:lnTo>
                <a:close/>
              </a:path>
            </a:pathLst>
          </a:custGeom>
          <a:solidFill>
            <a:srgbClr val="046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F5D32172-FB12-4886-8EDA-AA60944D270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frame">
            <a:avLst>
              <a:gd name="adj1" fmla="val 2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4690" y="3108145"/>
            <a:ext cx="108457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582322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5837829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2021/1/14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41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8558" y="1130300"/>
            <a:ext cx="9954882" cy="24671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n-ea"/>
                <a:ea typeface="+mn-ea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</a:rPr>
              <a:t>年国家基础教育质量监测</a:t>
            </a:r>
            <a:br>
              <a:rPr lang="en-US" altLang="zh-CN" sz="48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</a:rPr>
              <a:t>学生问卷网络化作答可行性论证报告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8277" y="4727783"/>
            <a:ext cx="2095445" cy="96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网络平台部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01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14872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514A-3671-4A7D-9A3D-48459C7E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 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2C1F2-E41A-424F-A4A5-12B7A93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23975"/>
            <a:ext cx="10941047" cy="34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在不考虑学校软硬件配置和全国学生信息素养的情况下，问卷系统</a:t>
            </a:r>
            <a:r>
              <a:rPr lang="zh-CN" altLang="en-US" sz="2000" dirty="0">
                <a:solidFill>
                  <a:srgbClr val="FF0000"/>
                </a:solidFill>
              </a:rPr>
              <a:t>可以支持</a:t>
            </a: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931</a:t>
            </a:r>
            <a:r>
              <a:rPr lang="zh-CN" altLang="en-US" sz="2000" dirty="0"/>
              <a:t>个区县，约</a:t>
            </a:r>
            <a:r>
              <a:rPr lang="en-US" altLang="zh-CN" sz="2000" dirty="0"/>
              <a:t>56</a:t>
            </a:r>
            <a:r>
              <a:rPr lang="zh-CN" altLang="en-US" sz="2000" dirty="0"/>
              <a:t>万学生和</a:t>
            </a:r>
            <a:r>
              <a:rPr lang="en-US" altLang="zh-CN" sz="2000" dirty="0"/>
              <a:t>22</a:t>
            </a:r>
            <a:r>
              <a:rPr lang="zh-CN" altLang="en-US" sz="2000" dirty="0"/>
              <a:t>万教师在监测当天进行网络问卷作答。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从**角度出发，建议使用模式几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为保证数据收集过程中的安全性和准确性和操作的便利性，建议学生和教师在作答时使用客户端作答，家长使用手机端微信扫描二维码作答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928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E3408-655F-4F66-9A11-1B810B3A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年国家监测学生人数约</a:t>
            </a:r>
            <a:r>
              <a:rPr lang="en-US" altLang="zh-CN" dirty="0"/>
              <a:t>19.8</a:t>
            </a:r>
            <a:r>
              <a:rPr lang="zh-CN" altLang="en-US" dirty="0"/>
              <a:t>万，协议区县学生人数约</a:t>
            </a:r>
            <a:r>
              <a:rPr lang="en-US" altLang="zh-CN" dirty="0"/>
              <a:t>36</a:t>
            </a:r>
            <a:r>
              <a:rPr lang="zh-CN" altLang="en-US" dirty="0"/>
              <a:t>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39544-C40C-4649-85ED-051965F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25697"/>
              </p:ext>
            </p:extLst>
          </p:nvPr>
        </p:nvGraphicFramePr>
        <p:xfrm>
          <a:off x="669924" y="2664170"/>
          <a:ext cx="10850560" cy="3469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056">
                  <a:extLst>
                    <a:ext uri="{9D8B030D-6E8A-4147-A177-3AD203B41FA5}">
                      <a16:colId xmlns:a16="http://schemas.microsoft.com/office/drawing/2014/main" val="1756696036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1337850405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2151587138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1866446438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3579965691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3825664741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819778110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2107409917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3524038214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1274358990"/>
                    </a:ext>
                  </a:extLst>
                </a:gridCol>
              </a:tblGrid>
              <a:tr h="5782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国家监测（</a:t>
                      </a:r>
                      <a:r>
                        <a:rPr lang="en-US" altLang="zh-CN" dirty="0"/>
                        <a:t>331</a:t>
                      </a:r>
                      <a:r>
                        <a:rPr lang="zh-CN" altLang="en-US" dirty="0"/>
                        <a:t>个区县）</a:t>
                      </a: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协议区县（约</a:t>
                      </a:r>
                      <a:r>
                        <a:rPr lang="en-US" altLang="zh-CN" dirty="0"/>
                        <a:t>600</a:t>
                      </a:r>
                      <a:r>
                        <a:rPr lang="zh-CN" altLang="en-US" dirty="0"/>
                        <a:t>个区县） </a:t>
                      </a: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合计：</a:t>
                      </a:r>
                      <a:r>
                        <a:rPr lang="en-US" altLang="zh-CN" dirty="0"/>
                        <a:t>931</a:t>
                      </a:r>
                      <a:r>
                        <a:rPr lang="zh-CN" altLang="en-US" dirty="0"/>
                        <a:t>个区县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solidFill>
                      <a:srgbClr val="A2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solidFill>
                      <a:srgbClr val="A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29383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合计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合计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小学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中学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总计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5013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学校数</a:t>
                      </a: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6620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11172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7448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18620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5094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教师数</a:t>
                      </a: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47664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31776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79440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86400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144000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134064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89376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223440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87808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学生数</a:t>
                      </a: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119160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79440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198600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216000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360000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335164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223440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558600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36212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家长数</a:t>
                      </a:r>
                    </a:p>
                  </a:txBody>
                  <a:tcPr anchor="ctr">
                    <a:solidFill>
                      <a:srgbClr val="036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53000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29000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24000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53000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85580"/>
                  </a:ext>
                </a:extLst>
              </a:tr>
            </a:tbl>
          </a:graphicData>
        </a:graphic>
      </p:graphicFrame>
      <p:sp>
        <p:nvSpPr>
          <p:cNvPr id="5" name="íśḻiḑè">
            <a:extLst>
              <a:ext uri="{FF2B5EF4-FFF2-40B4-BE49-F238E27FC236}">
                <a16:creationId xmlns:a16="http://schemas.microsoft.com/office/drawing/2014/main" id="{3FE0F824-2BDF-4B7D-9BFE-7A147E938EA6}"/>
              </a:ext>
            </a:extLst>
          </p:cNvPr>
          <p:cNvSpPr txBox="1"/>
          <p:nvPr/>
        </p:nvSpPr>
        <p:spPr bwMode="auto">
          <a:xfrm>
            <a:off x="-609601" y="6240463"/>
            <a:ext cx="12287250" cy="340735"/>
          </a:xfrm>
          <a:prstGeom prst="rect">
            <a:avLst/>
          </a:prstGeom>
          <a:noFill/>
        </p:spPr>
        <p:txBody>
          <a:bodyPr wrap="none" lIns="90000" tIns="46800" rIns="90000" bIns="46800" anchor="b" anchorCtr="1">
            <a:normAutofit/>
          </a:bodyPr>
          <a:lstStyle/>
          <a:p>
            <a:pPr lvl="0"/>
            <a:r>
              <a:rPr lang="zh-CN" altLang="en-US" sz="1600" b="1" dirty="0">
                <a:solidFill>
                  <a:srgbClr val="C00000"/>
                </a:solidFill>
              </a:rPr>
              <a:t>注：估算标准以：每个区县抽取小学</a:t>
            </a:r>
            <a:r>
              <a:rPr lang="en-US" altLang="zh-CN" sz="1600" b="1" dirty="0">
                <a:solidFill>
                  <a:srgbClr val="C00000"/>
                </a:solidFill>
              </a:rPr>
              <a:t>12</a:t>
            </a:r>
            <a:r>
              <a:rPr lang="zh-CN" altLang="en-US" sz="1600" b="1" dirty="0">
                <a:solidFill>
                  <a:srgbClr val="C00000"/>
                </a:solidFill>
              </a:rPr>
              <a:t>所，中学</a:t>
            </a:r>
            <a:r>
              <a:rPr lang="en-US" altLang="zh-CN" sz="1600" b="1" dirty="0">
                <a:solidFill>
                  <a:srgbClr val="C00000"/>
                </a:solidFill>
              </a:rPr>
              <a:t>8</a:t>
            </a:r>
            <a:r>
              <a:rPr lang="zh-CN" altLang="en-US" sz="1600" b="1" dirty="0">
                <a:solidFill>
                  <a:srgbClr val="C00000"/>
                </a:solidFill>
              </a:rPr>
              <a:t>所；每所学校</a:t>
            </a:r>
            <a:r>
              <a:rPr lang="en-US" altLang="zh-CN" sz="1600" b="1" dirty="0">
                <a:solidFill>
                  <a:srgbClr val="C00000"/>
                </a:solidFill>
              </a:rPr>
              <a:t>12</a:t>
            </a:r>
            <a:r>
              <a:rPr lang="zh-CN" altLang="en-US" sz="1600" b="1" dirty="0">
                <a:solidFill>
                  <a:srgbClr val="C00000"/>
                </a:solidFill>
              </a:rPr>
              <a:t>名教师，</a:t>
            </a:r>
            <a:r>
              <a:rPr lang="en-US" altLang="zh-CN" sz="1600" b="1" dirty="0">
                <a:solidFill>
                  <a:srgbClr val="C00000"/>
                </a:solidFill>
              </a:rPr>
              <a:t>30</a:t>
            </a:r>
            <a:r>
              <a:rPr lang="zh-CN" altLang="en-US" sz="1600" b="1" dirty="0">
                <a:solidFill>
                  <a:srgbClr val="C00000"/>
                </a:solidFill>
              </a:rPr>
              <a:t>名学生，家长数是</a:t>
            </a:r>
            <a:r>
              <a:rPr lang="en-US" altLang="zh-CN" sz="1600" b="1" dirty="0">
                <a:solidFill>
                  <a:srgbClr val="C00000"/>
                </a:solidFill>
              </a:rPr>
              <a:t>2020</a:t>
            </a:r>
            <a:r>
              <a:rPr lang="zh-CN" altLang="en-US" sz="1600" b="1" dirty="0">
                <a:solidFill>
                  <a:srgbClr val="C00000"/>
                </a:solidFill>
              </a:rPr>
              <a:t>年的</a:t>
            </a:r>
            <a:r>
              <a:rPr lang="en-US" altLang="zh-CN" sz="1600" b="1" dirty="0">
                <a:solidFill>
                  <a:srgbClr val="C00000"/>
                </a:solidFill>
              </a:rPr>
              <a:t>2</a:t>
            </a:r>
            <a:r>
              <a:rPr lang="zh-CN" altLang="en-US" sz="1600" b="1" dirty="0">
                <a:solidFill>
                  <a:srgbClr val="C00000"/>
                </a:solidFill>
              </a:rPr>
              <a:t>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9927" y="1152525"/>
            <a:ext cx="10941047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与</a:t>
            </a:r>
            <a:r>
              <a:rPr lang="en-US" altLang="zh-CN" sz="2000" dirty="0"/>
              <a:t>2020</a:t>
            </a:r>
            <a:r>
              <a:rPr lang="zh-CN" altLang="en-US" sz="2000" dirty="0"/>
              <a:t>年相比，</a:t>
            </a:r>
            <a:r>
              <a:rPr lang="en-US" altLang="zh-CN" sz="2000" dirty="0"/>
              <a:t>2021</a:t>
            </a:r>
            <a:r>
              <a:rPr lang="zh-CN" altLang="en-US" sz="2000" dirty="0"/>
              <a:t>年国家监测区县数不变，协议区县</a:t>
            </a:r>
            <a:r>
              <a:rPr lang="zh-CN" altLang="en-US" sz="2000" b="1" dirty="0">
                <a:solidFill>
                  <a:srgbClr val="FF0000"/>
                </a:solidFill>
              </a:rPr>
              <a:t>增加约</a:t>
            </a:r>
            <a:r>
              <a:rPr lang="en-US" altLang="zh-CN" sz="2000" b="1" dirty="0">
                <a:solidFill>
                  <a:srgbClr val="FF0000"/>
                </a:solidFill>
              </a:rPr>
              <a:t>170</a:t>
            </a:r>
            <a:r>
              <a:rPr lang="zh-CN" altLang="en-US" sz="2000" b="1" dirty="0">
                <a:solidFill>
                  <a:srgbClr val="FF0000"/>
                </a:solidFill>
              </a:rPr>
              <a:t>个</a:t>
            </a:r>
            <a:r>
              <a:rPr lang="zh-CN" altLang="en-US" sz="2000" dirty="0"/>
              <a:t>（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430</a:t>
            </a:r>
            <a:r>
              <a:rPr lang="zh-CN" altLang="en-US" sz="2000" dirty="0"/>
              <a:t>个协议区县），学校数增加约</a:t>
            </a:r>
            <a:r>
              <a:rPr lang="en-US" altLang="zh-CN" sz="2000" b="1" dirty="0">
                <a:solidFill>
                  <a:srgbClr val="FF0000"/>
                </a:solidFill>
              </a:rPr>
              <a:t>3400</a:t>
            </a:r>
            <a:r>
              <a:rPr lang="zh-CN" altLang="en-US" sz="2000" b="1" dirty="0">
                <a:solidFill>
                  <a:srgbClr val="FF0000"/>
                </a:solidFill>
              </a:rPr>
              <a:t>所</a:t>
            </a:r>
            <a:r>
              <a:rPr lang="zh-CN" altLang="en-US" sz="2000" dirty="0"/>
              <a:t>，教师人数</a:t>
            </a:r>
            <a:r>
              <a:rPr lang="zh-CN" altLang="en-US" sz="2000" b="1" dirty="0">
                <a:solidFill>
                  <a:srgbClr val="FF0000"/>
                </a:solidFill>
              </a:rPr>
              <a:t>增加约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</a:rPr>
              <a:t>万人</a:t>
            </a:r>
            <a:r>
              <a:rPr lang="zh-CN" altLang="en-US" sz="2000" dirty="0"/>
              <a:t>，学生人数</a:t>
            </a:r>
            <a:r>
              <a:rPr lang="zh-CN" altLang="en-US" sz="2000" b="1" dirty="0">
                <a:solidFill>
                  <a:srgbClr val="FF0000"/>
                </a:solidFill>
              </a:rPr>
              <a:t>增加约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</a:rPr>
              <a:t>万人</a:t>
            </a:r>
            <a:r>
              <a:rPr lang="zh-CN" altLang="en-US" sz="2000" dirty="0"/>
              <a:t>。</a:t>
            </a:r>
          </a:p>
        </p:txBody>
      </p:sp>
      <p:sp>
        <p:nvSpPr>
          <p:cNvPr id="7" name="íśḻiḑè">
            <a:extLst>
              <a:ext uri="{FF2B5EF4-FFF2-40B4-BE49-F238E27FC236}">
                <a16:creationId xmlns:a16="http://schemas.microsoft.com/office/drawing/2014/main" id="{3FE0F824-2BDF-4B7D-9BFE-7A147E938EA6}"/>
              </a:ext>
            </a:extLst>
          </p:cNvPr>
          <p:cNvSpPr txBox="1"/>
          <p:nvPr/>
        </p:nvSpPr>
        <p:spPr bwMode="auto">
          <a:xfrm>
            <a:off x="1408112" y="2315494"/>
            <a:ext cx="9464676" cy="340735"/>
          </a:xfrm>
          <a:prstGeom prst="rect">
            <a:avLst/>
          </a:prstGeom>
          <a:noFill/>
        </p:spPr>
        <p:txBody>
          <a:bodyPr wrap="none" lIns="90000" tIns="46800" rIns="90000" bIns="46800" anchor="b" anchorCtr="1">
            <a:noAutofit/>
          </a:bodyPr>
          <a:lstStyle/>
          <a:p>
            <a:pPr lvl="0"/>
            <a:r>
              <a:rPr lang="zh-CN" altLang="en-US" b="1" dirty="0"/>
              <a:t>表</a:t>
            </a:r>
            <a:r>
              <a:rPr lang="en-US" altLang="zh-CN" b="1" dirty="0"/>
              <a:t>1 2021</a:t>
            </a:r>
            <a:r>
              <a:rPr lang="zh-CN" altLang="en-US" b="1" dirty="0"/>
              <a:t>年样本信息数据估算表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461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514A-3671-4A7D-9A3D-48459C7E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问卷系统性能评估及费用情况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2C1F2-E41A-424F-A4A5-12B7A93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3227"/>
              </p:ext>
            </p:extLst>
          </p:nvPr>
        </p:nvGraphicFramePr>
        <p:xfrm>
          <a:off x="1838036" y="1420774"/>
          <a:ext cx="10855471" cy="549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484">
                  <a:extLst>
                    <a:ext uri="{9D8B030D-6E8A-4147-A177-3AD203B41FA5}">
                      <a16:colId xmlns:a16="http://schemas.microsoft.com/office/drawing/2014/main" val="943432737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79718786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1924234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9993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1956665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28885384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993407612"/>
                    </a:ext>
                  </a:extLst>
                </a:gridCol>
                <a:gridCol w="1690687">
                  <a:extLst>
                    <a:ext uri="{9D8B030D-6E8A-4147-A177-3AD203B41FA5}">
                      <a16:colId xmlns:a16="http://schemas.microsoft.com/office/drawing/2014/main" val="1098769419"/>
                    </a:ext>
                  </a:extLst>
                </a:gridCol>
              </a:tblGrid>
              <a:tr h="35298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模式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作答人数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作答时间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并发量</a:t>
                      </a:r>
                      <a:r>
                        <a:rPr lang="en-US" altLang="zh-CN" dirty="0"/>
                        <a:t>TPS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服务器费用（含流量费）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147792"/>
                  </a:ext>
                </a:extLst>
              </a:tr>
              <a:tr h="35298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监测当天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天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337781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：所有学生集中作答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558600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064617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：所有学生分散作答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558600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177734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：所有中学生集中作答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39278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：所有中学生分散作答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73700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：协议中小学生集中作答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360000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784122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：协议中小学生分散作答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360000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625977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7</a:t>
                      </a:r>
                      <a:r>
                        <a:rPr lang="zh-CN" altLang="en-US" sz="1600" dirty="0"/>
                        <a:t>：国测中小学生集中作答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198600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478052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：国测中小学生分散作答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198600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69861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9</a:t>
                      </a:r>
                      <a:r>
                        <a:rPr lang="zh-CN" altLang="en-US" sz="1600" dirty="0"/>
                        <a:t>：国测中学生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协议中小学分散作答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439440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371644"/>
                  </a:ext>
                </a:extLst>
              </a:tr>
              <a:tr h="45091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模式</a:t>
                      </a:r>
                      <a:r>
                        <a:rPr lang="en-US" altLang="zh-CN" sz="1600" dirty="0"/>
                        <a:t>10</a:t>
                      </a:r>
                      <a:r>
                        <a:rPr lang="zh-CN" altLang="en-US" sz="1600" dirty="0"/>
                        <a:t>：国测中学生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协议中小学集中作答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223440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439440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53000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301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4681" y="1130300"/>
            <a:ext cx="1094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目前问卷系统支持的提交请求的并发</a:t>
            </a:r>
            <a:r>
              <a:rPr lang="en-US" altLang="zh-CN" sz="2000" dirty="0"/>
              <a:t>TPS</a:t>
            </a:r>
            <a:r>
              <a:rPr lang="zh-CN" altLang="en-US" sz="2000" dirty="0"/>
              <a:t>数（每秒处理事务数）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84</a:t>
            </a:r>
            <a:r>
              <a:rPr lang="zh-CN" altLang="en-US" sz="2000" dirty="0"/>
              <a:t>，为保障</a:t>
            </a:r>
            <a:r>
              <a:rPr lang="en-US" altLang="zh-CN" sz="2000" dirty="0"/>
              <a:t>2021</a:t>
            </a:r>
            <a:r>
              <a:rPr lang="zh-CN" altLang="en-US" sz="2000" dirty="0"/>
              <a:t>年监测数据安全有效收集，建议采用</a:t>
            </a:r>
            <a:r>
              <a:rPr lang="zh-CN" altLang="en-US" sz="2000" dirty="0">
                <a:solidFill>
                  <a:srgbClr val="FF0000"/>
                </a:solidFill>
              </a:rPr>
              <a:t>模式几</a:t>
            </a:r>
            <a:r>
              <a:rPr lang="zh-CN" altLang="en-US" sz="20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67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514A-3671-4A7D-9A3D-48459C7E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问卷系统支持三种作答形式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2C1F2-E41A-424F-A4A5-12B7A93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66366"/>
              </p:ext>
            </p:extLst>
          </p:nvPr>
        </p:nvGraphicFramePr>
        <p:xfrm>
          <a:off x="669925" y="2194465"/>
          <a:ext cx="10850564" cy="4766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3626">
                  <a:extLst>
                    <a:ext uri="{9D8B030D-6E8A-4147-A177-3AD203B41FA5}">
                      <a16:colId xmlns:a16="http://schemas.microsoft.com/office/drawing/2014/main" val="29717291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96793083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127104819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229745910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429256687"/>
                    </a:ext>
                  </a:extLst>
                </a:gridCol>
              </a:tblGrid>
              <a:tr h="549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网页端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手机端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92993"/>
                  </a:ext>
                </a:extLst>
              </a:tr>
              <a:tr h="550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配置要求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软件配置要求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操作系统：</a:t>
                      </a:r>
                      <a:r>
                        <a:rPr lang="en-US" altLang="zh-CN" sz="1400" dirty="0"/>
                        <a:t>windows 7 </a:t>
                      </a:r>
                      <a:r>
                        <a:rPr lang="zh-CN" altLang="en-US" sz="1400" dirty="0"/>
                        <a:t>及以上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谷歌浏览器（版本：</a:t>
                      </a:r>
                      <a:r>
                        <a:rPr lang="en-US" altLang="zh-CN" sz="1400" dirty="0"/>
                        <a:t>2019</a:t>
                      </a:r>
                      <a:r>
                        <a:rPr lang="zh-CN" altLang="en-US" sz="1400" dirty="0"/>
                        <a:t>年之后）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微信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52159"/>
                  </a:ext>
                </a:extLst>
              </a:tr>
              <a:tr h="16004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硬件配置要求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CPU:</a:t>
                      </a:r>
                      <a:r>
                        <a:rPr lang="zh-CN" altLang="en-US" sz="1400" dirty="0"/>
                        <a:t>双核处理器，主频</a:t>
                      </a:r>
                      <a:r>
                        <a:rPr lang="en-US" altLang="zh-CN" sz="1400" dirty="0"/>
                        <a:t>1.6HZ</a:t>
                      </a:r>
                      <a:r>
                        <a:rPr lang="zh-CN" altLang="en-US" sz="1400" dirty="0"/>
                        <a:t>以上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硬盘：系统盘的剩余空间大于</a:t>
                      </a:r>
                      <a:r>
                        <a:rPr lang="en-US" altLang="zh-CN" sz="1400" dirty="0"/>
                        <a:t>4G</a:t>
                      </a:r>
                    </a:p>
                    <a:p>
                      <a:pPr marL="0" marR="0" indent="0" algn="l" defTabSz="91435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显示器：分辨率≥</a:t>
                      </a:r>
                      <a:r>
                        <a:rPr lang="en-US" altLang="zh-CN" sz="1400" dirty="0"/>
                        <a:t>1280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768</a:t>
                      </a:r>
                    </a:p>
                    <a:p>
                      <a:pPr marL="0" marR="0" indent="0" algn="l" defTabSz="91435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内存：</a:t>
                      </a:r>
                      <a:r>
                        <a:rPr lang="en-US" altLang="zh-CN" sz="1400" dirty="0"/>
                        <a:t>2G</a:t>
                      </a:r>
                      <a:r>
                        <a:rPr lang="zh-CN" altLang="en-US" sz="1400" dirty="0"/>
                        <a:t>及以上</a:t>
                      </a:r>
                      <a:endParaRPr lang="en-US" altLang="zh-CN" sz="1400" dirty="0"/>
                    </a:p>
                    <a:p>
                      <a:pPr marL="0" marR="0" indent="0" algn="l" defTabSz="91435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键盘鼠标：通用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显示器：</a:t>
                      </a:r>
                      <a:r>
                        <a:rPr lang="zh-CN" altLang="en-US" sz="1400" strike="sngStrike" dirty="0"/>
                        <a:t>分辨率≥</a:t>
                      </a:r>
                      <a:r>
                        <a:rPr lang="en-US" altLang="zh-CN" sz="1400" strike="sngStrike" dirty="0"/>
                        <a:t>1280</a:t>
                      </a:r>
                      <a:r>
                        <a:rPr lang="zh-CN" altLang="en-US" sz="1400" strike="sngStrike" dirty="0"/>
                        <a:t>*</a:t>
                      </a:r>
                      <a:r>
                        <a:rPr lang="en-US" altLang="zh-CN" sz="1400" strike="sngStrike" dirty="0"/>
                        <a:t>768</a:t>
                      </a:r>
                    </a:p>
                    <a:p>
                      <a:pPr algn="ctr"/>
                      <a:r>
                        <a:rPr lang="zh-CN" altLang="en-US" sz="1400" dirty="0"/>
                        <a:t>键盘鼠标：通用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智能手机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845046"/>
                  </a:ext>
                </a:extLst>
              </a:tr>
              <a:tr h="5495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优缺点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同一版本客户端</a:t>
                      </a:r>
                      <a:r>
                        <a:rPr lang="en-US" altLang="zh-CN" sz="1400" dirty="0"/>
                        <a:t>Chromium</a:t>
                      </a:r>
                      <a:r>
                        <a:rPr lang="zh-CN" altLang="en-US" sz="1400" dirty="0"/>
                        <a:t>版本固定，针对性测试充分，兼容性、稳定性良好，安全性较高。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访问方便，在电脑浏览器中打开问卷作答地址即可。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访问方便，识别二维码即可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959354"/>
                  </a:ext>
                </a:extLst>
              </a:tr>
              <a:tr h="51179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缺点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需要安装客户端，过于老旧的机器可能无法安装。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浏览器环境比较复杂，低版本</a:t>
                      </a:r>
                      <a:r>
                        <a:rPr lang="en-US" altLang="zh-CN" sz="1400" dirty="0"/>
                        <a:t>IE</a:t>
                      </a:r>
                      <a:r>
                        <a:rPr lang="zh-CN" altLang="en-US" sz="1400"/>
                        <a:t>或部分小众浏览器的兼容性可能存在问题，且安全性不如客户端。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部分复杂的表格题兼容性差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57218"/>
                  </a:ext>
                </a:extLst>
              </a:tr>
              <a:tr h="54958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建议使用对象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学生、教师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家长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1108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4681" y="1130300"/>
            <a:ext cx="1094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问卷系统目前支持客户端、网页端和手机端三种作答形式，为保障数据安全传输和监测当天的***，建议优先使用客户端的形式进行作答。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514A-3671-4A7D-9A3D-48459C7E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以往案例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2C1F2-E41A-424F-A4A5-12B7A93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8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41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8558" y="1130300"/>
            <a:ext cx="9954882" cy="24671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</a:rPr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3082750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3351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C94E"/>
      </a:accent1>
      <a:accent2>
        <a:srgbClr val="026395"/>
      </a:accent2>
      <a:accent3>
        <a:srgbClr val="E69200"/>
      </a:accent3>
      <a:accent4>
        <a:srgbClr val="8C6100"/>
      </a:accent4>
      <a:accent5>
        <a:srgbClr val="7F7F7F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705</Words>
  <Application>Microsoft Office PowerPoint</Application>
  <PresentationFormat>宽屏</PresentationFormat>
  <Paragraphs>164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Wingdings</vt:lpstr>
      <vt:lpstr>Wingdings 2</vt:lpstr>
      <vt:lpstr>主题5</vt:lpstr>
      <vt:lpstr>2021年国家基础教育质量监测 学生问卷网络化作答可行性论证报告</vt:lpstr>
      <vt:lpstr>结 论</vt:lpstr>
      <vt:lpstr>2021年国家监测学生人数约19.8万，协议区县学生人数约36万</vt:lpstr>
      <vt:lpstr>问卷系统性能评估及费用情况</vt:lpstr>
      <vt:lpstr>问卷系统支持三种作答形式</vt:lpstr>
      <vt:lpstr>以往案例</vt:lpstr>
      <vt:lpstr>谢  谢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罗 浩</cp:lastModifiedBy>
  <cp:revision>67</cp:revision>
  <cp:lastPrinted>2018-12-02T16:00:00Z</cp:lastPrinted>
  <dcterms:created xsi:type="dcterms:W3CDTF">2018-12-02T16:00:00Z</dcterms:created>
  <dcterms:modified xsi:type="dcterms:W3CDTF">2021-01-14T09:08:19Z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