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5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57" y="12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Implementation of certificate authority(CA)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135713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CZ4010 Team HC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Digital certificate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6050D-D481-4BF8-8D21-9F58495F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63762" cy="3849624"/>
          </a:xfrm>
        </p:spPr>
        <p:txBody>
          <a:bodyPr/>
          <a:lstStyle/>
          <a:p>
            <a:r>
              <a:rPr lang="en-US" dirty="0"/>
              <a:t>Electronic "password" to </a:t>
            </a:r>
            <a:r>
              <a:rPr lang="en-US" b="1" dirty="0"/>
              <a:t>exchange data securely</a:t>
            </a:r>
            <a:r>
              <a:rPr lang="en-US" dirty="0"/>
              <a:t> over the Internet </a:t>
            </a:r>
          </a:p>
          <a:p>
            <a:r>
              <a:rPr lang="en-US" b="1" dirty="0"/>
              <a:t>Public key infrastructure (PKI).</a:t>
            </a:r>
          </a:p>
          <a:p>
            <a:r>
              <a:rPr lang="en-US" b="1" dirty="0"/>
              <a:t>Also known as:</a:t>
            </a:r>
          </a:p>
          <a:p>
            <a:r>
              <a:rPr lang="en-US" dirty="0"/>
              <a:t>public key certificate</a:t>
            </a:r>
          </a:p>
          <a:p>
            <a:r>
              <a:rPr lang="en-US" dirty="0"/>
              <a:t>identity certificate.</a:t>
            </a:r>
          </a:p>
        </p:txBody>
      </p:sp>
      <p:pic>
        <p:nvPicPr>
          <p:cNvPr id="1026" name="Picture 2" descr="What are digital certificates and how do they work? | IT World Canada News">
            <a:extLst>
              <a:ext uri="{FF2B5EF4-FFF2-40B4-BE49-F238E27FC236}">
                <a16:creationId xmlns:a16="http://schemas.microsoft.com/office/drawing/2014/main" id="{A56F3304-EE86-4F84-9C04-CD31067E7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816" y="2190745"/>
            <a:ext cx="5313925" cy="30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44E8-1C93-4380-B654-EB37A299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Certificate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A76F-A466-4007-9D41-67E2D116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Trusted entity</a:t>
            </a:r>
          </a:p>
          <a:p>
            <a:r>
              <a:rPr lang="en-US" dirty="0"/>
              <a:t>Sign digital certificates</a:t>
            </a:r>
          </a:p>
        </p:txBody>
      </p:sp>
      <p:pic>
        <p:nvPicPr>
          <p:cNvPr id="2050" name="Picture 2" descr="What is a Certificate Authority?">
            <a:extLst>
              <a:ext uri="{FF2B5EF4-FFF2-40B4-BE49-F238E27FC236}">
                <a16:creationId xmlns:a16="http://schemas.microsoft.com/office/drawing/2014/main" id="{FCA0FCB9-325C-46C4-AD0F-DFFD8A607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687" y="2340699"/>
            <a:ext cx="5519839" cy="309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0A16B7-01CE-4847-8DBE-312AFDE33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64" y="3209525"/>
            <a:ext cx="4262469" cy="23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8882-984A-40C8-A690-F2363914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Workflow of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CFBA-B3B3-431D-A87F-BEB54335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255827" cy="3849624"/>
          </a:xfrm>
        </p:spPr>
        <p:txBody>
          <a:bodyPr/>
          <a:lstStyle/>
          <a:p>
            <a:r>
              <a:rPr lang="en-US" dirty="0"/>
              <a:t>1. Generate private and public key pair</a:t>
            </a:r>
          </a:p>
          <a:p>
            <a:r>
              <a:rPr lang="en-US" dirty="0"/>
              <a:t>(RSA, key-size = 2048, e = 63357)</a:t>
            </a:r>
          </a:p>
          <a:p>
            <a:r>
              <a:rPr lang="en-US" dirty="0"/>
              <a:t>2. Generate CSR(public key + info)</a:t>
            </a:r>
          </a:p>
          <a:p>
            <a:r>
              <a:rPr lang="en-US" dirty="0"/>
              <a:t>3. CA validate identity</a:t>
            </a:r>
          </a:p>
          <a:p>
            <a:r>
              <a:rPr lang="en-US" dirty="0"/>
              <a:t>4. CA sign certificate with its private key</a:t>
            </a:r>
          </a:p>
          <a:p>
            <a:r>
              <a:rPr lang="en-US" dirty="0"/>
              <a:t>5. Others verify certificate with CA’s signature and CA’s public key.</a:t>
            </a:r>
          </a:p>
        </p:txBody>
      </p:sp>
      <p:pic>
        <p:nvPicPr>
          <p:cNvPr id="3076" name="Picture 4" descr="What Is a Certificate Authority (CA)? - SSL.com">
            <a:extLst>
              <a:ext uri="{FF2B5EF4-FFF2-40B4-BE49-F238E27FC236}">
                <a16:creationId xmlns:a16="http://schemas.microsoft.com/office/drawing/2014/main" id="{AE56AC14-7724-49F5-A79F-AF339B4BB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89" y="1893459"/>
            <a:ext cx="6136659" cy="438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7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5928-E755-4FEA-B106-68A31A98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305A-C8B5-4575-BF44-0D659619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324066" cy="3849624"/>
          </a:xfrm>
        </p:spPr>
        <p:txBody>
          <a:bodyPr/>
          <a:lstStyle/>
          <a:p>
            <a:r>
              <a:rPr lang="en-US" dirty="0"/>
              <a:t>Root CA sign certificate to certify Intermediate Cas</a:t>
            </a:r>
          </a:p>
          <a:p>
            <a:r>
              <a:rPr lang="en-US" dirty="0"/>
              <a:t>Intermediate CA sign certificate for clients</a:t>
            </a:r>
          </a:p>
          <a:p>
            <a:r>
              <a:rPr lang="en-US" b="1" dirty="0"/>
              <a:t>Advantages:</a:t>
            </a:r>
          </a:p>
          <a:p>
            <a:r>
              <a:rPr lang="en-US" dirty="0"/>
              <a:t>1. Appropriate level of security to each layer</a:t>
            </a:r>
          </a:p>
          <a:p>
            <a:r>
              <a:rPr lang="en-US" dirty="0"/>
              <a:t>2. Division of administrative tasks for better load balancing and security</a:t>
            </a:r>
          </a:p>
          <a:p>
            <a:r>
              <a:rPr lang="en-US" dirty="0"/>
              <a:t>3. Enable different validity period for different level</a:t>
            </a:r>
          </a:p>
        </p:txBody>
      </p:sp>
      <p:pic>
        <p:nvPicPr>
          <p:cNvPr id="4098" name="Picture 2" descr="image of set up as just described">
            <a:extLst>
              <a:ext uri="{FF2B5EF4-FFF2-40B4-BE49-F238E27FC236}">
                <a16:creationId xmlns:a16="http://schemas.microsoft.com/office/drawing/2014/main" id="{E855478C-11BD-4BE0-B73A-CF280881A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00" y="1864411"/>
            <a:ext cx="6083334" cy="394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42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D15F-D4FD-4AE0-BABC-BAB5BC53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Be-your-own-CA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5F31-BAB4-4948-8DB8-15771E0D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Why?</a:t>
            </a:r>
          </a:p>
          <a:p>
            <a:pPr lvl="1"/>
            <a:r>
              <a:rPr lang="en-US" dirty="0"/>
              <a:t>Asking trusted 3</a:t>
            </a:r>
            <a:r>
              <a:rPr lang="en-US" baseline="30000" dirty="0"/>
              <a:t>rd</a:t>
            </a:r>
            <a:r>
              <a:rPr lang="en-US" dirty="0"/>
              <a:t> party to sign can be costly</a:t>
            </a:r>
          </a:p>
          <a:p>
            <a:pPr lvl="1"/>
            <a:r>
              <a:rPr lang="en-US" dirty="0"/>
              <a:t>Especially for demonstrating and testing</a:t>
            </a:r>
          </a:p>
          <a:p>
            <a:endParaRPr lang="en-US" dirty="0"/>
          </a:p>
          <a:p>
            <a:r>
              <a:rPr lang="en-US" b="1" dirty="0"/>
              <a:t>But:</a:t>
            </a:r>
          </a:p>
          <a:p>
            <a:pPr lvl="1"/>
            <a:r>
              <a:rPr lang="en-US" dirty="0"/>
              <a:t>Others will not recognize you as a trust-worthy entity!</a:t>
            </a:r>
          </a:p>
          <a:p>
            <a:pPr lvl="1"/>
            <a:r>
              <a:rPr lang="en-US" dirty="0"/>
              <a:t>Cannot be used for commercial purposes</a:t>
            </a:r>
          </a:p>
          <a:p>
            <a:endParaRPr lang="en-US" b="1" dirty="0"/>
          </a:p>
          <a:p>
            <a:r>
              <a:rPr lang="en-US" b="1" dirty="0"/>
              <a:t>How?</a:t>
            </a:r>
          </a:p>
          <a:p>
            <a:pPr lvl="1"/>
            <a:r>
              <a:rPr lang="en-US" dirty="0"/>
              <a:t>This project demonstrate setting up your own CA in Python!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122" name="Picture 2" descr="Secure document signing and timestamping using an HSM">
            <a:extLst>
              <a:ext uri="{FF2B5EF4-FFF2-40B4-BE49-F238E27FC236}">
                <a16:creationId xmlns:a16="http://schemas.microsoft.com/office/drawing/2014/main" id="{F56EBA45-2A32-4518-B5F4-9BB1423AD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182" y="2103120"/>
            <a:ext cx="3175561" cy="317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18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A29B-5004-4412-99FF-611C66EA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118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1CC3-6437-4681-87C1-1FB9230E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304270" cy="3849624"/>
          </a:xfrm>
        </p:spPr>
        <p:txBody>
          <a:bodyPr/>
          <a:lstStyle/>
          <a:p>
            <a:r>
              <a:rPr lang="en-US" dirty="0"/>
              <a:t>There are software available to easily create your own CA</a:t>
            </a:r>
          </a:p>
          <a:p>
            <a:pPr lvl="1"/>
            <a:r>
              <a:rPr lang="en-US" dirty="0"/>
              <a:t>The most commonly used: OpenSSL</a:t>
            </a:r>
          </a:p>
          <a:p>
            <a:endParaRPr lang="en-US" b="1" dirty="0"/>
          </a:p>
          <a:p>
            <a:r>
              <a:rPr lang="en-US" b="1" dirty="0"/>
              <a:t>Implementation in Python:</a:t>
            </a:r>
          </a:p>
          <a:p>
            <a:pPr lvl="1"/>
            <a:r>
              <a:rPr lang="en-US" b="1" dirty="0"/>
              <a:t>Cryptography </a:t>
            </a:r>
            <a:r>
              <a:rPr lang="en-US" dirty="0"/>
              <a:t>library based on </a:t>
            </a:r>
            <a:r>
              <a:rPr lang="en-US" dirty="0" err="1"/>
              <a:t>openSSL</a:t>
            </a:r>
            <a:endParaRPr lang="en-US" dirty="0"/>
          </a:p>
          <a:p>
            <a:pPr lvl="1"/>
            <a:r>
              <a:rPr lang="en-US" dirty="0"/>
              <a:t>One of the most popular programming languages nowadays</a:t>
            </a:r>
          </a:p>
          <a:p>
            <a:pPr lvl="1"/>
            <a:r>
              <a:rPr lang="en-US" b="1" dirty="0"/>
              <a:t>Easy to demonstrate</a:t>
            </a:r>
            <a:r>
              <a:rPr lang="en-US" dirty="0"/>
              <a:t> the task without the need of downloading other software</a:t>
            </a:r>
          </a:p>
          <a:p>
            <a:pPr lvl="1"/>
            <a:r>
              <a:rPr lang="en-US" dirty="0"/>
              <a:t>Allows </a:t>
            </a:r>
            <a:r>
              <a:rPr lang="en-US" b="1" dirty="0"/>
              <a:t>easy integration </a:t>
            </a:r>
            <a:r>
              <a:rPr lang="en-US" dirty="0"/>
              <a:t>with other projects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OpenSSL 3.0.0 comes with a host of major changes and enhancements | From  Linux">
            <a:extLst>
              <a:ext uri="{FF2B5EF4-FFF2-40B4-BE49-F238E27FC236}">
                <a16:creationId xmlns:a16="http://schemas.microsoft.com/office/drawing/2014/main" id="{1572B2F2-86A5-45E7-9DEE-5EBC530BB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41" y="2103120"/>
            <a:ext cx="4095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Learning: PY4E Python for Beginners | basics of programming">
            <a:extLst>
              <a:ext uri="{FF2B5EF4-FFF2-40B4-BE49-F238E27FC236}">
                <a16:creationId xmlns:a16="http://schemas.microsoft.com/office/drawing/2014/main" id="{6CEB6657-58DE-49DD-9D4B-65CC2BC3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18" y="352682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00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5C5B-E59B-4D28-B0AA-659CC95D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EAF1-082D-4C32-9C9E-4307C644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50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{D117E5BE-BF61-4615-83B6-009AEBC3119A}tf78438558_win32</Template>
  <TotalTime>75</TotalTime>
  <Words>259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SavonVTI</vt:lpstr>
      <vt:lpstr>Implementation of certificate authority(CA) in python</vt:lpstr>
      <vt:lpstr>Digital certificate</vt:lpstr>
      <vt:lpstr>Certificate Authority</vt:lpstr>
      <vt:lpstr>Workflow of CA</vt:lpstr>
      <vt:lpstr>CA Hierarchy</vt:lpstr>
      <vt:lpstr>Be-your-own-CA</vt:lpstr>
      <vt:lpstr>Project Motivation</vt:lpstr>
      <vt:lpstr>Project 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certificate authority(CA) in python</dc:title>
  <dc:creator>#LI HAOCHENG#</dc:creator>
  <cp:lastModifiedBy>#LI HAOCHENG#</cp:lastModifiedBy>
  <cp:revision>1</cp:revision>
  <dcterms:created xsi:type="dcterms:W3CDTF">2021-11-28T12:01:35Z</dcterms:created>
  <dcterms:modified xsi:type="dcterms:W3CDTF">2021-11-28T13:16:37Z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