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25"/>
  </p:notesMasterIdLst>
  <p:handoutMasterIdLst>
    <p:handoutMasterId r:id="rId26"/>
  </p:handoutMasterIdLst>
  <p:sldIdLst>
    <p:sldId id="299" r:id="rId5"/>
    <p:sldId id="306" r:id="rId6"/>
    <p:sldId id="307" r:id="rId7"/>
    <p:sldId id="308" r:id="rId8"/>
    <p:sldId id="300" r:id="rId9"/>
    <p:sldId id="311" r:id="rId10"/>
    <p:sldId id="312" r:id="rId11"/>
    <p:sldId id="313" r:id="rId12"/>
    <p:sldId id="314" r:id="rId13"/>
    <p:sldId id="316" r:id="rId14"/>
    <p:sldId id="317" r:id="rId15"/>
    <p:sldId id="319" r:id="rId16"/>
    <p:sldId id="320" r:id="rId17"/>
    <p:sldId id="281" r:id="rId18"/>
    <p:sldId id="321" r:id="rId19"/>
    <p:sldId id="322" r:id="rId20"/>
    <p:sldId id="323" r:id="rId21"/>
    <p:sldId id="324" r:id="rId22"/>
    <p:sldId id="325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642" y="102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6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0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8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22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0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4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0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3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1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9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125" y="1079500"/>
            <a:ext cx="8961750" cy="2543594"/>
          </a:xfrm>
        </p:spPr>
        <p:txBody>
          <a:bodyPr>
            <a:normAutofit/>
          </a:bodyPr>
          <a:lstStyle/>
          <a:p>
            <a:r>
              <a:rPr lang="en-US" sz="6000" dirty="0" err="1"/>
              <a:t>Relacionamentos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0187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0" name="Rectangle 12294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V15. </a:t>
            </a:r>
            <a:r>
              <a:rPr lang="en-US"/>
              <a:t>Quarto Problema</a:t>
            </a:r>
            <a:endParaRPr lang="en-US" dirty="0"/>
          </a:p>
        </p:txBody>
      </p:sp>
      <p:cxnSp>
        <p:nvCxnSpPr>
          <p:cNvPr id="12301" name="Straight Connector 1229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5C910D2B-28A1-14E0-5053-C63D073DE023}"/>
              </a:ext>
            </a:extLst>
          </p:cNvPr>
          <p:cNvSpPr txBox="1">
            <a:spLocks/>
          </p:cNvSpPr>
          <p:nvPr/>
        </p:nvSpPr>
        <p:spPr>
          <a:xfrm>
            <a:off x="311514" y="2748778"/>
            <a:ext cx="4503082" cy="38283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sz="2400" b="1" i="1" dirty="0"/>
              <a:t>A </a:t>
            </a:r>
            <a:r>
              <a:rPr lang="en-US" sz="2400" b="1" i="1" dirty="0" err="1"/>
              <a:t>decadência</a:t>
            </a:r>
            <a:r>
              <a:rPr lang="en-US" sz="2400" b="1" i="1" dirty="0"/>
              <a:t> moral</a:t>
            </a:r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Ao </a:t>
            </a:r>
            <a:r>
              <a:rPr lang="en-US" sz="2000" dirty="0" err="1"/>
              <a:t>insistir</a:t>
            </a:r>
            <a:r>
              <a:rPr lang="en-US" sz="2000" dirty="0"/>
              <a:t> no </a:t>
            </a:r>
            <a:r>
              <a:rPr lang="en-US" sz="2000" dirty="0" err="1"/>
              <a:t>erro</a:t>
            </a:r>
            <a:r>
              <a:rPr lang="en-US" sz="2000" dirty="0"/>
              <a:t> </a:t>
            </a:r>
            <a:r>
              <a:rPr lang="en-US" sz="2000" dirty="0" err="1"/>
              <a:t>acabamos</a:t>
            </a:r>
            <a:r>
              <a:rPr lang="en-US" sz="2000" dirty="0"/>
              <a:t>,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perceber</a:t>
            </a:r>
            <a:r>
              <a:rPr lang="en-US" sz="2000" dirty="0"/>
              <a:t>,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acostumando</a:t>
            </a:r>
            <a:r>
              <a:rPr lang="en-US" sz="2000" dirty="0"/>
              <a:t> com </a:t>
            </a:r>
            <a:r>
              <a:rPr lang="en-US" sz="2000" dirty="0" err="1"/>
              <a:t>coisas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piores</a:t>
            </a:r>
            <a:endParaRPr lang="en-US" sz="2000" dirty="0"/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Abaixamos</a:t>
            </a:r>
            <a:r>
              <a:rPr lang="en-US" sz="2000" dirty="0"/>
              <a:t> </a:t>
            </a:r>
            <a:r>
              <a:rPr lang="en-US" sz="2000" dirty="0" err="1"/>
              <a:t>nosso</a:t>
            </a:r>
            <a:r>
              <a:rPr lang="en-US" sz="2000" dirty="0"/>
              <a:t> </a:t>
            </a:r>
            <a:r>
              <a:rPr lang="en-US" sz="2000" dirty="0" err="1"/>
              <a:t>critério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namorar</a:t>
            </a:r>
            <a:endParaRPr lang="en-US" sz="2000" dirty="0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2290" name="Picture 2" descr="Disaster Girl' Meme NFT Sells for $500,000 - The New York Times">
            <a:extLst>
              <a:ext uri="{FF2B5EF4-FFF2-40B4-BE49-F238E27FC236}">
                <a16:creationId xmlns:a16="http://schemas.microsoft.com/office/drawing/2014/main" id="{B9323EE2-ACBE-9706-3EC9-6BA45732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7200" y="1134993"/>
            <a:ext cx="6113812" cy="45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V27. quinto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051" y="4117943"/>
            <a:ext cx="3884961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ctr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2800" i="1"/>
              <a:t>Desagradar a Deus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7601F28D-53D0-C27C-C2B8-53ED4E7554DF}"/>
              </a:ext>
            </a:extLst>
          </p:cNvPr>
          <p:cNvSpPr txBox="1">
            <a:spLocks/>
          </p:cNvSpPr>
          <p:nvPr/>
        </p:nvSpPr>
        <p:spPr>
          <a:xfrm>
            <a:off x="540988" y="2351317"/>
            <a:ext cx="6565206" cy="27525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Jesus morreu para que fôssemos livres do pecado, e ao </a:t>
            </a: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persistir no erro</a:t>
            </a:r>
            <a:r>
              <a:rPr lang="pt-BR" sz="2800" dirty="0"/>
              <a:t>, nós basicamente estamos </a:t>
            </a: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fazendo pouco caso do sacrifício de Cristo</a:t>
            </a:r>
            <a:endParaRPr lang="en-US" sz="2800" b="1" dirty="0">
              <a:solidFill>
                <a:srgbClr val="FFC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3200" dirty="0"/>
              <a:t>V7. Sexto </a:t>
            </a:r>
            <a:r>
              <a:rPr lang="en-US" sz="3200" dirty="0" err="1"/>
              <a:t>Problema</a:t>
            </a:r>
            <a:endParaRPr lang="en-US" sz="3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5C910D2B-28A1-14E0-5053-C63D073DE023}"/>
              </a:ext>
            </a:extLst>
          </p:cNvPr>
          <p:cNvSpPr txBox="1">
            <a:spLocks/>
          </p:cNvSpPr>
          <p:nvPr/>
        </p:nvSpPr>
        <p:spPr>
          <a:xfrm>
            <a:off x="6654800" y="1079499"/>
            <a:ext cx="5092435" cy="468947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sz="2400" b="1" i="1" dirty="0"/>
              <a:t>A </a:t>
            </a:r>
            <a:r>
              <a:rPr lang="en-US" sz="2400" b="1" i="1" dirty="0" err="1"/>
              <a:t>Consequência</a:t>
            </a:r>
            <a:r>
              <a:rPr lang="en-US" sz="2400" b="1" i="1" dirty="0"/>
              <a:t> sempre </a:t>
            </a:r>
            <a:r>
              <a:rPr lang="en-US" sz="2400" b="1" i="1" dirty="0" err="1"/>
              <a:t>chega</a:t>
            </a:r>
            <a:endParaRPr lang="en-US" sz="2400" b="1" i="1" dirty="0"/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Pecado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gera</a:t>
            </a:r>
            <a:r>
              <a:rPr lang="en-US" sz="2400" dirty="0"/>
              <a:t> mais </a:t>
            </a:r>
            <a:r>
              <a:rPr lang="en-US" sz="2400" dirty="0" err="1"/>
              <a:t>pecado</a:t>
            </a:r>
            <a:endParaRPr lang="en-US" sz="2400" dirty="0"/>
          </a:p>
          <a:p>
            <a:pPr marL="7029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hipocrisia</a:t>
            </a:r>
            <a:r>
              <a:rPr lang="en-US" sz="2400" dirty="0"/>
              <a:t> sempre </a:t>
            </a:r>
            <a:r>
              <a:rPr lang="en-US" sz="2400" dirty="0" err="1"/>
              <a:t>traz</a:t>
            </a:r>
            <a:r>
              <a:rPr lang="en-US" sz="2400" dirty="0"/>
              <a:t> </a:t>
            </a:r>
            <a:r>
              <a:rPr lang="en-US" sz="2400" dirty="0" err="1"/>
              <a:t>consequências</a:t>
            </a:r>
            <a:r>
              <a:rPr lang="en-US" sz="2400" dirty="0"/>
              <a:t> </a:t>
            </a:r>
            <a:r>
              <a:rPr lang="en-US" sz="2400" dirty="0" err="1"/>
              <a:t>desastrosas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V13. O que </a:t>
            </a:r>
            <a:r>
              <a:rPr lang="en-US" dirty="0" err="1"/>
              <a:t>fazer</a:t>
            </a:r>
            <a:r>
              <a:rPr lang="en-US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7601F28D-53D0-C27C-C2B8-53ED4E7554DF}"/>
              </a:ext>
            </a:extLst>
          </p:cNvPr>
          <p:cNvSpPr txBox="1">
            <a:spLocks/>
          </p:cNvSpPr>
          <p:nvPr/>
        </p:nvSpPr>
        <p:spPr>
          <a:xfrm>
            <a:off x="6654801" y="1079499"/>
            <a:ext cx="5361708" cy="468947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5000"/>
              </a:lnSpc>
            </a:pPr>
            <a:r>
              <a:rPr lang="en-US" sz="2400" dirty="0"/>
              <a:t>“Se </a:t>
            </a:r>
            <a:r>
              <a:rPr lang="en-US" sz="2400" b="1" dirty="0" err="1"/>
              <a:t>confessarmos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nossos</a:t>
            </a:r>
            <a:r>
              <a:rPr lang="en-US" sz="2400" dirty="0"/>
              <a:t> </a:t>
            </a:r>
            <a:r>
              <a:rPr lang="en-US" sz="2400" dirty="0" err="1"/>
              <a:t>pecados</a:t>
            </a:r>
            <a:r>
              <a:rPr lang="en-US" sz="2400" dirty="0"/>
              <a:t>, </a:t>
            </a:r>
            <a:r>
              <a:rPr lang="en-US" sz="2400" dirty="0" err="1"/>
              <a:t>ele</a:t>
            </a:r>
            <a:r>
              <a:rPr lang="en-US" sz="2400" dirty="0"/>
              <a:t> é </a:t>
            </a:r>
            <a:r>
              <a:rPr lang="en-US" sz="2400" dirty="0" err="1"/>
              <a:t>fiel</a:t>
            </a:r>
            <a:r>
              <a:rPr lang="en-US" sz="2400" dirty="0"/>
              <a:t> e </a:t>
            </a:r>
            <a:r>
              <a:rPr lang="en-US" sz="2400" dirty="0" err="1"/>
              <a:t>justo</a:t>
            </a:r>
            <a:r>
              <a:rPr lang="en-US" sz="2400" dirty="0"/>
              <a:t> para </a:t>
            </a:r>
          </a:p>
          <a:p>
            <a:pPr lvl="1">
              <a:lnSpc>
                <a:spcPct val="125000"/>
              </a:lnSpc>
            </a:pP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perdoar</a:t>
            </a:r>
            <a:r>
              <a:rPr lang="en-US" sz="2400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os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nossos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pecados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</a:p>
          <a:p>
            <a:pPr lvl="1">
              <a:lnSpc>
                <a:spcPct val="125000"/>
              </a:lnSpc>
            </a:pPr>
            <a:r>
              <a:rPr lang="en-US" sz="2400" dirty="0"/>
              <a:t>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purificar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de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toda</a:t>
            </a:r>
            <a:r>
              <a:rPr lang="en-US" sz="2400" b="1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n-US" sz="2400" b="1" dirty="0" err="1">
                <a:solidFill>
                  <a:srgbClr val="FFC000">
                    <a:alpha val="70000"/>
                  </a:srgbClr>
                </a:solidFill>
              </a:rPr>
              <a:t>injustiça</a:t>
            </a:r>
            <a:r>
              <a:rPr lang="en-US" sz="2400" dirty="0"/>
              <a:t>.”</a:t>
            </a:r>
          </a:p>
          <a:p>
            <a:pPr lvl="1">
              <a:lnSpc>
                <a:spcPct val="125000"/>
              </a:lnSpc>
            </a:pPr>
            <a:r>
              <a:rPr lang="en-US" sz="2400" b="1" dirty="0"/>
              <a:t>1 João 1.9</a:t>
            </a:r>
          </a:p>
        </p:txBody>
      </p:sp>
    </p:spTree>
    <p:extLst>
      <p:ext uri="{BB962C8B-B14F-4D97-AF65-F5344CB8AC3E}">
        <p14:creationId xmlns:p14="http://schemas.microsoft.com/office/powerpoint/2010/main" val="160996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reflita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R="0" lvl="0">
              <a:spcAft>
                <a:spcPts val="0"/>
              </a:spcAft>
            </a:pPr>
            <a:r>
              <a:rPr lang="pt-BR" sz="2400" dirty="0"/>
              <a:t>De onde vem a pressão que pode nos fazer aceitar “</a:t>
            </a:r>
            <a:r>
              <a:rPr lang="pt-BR" sz="2400" b="1" dirty="0"/>
              <a:t>a primeira pessoa que aparece</a:t>
            </a:r>
            <a:r>
              <a:rPr lang="pt-BR" sz="2400" dirty="0"/>
              <a:t>”?</a:t>
            </a: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400" b="1" i="0" dirty="0"/>
              <a:t>Interna</a:t>
            </a:r>
            <a:r>
              <a:rPr lang="en-US" sz="2400" dirty="0"/>
              <a:t>: </a:t>
            </a:r>
            <a:r>
              <a:rPr lang="en-US" sz="2400" dirty="0" err="1"/>
              <a:t>Desejo</a:t>
            </a:r>
            <a:r>
              <a:rPr lang="en-US" sz="2400" dirty="0"/>
              <a:t> de </a:t>
            </a:r>
            <a:r>
              <a:rPr lang="en-US" sz="2400" dirty="0" err="1"/>
              <a:t>companhia</a:t>
            </a: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400" b="1" i="0" dirty="0"/>
              <a:t>Externa</a:t>
            </a:r>
            <a:r>
              <a:rPr lang="en-US" sz="2400" dirty="0"/>
              <a:t>: </a:t>
            </a:r>
            <a:r>
              <a:rPr lang="en-US" sz="2400" dirty="0" err="1"/>
              <a:t>Pressão</a:t>
            </a:r>
            <a:r>
              <a:rPr lang="en-US" sz="2400" dirty="0"/>
              <a:t> de amigos (</a:t>
            </a:r>
            <a:r>
              <a:rPr lang="en-US" sz="2400" dirty="0" err="1"/>
              <a:t>Desejo</a:t>
            </a:r>
            <a:r>
              <a:rPr lang="en-US" sz="2400" dirty="0"/>
              <a:t> de ser </a:t>
            </a:r>
            <a:r>
              <a:rPr lang="en-US" sz="2400" dirty="0" err="1"/>
              <a:t>aceito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 </a:t>
            </a:r>
            <a:r>
              <a:rPr lang="en-US" dirty="0" err="1"/>
              <a:t>seja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dirty="0"/>
              <a:t>Deus nos deu naturalmente o desejo de companhia</a:t>
            </a:r>
          </a:p>
          <a:p>
            <a:pPr marL="0" marR="0" lvl="0" indent="0" algn="ctr">
              <a:spcAft>
                <a:spcPts val="0"/>
              </a:spcAft>
              <a:buNone/>
            </a:pPr>
            <a:endParaRPr lang="pt-BR" sz="3200" dirty="0"/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dirty="0"/>
              <a:t>E isso é bom!</a:t>
            </a:r>
            <a:endParaRPr lang="en-US" sz="3200" dirty="0"/>
          </a:p>
          <a:p>
            <a:pPr lvl="1" algn="ctr"/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7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</a:t>
            </a:r>
            <a:r>
              <a:rPr lang="en-US" dirty="0" err="1"/>
              <a:t>ênesis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Então o Senhor Deus declarou: "</a:t>
            </a:r>
            <a:r>
              <a:rPr lang="pt-BR" sz="3200" b="1" i="1" dirty="0">
                <a:solidFill>
                  <a:srgbClr val="FFC000">
                    <a:alpha val="70000"/>
                  </a:srgbClr>
                </a:solidFill>
              </a:rPr>
              <a:t>Não é bom que o homem esteja só</a:t>
            </a:r>
            <a:r>
              <a:rPr lang="pt-BR" sz="3200" i="1" dirty="0"/>
              <a:t>; farei para ele alguém que o auxilie e lhe corresponda".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7303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Cântico dos cânticos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“Nem muitas águas conseguem apagar o amor;</a:t>
            </a:r>
            <a:br>
              <a:rPr lang="pt-BR" sz="3200" i="1" dirty="0"/>
            </a:br>
            <a:r>
              <a:rPr lang="pt-BR" sz="3200" i="1" dirty="0"/>
              <a:t>os rios não conseguem levá-lo na correnteza.</a:t>
            </a:r>
            <a:br>
              <a:rPr lang="pt-BR" sz="3200" i="1" dirty="0"/>
            </a:br>
            <a:r>
              <a:rPr lang="pt-BR" sz="3200" i="1" dirty="0"/>
              <a:t>Se alguém oferecesse todas as riquezas</a:t>
            </a:r>
            <a:br>
              <a:rPr lang="pt-BR" sz="3200" i="1" dirty="0"/>
            </a:br>
            <a:r>
              <a:rPr lang="pt-BR" sz="3200" i="1" dirty="0"/>
              <a:t>da sua casa para adquirir o amor,</a:t>
            </a:r>
            <a:br>
              <a:rPr lang="pt-BR" sz="3200" i="1" dirty="0"/>
            </a:br>
            <a:r>
              <a:rPr lang="pt-BR" sz="3200" i="1" dirty="0"/>
              <a:t>seria totalmente desprezado.“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Cânticos 8:7 </a:t>
            </a:r>
          </a:p>
        </p:txBody>
      </p:sp>
    </p:spTree>
    <p:extLst>
      <p:ext uri="{BB962C8B-B14F-4D97-AF65-F5344CB8AC3E}">
        <p14:creationId xmlns:p14="http://schemas.microsoft.com/office/powerpoint/2010/main" val="382470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Cântico dos cânticos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“Como você é linda, minha querida! Ah, como é linda!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Seus olhos são pombas. 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Como você é belo, meu amado! Ah, como é encantador!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Verdejante é o nosso leito.”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Cânticos 1:15-16</a:t>
            </a:r>
          </a:p>
        </p:txBody>
      </p:sp>
    </p:spTree>
    <p:extLst>
      <p:ext uri="{BB962C8B-B14F-4D97-AF65-F5344CB8AC3E}">
        <p14:creationId xmlns:p14="http://schemas.microsoft.com/office/powerpoint/2010/main" val="170461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Cântico dos cânticos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3484" y="2243892"/>
            <a:ext cx="9845031" cy="3768195"/>
          </a:xfrm>
        </p:spPr>
        <p:txBody>
          <a:bodyPr/>
          <a:lstStyle/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“Não despertem nem incomodem o amor enquanto ele não o quiser.”</a:t>
            </a:r>
          </a:p>
          <a:p>
            <a:pPr marL="0" marR="0" lvl="0" indent="0" algn="ctr">
              <a:spcAft>
                <a:spcPts val="0"/>
              </a:spcAft>
              <a:buNone/>
            </a:pPr>
            <a:r>
              <a:rPr lang="pt-BR" sz="3200" i="1" dirty="0"/>
              <a:t>Cânticos 8.4</a:t>
            </a:r>
          </a:p>
        </p:txBody>
      </p:sp>
    </p:spTree>
    <p:extLst>
      <p:ext uri="{BB962C8B-B14F-4D97-AF65-F5344CB8AC3E}">
        <p14:creationId xmlns:p14="http://schemas.microsoft.com/office/powerpoint/2010/main" val="92104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B8820EC7-F258-6467-05AB-9D163C99D414}"/>
              </a:ext>
            </a:extLst>
          </p:cNvPr>
          <p:cNvSpPr txBox="1">
            <a:spLocks/>
          </p:cNvSpPr>
          <p:nvPr/>
        </p:nvSpPr>
        <p:spPr>
          <a:xfrm>
            <a:off x="582567" y="1767859"/>
            <a:ext cx="5361033" cy="4329403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VOCÊ CONHECE ALGUÉM QUE JOGA O BOM SENSO PELA JANELA QUANDO SE TRATA DE NAMORO?</a:t>
            </a:r>
            <a:endParaRPr lang="en-US" sz="2800" dirty="0"/>
          </a:p>
        </p:txBody>
      </p:sp>
      <p:pic>
        <p:nvPicPr>
          <p:cNvPr id="1026" name="Picture 2" descr="Kit Bom Senso - dcmais">
            <a:extLst>
              <a:ext uri="{FF2B5EF4-FFF2-40B4-BE49-F238E27FC236}">
                <a16:creationId xmlns:a16="http://schemas.microsoft.com/office/drawing/2014/main" id="{0C94ADBE-19C1-402F-4D6F-B470C958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767859"/>
            <a:ext cx="5906278" cy="332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7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 err="1"/>
              <a:t>Resumindo</a:t>
            </a:r>
            <a:endParaRPr lang="en-US" dirty="0"/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8E8D5B2B-9610-547A-8A48-C9AB3A32D8CE}"/>
              </a:ext>
            </a:extLst>
          </p:cNvPr>
          <p:cNvSpPr txBox="1">
            <a:spLocks/>
          </p:cNvSpPr>
          <p:nvPr/>
        </p:nvSpPr>
        <p:spPr>
          <a:xfrm>
            <a:off x="496389" y="2917371"/>
            <a:ext cx="5965371" cy="37359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400" dirty="0"/>
              <a:t>Ceder a pressões internas e externas, pode fazer com que eu </a:t>
            </a:r>
            <a:r>
              <a:rPr lang="pt-BR" sz="2400" b="1" dirty="0">
                <a:solidFill>
                  <a:srgbClr val="FFC000">
                    <a:alpha val="70000"/>
                  </a:srgbClr>
                </a:solidFill>
              </a:rPr>
              <a:t>aceite “qualquer coisa”</a:t>
            </a:r>
            <a:r>
              <a:rPr lang="pt-BR" sz="2400" dirty="0"/>
              <a:t>, e certamente isso trará </a:t>
            </a:r>
            <a:r>
              <a:rPr lang="pt-BR" sz="2400" b="1" dirty="0">
                <a:solidFill>
                  <a:srgbClr val="FFC000">
                    <a:alpha val="70000"/>
                  </a:srgbClr>
                </a:solidFill>
              </a:rPr>
              <a:t>consequências</a:t>
            </a:r>
            <a:endParaRPr lang="en-US" sz="2400" b="1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35BF62A9-B7D9-277C-13CE-C3B189482A4E}"/>
              </a:ext>
            </a:extLst>
          </p:cNvPr>
          <p:cNvSpPr txBox="1">
            <a:spLocks/>
          </p:cNvSpPr>
          <p:nvPr/>
        </p:nvSpPr>
        <p:spPr>
          <a:xfrm>
            <a:off x="6563645" y="2588845"/>
            <a:ext cx="5628355" cy="3916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pt-BR" sz="2800" i="0" dirty="0"/>
              <a:t>Desejar companhia é bom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pt-BR" sz="2800" i="0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pt-BR" sz="2800" i="0" dirty="0"/>
              <a:t>Não é bom que este desejo me domine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98030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B8820EC7-F258-6467-05AB-9D163C99D414}"/>
              </a:ext>
            </a:extLst>
          </p:cNvPr>
          <p:cNvSpPr txBox="1">
            <a:spLocks/>
          </p:cNvSpPr>
          <p:nvPr/>
        </p:nvSpPr>
        <p:spPr>
          <a:xfrm>
            <a:off x="602304" y="1593666"/>
            <a:ext cx="10987392" cy="4000036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Por que você faz isso? </a:t>
            </a:r>
          </a:p>
          <a:p>
            <a:r>
              <a:rPr lang="pt-BR" sz="2800" dirty="0"/>
              <a:t>Por que você se contenta com tão pouco? </a:t>
            </a:r>
          </a:p>
          <a:p>
            <a:r>
              <a:rPr lang="pt-BR" sz="2800" dirty="0"/>
              <a:t>Você já sabe a forma como isso vai acabar? </a:t>
            </a:r>
          </a:p>
          <a:p>
            <a:r>
              <a:rPr lang="pt-BR" sz="2800" dirty="0"/>
              <a:t>Você já se esqueceu de como SEMPRE termina?</a:t>
            </a:r>
            <a:endParaRPr lang="en-US" sz="2800" dirty="0"/>
          </a:p>
        </p:txBody>
      </p:sp>
      <p:sp>
        <p:nvSpPr>
          <p:cNvPr id="2" name="Title 15">
            <a:extLst>
              <a:ext uri="{FF2B5EF4-FFF2-40B4-BE49-F238E27FC236}">
                <a16:creationId xmlns:a16="http://schemas.microsoft.com/office/drawing/2014/main" id="{30F9C735-F275-D90C-A066-A0121A1F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04" y="400591"/>
            <a:ext cx="11136850" cy="1193074"/>
          </a:xfrm>
        </p:spPr>
        <p:txBody>
          <a:bodyPr/>
          <a:lstStyle/>
          <a:p>
            <a:pPr algn="l"/>
            <a:r>
              <a:rPr lang="en-US" dirty="0" err="1"/>
              <a:t>Perguntas</a:t>
            </a:r>
            <a:r>
              <a:rPr lang="en-US" dirty="0"/>
              <a:t> que </a:t>
            </a:r>
            <a:r>
              <a:rPr lang="en-US" dirty="0" err="1"/>
              <a:t>fazemos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B8820EC7-F258-6467-05AB-9D163C99D414}"/>
              </a:ext>
            </a:extLst>
          </p:cNvPr>
          <p:cNvSpPr txBox="1">
            <a:spLocks/>
          </p:cNvSpPr>
          <p:nvPr/>
        </p:nvSpPr>
        <p:spPr>
          <a:xfrm>
            <a:off x="602303" y="1714500"/>
            <a:ext cx="5471739" cy="3879202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Às vezes, o 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envolvimento emocional </a:t>
            </a:r>
          </a:p>
          <a:p>
            <a:pPr marL="0" indent="0">
              <a:buNone/>
            </a:pPr>
            <a:r>
              <a:rPr lang="pt-BR" sz="2800" dirty="0"/>
              <a:t>de um relacionamento pode 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FFC000">
                    <a:alpha val="70000"/>
                  </a:srgbClr>
                </a:solidFill>
              </a:rPr>
              <a:t>dificultar a visão clara das coisas</a:t>
            </a:r>
            <a:r>
              <a:rPr lang="pt-BR" sz="2800" dirty="0"/>
              <a:t>.</a:t>
            </a:r>
            <a:endParaRPr lang="en-US" sz="2800" dirty="0"/>
          </a:p>
        </p:txBody>
      </p:sp>
      <p:pic>
        <p:nvPicPr>
          <p:cNvPr id="2050" name="Picture 2" descr="Coisas estranhas acontecem quando as pessoas ficam com os olhos vendados  por 96 horas - MDig">
            <a:extLst>
              <a:ext uri="{FF2B5EF4-FFF2-40B4-BE49-F238E27FC236}">
                <a16:creationId xmlns:a16="http://schemas.microsoft.com/office/drawing/2014/main" id="{BAA9EB32-D863-662E-B821-75D54E11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49" y="1714500"/>
            <a:ext cx="5141376" cy="31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Davi </a:t>
            </a:r>
            <a:br>
              <a:rPr lang="en-US" dirty="0"/>
            </a:br>
            <a:r>
              <a:rPr lang="en-US" dirty="0"/>
              <a:t>e </a:t>
            </a:r>
            <a:br>
              <a:rPr lang="en-US" dirty="0"/>
            </a:br>
            <a:r>
              <a:rPr lang="en-US" dirty="0"/>
              <a:t>Bate </a:t>
            </a:r>
            <a:r>
              <a:rPr lang="en-US"/>
              <a:t>Seba</a:t>
            </a:r>
            <a:endParaRPr lang="en-US" dirty="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4180302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/>
              <a:t>2 Samuel 11</a:t>
            </a:r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b="1" dirty="0" err="1"/>
              <a:t>Contexto</a:t>
            </a:r>
            <a:r>
              <a:rPr lang="en-US" sz="2400" b="1" dirty="0"/>
              <a:t>:</a:t>
            </a:r>
            <a:r>
              <a:rPr lang="en-US" sz="2400" dirty="0"/>
              <a:t> Israel em Guerra contra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Amonitas</a:t>
            </a:r>
            <a:endParaRPr lang="en-US" sz="2400" dirty="0"/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 err="1"/>
              <a:t>Os</a:t>
            </a:r>
            <a:r>
              <a:rPr lang="en-US" sz="2400" dirty="0"/>
              <a:t> Reis </a:t>
            </a:r>
            <a:r>
              <a:rPr lang="en-US" sz="2400" dirty="0" err="1"/>
              <a:t>costumavam</a:t>
            </a:r>
            <a:r>
              <a:rPr lang="en-US" sz="2400" dirty="0"/>
              <a:t> </a:t>
            </a:r>
            <a:r>
              <a:rPr lang="en-US" sz="2400" dirty="0" err="1"/>
              <a:t>liderar</a:t>
            </a:r>
            <a:r>
              <a:rPr lang="en-US" sz="2400" dirty="0"/>
              <a:t> </a:t>
            </a:r>
            <a:r>
              <a:rPr lang="en-US" sz="2400" dirty="0" err="1"/>
              <a:t>guerras</a:t>
            </a:r>
            <a:r>
              <a:rPr lang="en-US" sz="2400" dirty="0"/>
              <a:t> em campo</a:t>
            </a:r>
          </a:p>
        </p:txBody>
      </p:sp>
      <p:pic>
        <p:nvPicPr>
          <p:cNvPr id="3074" name="Picture 2" descr="Why did kings stop leading from the front in battle, and how did this  affect the ideology of kingship? - Quora">
            <a:extLst>
              <a:ext uri="{FF2B5EF4-FFF2-40B4-BE49-F238E27FC236}">
                <a16:creationId xmlns:a16="http://schemas.microsoft.com/office/drawing/2014/main" id="{0EBE1E67-C942-493A-6B46-BDCA177D3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" r="14866" b="1"/>
          <a:stretch/>
        </p:blipFill>
        <p:spPr bwMode="auto">
          <a:xfrm>
            <a:off x="4979987" y="540033"/>
            <a:ext cx="6671025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7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Davi </a:t>
            </a:r>
            <a:br>
              <a:rPr lang="en-US" dirty="0"/>
            </a:br>
            <a:r>
              <a:rPr lang="en-US" dirty="0"/>
              <a:t>e </a:t>
            </a:r>
            <a:br>
              <a:rPr lang="en-US" dirty="0"/>
            </a:br>
            <a:r>
              <a:rPr lang="en-US" dirty="0"/>
              <a:t>Bate </a:t>
            </a:r>
            <a:r>
              <a:rPr lang="en-US"/>
              <a:t>Seba</a:t>
            </a:r>
            <a:endParaRPr lang="en-US" dirty="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4245616" cy="3660385"/>
          </a:xfrm>
        </p:spPr>
        <p:txBody>
          <a:bodyPr vert="horz" lIns="0" tIns="0" rIns="0" bIns="0" rtlCol="0" anchor="t" anchorCtr="0">
            <a:noAutofit/>
          </a:bodyPr>
          <a:lstStyle/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/>
              <a:t>2 Samuel 11</a:t>
            </a:r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b="1" dirty="0" err="1"/>
              <a:t>Contexto</a:t>
            </a:r>
            <a:r>
              <a:rPr lang="en-US" sz="2400" b="1" dirty="0"/>
              <a:t>:</a:t>
            </a:r>
            <a:r>
              <a:rPr lang="en-US" sz="2400" dirty="0"/>
              <a:t> Israel em Guerra contra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Amonitas</a:t>
            </a:r>
            <a:endParaRPr lang="en-US" sz="2400" dirty="0"/>
          </a:p>
          <a:p>
            <a:pPr marR="0" lvl="0">
              <a:lnSpc>
                <a:spcPct val="125000"/>
              </a:lnSpc>
              <a:spcAft>
                <a:spcPts val="0"/>
              </a:spcAft>
            </a:pPr>
            <a:r>
              <a:rPr lang="en-US" sz="2400" dirty="0" err="1"/>
              <a:t>Os</a:t>
            </a:r>
            <a:r>
              <a:rPr lang="en-US" sz="2400" dirty="0"/>
              <a:t> Reis </a:t>
            </a:r>
            <a:r>
              <a:rPr lang="en-US" sz="2400" dirty="0" err="1"/>
              <a:t>costumavam</a:t>
            </a:r>
            <a:r>
              <a:rPr lang="en-US" sz="2400" dirty="0"/>
              <a:t> </a:t>
            </a:r>
            <a:r>
              <a:rPr lang="en-US" sz="2400" dirty="0" err="1"/>
              <a:t>liderar</a:t>
            </a:r>
            <a:r>
              <a:rPr lang="en-US" sz="2400" dirty="0"/>
              <a:t> </a:t>
            </a:r>
            <a:r>
              <a:rPr lang="en-US" sz="2400" dirty="0" err="1"/>
              <a:t>guerras</a:t>
            </a:r>
            <a:r>
              <a:rPr lang="en-US" sz="2400" dirty="0"/>
              <a:t> em campo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AC157F-AD62-0B8F-8C1B-51429C85B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t="3919" r="1986" b="3876"/>
          <a:stretch/>
        </p:blipFill>
        <p:spPr bwMode="auto">
          <a:xfrm>
            <a:off x="6223518" y="541370"/>
            <a:ext cx="4245429" cy="577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9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98" name="Group 309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099" name="Freeform: Shape 309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00" name="Straight Connector 309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V1. Primeiro </a:t>
            </a:r>
            <a:r>
              <a:rPr lang="en-US"/>
              <a:t>ProblemA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350" y="4113213"/>
            <a:ext cx="5575300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ctr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3200" i="1" dirty="0"/>
              <a:t>Lugar </a:t>
            </a:r>
            <a:r>
              <a:rPr lang="en-US" sz="3200" i="1" dirty="0" err="1"/>
              <a:t>errado</a:t>
            </a:r>
            <a:r>
              <a:rPr lang="en-US" sz="3200" i="1" dirty="0"/>
              <a:t>, na hora </a:t>
            </a:r>
            <a:r>
              <a:rPr lang="en-US" sz="3200" i="1" dirty="0" err="1"/>
              <a:t>errada</a:t>
            </a:r>
            <a:endParaRPr lang="en-US" sz="3200" i="1" dirty="0"/>
          </a:p>
        </p:txBody>
      </p: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4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V4. Segundo Problema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531815"/>
            <a:ext cx="4451347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marL="0" marR="0" lvl="0" indent="0" algn="ctr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3200" i="1" dirty="0" err="1"/>
              <a:t>Agir</a:t>
            </a:r>
            <a:r>
              <a:rPr lang="en-US" sz="3200" i="1" dirty="0"/>
              <a:t> </a:t>
            </a:r>
            <a:r>
              <a:rPr lang="en-US" sz="3200" i="1" dirty="0" err="1"/>
              <a:t>pelo</a:t>
            </a:r>
            <a:r>
              <a:rPr lang="en-US" sz="3200" i="1" dirty="0"/>
              <a:t> </a:t>
            </a:r>
            <a:r>
              <a:rPr lang="en-US" sz="3200" i="1" dirty="0" err="1"/>
              <a:t>desejo</a:t>
            </a:r>
            <a:endParaRPr lang="en-US" sz="3200" i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Cat Falling GIF">
            <a:extLst>
              <a:ext uri="{FF2B5EF4-FFF2-40B4-BE49-F238E27FC236}">
                <a16:creationId xmlns:a16="http://schemas.microsoft.com/office/drawing/2014/main" id="{AB4E2901-080F-1841-BE85-9F246B18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41" y="2843212"/>
            <a:ext cx="5627915" cy="316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91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V8. </a:t>
            </a:r>
            <a:r>
              <a:rPr lang="en-US"/>
              <a:t>terceiro</a:t>
            </a:r>
            <a:r>
              <a:rPr lang="en-US" dirty="0"/>
              <a:t> </a:t>
            </a:r>
            <a:r>
              <a:rPr lang="en-US"/>
              <a:t>ProblemA</a:t>
            </a:r>
            <a:br>
              <a:rPr lang="en-US" dirty="0"/>
            </a:br>
            <a:endParaRPr lang="en-US" dirty="0"/>
          </a:p>
        </p:txBody>
      </p:sp>
      <p:pic>
        <p:nvPicPr>
          <p:cNvPr id="10244" name="Picture 4" descr="Sonegação: a sujeira embaixo do tapete - Endeavor Brasil">
            <a:extLst>
              <a:ext uri="{FF2B5EF4-FFF2-40B4-BE49-F238E27FC236}">
                <a16:creationId xmlns:a16="http://schemas.microsoft.com/office/drawing/2014/main" id="{83D9022E-478B-12D1-D87D-A5FE59A1E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r="39154" b="1"/>
          <a:stretch/>
        </p:blipFill>
        <p:spPr bwMode="auto">
          <a:xfrm>
            <a:off x="540989" y="540033"/>
            <a:ext cx="4996212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73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5C910D2B-28A1-14E0-5053-C63D073DE023}"/>
              </a:ext>
            </a:extLst>
          </p:cNvPr>
          <p:cNvSpPr txBox="1">
            <a:spLocks/>
          </p:cNvSpPr>
          <p:nvPr/>
        </p:nvSpPr>
        <p:spPr>
          <a:xfrm>
            <a:off x="6645275" y="2759076"/>
            <a:ext cx="4996211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sz="2400" b="1" i="1" dirty="0"/>
              <a:t>Insistir no </a:t>
            </a:r>
            <a:r>
              <a:rPr lang="en-US" sz="2400" b="1" i="1" dirty="0" err="1"/>
              <a:t>erro</a:t>
            </a:r>
            <a:endParaRPr lang="en-US" sz="2400" b="1" dirty="0"/>
          </a:p>
          <a:p>
            <a:pPr>
              <a:lnSpc>
                <a:spcPct val="125000"/>
              </a:lnSpc>
            </a:pPr>
            <a:r>
              <a:rPr lang="en-US" sz="2400" dirty="0"/>
              <a:t>Para </a:t>
            </a:r>
            <a:r>
              <a:rPr lang="en-US" sz="2400" dirty="0" err="1"/>
              <a:t>acobertar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consequência</a:t>
            </a:r>
            <a:r>
              <a:rPr lang="en-US" sz="2400" dirty="0"/>
              <a:t>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erro</a:t>
            </a:r>
            <a:r>
              <a:rPr lang="en-US" sz="2400" dirty="0"/>
              <a:t>, </a:t>
            </a:r>
            <a:r>
              <a:rPr lang="en-US" sz="2400" dirty="0" err="1"/>
              <a:t>tendemos</a:t>
            </a:r>
            <a:r>
              <a:rPr lang="en-US" sz="2400" dirty="0"/>
              <a:t> a </a:t>
            </a:r>
            <a:r>
              <a:rPr lang="en-US" sz="2400" dirty="0" err="1"/>
              <a:t>cometer</a:t>
            </a:r>
            <a:r>
              <a:rPr lang="en-US" sz="2400" dirty="0"/>
              <a:t> mais </a:t>
            </a:r>
            <a:r>
              <a:rPr lang="en-US" sz="2400" dirty="0" err="1"/>
              <a:t>erros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86360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{E409F9A1-86C5-4780-86D3-9542E1C964B5}tf22339732_win32</Template>
  <TotalTime>1094</TotalTime>
  <Words>511</Words>
  <Application>Microsoft Office PowerPoint</Application>
  <PresentationFormat>Widescreen</PresentationFormat>
  <Paragraphs>87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 Light</vt:lpstr>
      <vt:lpstr>Calibri</vt:lpstr>
      <vt:lpstr>Rockwell Nova Light</vt:lpstr>
      <vt:lpstr>Wingdings</vt:lpstr>
      <vt:lpstr>LeafVTI</vt:lpstr>
      <vt:lpstr>Relacionamentos</vt:lpstr>
      <vt:lpstr>PowerPoint Presentation</vt:lpstr>
      <vt:lpstr>Perguntas que fazemos</vt:lpstr>
      <vt:lpstr>PowerPoint Presentation</vt:lpstr>
      <vt:lpstr>Davi  e  Bate Seba</vt:lpstr>
      <vt:lpstr>Davi  e  Bate Seba</vt:lpstr>
      <vt:lpstr>V1. Primeiro ProblemA </vt:lpstr>
      <vt:lpstr>V4. Segundo Problema</vt:lpstr>
      <vt:lpstr>V8. terceiro ProblemA </vt:lpstr>
      <vt:lpstr>V15. Quarto Problema</vt:lpstr>
      <vt:lpstr>V27. quinto Problema</vt:lpstr>
      <vt:lpstr>V7. Sexto Problema</vt:lpstr>
      <vt:lpstr>V13. O que fazer?</vt:lpstr>
      <vt:lpstr>reflita</vt:lpstr>
      <vt:lpstr>Ou seja</vt:lpstr>
      <vt:lpstr>Gênesis</vt:lpstr>
      <vt:lpstr>Cântico dos cânticos</vt:lpstr>
      <vt:lpstr>Cântico dos cânticos</vt:lpstr>
      <vt:lpstr>Cântico dos cânticos</vt:lpstr>
      <vt:lpstr>Resumindo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Campana, Lucas Horvath</dc:creator>
  <cp:lastModifiedBy>Campana, Lucas Horvath</cp:lastModifiedBy>
  <cp:revision>5</cp:revision>
  <dcterms:created xsi:type="dcterms:W3CDTF">2024-04-21T02:09:37Z</dcterms:created>
  <dcterms:modified xsi:type="dcterms:W3CDTF">2024-06-30T10:04:07Z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2024-04-21T02:09:38Z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483ab797-b43a-40c9-8f95-383a64a83b79</vt:lpwstr>
  </property>
  <property fmtid="{D5CDD505-2E9C-101B-9397-08002B2CF9AE}" pid="9" name="MSIP_Label_ea60d57e-af5b-4752-ac57-3e4f28ca11dc_ContentBits">
    <vt:lpwstr>0</vt:lpwstr>
  </property>
</Properties>
</file>