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1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409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9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1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2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3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5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6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2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8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0139-20AB-4457-A0F6-E4FA912A8F5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12A2-84D6-4402-AE56-3B0F5F05E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3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B904-DA81-4E29-B20D-8DE813C0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045" y="2612571"/>
            <a:ext cx="10213910" cy="1345262"/>
          </a:xfrm>
        </p:spPr>
        <p:txBody>
          <a:bodyPr/>
          <a:lstStyle/>
          <a:p>
            <a:r>
              <a:rPr lang="pt-BR" dirty="0"/>
              <a:t>O Preço de uma Decisão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6F310-AC23-40F8-B429-B0FE8C8DF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049908"/>
            <a:ext cx="9001462" cy="1655762"/>
          </a:xfrm>
        </p:spPr>
        <p:txBody>
          <a:bodyPr>
            <a:normAutofit/>
          </a:bodyPr>
          <a:lstStyle/>
          <a:p>
            <a:r>
              <a:rPr lang="pt-BR" i="1" dirty="0"/>
              <a:t>“Toda a Escritura é inspirada por Deus e útil para o ensino, para a repreensão, para a correção e para a instrução na justiça.”</a:t>
            </a:r>
          </a:p>
          <a:p>
            <a:r>
              <a:rPr lang="pt-BR" i="1" dirty="0"/>
              <a:t>2 Timóteo 3:16</a:t>
            </a:r>
            <a:endParaRPr lang="en-US" i="1" dirty="0"/>
          </a:p>
        </p:txBody>
      </p:sp>
      <p:pic>
        <p:nvPicPr>
          <p:cNvPr id="1026" name="Picture 2" descr="Duelo de Davi e Golias - Igreja Tabernáculo Mundial da Fé">
            <a:extLst>
              <a:ext uri="{FF2B5EF4-FFF2-40B4-BE49-F238E27FC236}">
                <a16:creationId xmlns:a16="http://schemas.microsoft.com/office/drawing/2014/main" id="{C8BF79F9-248F-49E8-B1AC-38286328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67" y="430306"/>
            <a:ext cx="3727266" cy="21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8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5C6-01E9-40F0-AE9F-5CC9F2FE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Livros Históricos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6242-0DFF-47CA-A320-F5280693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D1D5DB"/>
                </a:solidFill>
                <a:effectLst/>
                <a:latin typeface="Söhne"/>
              </a:rPr>
              <a:t>Os livros históricos da Bíblia são um conjunto de textos que narram a história do povo de Israel desde a sua origem até o retorno do exílio na Babilônia. Eles são compostos por 12 livros.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085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5C6-01E9-40F0-AE9F-5CC9F2FE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Livros Históricos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6242-0DFF-47CA-A320-F5280693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sz="3200" b="0" i="0" dirty="0">
                <a:solidFill>
                  <a:srgbClr val="D1D5DB"/>
                </a:solidFill>
                <a:effectLst/>
                <a:latin typeface="Söhne"/>
              </a:rPr>
              <a:t>Josué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D1D5DB"/>
                </a:solidFill>
                <a:effectLst/>
                <a:latin typeface="Söhne"/>
              </a:rPr>
              <a:t> Juízes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D1D5DB"/>
                </a:solidFill>
                <a:effectLst/>
                <a:latin typeface="Söhne"/>
              </a:rPr>
              <a:t> Rute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D1D5DB"/>
                </a:solidFill>
                <a:effectLst/>
                <a:latin typeface="Söhne"/>
              </a:rPr>
              <a:t> 1 Samuel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D1D5DB"/>
                </a:solidFill>
                <a:effectLst/>
                <a:latin typeface="Söhne"/>
              </a:rPr>
              <a:t> 2 Samuel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D1D5DB"/>
                </a:solidFill>
                <a:effectLst/>
                <a:latin typeface="Söhne"/>
              </a:rPr>
              <a:t> 1 Reis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D1D5DB"/>
                </a:solidFill>
                <a:effectLst/>
                <a:latin typeface="Söhne"/>
              </a:rPr>
              <a:t> 2 Reis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D1D5DB"/>
                </a:solidFill>
                <a:effectLst/>
                <a:latin typeface="Söhne"/>
              </a:rPr>
              <a:t> 1 Crônicas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D1D5DB"/>
                </a:solidFill>
                <a:effectLst/>
                <a:latin typeface="Söhne"/>
              </a:rPr>
              <a:t> 2 Crônicas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D1D5DB"/>
                </a:solidFill>
                <a:effectLst/>
                <a:latin typeface="Söhne"/>
              </a:rPr>
              <a:t> Esdras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D1D5DB"/>
                </a:solidFill>
                <a:effectLst/>
                <a:latin typeface="Söhne"/>
              </a:rPr>
              <a:t> Neemias</a:t>
            </a:r>
          </a:p>
          <a:p>
            <a:pPr algn="l">
              <a:buFont typeface="+mj-lt"/>
              <a:buAutoNum type="arabicPeriod"/>
            </a:pPr>
            <a:r>
              <a:rPr lang="pt-BR" sz="3200" b="0" i="0" dirty="0">
                <a:solidFill>
                  <a:srgbClr val="D1D5DB"/>
                </a:solidFill>
                <a:effectLst/>
                <a:latin typeface="Söhne"/>
              </a:rPr>
              <a:t> Ester</a:t>
            </a:r>
          </a:p>
        </p:txBody>
      </p:sp>
    </p:spTree>
    <p:extLst>
      <p:ext uri="{BB962C8B-B14F-4D97-AF65-F5344CB8AC3E}">
        <p14:creationId xmlns:p14="http://schemas.microsoft.com/office/powerpoint/2010/main" val="8289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5C6-01E9-40F0-AE9F-5CC9F2FE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Livros Históricos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6242-0DFF-47CA-A320-F5280693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Deus não “Editou” a bíblia, como se fosse um filme. Não mandou cortar os trechos tristes ou trágicos, nem exagerou as qualidades de heróis da fé.</a:t>
            </a:r>
          </a:p>
          <a:p>
            <a:endParaRPr lang="pt-BR" sz="2800" dirty="0"/>
          </a:p>
          <a:p>
            <a:r>
              <a:rPr lang="pt-BR" sz="2800" dirty="0"/>
              <a:t>Deus inspirou os escritores a relatarem tudo que fosse importante, incluindo erros e acertos das pessoas, como foi o caso do </a:t>
            </a:r>
            <a:r>
              <a:rPr lang="pt-BR" sz="2800" b="1" dirty="0">
                <a:solidFill>
                  <a:srgbClr val="FFC000"/>
                </a:solidFill>
              </a:rPr>
              <a:t>Rei Davi</a:t>
            </a:r>
            <a:r>
              <a:rPr lang="pt-BR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300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5C6-01E9-40F0-AE9F-5CC9F2FE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Julgamento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6242-0DFF-47CA-A320-F5280693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21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Hoje somos um tribunal, e iremos tratar de </a:t>
            </a:r>
            <a:r>
              <a:rPr lang="pt-BR" sz="2800" dirty="0">
                <a:solidFill>
                  <a:srgbClr val="FFC000"/>
                </a:solidFill>
              </a:rPr>
              <a:t>duas acusações </a:t>
            </a:r>
            <a:r>
              <a:rPr lang="pt-BR" sz="2800" dirty="0"/>
              <a:t>feitas ao rei Davi.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Entre vocês há três tipos de grupos: </a:t>
            </a:r>
            <a:r>
              <a:rPr lang="pt-BR" sz="2800" dirty="0">
                <a:solidFill>
                  <a:srgbClr val="FFC000"/>
                </a:solidFill>
              </a:rPr>
              <a:t>Advogados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C000"/>
                </a:solidFill>
              </a:rPr>
              <a:t>Promotores</a:t>
            </a:r>
            <a:r>
              <a:rPr lang="pt-BR" sz="2800" dirty="0"/>
              <a:t>, e o </a:t>
            </a:r>
            <a:r>
              <a:rPr lang="pt-BR" sz="2800" dirty="0">
                <a:solidFill>
                  <a:srgbClr val="FFC000"/>
                </a:solidFill>
              </a:rPr>
              <a:t>Júri</a:t>
            </a:r>
            <a:r>
              <a:rPr lang="pt-BR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16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5C6-01E9-40F0-AE9F-5CC9F2FE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Julgamento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6242-0DFF-47CA-A320-F5280693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55" y="1708727"/>
            <a:ext cx="10788072" cy="470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C000"/>
                </a:solidFill>
              </a:rPr>
              <a:t>Advogado:  </a:t>
            </a:r>
            <a:r>
              <a:rPr lang="pt-BR" dirty="0"/>
              <a:t>O papel do advogado é representar e defender os interesses de seus clientes perante o tribunal. Eles são responsáveis por preparar </a:t>
            </a:r>
            <a:r>
              <a:rPr lang="pt-BR" b="1" dirty="0">
                <a:solidFill>
                  <a:srgbClr val="FFFF00"/>
                </a:solidFill>
              </a:rPr>
              <a:t>argumentos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b="1" dirty="0">
                <a:solidFill>
                  <a:srgbClr val="FFFF00"/>
                </a:solidFill>
              </a:rPr>
              <a:t>bíblicos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/>
              <a:t>e apresentá-los de forma clara e convincente.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FFC000"/>
                </a:solidFill>
              </a:rPr>
              <a:t>Promotor:  </a:t>
            </a:r>
            <a:r>
              <a:rPr lang="pt-BR" dirty="0"/>
              <a:t>O papel do promotor, também conhecido como procurador ou acusador público, é apresentar evidências e </a:t>
            </a:r>
            <a:r>
              <a:rPr lang="pt-BR" b="1" dirty="0">
                <a:solidFill>
                  <a:srgbClr val="FFFF00"/>
                </a:solidFill>
              </a:rPr>
              <a:t>argumentos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b="1" dirty="0">
                <a:solidFill>
                  <a:srgbClr val="FFFF00"/>
                </a:solidFill>
              </a:rPr>
              <a:t>bíblicos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/>
              <a:t>perante o tribunal com o objetivo de condenar um indivíduo acusado de um crime.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FFC000"/>
                </a:solidFill>
              </a:rPr>
              <a:t>O Júri Popular:  </a:t>
            </a:r>
            <a:r>
              <a:rPr lang="pt-BR" dirty="0"/>
              <a:t>É composto por um grupo de cidadãos selecionados aleatoriamente, que são chamados para avaliar as provas e decidir se o réu é culpado ou inocente em um caso criminal. O júri popular é responsável por julgar os fatos do caso </a:t>
            </a:r>
            <a:r>
              <a:rPr lang="pt-BR" b="1" dirty="0">
                <a:solidFill>
                  <a:srgbClr val="FFFF00"/>
                </a:solidFill>
              </a:rPr>
              <a:t>biblicamente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9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5C6-01E9-40F0-AE9F-5CC9F2FE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Julgamento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6242-0DFF-47CA-A320-F5280693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55" y="1708727"/>
            <a:ext cx="10871200" cy="470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6"/>
                </a:solidFill>
              </a:rPr>
              <a:t>Acusação 1</a:t>
            </a:r>
            <a:r>
              <a:rPr lang="en-US" b="1" dirty="0">
                <a:solidFill>
                  <a:schemeClr val="accent6"/>
                </a:solidFill>
              </a:rPr>
              <a:t>:  </a:t>
            </a:r>
          </a:p>
          <a:p>
            <a:pPr marL="0" indent="0">
              <a:buNone/>
            </a:pPr>
            <a:r>
              <a:rPr lang="pt-BR" dirty="0"/>
              <a:t>Davi apresentou uma conduta de rebeldia e arrogância ao desafiar e matar Golias sozinho.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Base bíblica principal: </a:t>
            </a:r>
            <a:r>
              <a:rPr lang="pt-BR" dirty="0"/>
              <a:t>1 Samuel 17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chemeClr val="accent6"/>
                </a:solidFill>
              </a:rPr>
              <a:t>Acusação 2</a:t>
            </a:r>
            <a:r>
              <a:rPr lang="en-US" b="1" dirty="0">
                <a:solidFill>
                  <a:schemeClr val="accent6"/>
                </a:solidFill>
              </a:rPr>
              <a:t>:  </a:t>
            </a:r>
          </a:p>
          <a:p>
            <a:pPr marL="0" indent="0">
              <a:buNone/>
            </a:pPr>
            <a:r>
              <a:rPr lang="pt-BR" dirty="0"/>
              <a:t>Davi adulterou com Bate-</a:t>
            </a:r>
            <a:r>
              <a:rPr lang="pt-BR" dirty="0" err="1"/>
              <a:t>Seba</a:t>
            </a:r>
            <a:r>
              <a:rPr lang="pt-BR" dirty="0"/>
              <a:t> e providenciou o assassinato de seu marido, Urias.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Base bíblica principal: </a:t>
            </a:r>
            <a:r>
              <a:rPr lang="pt-BR" dirty="0"/>
              <a:t>2 Samuel 11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Obs</a:t>
            </a:r>
            <a:r>
              <a:rPr lang="pt-BR" dirty="0"/>
              <a:t>: Vocês podem utilizar outras passagens da bíblia para ajudar a compor seu argumento.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82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5C6-01E9-40F0-AE9F-5CC9F2FE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Veredicto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5C0153-E42B-4979-8267-8FAC39850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55" y="1708727"/>
            <a:ext cx="10788072" cy="4932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6"/>
                </a:solidFill>
              </a:rPr>
              <a:t>Acusação 1</a:t>
            </a:r>
            <a:r>
              <a:rPr lang="en-US" b="1" dirty="0">
                <a:solidFill>
                  <a:schemeClr val="accent6"/>
                </a:solidFill>
              </a:rPr>
              <a:t>:  </a:t>
            </a:r>
          </a:p>
          <a:p>
            <a:pPr marL="0" indent="0">
              <a:buNone/>
            </a:pPr>
            <a:r>
              <a:rPr lang="pt-BR" dirty="0"/>
              <a:t>Davi apresentou uma conduta de rebeldia e arrogância ao desafiar e matar Golias sozinho.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Veredicto:</a:t>
            </a:r>
            <a:r>
              <a:rPr lang="pt-BR" dirty="0"/>
              <a:t> Inocente (1 </a:t>
            </a:r>
            <a:r>
              <a:rPr lang="pt-BR" dirty="0" err="1"/>
              <a:t>Sm</a:t>
            </a:r>
            <a:r>
              <a:rPr lang="pt-BR" dirty="0"/>
              <a:t> 16.13)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20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5C6-01E9-40F0-AE9F-5CC9F2FE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Veredicto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5C0153-E42B-4979-8267-8FAC39850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55" y="1708727"/>
            <a:ext cx="10788072" cy="4932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6"/>
                </a:solidFill>
              </a:rPr>
              <a:t>Acusação 2</a:t>
            </a:r>
            <a:r>
              <a:rPr lang="en-US" b="1" dirty="0">
                <a:solidFill>
                  <a:schemeClr val="accent6"/>
                </a:solidFill>
              </a:rPr>
              <a:t>:  </a:t>
            </a:r>
          </a:p>
          <a:p>
            <a:pPr marL="0" indent="0">
              <a:buNone/>
            </a:pPr>
            <a:r>
              <a:rPr lang="pt-BR" dirty="0"/>
              <a:t>Davi adulterou com Bate-</a:t>
            </a:r>
            <a:r>
              <a:rPr lang="pt-BR" dirty="0" err="1"/>
              <a:t>Seba</a:t>
            </a:r>
            <a:r>
              <a:rPr lang="pt-BR" dirty="0"/>
              <a:t> e providenciou o assassinato de seu marido, Urias.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Veredicto:</a:t>
            </a:r>
            <a:r>
              <a:rPr lang="pt-BR" dirty="0"/>
              <a:t> Culpado (2 </a:t>
            </a:r>
            <a:r>
              <a:rPr lang="pt-BR" dirty="0" err="1"/>
              <a:t>Sm</a:t>
            </a:r>
            <a:r>
              <a:rPr lang="pt-BR" dirty="0"/>
              <a:t> 12.9)</a:t>
            </a:r>
          </a:p>
          <a:p>
            <a:pPr marL="0" indent="0">
              <a:buNone/>
            </a:pPr>
            <a:r>
              <a:rPr lang="pt-BR" dirty="0"/>
              <a:t>porém....</a:t>
            </a:r>
          </a:p>
          <a:p>
            <a:pPr marL="0" indent="0">
              <a:buNone/>
            </a:pPr>
            <a:r>
              <a:rPr lang="pt-BR" dirty="0"/>
              <a:t>Davi confessou seu pecado, se arrependeu e foi perdoado (2 </a:t>
            </a:r>
            <a:r>
              <a:rPr lang="pt-BR" dirty="0" err="1"/>
              <a:t>Sm</a:t>
            </a:r>
            <a:r>
              <a:rPr lang="pt-BR" dirty="0"/>
              <a:t> 12.13)</a:t>
            </a:r>
          </a:p>
          <a:p>
            <a:pPr marL="0" indent="0">
              <a:buNone/>
            </a:pPr>
            <a:r>
              <a:rPr lang="pt-BR" dirty="0"/>
              <a:t>Porque...</a:t>
            </a:r>
          </a:p>
          <a:p>
            <a:pPr marL="0" indent="0">
              <a:buNone/>
            </a:pPr>
            <a:r>
              <a:rPr lang="pt-BR" i="1" dirty="0"/>
              <a:t>“Se </a:t>
            </a:r>
            <a:r>
              <a:rPr lang="pt-BR" i="1" dirty="0">
                <a:effectLst/>
              </a:rPr>
              <a:t>confessarmos</a:t>
            </a:r>
            <a:r>
              <a:rPr lang="pt-BR" i="1" dirty="0"/>
              <a:t> os nossos pecados, ele é fiel e justo para perdoar os nossos pecados e nos purificar de toda injustiça.” 1 João 1.9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C2AE27-BE43-4F4C-BEFD-34766C00C72A}"/>
              </a:ext>
            </a:extLst>
          </p:cNvPr>
          <p:cNvCxnSpPr>
            <a:cxnSpLocks/>
          </p:cNvCxnSpPr>
          <p:nvPr/>
        </p:nvCxnSpPr>
        <p:spPr>
          <a:xfrm>
            <a:off x="1967347" y="3438236"/>
            <a:ext cx="2468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A34BB9-E538-4696-B310-ABB6903CB937}"/>
              </a:ext>
            </a:extLst>
          </p:cNvPr>
          <p:cNvSpPr txBox="1"/>
          <p:nvPr/>
        </p:nvSpPr>
        <p:spPr>
          <a:xfrm>
            <a:off x="5301674" y="3193543"/>
            <a:ext cx="2911951" cy="41549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pt-BR" sz="2100" dirty="0"/>
              <a:t>Justificado (1 João 1.9)</a:t>
            </a:r>
            <a:endParaRPr lang="en-US" sz="2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AEF6FC-ED3B-4BFE-B604-071C26D87560}"/>
              </a:ext>
            </a:extLst>
          </p:cNvPr>
          <p:cNvCxnSpPr/>
          <p:nvPr/>
        </p:nvCxnSpPr>
        <p:spPr>
          <a:xfrm>
            <a:off x="4710545" y="3438236"/>
            <a:ext cx="471055" cy="0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3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48</TotalTime>
  <Words>494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Söhne</vt:lpstr>
      <vt:lpstr>Damask</vt:lpstr>
      <vt:lpstr>O Preço de uma Decisão</vt:lpstr>
      <vt:lpstr>Livros Históricos</vt:lpstr>
      <vt:lpstr>Livros Históricos</vt:lpstr>
      <vt:lpstr>Livros Históricos</vt:lpstr>
      <vt:lpstr>O Julgamento</vt:lpstr>
      <vt:lpstr>O Julgamento</vt:lpstr>
      <vt:lpstr>O Julgamento</vt:lpstr>
      <vt:lpstr>O Veredicto</vt:lpstr>
      <vt:lpstr>O Veredicto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Preço de uma Decisão</dc:title>
  <dc:creator>Campana, Lucas Horvath</dc:creator>
  <cp:lastModifiedBy>Campana, Lucas Horvath</cp:lastModifiedBy>
  <cp:revision>1</cp:revision>
  <dcterms:created xsi:type="dcterms:W3CDTF">2023-02-25T23:26:52Z</dcterms:created>
  <dcterms:modified xsi:type="dcterms:W3CDTF">2023-02-26T00:15:07Z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9256c7-9946-44df-b379-51beb93fd2d9_Enabled">
    <vt:lpwstr>true</vt:lpwstr>
  </property>
  <property fmtid="{D5CDD505-2E9C-101B-9397-08002B2CF9AE}" pid="3" name="MSIP_Label_589256c7-9946-44df-b379-51beb93fd2d9_SetDate">
    <vt:lpwstr>2023-02-25T23:27:25Z</vt:lpwstr>
  </property>
  <property fmtid="{D5CDD505-2E9C-101B-9397-08002B2CF9AE}" pid="4" name="MSIP_Label_589256c7-9946-44df-b379-51beb93fd2d9_Method">
    <vt:lpwstr>Privileged</vt:lpwstr>
  </property>
  <property fmtid="{D5CDD505-2E9C-101B-9397-08002B2CF9AE}" pid="5" name="MSIP_Label_589256c7-9946-44df-b379-51beb93fd2d9_Name">
    <vt:lpwstr>589256c7-9946-44df-b379-51beb93fd2d9</vt:lpwstr>
  </property>
  <property fmtid="{D5CDD505-2E9C-101B-9397-08002B2CF9AE}" pid="6" name="MSIP_Label_589256c7-9946-44df-b379-51beb93fd2d9_SiteId">
    <vt:lpwstr>36da45f1-dd2c-4d1f-af13-5abe46b99921</vt:lpwstr>
  </property>
  <property fmtid="{D5CDD505-2E9C-101B-9397-08002B2CF9AE}" pid="7" name="MSIP_Label_589256c7-9946-44df-b379-51beb93fd2d9_ActionId">
    <vt:lpwstr>e54eb2f5-145b-4638-bd7f-370c5b924d87</vt:lpwstr>
  </property>
  <property fmtid="{D5CDD505-2E9C-101B-9397-08002B2CF9AE}" pid="8" name="MSIP_Label_589256c7-9946-44df-b379-51beb93fd2d9_ContentBits">
    <vt:lpwstr>0</vt:lpwstr>
  </property>
</Properties>
</file>