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0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23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12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9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8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3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8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0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8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4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3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7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D262-5077-4F94-BC97-4F269CDC455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65BE0-E3E9-4877-B8FD-4312DBDA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8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Dados e marcadores num jogo do quadro">
            <a:extLst>
              <a:ext uri="{FF2B5EF4-FFF2-40B4-BE49-F238E27FC236}">
                <a16:creationId xmlns:a16="http://schemas.microsoft.com/office/drawing/2014/main" id="{E55080F6-72ED-6168-35FC-61B71E5719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891D1-302C-4DC6-B3F7-8B7C2FF12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pt-BR" b="0" dirty="0"/>
              <a:t>Em todo jogo há</a:t>
            </a:r>
            <a:br>
              <a:rPr lang="pt-BR" b="0" dirty="0"/>
            </a:br>
            <a:r>
              <a:rPr lang="pt-BR" dirty="0"/>
              <a:t>regras e juiz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6DEAB-75CF-4C32-A6C6-B68CCB25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pt-BR" i="1" dirty="0"/>
              <a:t>“Lembre a todos que se sujeitem aos governantes e às autoridades, sejam obedientes, estejam sempre prontos a fazer tudo o que é bom”. Tito 3.1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483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EAAA-C9C1-4C65-9889-03316C44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Hora de pensar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B31BF-2207-4C0A-8D4B-21E476BF1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921406"/>
            <a:ext cx="7459642" cy="44588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/>
              <a:t>Agora é com vocês! Dividam-se em grupos e pensem para compartilhar:</a:t>
            </a:r>
          </a:p>
          <a:p>
            <a:pPr marL="0" indent="0">
              <a:buNone/>
            </a:pPr>
            <a:endParaRPr lang="pt-BR" sz="2400"/>
          </a:p>
          <a:p>
            <a:pPr marL="457200" indent="-457200">
              <a:buFont typeface="+mj-lt"/>
              <a:buAutoNum type="arabicPeriod"/>
            </a:pPr>
            <a:r>
              <a:rPr lang="pt-BR" sz="2400"/>
              <a:t>Uma </a:t>
            </a:r>
            <a:r>
              <a:rPr lang="pt-BR" sz="2400" b="1">
                <a:solidFill>
                  <a:srgbClr val="FFC000"/>
                </a:solidFill>
              </a:rPr>
              <a:t>pessoa</a:t>
            </a:r>
            <a:r>
              <a:rPr lang="pt-BR" sz="2400"/>
              <a:t> na bíblia que obedeceu a vontade de Deus.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/>
              <a:t>Qual foi a </a:t>
            </a:r>
            <a:r>
              <a:rPr lang="pt-BR" sz="2400" b="1">
                <a:solidFill>
                  <a:srgbClr val="FFC000"/>
                </a:solidFill>
              </a:rPr>
              <a:t>atitude</a:t>
            </a:r>
            <a:r>
              <a:rPr lang="pt-BR" sz="2400"/>
              <a:t> de obediência dessa pessoa?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/>
              <a:t>Qual foi a </a:t>
            </a:r>
            <a:r>
              <a:rPr lang="pt-BR" sz="2400" b="1">
                <a:solidFill>
                  <a:srgbClr val="FFC000"/>
                </a:solidFill>
              </a:rPr>
              <a:t>dificuldade</a:t>
            </a:r>
            <a:r>
              <a:rPr lang="pt-BR" sz="2400"/>
              <a:t> que essa pessoa enfrentou ao obedecer?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/>
              <a:t>Qual foi o </a:t>
            </a:r>
            <a:r>
              <a:rPr lang="pt-BR" sz="2400" b="1">
                <a:solidFill>
                  <a:srgbClr val="FFC000"/>
                </a:solidFill>
              </a:rPr>
              <a:t>resultado</a:t>
            </a:r>
            <a:r>
              <a:rPr lang="pt-BR" sz="2400"/>
              <a:t> dessa obediência?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2CABA6-9111-460A-AD63-91D8F2F6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13" y="2309889"/>
            <a:ext cx="3359650" cy="32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5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EAAA-C9C1-4C65-9889-03316C44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todo Jogo Há Regras e Juiz</a:t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BB22-240A-452E-9D4C-1B413F46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43331"/>
            <a:ext cx="4367122" cy="3695136"/>
          </a:xfrm>
        </p:spPr>
        <p:txBody>
          <a:bodyPr>
            <a:normAutofit/>
          </a:bodyPr>
          <a:lstStyle/>
          <a:p>
            <a:r>
              <a:rPr lang="en-US" sz="2800" dirty="0" err="1"/>
              <a:t>Futebol</a:t>
            </a:r>
            <a:r>
              <a:rPr lang="en-US" sz="2800" dirty="0"/>
              <a:t> e </a:t>
            </a:r>
            <a:r>
              <a:rPr lang="en-US" sz="2800" dirty="0" err="1"/>
              <a:t>esportes</a:t>
            </a:r>
            <a:r>
              <a:rPr lang="en-US" sz="2800" dirty="0"/>
              <a:t> em </a:t>
            </a:r>
            <a:r>
              <a:rPr lang="en-US" sz="2800" dirty="0" err="1"/>
              <a:t>geral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 em outros ambientes?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43023-51AB-4DE1-8ABE-9EDDD4C5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6" y="2158468"/>
            <a:ext cx="6082140" cy="37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6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EAAA-C9C1-4C65-9889-03316C44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Observando a Realidade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BB22-240A-452E-9D4C-1B413F46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 partir de uma </a:t>
            </a:r>
            <a:r>
              <a:rPr lang="pt-BR" sz="2800" b="1" dirty="0">
                <a:solidFill>
                  <a:srgbClr val="FFC000"/>
                </a:solidFill>
              </a:rPr>
              <a:t>observação atenta da realidade</a:t>
            </a:r>
            <a:r>
              <a:rPr lang="pt-BR" sz="2800" dirty="0"/>
              <a:t>, percebemos que </a:t>
            </a:r>
            <a:r>
              <a:rPr lang="pt-BR" sz="2800" b="1" dirty="0">
                <a:solidFill>
                  <a:srgbClr val="FFC000"/>
                </a:solidFill>
              </a:rPr>
              <a:t>há ordem no mundo criado por Deus</a:t>
            </a:r>
            <a:r>
              <a:rPr lang="pt-BR" sz="2800" dirty="0"/>
              <a:t>. </a:t>
            </a:r>
          </a:p>
          <a:p>
            <a:endParaRPr lang="pt-BR" sz="2800" dirty="0"/>
          </a:p>
          <a:p>
            <a:r>
              <a:rPr lang="pt-BR" sz="2800" dirty="0"/>
              <a:t>Ainda que </a:t>
            </a:r>
            <a:r>
              <a:rPr lang="pt-BR" sz="2800" b="1" dirty="0">
                <a:solidFill>
                  <a:srgbClr val="FFC000"/>
                </a:solidFill>
              </a:rPr>
              <a:t>a queda </a:t>
            </a:r>
            <a:r>
              <a:rPr lang="pt-BR" sz="2800" dirty="0"/>
              <a:t>tenha bagunçado as coisas, o ser humano </a:t>
            </a:r>
            <a:r>
              <a:rPr lang="pt-BR" sz="2800" b="1" dirty="0">
                <a:solidFill>
                  <a:srgbClr val="FFC000"/>
                </a:solidFill>
              </a:rPr>
              <a:t>consegue refletir este padrão divino </a:t>
            </a:r>
            <a:r>
              <a:rPr lang="pt-BR" sz="2800" dirty="0"/>
              <a:t>em muitas coisas.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4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EAAA-C9C1-4C65-9889-03316C44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Observando a Realidade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BB22-240A-452E-9D4C-1B413F46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ser humano tem </a:t>
            </a:r>
            <a:r>
              <a:rPr lang="pt-BR" sz="2800" b="1" dirty="0">
                <a:solidFill>
                  <a:srgbClr val="FFC000"/>
                </a:solidFill>
              </a:rPr>
              <a:t>liberdade</a:t>
            </a:r>
            <a:r>
              <a:rPr lang="pt-BR" sz="2800" dirty="0"/>
              <a:t> em suas escolhas, </a:t>
            </a:r>
          </a:p>
          <a:p>
            <a:pPr marL="0" indent="0">
              <a:buNone/>
            </a:pPr>
            <a:r>
              <a:rPr lang="pt-BR" sz="2800" dirty="0"/>
              <a:t>mas só irá ser plenamente </a:t>
            </a:r>
            <a:r>
              <a:rPr lang="pt-BR" sz="2800" b="1" dirty="0">
                <a:solidFill>
                  <a:srgbClr val="FFC000"/>
                </a:solidFill>
              </a:rPr>
              <a:t>satisfeito</a:t>
            </a:r>
            <a:r>
              <a:rPr lang="pt-BR" sz="2800" dirty="0"/>
              <a:t> quando </a:t>
            </a:r>
            <a:r>
              <a:rPr lang="pt-BR" sz="2800" b="1" dirty="0">
                <a:solidFill>
                  <a:srgbClr val="FFC000"/>
                </a:solidFill>
              </a:rPr>
              <a:t>reconhecer e obedecer</a:t>
            </a:r>
            <a:r>
              <a:rPr lang="pt-BR" sz="2800" dirty="0"/>
              <a:t> a vontade de Deus.</a:t>
            </a:r>
          </a:p>
          <a:p>
            <a:endParaRPr lang="pt-BR" sz="2800" dirty="0"/>
          </a:p>
          <a:p>
            <a:r>
              <a:rPr lang="pt-BR" sz="2800" dirty="0"/>
              <a:t>O que a bíblia diz sobre obediência?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058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EAAA-C9C1-4C65-9889-03316C44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Obediência segundo a bíblia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BB22-240A-452E-9D4C-1B413F46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262" y="2096064"/>
            <a:ext cx="8556828" cy="3695136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Aos seus pais ou responsáveis - </a:t>
            </a:r>
            <a:r>
              <a:rPr lang="pt-BR" sz="2800" b="1" dirty="0" err="1">
                <a:solidFill>
                  <a:srgbClr val="FFC000"/>
                </a:solidFill>
              </a:rPr>
              <a:t>Ef</a:t>
            </a:r>
            <a:r>
              <a:rPr lang="pt-BR" sz="2800" b="1" dirty="0">
                <a:solidFill>
                  <a:srgbClr val="FFC000"/>
                </a:solidFill>
              </a:rPr>
              <a:t> 6.1-2</a:t>
            </a:r>
          </a:p>
          <a:p>
            <a:r>
              <a:rPr lang="pt-BR" sz="2800" dirty="0"/>
              <a:t>Aos mais velhos - </a:t>
            </a:r>
            <a:r>
              <a:rPr lang="pt-BR" sz="2800" b="1" dirty="0">
                <a:solidFill>
                  <a:srgbClr val="FFC000"/>
                </a:solidFill>
              </a:rPr>
              <a:t>1 </a:t>
            </a:r>
            <a:r>
              <a:rPr lang="pt-BR" sz="2800" b="1" dirty="0" err="1">
                <a:solidFill>
                  <a:srgbClr val="FFC000"/>
                </a:solidFill>
              </a:rPr>
              <a:t>Pe</a:t>
            </a:r>
            <a:r>
              <a:rPr lang="pt-BR" sz="2800" b="1" dirty="0">
                <a:solidFill>
                  <a:srgbClr val="FFC000"/>
                </a:solidFill>
              </a:rPr>
              <a:t> 5.5</a:t>
            </a:r>
          </a:p>
          <a:p>
            <a:r>
              <a:rPr lang="pt-BR" sz="2800" dirty="0"/>
              <a:t>Aos professores e líderes - </a:t>
            </a:r>
            <a:r>
              <a:rPr lang="pt-BR" sz="2800" b="1" dirty="0" err="1">
                <a:solidFill>
                  <a:srgbClr val="FFC000"/>
                </a:solidFill>
              </a:rPr>
              <a:t>Hb</a:t>
            </a:r>
            <a:r>
              <a:rPr lang="pt-BR" sz="2800" b="1" dirty="0">
                <a:solidFill>
                  <a:srgbClr val="FFC000"/>
                </a:solidFill>
              </a:rPr>
              <a:t> 13.17</a:t>
            </a:r>
          </a:p>
          <a:p>
            <a:r>
              <a:rPr lang="pt-BR" sz="2800" dirty="0"/>
              <a:t>Aos patrões - </a:t>
            </a:r>
            <a:r>
              <a:rPr lang="pt-BR" sz="2800" b="1" dirty="0">
                <a:solidFill>
                  <a:srgbClr val="FFC000"/>
                </a:solidFill>
              </a:rPr>
              <a:t>1 </a:t>
            </a:r>
            <a:r>
              <a:rPr lang="pt-BR" sz="2800" b="1" dirty="0" err="1">
                <a:solidFill>
                  <a:srgbClr val="FFC000"/>
                </a:solidFill>
              </a:rPr>
              <a:t>Pe</a:t>
            </a:r>
            <a:r>
              <a:rPr lang="pt-BR" sz="2800" b="1" dirty="0">
                <a:solidFill>
                  <a:srgbClr val="FFC000"/>
                </a:solidFill>
              </a:rPr>
              <a:t> 2.18</a:t>
            </a:r>
          </a:p>
          <a:p>
            <a:r>
              <a:rPr lang="pt-BR" sz="2800" dirty="0"/>
              <a:t>Ás autoridades - </a:t>
            </a:r>
            <a:r>
              <a:rPr lang="pt-BR" sz="2800" b="1" dirty="0" err="1">
                <a:solidFill>
                  <a:srgbClr val="FFC000"/>
                </a:solidFill>
              </a:rPr>
              <a:t>Rm</a:t>
            </a:r>
            <a:r>
              <a:rPr lang="pt-BR" sz="2800" b="1" dirty="0">
                <a:solidFill>
                  <a:srgbClr val="FFC000"/>
                </a:solidFill>
              </a:rPr>
              <a:t> 13.1</a:t>
            </a:r>
          </a:p>
          <a:p>
            <a:r>
              <a:rPr lang="pt-BR" sz="2800" dirty="0"/>
              <a:t>A Deus - </a:t>
            </a:r>
            <a:r>
              <a:rPr lang="pt-BR" sz="2800" b="1" dirty="0">
                <a:solidFill>
                  <a:srgbClr val="FFC000"/>
                </a:solidFill>
              </a:rPr>
              <a:t>1 </a:t>
            </a:r>
            <a:r>
              <a:rPr lang="pt-BR" sz="2800" b="1" dirty="0" err="1">
                <a:solidFill>
                  <a:srgbClr val="FFC000"/>
                </a:solidFill>
              </a:rPr>
              <a:t>Sm</a:t>
            </a:r>
            <a:r>
              <a:rPr lang="pt-BR" sz="2800" b="1" dirty="0">
                <a:solidFill>
                  <a:srgbClr val="FFC000"/>
                </a:solidFill>
              </a:rPr>
              <a:t> 15.22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4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EAAA-C9C1-4C65-9889-03316C44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Obediência segundo a bíblia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BB22-240A-452E-9D4C-1B413F46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Desobediência, mais cedo ou mais tarde, traz consequências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1 </a:t>
            </a:r>
            <a:r>
              <a:rPr lang="en-US" sz="2800" b="1" dirty="0" err="1">
                <a:solidFill>
                  <a:srgbClr val="FFC000"/>
                </a:solidFill>
              </a:rPr>
              <a:t>Sm</a:t>
            </a:r>
            <a:r>
              <a:rPr lang="en-US" sz="2800" b="1" dirty="0">
                <a:solidFill>
                  <a:srgbClr val="FFC000"/>
                </a:solidFill>
              </a:rPr>
              <a:t> 13.8-14</a:t>
            </a:r>
          </a:p>
          <a:p>
            <a:pPr marL="0" indent="0">
              <a:buNone/>
            </a:pPr>
            <a:endParaRPr lang="en-US" sz="2800" b="1" dirty="0">
              <a:solidFill>
                <a:srgbClr val="FFC000"/>
              </a:solidFill>
            </a:endParaRPr>
          </a:p>
          <a:p>
            <a:r>
              <a:rPr lang="pt-BR" sz="2800" dirty="0"/>
              <a:t>Obediência, ainda que difícil, produz bons frutos</a:t>
            </a:r>
          </a:p>
          <a:p>
            <a:pPr marL="0" indent="0">
              <a:buNone/>
            </a:pPr>
            <a:r>
              <a:rPr lang="pt-BR" sz="2800" b="1" dirty="0" err="1">
                <a:solidFill>
                  <a:srgbClr val="FFC000"/>
                </a:solidFill>
              </a:rPr>
              <a:t>Gn</a:t>
            </a:r>
            <a:r>
              <a:rPr lang="pt-BR" sz="2800" b="1" dirty="0">
                <a:solidFill>
                  <a:srgbClr val="FFC000"/>
                </a:solidFill>
              </a:rPr>
              <a:t> 7.5 </a:t>
            </a:r>
            <a:r>
              <a:rPr lang="pt-BR" sz="2800" dirty="0"/>
              <a:t>e</a:t>
            </a:r>
            <a:r>
              <a:rPr lang="pt-BR" sz="2800" b="1" dirty="0">
                <a:solidFill>
                  <a:srgbClr val="FFC000"/>
                </a:solidFill>
              </a:rPr>
              <a:t> </a:t>
            </a:r>
            <a:r>
              <a:rPr lang="pt-BR" sz="2800" b="1" dirty="0" err="1">
                <a:solidFill>
                  <a:srgbClr val="FFC000"/>
                </a:solidFill>
              </a:rPr>
              <a:t>Gn</a:t>
            </a:r>
            <a:r>
              <a:rPr lang="pt-BR" sz="2800" b="1" dirty="0">
                <a:solidFill>
                  <a:srgbClr val="FFC000"/>
                </a:solidFill>
              </a:rPr>
              <a:t> 8.18-22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9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EAAA-C9C1-4C65-9889-03316C44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Cristo, o maior exemplo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BB22-240A-452E-9D4C-1B413F46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23" y="1777565"/>
            <a:ext cx="11010703" cy="48595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“</a:t>
            </a:r>
            <a:r>
              <a:rPr lang="pt-BR" b="1" i="1" dirty="0">
                <a:solidFill>
                  <a:srgbClr val="FFC000"/>
                </a:solidFill>
              </a:rPr>
              <a:t>Tenham a mesma atitude demonstrada por Cristo Jesus</a:t>
            </a:r>
            <a:r>
              <a:rPr lang="pt-BR" i="1" dirty="0"/>
              <a:t>.</a:t>
            </a:r>
          </a:p>
          <a:p>
            <a:pPr marL="0" indent="0" algn="ctr">
              <a:buNone/>
            </a:pPr>
            <a:r>
              <a:rPr lang="pt-BR" i="1" dirty="0"/>
              <a:t>Embora sendo Deus, não considerou que ser igual a Deus fosse algo a que devesse se apegar.</a:t>
            </a:r>
          </a:p>
          <a:p>
            <a:pPr marL="0" indent="0" algn="ctr">
              <a:buNone/>
            </a:pPr>
            <a:r>
              <a:rPr lang="pt-BR" i="1" dirty="0"/>
              <a:t>Em vez disso, esvaziou a si mesmo; </a:t>
            </a:r>
            <a:r>
              <a:rPr lang="pt-BR" b="1" i="1" dirty="0">
                <a:solidFill>
                  <a:srgbClr val="FFC000"/>
                </a:solidFill>
              </a:rPr>
              <a:t>assumiu a posição de escravo </a:t>
            </a:r>
            <a:r>
              <a:rPr lang="pt-BR" i="1" dirty="0"/>
              <a:t>e nasceu como ser humano. Quando veio em forma humana,</a:t>
            </a:r>
          </a:p>
          <a:p>
            <a:pPr marL="0" indent="0" algn="ctr">
              <a:buNone/>
            </a:pPr>
            <a:r>
              <a:rPr lang="pt-BR" i="1" dirty="0"/>
              <a:t>humilhou-se </a:t>
            </a:r>
            <a:r>
              <a:rPr lang="pt-BR" b="1" i="1" dirty="0">
                <a:solidFill>
                  <a:srgbClr val="FFC000"/>
                </a:solidFill>
              </a:rPr>
              <a:t>e foi obediente até a morte</a:t>
            </a:r>
            <a:r>
              <a:rPr lang="pt-BR" i="1" dirty="0"/>
              <a:t>, e morte de cruz.</a:t>
            </a:r>
          </a:p>
          <a:p>
            <a:pPr marL="0" indent="0" algn="ctr">
              <a:buNone/>
            </a:pPr>
            <a:r>
              <a:rPr lang="pt-BR" b="1" i="1" dirty="0">
                <a:solidFill>
                  <a:srgbClr val="FFC000"/>
                </a:solidFill>
              </a:rPr>
              <a:t>Por isso Deus o elevou </a:t>
            </a:r>
            <a:r>
              <a:rPr lang="pt-BR" i="1" dirty="0"/>
              <a:t>ao lugar de mais alta honra e lhe deu o nome que está acima de todos os nomes,</a:t>
            </a:r>
          </a:p>
          <a:p>
            <a:pPr marL="0" indent="0" algn="ctr">
              <a:buNone/>
            </a:pPr>
            <a:r>
              <a:rPr lang="pt-BR" i="1" dirty="0"/>
              <a:t>para que, ao nome de Jesus, todo joelho se dobre, nos céus, na terra e debaixo da terra,</a:t>
            </a:r>
          </a:p>
          <a:p>
            <a:pPr marL="0" indent="0" algn="ctr">
              <a:buNone/>
            </a:pPr>
            <a:r>
              <a:rPr lang="pt-BR" i="1" dirty="0"/>
              <a:t>e toda língua declare que Jesus Cristo é Senhor, para a glória de Deus, o Pai. “</a:t>
            </a:r>
          </a:p>
          <a:p>
            <a:pPr marL="0" indent="0" algn="ctr">
              <a:buNone/>
            </a:pPr>
            <a:r>
              <a:rPr lang="pt-BR" i="1" dirty="0">
                <a:solidFill>
                  <a:schemeClr val="tx2"/>
                </a:solidFill>
              </a:rPr>
              <a:t> </a:t>
            </a:r>
            <a:r>
              <a:rPr lang="pt-BR" b="1" i="1" dirty="0">
                <a:solidFill>
                  <a:schemeClr val="tx2"/>
                </a:solidFill>
              </a:rPr>
              <a:t>Filipenses 2:5-11</a:t>
            </a:r>
            <a:endParaRPr lang="en-US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5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EAAA-C9C1-4C65-9889-03316C44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Refletindo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CDA5AD-2981-44C7-9382-7E45899C0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r>
              <a:rPr lang="pt-BR" sz="2800" dirty="0"/>
              <a:t>A obediência a Deus e às autoridades que ele estabeleceu nos ajuda a </a:t>
            </a:r>
            <a:r>
              <a:rPr lang="pt-BR" sz="2800" b="1" dirty="0">
                <a:solidFill>
                  <a:srgbClr val="FFC000"/>
                </a:solidFill>
              </a:rPr>
              <a:t>exercitar a confiança na Sua soberania</a:t>
            </a:r>
            <a:r>
              <a:rPr lang="pt-BR" sz="2800" dirty="0"/>
              <a:t>. </a:t>
            </a:r>
          </a:p>
          <a:p>
            <a:r>
              <a:rPr lang="pt-BR" sz="2800" b="1" dirty="0">
                <a:solidFill>
                  <a:srgbClr val="FFC000"/>
                </a:solidFill>
              </a:rPr>
              <a:t>Nem sempre </a:t>
            </a:r>
            <a:r>
              <a:rPr lang="pt-BR" sz="2800" dirty="0"/>
              <a:t>a obediência vai parecer o caminho mais fácil, ou o mais sábio aos olhos do mundo. </a:t>
            </a:r>
          </a:p>
          <a:p>
            <a:r>
              <a:rPr lang="pt-BR" sz="2800" dirty="0"/>
              <a:t>Mas aquele que buscar conhecer e cumprir a vontade de Deus </a:t>
            </a:r>
            <a:r>
              <a:rPr lang="pt-BR" sz="2800" b="1" dirty="0">
                <a:solidFill>
                  <a:srgbClr val="FFC000"/>
                </a:solidFill>
              </a:rPr>
              <a:t>encontrará a Graça</a:t>
            </a:r>
            <a:r>
              <a:rPr lang="pt-BR" sz="2800" dirty="0"/>
              <a:t>.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0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EAAA-C9C1-4C65-9889-03316C44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e se eu falhar?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CDA5AD-2981-44C7-9382-7E45899C0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800" i="1" dirty="0"/>
              <a:t>“Vocês são salvos pela </a:t>
            </a:r>
            <a:r>
              <a:rPr lang="pt-BR" sz="2800" b="1" i="1" dirty="0">
                <a:solidFill>
                  <a:srgbClr val="FFC000"/>
                </a:solidFill>
              </a:rPr>
              <a:t>graça</a:t>
            </a:r>
            <a:r>
              <a:rPr lang="pt-BR" sz="2800" i="1" dirty="0"/>
              <a:t>, por meio da </a:t>
            </a:r>
            <a:r>
              <a:rPr lang="pt-BR" sz="2800" b="1" i="1" dirty="0">
                <a:solidFill>
                  <a:srgbClr val="FFC000"/>
                </a:solidFill>
              </a:rPr>
              <a:t>fé</a:t>
            </a:r>
            <a:r>
              <a:rPr lang="pt-BR" sz="2800" i="1" dirty="0"/>
              <a:t>. Isso não vem de vocês; é uma </a:t>
            </a:r>
            <a:r>
              <a:rPr lang="pt-BR" sz="2800" b="1" i="1" dirty="0">
                <a:solidFill>
                  <a:srgbClr val="FFC000"/>
                </a:solidFill>
              </a:rPr>
              <a:t>dádiva de Deus</a:t>
            </a:r>
            <a:r>
              <a:rPr lang="pt-BR" sz="2800" i="1" dirty="0"/>
              <a:t>.</a:t>
            </a:r>
          </a:p>
          <a:p>
            <a:pPr marL="0" indent="0" algn="ctr">
              <a:buNone/>
            </a:pPr>
            <a:r>
              <a:rPr lang="pt-BR" sz="2800" b="1" i="1" dirty="0">
                <a:solidFill>
                  <a:srgbClr val="FFC000"/>
                </a:solidFill>
              </a:rPr>
              <a:t>Não é uma recompensa </a:t>
            </a:r>
            <a:r>
              <a:rPr lang="pt-BR" sz="2800" i="1" dirty="0"/>
              <a:t>pela prática de boas obras, para que ninguém venha a se orgulhar.</a:t>
            </a:r>
          </a:p>
          <a:p>
            <a:pPr marL="0" indent="0" algn="ctr">
              <a:buNone/>
            </a:pPr>
            <a:r>
              <a:rPr lang="pt-BR" sz="2800" i="1" dirty="0"/>
              <a:t>Pois somos obra-prima de Deus, criados em Cristo Jesus </a:t>
            </a:r>
            <a:r>
              <a:rPr lang="pt-BR" sz="2800" b="1" i="1" dirty="0">
                <a:solidFill>
                  <a:srgbClr val="FFC000"/>
                </a:solidFill>
              </a:rPr>
              <a:t>a fim de realizar as boas obras </a:t>
            </a:r>
            <a:r>
              <a:rPr lang="pt-BR" sz="2800" i="1" dirty="0"/>
              <a:t>que ele de antemão planejou para nós.”</a:t>
            </a:r>
          </a:p>
          <a:p>
            <a:pPr marL="0" indent="0" algn="ctr">
              <a:buNone/>
            </a:pPr>
            <a:r>
              <a:rPr lang="pt-BR" sz="2800" i="1" dirty="0">
                <a:solidFill>
                  <a:schemeClr val="tx2"/>
                </a:solidFill>
              </a:rPr>
              <a:t>Efésios 2:8-10</a:t>
            </a:r>
          </a:p>
        </p:txBody>
      </p:sp>
    </p:spTree>
    <p:extLst>
      <p:ext uri="{BB962C8B-B14F-4D97-AF65-F5344CB8AC3E}">
        <p14:creationId xmlns:p14="http://schemas.microsoft.com/office/powerpoint/2010/main" val="1009868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116</TotalTime>
  <Words>535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Damask</vt:lpstr>
      <vt:lpstr>Em todo jogo há regras e juiz</vt:lpstr>
      <vt:lpstr>Em todo Jogo Há Regras e Juiz </vt:lpstr>
      <vt:lpstr>Observando a Realidade</vt:lpstr>
      <vt:lpstr>Observando a Realidade</vt:lpstr>
      <vt:lpstr>Obediência segundo a bíblia</vt:lpstr>
      <vt:lpstr>Obediência segundo a bíblia</vt:lpstr>
      <vt:lpstr>Cristo, o maior exemplo</vt:lpstr>
      <vt:lpstr>Refletindo</vt:lpstr>
      <vt:lpstr>Mas e se eu falhar?</vt:lpstr>
      <vt:lpstr>Hora de pensar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todo jogo há regras e juiz</dc:title>
  <dc:creator>Campana, Lucas Horvath</dc:creator>
  <cp:lastModifiedBy>Campana, Lucas Horvath</cp:lastModifiedBy>
  <cp:revision>8</cp:revision>
  <dcterms:created xsi:type="dcterms:W3CDTF">2022-12-08T15:39:35Z</dcterms:created>
  <dcterms:modified xsi:type="dcterms:W3CDTF">2022-12-11T02:11:13Z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2022-12-08T15:39:35Z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f69dbee4-0f7c-4efc-9fab-5415e3b0aea6</vt:lpwstr>
  </property>
  <property fmtid="{D5CDD505-2E9C-101B-9397-08002B2CF9AE}" pid="8" name="MSIP_Label_ea60d57e-af5b-4752-ac57-3e4f28ca11dc_ContentBits">
    <vt:lpwstr>0</vt:lpwstr>
  </property>
</Properties>
</file>