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76" r:id="rId5"/>
    <p:sldId id="259" r:id="rId6"/>
    <p:sldId id="260" r:id="rId7"/>
    <p:sldId id="267" r:id="rId8"/>
    <p:sldId id="277" r:id="rId9"/>
    <p:sldId id="278" r:id="rId10"/>
    <p:sldId id="279" r:id="rId11"/>
    <p:sldId id="268" r:id="rId12"/>
    <p:sldId id="280" r:id="rId13"/>
    <p:sldId id="270" r:id="rId14"/>
    <p:sldId id="281" r:id="rId15"/>
    <p:sldId id="261" r:id="rId16"/>
    <p:sldId id="282" r:id="rId17"/>
    <p:sldId id="263" r:id="rId18"/>
    <p:sldId id="264" r:id="rId19"/>
    <p:sldId id="262" r:id="rId20"/>
    <p:sldId id="271" r:id="rId21"/>
    <p:sldId id="285" r:id="rId22"/>
    <p:sldId id="265" r:id="rId23"/>
    <p:sldId id="272" r:id="rId24"/>
    <p:sldId id="284" r:id="rId25"/>
    <p:sldId id="286" r:id="rId26"/>
    <p:sldId id="266" r:id="rId2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2D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63" autoAdjust="0"/>
    <p:restoredTop sz="88500" autoAdjust="0"/>
  </p:normalViewPr>
  <p:slideViewPr>
    <p:cSldViewPr>
      <p:cViewPr varScale="1">
        <p:scale>
          <a:sx n="83" d="100"/>
          <a:sy n="83" d="100"/>
        </p:scale>
        <p:origin x="-780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07D517-EFDE-40C5-9FF7-5EA7F15F647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s-MX"/>
        </a:p>
      </dgm:t>
    </dgm:pt>
    <dgm:pt modelId="{5D4392DE-7546-4878-BAD8-8A1A5DD2A507}" type="pres">
      <dgm:prSet presAssocID="{3E07D517-EFDE-40C5-9FF7-5EA7F15F647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</dgm:ptLst>
  <dgm:cxnLst>
    <dgm:cxn modelId="{C0301D1A-2323-4B39-9A7B-62692FDF31CC}" type="presOf" srcId="{3E07D517-EFDE-40C5-9FF7-5EA7F15F6472}" destId="{5D4392DE-7546-4878-BAD8-8A1A5DD2A507}" srcOrd="0" destOrd="0" presId="urn:microsoft.com/office/officeart/2005/8/layout/default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081289-5E34-41EF-9352-06BA3C84173F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1E7CE235-900D-4C44-B104-2783166995A7}">
      <dgm:prSet phldrT="[Text]"/>
      <dgm:spPr/>
      <dgm:t>
        <a:bodyPr/>
        <a:lstStyle/>
        <a:p>
          <a:r>
            <a:rPr lang="en-US" dirty="0" smtClean="0"/>
            <a:t>Ray Tracer</a:t>
          </a:r>
          <a:endParaRPr lang="es-MX" dirty="0"/>
        </a:p>
      </dgm:t>
    </dgm:pt>
    <dgm:pt modelId="{A6D2CE4B-4881-4780-AD49-67FB377E3558}" type="parTrans" cxnId="{1FF1E00A-5FED-42C5-BC11-37652FC46E8E}">
      <dgm:prSet/>
      <dgm:spPr/>
      <dgm:t>
        <a:bodyPr/>
        <a:lstStyle/>
        <a:p>
          <a:endParaRPr lang="es-MX"/>
        </a:p>
      </dgm:t>
    </dgm:pt>
    <dgm:pt modelId="{65B88652-0B89-45DD-9170-7F388187C726}" type="sibTrans" cxnId="{1FF1E00A-5FED-42C5-BC11-37652FC46E8E}">
      <dgm:prSet/>
      <dgm:spPr/>
      <dgm:t>
        <a:bodyPr/>
        <a:lstStyle/>
        <a:p>
          <a:endParaRPr lang="es-MX"/>
        </a:p>
      </dgm:t>
    </dgm:pt>
    <dgm:pt modelId="{6B03AE3C-5639-43D5-A0CA-56F37167AC8B}">
      <dgm:prSet phldrT="[Text]"/>
      <dgm:spPr/>
      <dgm:t>
        <a:bodyPr/>
        <a:lstStyle/>
        <a:p>
          <a:r>
            <a:rPr lang="en-US" dirty="0" err="1" smtClean="0"/>
            <a:t>Álgebra</a:t>
          </a:r>
          <a:r>
            <a:rPr lang="en-US" dirty="0" smtClean="0"/>
            <a:t> lineal</a:t>
          </a:r>
          <a:endParaRPr lang="es-MX" dirty="0"/>
        </a:p>
      </dgm:t>
    </dgm:pt>
    <dgm:pt modelId="{8B804665-DC21-456F-B96A-D5AD5213DF8A}" type="parTrans" cxnId="{783F5A62-3AFE-4BD5-85AD-C30D10035774}">
      <dgm:prSet/>
      <dgm:spPr/>
      <dgm:t>
        <a:bodyPr/>
        <a:lstStyle/>
        <a:p>
          <a:endParaRPr lang="es-MX"/>
        </a:p>
      </dgm:t>
    </dgm:pt>
    <dgm:pt modelId="{764511CD-AF8C-4003-8561-7EEA27DA435C}" type="sibTrans" cxnId="{783F5A62-3AFE-4BD5-85AD-C30D10035774}">
      <dgm:prSet/>
      <dgm:spPr/>
      <dgm:t>
        <a:bodyPr/>
        <a:lstStyle/>
        <a:p>
          <a:endParaRPr lang="es-MX"/>
        </a:p>
      </dgm:t>
    </dgm:pt>
    <dgm:pt modelId="{594ED254-3A2D-4C30-8617-5DA06FA4CBA8}">
      <dgm:prSet phldrT="[Text]" custT="1"/>
      <dgm:spPr/>
      <dgm:t>
        <a:bodyPr/>
        <a:lstStyle/>
        <a:p>
          <a:r>
            <a:rPr lang="en-US" sz="2000" dirty="0" err="1" smtClean="0"/>
            <a:t>Primitivos</a:t>
          </a:r>
          <a:endParaRPr lang="es-MX" sz="2000" dirty="0"/>
        </a:p>
      </dgm:t>
    </dgm:pt>
    <dgm:pt modelId="{AE549E70-97A9-4B2E-BC15-8D4931BBFC3B}" type="parTrans" cxnId="{D3E2417C-E5AC-473D-807B-ACC7C87C4507}">
      <dgm:prSet/>
      <dgm:spPr/>
      <dgm:t>
        <a:bodyPr/>
        <a:lstStyle/>
        <a:p>
          <a:endParaRPr lang="es-MX"/>
        </a:p>
      </dgm:t>
    </dgm:pt>
    <dgm:pt modelId="{C27648EF-E800-4F6C-A670-8556BDC6B51A}" type="sibTrans" cxnId="{D3E2417C-E5AC-473D-807B-ACC7C87C4507}">
      <dgm:prSet/>
      <dgm:spPr/>
      <dgm:t>
        <a:bodyPr/>
        <a:lstStyle/>
        <a:p>
          <a:endParaRPr lang="es-MX"/>
        </a:p>
      </dgm:t>
    </dgm:pt>
    <dgm:pt modelId="{BCD73243-7CF3-42E6-9B68-3F63399FF097}">
      <dgm:prSet phldrT="[Text]" custT="1"/>
      <dgm:spPr/>
      <dgm:t>
        <a:bodyPr/>
        <a:lstStyle/>
        <a:p>
          <a:r>
            <a:rPr lang="en-US" sz="2000" dirty="0" smtClean="0"/>
            <a:t>Parser XML</a:t>
          </a:r>
          <a:endParaRPr lang="es-MX" sz="2000" dirty="0"/>
        </a:p>
      </dgm:t>
    </dgm:pt>
    <dgm:pt modelId="{5386B774-B64C-4BDF-8477-5AC5383173A3}" type="parTrans" cxnId="{0085AD23-4E5B-44CA-B5B5-1B54C7AEEB3A}">
      <dgm:prSet/>
      <dgm:spPr/>
      <dgm:t>
        <a:bodyPr/>
        <a:lstStyle/>
        <a:p>
          <a:endParaRPr lang="es-MX"/>
        </a:p>
      </dgm:t>
    </dgm:pt>
    <dgm:pt modelId="{1E60C5D1-233F-496E-9AB7-F1BE4F10070A}" type="sibTrans" cxnId="{0085AD23-4E5B-44CA-B5B5-1B54C7AEEB3A}">
      <dgm:prSet/>
      <dgm:spPr/>
      <dgm:t>
        <a:bodyPr/>
        <a:lstStyle/>
        <a:p>
          <a:endParaRPr lang="es-MX"/>
        </a:p>
      </dgm:t>
    </dgm:pt>
    <dgm:pt modelId="{1635802E-465A-4E2A-AE2F-8DD93DB7770D}">
      <dgm:prSet phldrT="[Text]" custT="1"/>
      <dgm:spPr/>
      <dgm:t>
        <a:bodyPr/>
        <a:lstStyle/>
        <a:p>
          <a:r>
            <a:rPr lang="en-US" sz="1800" dirty="0" smtClean="0"/>
            <a:t>S. </a:t>
          </a:r>
          <a:r>
            <a:rPr lang="en-US" sz="1800" dirty="0" err="1" smtClean="0"/>
            <a:t>Distribuida</a:t>
          </a:r>
          <a:endParaRPr lang="es-MX" sz="1800" dirty="0"/>
        </a:p>
      </dgm:t>
    </dgm:pt>
    <dgm:pt modelId="{3CBFC116-DE53-45FA-B7CA-9102BA084E56}" type="parTrans" cxnId="{A8FCF186-7FCB-4BB6-9E0F-7E6AC57C40F8}">
      <dgm:prSet/>
      <dgm:spPr/>
      <dgm:t>
        <a:bodyPr/>
        <a:lstStyle/>
        <a:p>
          <a:endParaRPr lang="es-MX"/>
        </a:p>
      </dgm:t>
    </dgm:pt>
    <dgm:pt modelId="{E9A0C87C-C386-4B3D-BFD6-B547B29D91DB}" type="sibTrans" cxnId="{A8FCF186-7FCB-4BB6-9E0F-7E6AC57C40F8}">
      <dgm:prSet/>
      <dgm:spPr/>
      <dgm:t>
        <a:bodyPr/>
        <a:lstStyle/>
        <a:p>
          <a:endParaRPr lang="es-MX"/>
        </a:p>
      </dgm:t>
    </dgm:pt>
    <dgm:pt modelId="{F99B8B96-3EE3-44F4-9EEF-0DBAF9937D53}" type="pres">
      <dgm:prSet presAssocID="{33081289-5E34-41EF-9352-06BA3C84173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5E8A8985-2AB0-4F62-B1D9-F435045ED7D2}" type="pres">
      <dgm:prSet presAssocID="{1E7CE235-900D-4C44-B104-2783166995A7}" presName="centerShape" presStyleLbl="node0" presStyleIdx="0" presStyleCnt="1" custScaleX="184584" custScaleY="172501" custLinFactNeighborX="-43985" custLinFactNeighborY="-31508"/>
      <dgm:spPr/>
      <dgm:t>
        <a:bodyPr/>
        <a:lstStyle/>
        <a:p>
          <a:endParaRPr lang="es-MX"/>
        </a:p>
      </dgm:t>
    </dgm:pt>
    <dgm:pt modelId="{E7D5468B-14E0-4F76-B3FC-D3A3BF5D6F2D}" type="pres">
      <dgm:prSet presAssocID="{8B804665-DC21-456F-B96A-D5AD5213DF8A}" presName="parTrans" presStyleLbl="sibTrans2D1" presStyleIdx="0" presStyleCnt="4"/>
      <dgm:spPr/>
      <dgm:t>
        <a:bodyPr/>
        <a:lstStyle/>
        <a:p>
          <a:endParaRPr lang="es-MX"/>
        </a:p>
      </dgm:t>
    </dgm:pt>
    <dgm:pt modelId="{B1D6EA8C-B542-420D-A843-26B5A72309EA}" type="pres">
      <dgm:prSet presAssocID="{8B804665-DC21-456F-B96A-D5AD5213DF8A}" presName="connectorText" presStyleLbl="sibTrans2D1" presStyleIdx="0" presStyleCnt="4"/>
      <dgm:spPr/>
      <dgm:t>
        <a:bodyPr/>
        <a:lstStyle/>
        <a:p>
          <a:endParaRPr lang="es-MX"/>
        </a:p>
      </dgm:t>
    </dgm:pt>
    <dgm:pt modelId="{A335FEE3-E3B7-4DFB-9171-848A275CEDE7}" type="pres">
      <dgm:prSet presAssocID="{6B03AE3C-5639-43D5-A0CA-56F37167AC8B}" presName="node" presStyleLbl="node1" presStyleIdx="0" presStyleCnt="4" custScaleX="156464" custScaleY="71879" custRadScaleRad="141463" custRadScaleInc="108363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C2CE4EA-8C9B-486E-AF6E-D0D970B59CD3}" type="pres">
      <dgm:prSet presAssocID="{3CBFC116-DE53-45FA-B7CA-9102BA084E56}" presName="parTrans" presStyleLbl="sibTrans2D1" presStyleIdx="1" presStyleCnt="4"/>
      <dgm:spPr>
        <a:prstGeom prst="leftArrow">
          <a:avLst/>
        </a:prstGeom>
      </dgm:spPr>
      <dgm:t>
        <a:bodyPr/>
        <a:lstStyle/>
        <a:p>
          <a:endParaRPr lang="es-MX"/>
        </a:p>
      </dgm:t>
    </dgm:pt>
    <dgm:pt modelId="{2026BDBB-144D-419E-AFA2-6842C3696F85}" type="pres">
      <dgm:prSet presAssocID="{3CBFC116-DE53-45FA-B7CA-9102BA084E56}" presName="connectorText" presStyleLbl="sibTrans2D1" presStyleIdx="1" presStyleCnt="4"/>
      <dgm:spPr/>
      <dgm:t>
        <a:bodyPr/>
        <a:lstStyle/>
        <a:p>
          <a:endParaRPr lang="es-MX"/>
        </a:p>
      </dgm:t>
    </dgm:pt>
    <dgm:pt modelId="{0F308BAB-8842-45C6-9A2B-DEA82EF473B1}" type="pres">
      <dgm:prSet presAssocID="{1635802E-465A-4E2A-AE2F-8DD93DB7770D}" presName="node" presStyleLbl="node1" presStyleIdx="1" presStyleCnt="4" custScaleX="153754" custScaleY="71878" custRadScaleRad="122504" custRadScaleInc="2902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9FDEF5D-3D52-46EA-9EDF-BD24F5A70F1B}" type="pres">
      <dgm:prSet presAssocID="{AE549E70-97A9-4B2E-BC15-8D4931BBFC3B}" presName="parTrans" presStyleLbl="sibTrans2D1" presStyleIdx="2" presStyleCnt="4"/>
      <dgm:spPr/>
      <dgm:t>
        <a:bodyPr/>
        <a:lstStyle/>
        <a:p>
          <a:endParaRPr lang="es-MX"/>
        </a:p>
      </dgm:t>
    </dgm:pt>
    <dgm:pt modelId="{2E1FA1F7-5659-49A5-AD56-DCB73D751AF5}" type="pres">
      <dgm:prSet presAssocID="{AE549E70-97A9-4B2E-BC15-8D4931BBFC3B}" presName="connectorText" presStyleLbl="sibTrans2D1" presStyleIdx="2" presStyleCnt="4"/>
      <dgm:spPr/>
      <dgm:t>
        <a:bodyPr/>
        <a:lstStyle/>
        <a:p>
          <a:endParaRPr lang="es-MX"/>
        </a:p>
      </dgm:t>
    </dgm:pt>
    <dgm:pt modelId="{48D23874-B238-4D6B-A352-6452B5FCCCB9}" type="pres">
      <dgm:prSet presAssocID="{594ED254-3A2D-4C30-8617-5DA06FA4CBA8}" presName="node" presStyleLbl="node1" presStyleIdx="2" presStyleCnt="4" custScaleX="129589" custScaleY="53644" custRadScaleRad="79907" custRadScaleInc="2718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A521D16-07CA-415D-9A32-B053C0711426}" type="pres">
      <dgm:prSet presAssocID="{5386B774-B64C-4BDF-8477-5AC5383173A3}" presName="parTrans" presStyleLbl="sibTrans2D1" presStyleIdx="3" presStyleCnt="4"/>
      <dgm:spPr>
        <a:prstGeom prst="leftArrow">
          <a:avLst/>
        </a:prstGeom>
      </dgm:spPr>
      <dgm:t>
        <a:bodyPr/>
        <a:lstStyle/>
        <a:p>
          <a:endParaRPr lang="es-MX"/>
        </a:p>
      </dgm:t>
    </dgm:pt>
    <dgm:pt modelId="{295AF930-85B7-4618-BF25-0C36BE86B6AE}" type="pres">
      <dgm:prSet presAssocID="{5386B774-B64C-4BDF-8477-5AC5383173A3}" presName="connectorText" presStyleLbl="sibTrans2D1" presStyleIdx="3" presStyleCnt="4"/>
      <dgm:spPr/>
      <dgm:t>
        <a:bodyPr/>
        <a:lstStyle/>
        <a:p>
          <a:endParaRPr lang="es-MX"/>
        </a:p>
      </dgm:t>
    </dgm:pt>
    <dgm:pt modelId="{2115FC95-5D17-4239-AB34-98F6C491ED42}" type="pres">
      <dgm:prSet presAssocID="{BCD73243-7CF3-42E6-9B68-3F63399FF097}" presName="node" presStyleLbl="node1" presStyleIdx="3" presStyleCnt="4" custRadScaleRad="199101" custRadScaleInc="-44051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120A70B6-94AE-459E-A6BD-30FEAE30C57F}" type="presOf" srcId="{AE549E70-97A9-4B2E-BC15-8D4931BBFC3B}" destId="{29FDEF5D-3D52-46EA-9EDF-BD24F5A70F1B}" srcOrd="0" destOrd="0" presId="urn:microsoft.com/office/officeart/2005/8/layout/radial5"/>
    <dgm:cxn modelId="{A8FCF186-7FCB-4BB6-9E0F-7E6AC57C40F8}" srcId="{1E7CE235-900D-4C44-B104-2783166995A7}" destId="{1635802E-465A-4E2A-AE2F-8DD93DB7770D}" srcOrd="1" destOrd="0" parTransId="{3CBFC116-DE53-45FA-B7CA-9102BA084E56}" sibTransId="{E9A0C87C-C386-4B3D-BFD6-B547B29D91DB}"/>
    <dgm:cxn modelId="{CEF52EAA-8EE5-4799-A556-96F148577431}" type="presOf" srcId="{BCD73243-7CF3-42E6-9B68-3F63399FF097}" destId="{2115FC95-5D17-4239-AB34-98F6C491ED42}" srcOrd="0" destOrd="0" presId="urn:microsoft.com/office/officeart/2005/8/layout/radial5"/>
    <dgm:cxn modelId="{6F3915F2-30B5-49A0-AEEC-E1BD91D3FF04}" type="presOf" srcId="{3CBFC116-DE53-45FA-B7CA-9102BA084E56}" destId="{8C2CE4EA-8C9B-486E-AF6E-D0D970B59CD3}" srcOrd="0" destOrd="0" presId="urn:microsoft.com/office/officeart/2005/8/layout/radial5"/>
    <dgm:cxn modelId="{D3E2417C-E5AC-473D-807B-ACC7C87C4507}" srcId="{1E7CE235-900D-4C44-B104-2783166995A7}" destId="{594ED254-3A2D-4C30-8617-5DA06FA4CBA8}" srcOrd="2" destOrd="0" parTransId="{AE549E70-97A9-4B2E-BC15-8D4931BBFC3B}" sibTransId="{C27648EF-E800-4F6C-A670-8556BDC6B51A}"/>
    <dgm:cxn modelId="{AB7E449C-A557-4113-A0D8-14E0CCD930C2}" type="presOf" srcId="{1E7CE235-900D-4C44-B104-2783166995A7}" destId="{5E8A8985-2AB0-4F62-B1D9-F435045ED7D2}" srcOrd="0" destOrd="0" presId="urn:microsoft.com/office/officeart/2005/8/layout/radial5"/>
    <dgm:cxn modelId="{0085AD23-4E5B-44CA-B5B5-1B54C7AEEB3A}" srcId="{1E7CE235-900D-4C44-B104-2783166995A7}" destId="{BCD73243-7CF3-42E6-9B68-3F63399FF097}" srcOrd="3" destOrd="0" parTransId="{5386B774-B64C-4BDF-8477-5AC5383173A3}" sibTransId="{1E60C5D1-233F-496E-9AB7-F1BE4F10070A}"/>
    <dgm:cxn modelId="{9343AB7C-9996-4FD8-B4E6-87EFEE6ED2D2}" type="presOf" srcId="{6B03AE3C-5639-43D5-A0CA-56F37167AC8B}" destId="{A335FEE3-E3B7-4DFB-9171-848A275CEDE7}" srcOrd="0" destOrd="0" presId="urn:microsoft.com/office/officeart/2005/8/layout/radial5"/>
    <dgm:cxn modelId="{E4961541-21C2-4864-ADD3-15924ABB0998}" type="presOf" srcId="{5386B774-B64C-4BDF-8477-5AC5383173A3}" destId="{295AF930-85B7-4618-BF25-0C36BE86B6AE}" srcOrd="1" destOrd="0" presId="urn:microsoft.com/office/officeart/2005/8/layout/radial5"/>
    <dgm:cxn modelId="{0F489F5F-C8FF-4374-942F-E1EFC0352416}" type="presOf" srcId="{594ED254-3A2D-4C30-8617-5DA06FA4CBA8}" destId="{48D23874-B238-4D6B-A352-6452B5FCCCB9}" srcOrd="0" destOrd="0" presId="urn:microsoft.com/office/officeart/2005/8/layout/radial5"/>
    <dgm:cxn modelId="{A6BAA0A9-9A80-433D-83ED-0E4E8EBCCE1C}" type="presOf" srcId="{3CBFC116-DE53-45FA-B7CA-9102BA084E56}" destId="{2026BDBB-144D-419E-AFA2-6842C3696F85}" srcOrd="1" destOrd="0" presId="urn:microsoft.com/office/officeart/2005/8/layout/radial5"/>
    <dgm:cxn modelId="{7740C181-9A7A-483E-A47B-945148C5F821}" type="presOf" srcId="{33081289-5E34-41EF-9352-06BA3C84173F}" destId="{F99B8B96-3EE3-44F4-9EEF-0DBAF9937D53}" srcOrd="0" destOrd="0" presId="urn:microsoft.com/office/officeart/2005/8/layout/radial5"/>
    <dgm:cxn modelId="{1FF1E00A-5FED-42C5-BC11-37652FC46E8E}" srcId="{33081289-5E34-41EF-9352-06BA3C84173F}" destId="{1E7CE235-900D-4C44-B104-2783166995A7}" srcOrd="0" destOrd="0" parTransId="{A6D2CE4B-4881-4780-AD49-67FB377E3558}" sibTransId="{65B88652-0B89-45DD-9170-7F388187C726}"/>
    <dgm:cxn modelId="{36A871DD-CD00-4275-B9CE-1C9D50CE6E19}" type="presOf" srcId="{AE549E70-97A9-4B2E-BC15-8D4931BBFC3B}" destId="{2E1FA1F7-5659-49A5-AD56-DCB73D751AF5}" srcOrd="1" destOrd="0" presId="urn:microsoft.com/office/officeart/2005/8/layout/radial5"/>
    <dgm:cxn modelId="{783F5A62-3AFE-4BD5-85AD-C30D10035774}" srcId="{1E7CE235-900D-4C44-B104-2783166995A7}" destId="{6B03AE3C-5639-43D5-A0CA-56F37167AC8B}" srcOrd="0" destOrd="0" parTransId="{8B804665-DC21-456F-B96A-D5AD5213DF8A}" sibTransId="{764511CD-AF8C-4003-8561-7EEA27DA435C}"/>
    <dgm:cxn modelId="{E5ECA28A-53C6-4EAD-A956-6B3D3FE3BFB9}" type="presOf" srcId="{8B804665-DC21-456F-B96A-D5AD5213DF8A}" destId="{B1D6EA8C-B542-420D-A843-26B5A72309EA}" srcOrd="1" destOrd="0" presId="urn:microsoft.com/office/officeart/2005/8/layout/radial5"/>
    <dgm:cxn modelId="{3E8543CB-584A-46C4-9867-1830BD207999}" type="presOf" srcId="{8B804665-DC21-456F-B96A-D5AD5213DF8A}" destId="{E7D5468B-14E0-4F76-B3FC-D3A3BF5D6F2D}" srcOrd="0" destOrd="0" presId="urn:microsoft.com/office/officeart/2005/8/layout/radial5"/>
    <dgm:cxn modelId="{55705B37-254C-4482-B3E3-F0B3A38EAD4E}" type="presOf" srcId="{5386B774-B64C-4BDF-8477-5AC5383173A3}" destId="{4A521D16-07CA-415D-9A32-B053C0711426}" srcOrd="0" destOrd="0" presId="urn:microsoft.com/office/officeart/2005/8/layout/radial5"/>
    <dgm:cxn modelId="{B3C716B2-CA75-48D8-8E62-C7FB1CD189EC}" type="presOf" srcId="{1635802E-465A-4E2A-AE2F-8DD93DB7770D}" destId="{0F308BAB-8842-45C6-9A2B-DEA82EF473B1}" srcOrd="0" destOrd="0" presId="urn:microsoft.com/office/officeart/2005/8/layout/radial5"/>
    <dgm:cxn modelId="{77817021-AD8A-4B1B-A3BE-BC2810DEAC3C}" type="presParOf" srcId="{F99B8B96-3EE3-44F4-9EEF-0DBAF9937D53}" destId="{5E8A8985-2AB0-4F62-B1D9-F435045ED7D2}" srcOrd="0" destOrd="0" presId="urn:microsoft.com/office/officeart/2005/8/layout/radial5"/>
    <dgm:cxn modelId="{80995F09-8813-480A-A530-56BD15F7099C}" type="presParOf" srcId="{F99B8B96-3EE3-44F4-9EEF-0DBAF9937D53}" destId="{E7D5468B-14E0-4F76-B3FC-D3A3BF5D6F2D}" srcOrd="1" destOrd="0" presId="urn:microsoft.com/office/officeart/2005/8/layout/radial5"/>
    <dgm:cxn modelId="{37C874BB-FB24-4E56-A2B0-D007B21E19FC}" type="presParOf" srcId="{E7D5468B-14E0-4F76-B3FC-D3A3BF5D6F2D}" destId="{B1D6EA8C-B542-420D-A843-26B5A72309EA}" srcOrd="0" destOrd="0" presId="urn:microsoft.com/office/officeart/2005/8/layout/radial5"/>
    <dgm:cxn modelId="{E3DE6B64-2A8E-403F-83DD-9C0DDADFC44C}" type="presParOf" srcId="{F99B8B96-3EE3-44F4-9EEF-0DBAF9937D53}" destId="{A335FEE3-E3B7-4DFB-9171-848A275CEDE7}" srcOrd="2" destOrd="0" presId="urn:microsoft.com/office/officeart/2005/8/layout/radial5"/>
    <dgm:cxn modelId="{55DAC676-815D-40C4-AEC6-49E21ADB951C}" type="presParOf" srcId="{F99B8B96-3EE3-44F4-9EEF-0DBAF9937D53}" destId="{8C2CE4EA-8C9B-486E-AF6E-D0D970B59CD3}" srcOrd="3" destOrd="0" presId="urn:microsoft.com/office/officeart/2005/8/layout/radial5"/>
    <dgm:cxn modelId="{A8404893-BAF3-475C-B4AA-B269390C40F2}" type="presParOf" srcId="{8C2CE4EA-8C9B-486E-AF6E-D0D970B59CD3}" destId="{2026BDBB-144D-419E-AFA2-6842C3696F85}" srcOrd="0" destOrd="0" presId="urn:microsoft.com/office/officeart/2005/8/layout/radial5"/>
    <dgm:cxn modelId="{3B14DFF7-31FC-4A92-B9AF-9FB67449ACBD}" type="presParOf" srcId="{F99B8B96-3EE3-44F4-9EEF-0DBAF9937D53}" destId="{0F308BAB-8842-45C6-9A2B-DEA82EF473B1}" srcOrd="4" destOrd="0" presId="urn:microsoft.com/office/officeart/2005/8/layout/radial5"/>
    <dgm:cxn modelId="{2663B105-A498-4F09-A4AD-377457E944E9}" type="presParOf" srcId="{F99B8B96-3EE3-44F4-9EEF-0DBAF9937D53}" destId="{29FDEF5D-3D52-46EA-9EDF-BD24F5A70F1B}" srcOrd="5" destOrd="0" presId="urn:microsoft.com/office/officeart/2005/8/layout/radial5"/>
    <dgm:cxn modelId="{31B888D7-729B-4E6D-A58A-B30C3CF6C31F}" type="presParOf" srcId="{29FDEF5D-3D52-46EA-9EDF-BD24F5A70F1B}" destId="{2E1FA1F7-5659-49A5-AD56-DCB73D751AF5}" srcOrd="0" destOrd="0" presId="urn:microsoft.com/office/officeart/2005/8/layout/radial5"/>
    <dgm:cxn modelId="{A96EF6D5-DFE7-4A04-9396-B3ABEE70930F}" type="presParOf" srcId="{F99B8B96-3EE3-44F4-9EEF-0DBAF9937D53}" destId="{48D23874-B238-4D6B-A352-6452B5FCCCB9}" srcOrd="6" destOrd="0" presId="urn:microsoft.com/office/officeart/2005/8/layout/radial5"/>
    <dgm:cxn modelId="{D3879FF0-69FF-4812-A44C-25FB4CC2F1B4}" type="presParOf" srcId="{F99B8B96-3EE3-44F4-9EEF-0DBAF9937D53}" destId="{4A521D16-07CA-415D-9A32-B053C0711426}" srcOrd="7" destOrd="0" presId="urn:microsoft.com/office/officeart/2005/8/layout/radial5"/>
    <dgm:cxn modelId="{E025B061-67C9-4E85-9FB2-30E9B04B60EF}" type="presParOf" srcId="{4A521D16-07CA-415D-9A32-B053C0711426}" destId="{295AF930-85B7-4618-BF25-0C36BE86B6AE}" srcOrd="0" destOrd="0" presId="urn:microsoft.com/office/officeart/2005/8/layout/radial5"/>
    <dgm:cxn modelId="{24A0674D-215B-4A0A-82F6-9ADE63BA9B42}" type="presParOf" srcId="{F99B8B96-3EE3-44F4-9EEF-0DBAF9937D53}" destId="{2115FC95-5D17-4239-AB34-98F6C491ED42}" srcOrd="8" destOrd="0" presId="urn:microsoft.com/office/officeart/2005/8/layout/radial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97586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5044440"/>
            <a:ext cx="2249424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5036820"/>
            <a:ext cx="6784848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3365500"/>
            <a:ext cx="6477000" cy="15240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5041698"/>
            <a:ext cx="6705600" cy="5715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5057249"/>
            <a:ext cx="2057400" cy="5715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1/9/2009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97115"/>
            <a:ext cx="5867400" cy="304271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90500"/>
            <a:ext cx="838200" cy="3175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1/9/2009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508000"/>
            <a:ext cx="2057400" cy="4597136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08000"/>
            <a:ext cx="5562600" cy="4597137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5207002"/>
            <a:ext cx="2209800" cy="304271"/>
          </a:xfr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1/9/2009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5206840"/>
            <a:ext cx="5573483" cy="304271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5715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508000"/>
            <a:ext cx="228600" cy="52070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4445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034088" y="100012"/>
            <a:ext cx="4445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90500"/>
            <a:ext cx="8153400" cy="8255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1/9/2009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333500"/>
            <a:ext cx="8153400" cy="3746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286000"/>
            <a:ext cx="7123113" cy="1394354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70000"/>
            <a:ext cx="9144000" cy="9525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333500"/>
            <a:ext cx="1295400" cy="825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333500"/>
            <a:ext cx="7772400" cy="825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0"/>
            <a:ext cx="7620000" cy="8255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1/9/2009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460500"/>
            <a:ext cx="1295400" cy="584730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324639"/>
            <a:ext cx="3886200" cy="3810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324639"/>
            <a:ext cx="3886200" cy="3810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1/9/2009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7542"/>
            <a:ext cx="8153400" cy="724958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032000"/>
            <a:ext cx="3886200" cy="2984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032000"/>
            <a:ext cx="3886200" cy="29845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1/9/2009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460500"/>
            <a:ext cx="3886200" cy="53340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460500"/>
            <a:ext cx="3886200" cy="53340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1/9/2009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1/9/2009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5207000"/>
            <a:ext cx="533400" cy="3175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7542"/>
            <a:ext cx="8077200" cy="724958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1/9/2009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60500"/>
            <a:ext cx="1600200" cy="36195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460500"/>
            <a:ext cx="6400800" cy="3683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572000"/>
            <a:ext cx="7315200" cy="5715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3810000"/>
            <a:ext cx="9144000" cy="7391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886200"/>
            <a:ext cx="1463040" cy="59436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878580"/>
            <a:ext cx="7598664" cy="594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873500"/>
            <a:ext cx="7315200" cy="5715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572262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5207000"/>
            <a:ext cx="2667000" cy="304271"/>
          </a:xfrm>
        </p:spPr>
        <p:txBody>
          <a:bodyPr rtlCol="0"/>
          <a:lstStyle/>
          <a:p>
            <a:fld id="{23A271A1-F6D6-438B-A432-4747EE7ECD40}" type="datetimeFigureOut">
              <a:rPr lang="en-US" smtClean="0"/>
              <a:pPr/>
              <a:t>1/9/2009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889374"/>
            <a:ext cx="1447800" cy="552982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5206839"/>
            <a:ext cx="4572000" cy="304271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807460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90500"/>
            <a:ext cx="8153400" cy="8255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33500"/>
            <a:ext cx="8153400" cy="3771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5207000"/>
            <a:ext cx="2667000" cy="304271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3A271A1-F6D6-438B-A432-4747EE7ECD40}" type="datetimeFigureOut">
              <a:rPr lang="en-US" smtClean="0"/>
              <a:pPr/>
              <a:t>1/9/2009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5206839"/>
            <a:ext cx="5421083" cy="304271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028700"/>
            <a:ext cx="9144000" cy="2667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066800"/>
            <a:ext cx="533400" cy="1905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066800"/>
            <a:ext cx="8553450" cy="1905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060185"/>
            <a:ext cx="533400" cy="20373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Síntesis</a:t>
            </a:r>
            <a:r>
              <a:rPr lang="en-US" dirty="0" smtClean="0"/>
              <a:t> de </a:t>
            </a:r>
            <a:r>
              <a:rPr lang="en-US" dirty="0" err="1" smtClean="0"/>
              <a:t>Imágenes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Ray Tracing</a:t>
            </a:r>
            <a:br>
              <a:rPr lang="en-US" dirty="0" smtClean="0"/>
            </a:br>
            <a:r>
              <a:rPr lang="en-US" sz="2700" dirty="0" err="1" smtClean="0">
                <a:solidFill>
                  <a:schemeClr val="tx2">
                    <a:lumMod val="10000"/>
                  </a:schemeClr>
                </a:solidFill>
              </a:rPr>
              <a:t>Procesos</a:t>
            </a:r>
            <a:r>
              <a:rPr lang="en-US" sz="2700" dirty="0" smtClean="0">
                <a:solidFill>
                  <a:schemeClr val="tx2">
                    <a:lumMod val="10000"/>
                  </a:schemeClr>
                </a:solidFill>
              </a:rPr>
              <a:t> </a:t>
            </a:r>
            <a:r>
              <a:rPr lang="en-US" sz="2700" dirty="0" err="1" smtClean="0">
                <a:solidFill>
                  <a:schemeClr val="tx2">
                    <a:lumMod val="10000"/>
                  </a:schemeClr>
                </a:solidFill>
              </a:rPr>
              <a:t>Paralelos</a:t>
            </a:r>
            <a:r>
              <a:rPr lang="en-US" sz="2700" dirty="0" smtClean="0">
                <a:solidFill>
                  <a:schemeClr val="tx2">
                    <a:lumMod val="10000"/>
                  </a:schemeClr>
                </a:solidFill>
              </a:rPr>
              <a:t> y </a:t>
            </a:r>
            <a:r>
              <a:rPr lang="en-US" sz="2700" dirty="0" err="1" smtClean="0">
                <a:solidFill>
                  <a:schemeClr val="tx2">
                    <a:lumMod val="10000"/>
                  </a:schemeClr>
                </a:solidFill>
              </a:rPr>
              <a:t>Distribuidos</a:t>
            </a:r>
            <a:endParaRPr lang="es-MX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Maximiliano</a:t>
            </a:r>
            <a:r>
              <a:rPr lang="en-US" dirty="0" smtClean="0"/>
              <a:t> </a:t>
            </a:r>
            <a:r>
              <a:rPr lang="en-US" dirty="0" err="1" smtClean="0"/>
              <a:t>Monterrubio</a:t>
            </a:r>
            <a:r>
              <a:rPr lang="en-US" dirty="0" smtClean="0"/>
              <a:t> </a:t>
            </a:r>
            <a:r>
              <a:rPr lang="en-US" dirty="0" err="1" smtClean="0"/>
              <a:t>Gutiérrez</a:t>
            </a:r>
            <a:endParaRPr lang="es-MX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Materiales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Un material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parámetro</a:t>
            </a:r>
            <a:r>
              <a:rPr lang="en-US" dirty="0" smtClean="0"/>
              <a:t> de un </a:t>
            </a:r>
            <a:r>
              <a:rPr lang="en-US" dirty="0" err="1" smtClean="0"/>
              <a:t>primitivo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especifica</a:t>
            </a:r>
            <a:r>
              <a:rPr lang="en-US" dirty="0" smtClean="0"/>
              <a:t> 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refleja</a:t>
            </a:r>
            <a:r>
              <a:rPr lang="en-US" dirty="0" smtClean="0"/>
              <a:t> la </a:t>
            </a:r>
            <a:r>
              <a:rPr lang="en-US" dirty="0" err="1" smtClean="0"/>
              <a:t>luz</a:t>
            </a:r>
            <a:r>
              <a:rPr lang="en-US" dirty="0" smtClean="0"/>
              <a:t> (se le dice material </a:t>
            </a:r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especifica</a:t>
            </a:r>
            <a:r>
              <a:rPr lang="en-US" dirty="0" smtClean="0"/>
              <a:t> </a:t>
            </a:r>
            <a:r>
              <a:rPr lang="en-US" b="1" i="1" dirty="0" smtClean="0"/>
              <a:t>de </a:t>
            </a:r>
            <a:r>
              <a:rPr lang="en-US" b="1" i="1" dirty="0" err="1" smtClean="0"/>
              <a:t>qué</a:t>
            </a:r>
            <a:r>
              <a:rPr lang="en-US" b="1" i="1" dirty="0" smtClean="0"/>
              <a:t> </a:t>
            </a:r>
            <a:r>
              <a:rPr lang="en-US" b="1" i="1" dirty="0" err="1" smtClean="0"/>
              <a:t>está</a:t>
            </a:r>
            <a:r>
              <a:rPr lang="en-US" b="1" i="1" dirty="0" smtClean="0"/>
              <a:t> </a:t>
            </a:r>
            <a:r>
              <a:rPr lang="en-US" b="1" i="1" dirty="0" err="1" smtClean="0"/>
              <a:t>hecho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Parámetros</a:t>
            </a:r>
            <a:r>
              <a:rPr lang="en-US" dirty="0" smtClean="0"/>
              <a:t> </a:t>
            </a:r>
            <a:r>
              <a:rPr lang="en-US" dirty="0" err="1" smtClean="0"/>
              <a:t>soportados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Color del material.</a:t>
            </a:r>
          </a:p>
          <a:p>
            <a:pPr lvl="1"/>
            <a:r>
              <a:rPr lang="en-US" dirty="0" err="1" smtClean="0"/>
              <a:t>Coeficiente</a:t>
            </a:r>
            <a:r>
              <a:rPr lang="en-US" dirty="0" smtClean="0"/>
              <a:t> </a:t>
            </a:r>
            <a:r>
              <a:rPr lang="en-US" dirty="0" err="1" smtClean="0"/>
              <a:t>difuso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Coeficiente</a:t>
            </a:r>
            <a:r>
              <a:rPr lang="en-US" dirty="0" smtClean="0"/>
              <a:t> </a:t>
            </a:r>
            <a:r>
              <a:rPr lang="en-US" dirty="0" err="1" smtClean="0"/>
              <a:t>especular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Dureza</a:t>
            </a:r>
            <a:r>
              <a:rPr lang="en-US" dirty="0" smtClean="0"/>
              <a:t> </a:t>
            </a:r>
            <a:r>
              <a:rPr lang="en-US" dirty="0" err="1" smtClean="0"/>
              <a:t>especular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Coeficiente</a:t>
            </a:r>
            <a:r>
              <a:rPr lang="en-US" dirty="0" smtClean="0"/>
              <a:t> de </a:t>
            </a:r>
            <a:r>
              <a:rPr lang="en-US" dirty="0" err="1" smtClean="0"/>
              <a:t>reflexión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Coeficiente</a:t>
            </a:r>
            <a:r>
              <a:rPr lang="en-US" dirty="0" smtClean="0"/>
              <a:t> de </a:t>
            </a:r>
            <a:r>
              <a:rPr lang="en-US" dirty="0" err="1" smtClean="0"/>
              <a:t>refracción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Índice</a:t>
            </a:r>
            <a:r>
              <a:rPr lang="en-US" dirty="0" smtClean="0"/>
              <a:t> de </a:t>
            </a:r>
            <a:r>
              <a:rPr lang="en-US" dirty="0" err="1" smtClean="0"/>
              <a:t>refracción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subsistema</a:t>
            </a:r>
            <a:r>
              <a:rPr lang="en-US" dirty="0" smtClean="0"/>
              <a:t> de </a:t>
            </a:r>
            <a:r>
              <a:rPr lang="en-US" dirty="0" err="1" smtClean="0"/>
              <a:t>álgebra</a:t>
            </a:r>
            <a:r>
              <a:rPr lang="en-US" dirty="0" smtClean="0"/>
              <a:t> lineal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Hay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cuentas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implementaron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Vectores</a:t>
            </a:r>
            <a:r>
              <a:rPr lang="en-US" dirty="0" smtClean="0"/>
              <a:t> </a:t>
            </a:r>
            <a:r>
              <a:rPr lang="en-US" dirty="0" err="1" smtClean="0"/>
              <a:t>tridimensionales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Matrices de </a:t>
            </a:r>
            <a:r>
              <a:rPr lang="en-US" dirty="0" err="1" smtClean="0"/>
              <a:t>transformación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Representación</a:t>
            </a:r>
            <a:r>
              <a:rPr lang="en-US" dirty="0" smtClean="0"/>
              <a:t> de </a:t>
            </a:r>
            <a:r>
              <a:rPr lang="en-US" dirty="0" err="1" smtClean="0"/>
              <a:t>punto</a:t>
            </a:r>
            <a:r>
              <a:rPr lang="en-US" dirty="0" smtClean="0"/>
              <a:t> </a:t>
            </a:r>
            <a:r>
              <a:rPr lang="en-US" dirty="0" err="1" smtClean="0"/>
              <a:t>flotante</a:t>
            </a:r>
            <a:r>
              <a:rPr lang="en-US" dirty="0" smtClean="0"/>
              <a:t> de </a:t>
            </a:r>
            <a:r>
              <a:rPr lang="en-US" dirty="0" err="1" smtClean="0"/>
              <a:t>colores</a:t>
            </a:r>
            <a:r>
              <a:rPr lang="en-US" dirty="0" smtClean="0"/>
              <a:t> en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bandas</a:t>
            </a:r>
            <a:r>
              <a:rPr lang="en-US" dirty="0" smtClean="0"/>
              <a:t> RGB.</a:t>
            </a:r>
            <a:endParaRPr lang="es-MX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Funcionalidad</a:t>
            </a:r>
            <a:r>
              <a:rPr lang="en-US" dirty="0" smtClean="0"/>
              <a:t>  y </a:t>
            </a:r>
            <a:r>
              <a:rPr lang="en-US" dirty="0" err="1" smtClean="0"/>
              <a:t>características</a:t>
            </a:r>
            <a:endParaRPr lang="es-MX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motor de </a:t>
            </a:r>
            <a:r>
              <a:rPr lang="en-US" dirty="0" err="1" smtClean="0"/>
              <a:t>síntesis</a:t>
            </a:r>
            <a:endParaRPr lang="es-MX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Características</a:t>
            </a:r>
            <a:r>
              <a:rPr lang="en-US" dirty="0" smtClean="0"/>
              <a:t> </a:t>
            </a:r>
            <a:r>
              <a:rPr lang="en-US" dirty="0" err="1" smtClean="0"/>
              <a:t>generales</a:t>
            </a:r>
            <a:r>
              <a:rPr lang="en-US" dirty="0" smtClean="0"/>
              <a:t> del motor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de </a:t>
            </a:r>
            <a:r>
              <a:rPr lang="en-US" i="1" dirty="0" smtClean="0"/>
              <a:t>Ray Tracing </a:t>
            </a:r>
            <a:r>
              <a:rPr lang="en-US" dirty="0" err="1" smtClean="0"/>
              <a:t>recursivo</a:t>
            </a:r>
            <a:r>
              <a:rPr lang="en-US" dirty="0" smtClean="0"/>
              <a:t> con </a:t>
            </a:r>
            <a:r>
              <a:rPr lang="en-US" dirty="0" err="1" smtClean="0"/>
              <a:t>rebote</a:t>
            </a:r>
            <a:r>
              <a:rPr lang="en-US" dirty="0" smtClean="0"/>
              <a:t> configurable.</a:t>
            </a:r>
          </a:p>
          <a:p>
            <a:r>
              <a:rPr lang="en-US" dirty="0" err="1" smtClean="0"/>
              <a:t>Soporte</a:t>
            </a:r>
            <a:r>
              <a:rPr lang="en-US" dirty="0" smtClean="0"/>
              <a:t> de </a:t>
            </a:r>
            <a:r>
              <a:rPr lang="en-US" dirty="0" err="1" smtClean="0"/>
              <a:t>multimuestreo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píxel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Implementación</a:t>
            </a:r>
            <a:r>
              <a:rPr lang="en-US" dirty="0" smtClean="0"/>
              <a:t> </a:t>
            </a:r>
            <a:r>
              <a:rPr lang="en-US" dirty="0" err="1" smtClean="0"/>
              <a:t>paralela</a:t>
            </a:r>
            <a:r>
              <a:rPr lang="en-US" dirty="0" smtClean="0"/>
              <a:t> </a:t>
            </a:r>
            <a:r>
              <a:rPr lang="en-US" dirty="0" err="1" smtClean="0"/>
              <a:t>libre</a:t>
            </a:r>
            <a:r>
              <a:rPr lang="en-US" dirty="0" smtClean="0"/>
              <a:t> de </a:t>
            </a:r>
            <a:r>
              <a:rPr lang="en-US" dirty="0" err="1" smtClean="0"/>
              <a:t>espera</a:t>
            </a:r>
            <a:r>
              <a:rPr lang="en-US" dirty="0" smtClean="0"/>
              <a:t> y </a:t>
            </a:r>
            <a:r>
              <a:rPr lang="en-US" dirty="0" err="1" smtClean="0"/>
              <a:t>libre</a:t>
            </a:r>
            <a:r>
              <a:rPr lang="en-US" dirty="0" smtClean="0"/>
              <a:t> de </a:t>
            </a:r>
            <a:r>
              <a:rPr lang="en-US" dirty="0" err="1" smtClean="0"/>
              <a:t>bloqueos</a:t>
            </a:r>
            <a:r>
              <a:rPr lang="en-US" dirty="0" smtClean="0"/>
              <a:t>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Manejo</a:t>
            </a:r>
            <a:r>
              <a:rPr lang="en-US" dirty="0" smtClean="0"/>
              <a:t> de </a:t>
            </a:r>
            <a:r>
              <a:rPr lang="en-US" dirty="0" err="1" smtClean="0"/>
              <a:t>materiales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err="1" smtClean="0"/>
              <a:t>Shader</a:t>
            </a:r>
            <a:r>
              <a:rPr lang="en-US" i="1" dirty="0" smtClean="0"/>
              <a:t> </a:t>
            </a:r>
            <a:r>
              <a:rPr lang="en-US" dirty="0" err="1" smtClean="0"/>
              <a:t>difuso</a:t>
            </a:r>
            <a:r>
              <a:rPr lang="en-US" dirty="0" smtClean="0"/>
              <a:t> con </a:t>
            </a:r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iluminación</a:t>
            </a:r>
            <a:r>
              <a:rPr lang="en-US" dirty="0" smtClean="0"/>
              <a:t> de </a:t>
            </a:r>
            <a:r>
              <a:rPr lang="en-US" b="1" dirty="0" smtClean="0"/>
              <a:t>Lambert</a:t>
            </a:r>
            <a:r>
              <a:rPr lang="en-US" dirty="0" smtClean="0"/>
              <a:t>.</a:t>
            </a:r>
          </a:p>
          <a:p>
            <a:r>
              <a:rPr lang="en-US" i="1" dirty="0" err="1" smtClean="0"/>
              <a:t>Shader</a:t>
            </a:r>
            <a:r>
              <a:rPr lang="en-US" i="1" dirty="0" smtClean="0"/>
              <a:t> </a:t>
            </a:r>
            <a:r>
              <a:rPr lang="en-US" dirty="0" err="1" smtClean="0"/>
              <a:t>especular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Soporte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reflexión</a:t>
            </a:r>
            <a:r>
              <a:rPr lang="en-US" dirty="0" smtClean="0"/>
              <a:t> y </a:t>
            </a:r>
            <a:r>
              <a:rPr lang="en-US" dirty="0" err="1" smtClean="0"/>
              <a:t>refracción</a:t>
            </a:r>
            <a:r>
              <a:rPr lang="en-US" dirty="0" smtClean="0"/>
              <a:t> </a:t>
            </a:r>
            <a:r>
              <a:rPr lang="en-US" dirty="0" err="1" smtClean="0"/>
              <a:t>haciendo</a:t>
            </a:r>
            <a:r>
              <a:rPr lang="en-US" dirty="0" smtClean="0"/>
              <a:t> </a:t>
            </a:r>
            <a:r>
              <a:rPr lang="en-US" i="1" dirty="0" smtClean="0"/>
              <a:t>ray tracing </a:t>
            </a:r>
            <a:r>
              <a:rPr lang="en-US" dirty="0" err="1" smtClean="0"/>
              <a:t>recursivo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paralelizar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proceso</a:t>
            </a:r>
            <a:r>
              <a:rPr lang="en-US" dirty="0" smtClean="0"/>
              <a:t>?</a:t>
            </a:r>
          </a:p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decisiones</a:t>
            </a:r>
            <a:r>
              <a:rPr lang="en-US" dirty="0" smtClean="0"/>
              <a:t> se </a:t>
            </a:r>
            <a:r>
              <a:rPr lang="en-US" dirty="0" err="1" smtClean="0"/>
              <a:t>tomaron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implementar</a:t>
            </a:r>
            <a:r>
              <a:rPr lang="en-US" dirty="0" smtClean="0"/>
              <a:t> la </a:t>
            </a:r>
            <a:r>
              <a:rPr lang="en-US" dirty="0" err="1" smtClean="0"/>
              <a:t>síntesis</a:t>
            </a:r>
            <a:r>
              <a:rPr lang="en-US" dirty="0" smtClean="0"/>
              <a:t> multithread?</a:t>
            </a:r>
          </a:p>
          <a:p>
            <a:endParaRPr lang="es-MX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tracing multithreaded</a:t>
            </a:r>
            <a:endParaRPr lang="es-MX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Paralelizando</a:t>
            </a:r>
            <a:r>
              <a:rPr lang="en-US" dirty="0" smtClean="0"/>
              <a:t> el motor</a:t>
            </a:r>
            <a:endParaRPr lang="es-MX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proceso</a:t>
            </a:r>
            <a:r>
              <a:rPr lang="en-US" dirty="0" smtClean="0"/>
              <a:t> de </a:t>
            </a:r>
            <a:r>
              <a:rPr lang="en-US" dirty="0" err="1" smtClean="0"/>
              <a:t>paralelizar</a:t>
            </a:r>
            <a:r>
              <a:rPr lang="en-US" dirty="0" smtClean="0"/>
              <a:t> el motor de </a:t>
            </a:r>
            <a:r>
              <a:rPr lang="en-US" dirty="0" err="1" smtClean="0"/>
              <a:t>síntesis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b="1" dirty="0" err="1" smtClean="0"/>
              <a:t>muy</a:t>
            </a:r>
            <a:r>
              <a:rPr lang="en-US" b="1" dirty="0" smtClean="0"/>
              <a:t> </a:t>
            </a:r>
            <a:r>
              <a:rPr lang="en-US" dirty="0" err="1" smtClean="0"/>
              <a:t>sencillo</a:t>
            </a:r>
            <a:r>
              <a:rPr lang="en-US" dirty="0" smtClean="0"/>
              <a:t>,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muestra</a:t>
            </a:r>
            <a:r>
              <a:rPr lang="en-US" dirty="0" smtClean="0"/>
              <a:t> (</a:t>
            </a:r>
            <a:r>
              <a:rPr lang="en-US" dirty="0" err="1" smtClean="0"/>
              <a:t>rayo</a:t>
            </a:r>
            <a:r>
              <a:rPr lang="en-US" dirty="0" smtClean="0"/>
              <a:t> a </a:t>
            </a:r>
            <a:r>
              <a:rPr lang="en-US" dirty="0" err="1" smtClean="0"/>
              <a:t>disparar</a:t>
            </a:r>
            <a:r>
              <a:rPr lang="en-US" dirty="0" smtClean="0"/>
              <a:t>)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totalmente</a:t>
            </a:r>
            <a:r>
              <a:rPr lang="en-US" dirty="0" smtClean="0"/>
              <a:t> </a:t>
            </a:r>
            <a:r>
              <a:rPr lang="en-US" dirty="0" err="1" smtClean="0"/>
              <a:t>independiente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demás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Simplemente</a:t>
            </a:r>
            <a:r>
              <a:rPr lang="en-US" dirty="0" smtClean="0"/>
              <a:t> hay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particionar</a:t>
            </a:r>
            <a:r>
              <a:rPr lang="en-US" dirty="0" smtClean="0"/>
              <a:t> el </a:t>
            </a:r>
            <a:r>
              <a:rPr lang="en-US" dirty="0" err="1" smtClean="0"/>
              <a:t>plano</a:t>
            </a:r>
            <a:r>
              <a:rPr lang="en-US" dirty="0" smtClean="0"/>
              <a:t> focal y </a:t>
            </a:r>
            <a:r>
              <a:rPr lang="en-US" dirty="0" err="1" smtClean="0"/>
              <a:t>distribuir</a:t>
            </a:r>
            <a:r>
              <a:rPr lang="en-US" dirty="0" smtClean="0"/>
              <a:t> </a:t>
            </a:r>
            <a:r>
              <a:rPr lang="en-US" dirty="0" err="1" smtClean="0"/>
              <a:t>uniformemente</a:t>
            </a:r>
            <a:r>
              <a:rPr lang="en-US" dirty="0" smtClean="0"/>
              <a:t> </a:t>
            </a:r>
            <a:r>
              <a:rPr lang="en-US" dirty="0" err="1" smtClean="0"/>
              <a:t>dicha</a:t>
            </a:r>
            <a:r>
              <a:rPr lang="en-US" dirty="0" smtClean="0"/>
              <a:t> </a:t>
            </a:r>
            <a:r>
              <a:rPr lang="en-US" dirty="0" err="1" smtClean="0"/>
              <a:t>partición</a:t>
            </a:r>
            <a:r>
              <a:rPr lang="en-US" dirty="0" smtClean="0"/>
              <a:t> entre el </a:t>
            </a:r>
            <a:r>
              <a:rPr lang="en-US" dirty="0" err="1" smtClean="0"/>
              <a:t>número</a:t>
            </a:r>
            <a:r>
              <a:rPr lang="en-US" dirty="0" smtClean="0"/>
              <a:t> total de </a:t>
            </a:r>
            <a:r>
              <a:rPr lang="en-US" dirty="0" err="1" smtClean="0"/>
              <a:t>hilos</a:t>
            </a:r>
            <a:r>
              <a:rPr lang="en-US" dirty="0" smtClean="0"/>
              <a:t> de </a:t>
            </a:r>
            <a:r>
              <a:rPr lang="en-US" dirty="0" err="1" smtClean="0"/>
              <a:t>ejecución</a:t>
            </a:r>
            <a:r>
              <a:rPr lang="es-MX" dirty="0" smtClean="0"/>
              <a:t>.</a:t>
            </a:r>
          </a:p>
          <a:p>
            <a:r>
              <a:rPr lang="en-US" dirty="0" smtClean="0"/>
              <a:t>¡No tan </a:t>
            </a:r>
            <a:r>
              <a:rPr lang="en-US" dirty="0" err="1" smtClean="0"/>
              <a:t>rápido</a:t>
            </a:r>
            <a:r>
              <a:rPr lang="en-US" dirty="0" smtClean="0"/>
              <a:t>! </a:t>
            </a:r>
            <a:r>
              <a:rPr lang="en-US" dirty="0" err="1" smtClean="0"/>
              <a:t>Existen</a:t>
            </a:r>
            <a:r>
              <a:rPr lang="en-US" dirty="0" smtClean="0"/>
              <a:t> </a:t>
            </a:r>
            <a:r>
              <a:rPr lang="en-US" dirty="0" err="1" smtClean="0"/>
              <a:t>consideraciones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hay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tomar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Consideraciones</a:t>
            </a:r>
            <a:r>
              <a:rPr lang="en-US" dirty="0" smtClean="0"/>
              <a:t> a </a:t>
            </a:r>
            <a:r>
              <a:rPr lang="en-US" dirty="0" err="1" smtClean="0"/>
              <a:t>tomar</a:t>
            </a:r>
            <a:r>
              <a:rPr lang="en-US" dirty="0" smtClean="0"/>
              <a:t>.</a:t>
            </a:r>
            <a:endParaRPr lang="es-MX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Balanceo</a:t>
            </a:r>
            <a:r>
              <a:rPr lang="en-US" dirty="0" smtClean="0"/>
              <a:t> de </a:t>
            </a:r>
            <a:r>
              <a:rPr lang="en-US" dirty="0" err="1" smtClean="0"/>
              <a:t>carga</a:t>
            </a:r>
            <a:endParaRPr lang="en-US" dirty="0" smtClean="0"/>
          </a:p>
          <a:p>
            <a:pPr lvl="1"/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hay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balancee</a:t>
            </a:r>
            <a:r>
              <a:rPr lang="en-US" dirty="0" smtClean="0"/>
              <a:t> lo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uniformemente</a:t>
            </a:r>
            <a:r>
              <a:rPr lang="en-US" dirty="0" smtClean="0"/>
              <a:t> </a:t>
            </a:r>
            <a:r>
              <a:rPr lang="en-US" dirty="0" err="1" smtClean="0"/>
              <a:t>posible</a:t>
            </a:r>
            <a:r>
              <a:rPr lang="en-US" dirty="0" smtClean="0"/>
              <a:t> la </a:t>
            </a:r>
            <a:r>
              <a:rPr lang="en-US" dirty="0" err="1" smtClean="0"/>
              <a:t>carga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hilo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Caché</a:t>
            </a:r>
            <a:endParaRPr lang="en-US" dirty="0" smtClean="0"/>
          </a:p>
          <a:p>
            <a:pPr lvl="1"/>
            <a:r>
              <a:rPr lang="en-US" dirty="0" smtClean="0"/>
              <a:t>Hay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sacarle</a:t>
            </a:r>
            <a:r>
              <a:rPr lang="en-US" dirty="0" smtClean="0"/>
              <a:t> </a:t>
            </a:r>
            <a:r>
              <a:rPr lang="en-US" dirty="0" err="1" smtClean="0"/>
              <a:t>jugo</a:t>
            </a:r>
            <a:r>
              <a:rPr lang="en-US" dirty="0" smtClean="0"/>
              <a:t>,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implementación</a:t>
            </a:r>
            <a:r>
              <a:rPr lang="en-US" dirty="0" smtClean="0"/>
              <a:t> </a:t>
            </a:r>
            <a:r>
              <a:rPr lang="en-US" dirty="0" err="1" smtClean="0"/>
              <a:t>ingenua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quitarnos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ventaja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balanceador</a:t>
            </a:r>
            <a:r>
              <a:rPr lang="en-US" dirty="0" smtClean="0"/>
              <a:t> de </a:t>
            </a:r>
            <a:r>
              <a:rPr lang="en-US" dirty="0" err="1" smtClean="0"/>
              <a:t>cargas</a:t>
            </a:r>
            <a:endParaRPr lang="es-MX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Intenta</a:t>
            </a:r>
            <a:r>
              <a:rPr lang="en-US" dirty="0" smtClean="0"/>
              <a:t> resolver los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mencionados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Solución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el </a:t>
            </a:r>
            <a:r>
              <a:rPr lang="en-US" dirty="0" err="1" smtClean="0"/>
              <a:t>caché</a:t>
            </a:r>
            <a:r>
              <a:rPr lang="en-US" dirty="0" smtClean="0"/>
              <a:t>:</a:t>
            </a:r>
          </a:p>
          <a:p>
            <a:pPr lvl="1"/>
            <a:r>
              <a:rPr lang="en-US" b="1" dirty="0" err="1" smtClean="0"/>
              <a:t>Partir</a:t>
            </a:r>
            <a:r>
              <a:rPr lang="en-US" b="1" dirty="0" smtClean="0"/>
              <a:t> la </a:t>
            </a:r>
            <a:r>
              <a:rPr lang="en-US" b="1" dirty="0" err="1" smtClean="0"/>
              <a:t>imagen</a:t>
            </a:r>
            <a:r>
              <a:rPr lang="en-US" b="1" dirty="0" smtClean="0"/>
              <a:t> en </a:t>
            </a:r>
            <a:r>
              <a:rPr lang="en-US" b="1" dirty="0" err="1" smtClean="0"/>
              <a:t>pequeños</a:t>
            </a:r>
            <a:r>
              <a:rPr lang="en-US" b="1" dirty="0" smtClean="0"/>
              <a:t> </a:t>
            </a:r>
            <a:r>
              <a:rPr lang="en-US" b="1" dirty="0" err="1" smtClean="0"/>
              <a:t>cuadrados</a:t>
            </a:r>
            <a:r>
              <a:rPr lang="en-US" b="1" dirty="0" smtClean="0"/>
              <a:t> y </a:t>
            </a:r>
            <a:r>
              <a:rPr lang="en-US" b="1" dirty="0" err="1" smtClean="0"/>
              <a:t>sintetizar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</a:t>
            </a:r>
            <a:r>
              <a:rPr lang="en-US" b="1" dirty="0" err="1" smtClean="0"/>
              <a:t>localidades</a:t>
            </a:r>
            <a:r>
              <a:rPr lang="en-US" b="1" dirty="0" smtClean="0"/>
              <a:t>: </a:t>
            </a: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intenta</a:t>
            </a:r>
            <a:r>
              <a:rPr lang="en-US" dirty="0" smtClean="0"/>
              <a:t> </a:t>
            </a:r>
            <a:r>
              <a:rPr lang="en-US" dirty="0" err="1" smtClean="0"/>
              <a:t>minimizar</a:t>
            </a:r>
            <a:r>
              <a:rPr lang="en-US" dirty="0" smtClean="0"/>
              <a:t> la </a:t>
            </a:r>
            <a:r>
              <a:rPr lang="en-US" dirty="0" err="1" smtClean="0"/>
              <a:t>penalización</a:t>
            </a:r>
            <a:r>
              <a:rPr lang="en-US" dirty="0" smtClean="0"/>
              <a:t> de </a:t>
            </a:r>
            <a:r>
              <a:rPr lang="en-US" dirty="0" err="1" smtClean="0"/>
              <a:t>fallo</a:t>
            </a:r>
            <a:r>
              <a:rPr lang="en-US" dirty="0" smtClean="0"/>
              <a:t> en el </a:t>
            </a:r>
            <a:r>
              <a:rPr lang="en-US" dirty="0" err="1" smtClean="0"/>
              <a:t>caché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Solución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el </a:t>
            </a:r>
            <a:r>
              <a:rPr lang="en-US" dirty="0" err="1" smtClean="0"/>
              <a:t>balanceo</a:t>
            </a:r>
            <a:r>
              <a:rPr lang="en-US" dirty="0" smtClean="0"/>
              <a:t> de </a:t>
            </a:r>
            <a:r>
              <a:rPr lang="en-US" dirty="0" err="1" smtClean="0"/>
              <a:t>carga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hilo</a:t>
            </a:r>
            <a:r>
              <a:rPr lang="en-US" dirty="0" smtClean="0"/>
              <a:t>:</a:t>
            </a:r>
          </a:p>
          <a:p>
            <a:pPr lvl="1"/>
            <a:r>
              <a:rPr lang="en-US" b="1" dirty="0" err="1" smtClean="0"/>
              <a:t>Aleatorizar</a:t>
            </a:r>
            <a:r>
              <a:rPr lang="en-US" b="1" dirty="0" smtClean="0"/>
              <a:t> la </a:t>
            </a:r>
            <a:r>
              <a:rPr lang="en-US" b="1" dirty="0" err="1" smtClean="0"/>
              <a:t>lista</a:t>
            </a:r>
            <a:r>
              <a:rPr lang="en-US" b="1" dirty="0" smtClean="0"/>
              <a:t> de </a:t>
            </a:r>
            <a:r>
              <a:rPr lang="en-US" b="1" dirty="0" err="1" smtClean="0"/>
              <a:t>cuadrados</a:t>
            </a:r>
            <a:r>
              <a:rPr lang="en-US" b="1" dirty="0" smtClean="0"/>
              <a:t>: </a:t>
            </a:r>
            <a:r>
              <a:rPr lang="en-US" dirty="0" err="1" smtClean="0"/>
              <a:t>Así</a:t>
            </a:r>
            <a:r>
              <a:rPr lang="en-US" dirty="0" smtClean="0"/>
              <a:t> la </a:t>
            </a:r>
            <a:r>
              <a:rPr lang="en-US" dirty="0" err="1" smtClean="0"/>
              <a:t>probabilidad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 smtClean="0"/>
              <a:t> un </a:t>
            </a:r>
            <a:r>
              <a:rPr lang="en-US" dirty="0" err="1" smtClean="0"/>
              <a:t>hilo</a:t>
            </a:r>
            <a:r>
              <a:rPr lang="en-US" dirty="0" smtClean="0"/>
              <a:t> le toque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escena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poblada</a:t>
            </a:r>
            <a:r>
              <a:rPr lang="en-US" dirty="0" smtClean="0"/>
              <a:t> de </a:t>
            </a:r>
            <a:r>
              <a:rPr lang="en-US" dirty="0" err="1" smtClean="0"/>
              <a:t>primitivos</a:t>
            </a:r>
            <a:r>
              <a:rPr lang="en-US" dirty="0" smtClean="0"/>
              <a:t> se </a:t>
            </a:r>
            <a:r>
              <a:rPr lang="en-US" dirty="0" err="1" smtClean="0"/>
              <a:t>distribuye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uniformemente</a:t>
            </a:r>
            <a:r>
              <a:rPr lang="en-US" dirty="0" smtClean="0"/>
              <a:t>.</a:t>
            </a:r>
            <a:endParaRPr lang="en-US" b="1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se </a:t>
            </a:r>
            <a:r>
              <a:rPr lang="en-US" dirty="0" err="1" smtClean="0"/>
              <a:t>implementó</a:t>
            </a:r>
            <a:r>
              <a:rPr lang="en-US" dirty="0" smtClean="0"/>
              <a:t>?</a:t>
            </a:r>
          </a:p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decisiones</a:t>
            </a:r>
            <a:r>
              <a:rPr lang="en-US" dirty="0" smtClean="0"/>
              <a:t> se </a:t>
            </a:r>
            <a:r>
              <a:rPr lang="en-US" dirty="0" err="1" smtClean="0"/>
              <a:t>tomaron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componente</a:t>
            </a:r>
            <a:r>
              <a:rPr lang="en-US" dirty="0" smtClean="0"/>
              <a:t>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</a:t>
            </a:r>
            <a:r>
              <a:rPr lang="en-US" dirty="0" err="1" smtClean="0"/>
              <a:t>Distribuido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i="1" dirty="0" smtClean="0"/>
              <a:t>Ray Tracer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funciona</a:t>
            </a:r>
            <a:r>
              <a:rPr lang="en-US" dirty="0" smtClean="0"/>
              <a:t>?</a:t>
            </a:r>
            <a:endParaRPr lang="es-MX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Introducción</a:t>
            </a:r>
            <a:endParaRPr lang="es-MX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funciona</a:t>
            </a:r>
            <a:r>
              <a:rPr lang="en-US" dirty="0" smtClean="0"/>
              <a:t>?</a:t>
            </a:r>
            <a:endParaRPr lang="es-MX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Arquitectura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r>
              <a:rPr lang="en-US" dirty="0" smtClean="0"/>
              <a:t>/</a:t>
            </a:r>
            <a:r>
              <a:rPr lang="en-US" dirty="0" err="1" smtClean="0"/>
              <a:t>servidor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medio</a:t>
            </a:r>
            <a:r>
              <a:rPr lang="en-US" dirty="0" smtClean="0"/>
              <a:t> de </a:t>
            </a:r>
            <a:r>
              <a:rPr lang="en-US" b="1" dirty="0" smtClean="0"/>
              <a:t>TCP/IP</a:t>
            </a:r>
            <a:r>
              <a:rPr lang="en-US" dirty="0" smtClean="0"/>
              <a:t>.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servidor</a:t>
            </a:r>
            <a:r>
              <a:rPr lang="en-US" dirty="0" smtClean="0"/>
              <a:t> dice 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escena</a:t>
            </a:r>
            <a:r>
              <a:rPr lang="en-US" dirty="0" smtClean="0"/>
              <a:t> se </a:t>
            </a:r>
            <a:r>
              <a:rPr lang="en-US" dirty="0" err="1" smtClean="0"/>
              <a:t>va</a:t>
            </a:r>
            <a:r>
              <a:rPr lang="en-US" dirty="0" smtClean="0"/>
              <a:t> a </a:t>
            </a:r>
            <a:r>
              <a:rPr lang="en-US" dirty="0" err="1" smtClean="0"/>
              <a:t>sintetizar</a:t>
            </a:r>
            <a:r>
              <a:rPr lang="en-US" dirty="0" smtClean="0"/>
              <a:t> y </a:t>
            </a:r>
            <a:r>
              <a:rPr lang="en-US" dirty="0" err="1" smtClean="0"/>
              <a:t>qué</a:t>
            </a:r>
            <a:r>
              <a:rPr lang="en-US" dirty="0" smtClean="0"/>
              <a:t> le </a:t>
            </a:r>
            <a:r>
              <a:rPr lang="en-US" dirty="0" err="1" smtClean="0"/>
              <a:t>toca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quién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cliente</a:t>
            </a:r>
            <a:r>
              <a:rPr lang="en-US" dirty="0" smtClean="0"/>
              <a:t> </a:t>
            </a:r>
            <a:r>
              <a:rPr lang="en-US" dirty="0" err="1" smtClean="0"/>
              <a:t>realiza</a:t>
            </a:r>
            <a:r>
              <a:rPr lang="en-US" dirty="0" smtClean="0"/>
              <a:t> el </a:t>
            </a:r>
            <a:r>
              <a:rPr lang="en-US" dirty="0" err="1" smtClean="0"/>
              <a:t>trabajo</a:t>
            </a:r>
            <a:r>
              <a:rPr lang="en-US" dirty="0" smtClean="0"/>
              <a:t> dado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servidor</a:t>
            </a:r>
            <a:r>
              <a:rPr lang="en-US" dirty="0" smtClean="0"/>
              <a:t> y </a:t>
            </a:r>
            <a:r>
              <a:rPr lang="en-US" dirty="0" err="1" smtClean="0"/>
              <a:t>envía</a:t>
            </a:r>
            <a:r>
              <a:rPr lang="en-US" dirty="0" smtClean="0"/>
              <a:t>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establece</a:t>
            </a:r>
            <a:r>
              <a:rPr lang="en-US" dirty="0" smtClean="0"/>
              <a:t> un </a:t>
            </a:r>
            <a:r>
              <a:rPr lang="en-US" dirty="0" err="1" smtClean="0"/>
              <a:t>protocolo</a:t>
            </a:r>
            <a:r>
              <a:rPr lang="en-US" dirty="0" smtClean="0"/>
              <a:t> </a:t>
            </a:r>
            <a:r>
              <a:rPr lang="en-US" dirty="0" err="1" smtClean="0"/>
              <a:t>sencillo</a:t>
            </a:r>
            <a:r>
              <a:rPr lang="en-US" dirty="0" smtClean="0"/>
              <a:t> de </a:t>
            </a:r>
            <a:r>
              <a:rPr lang="en-US" dirty="0" err="1" smtClean="0"/>
              <a:t>comunicación</a:t>
            </a:r>
            <a:r>
              <a:rPr lang="en-US" dirty="0" smtClean="0"/>
              <a:t> entre el </a:t>
            </a:r>
            <a:r>
              <a:rPr lang="en-US" dirty="0" err="1" smtClean="0"/>
              <a:t>servidor</a:t>
            </a:r>
            <a:r>
              <a:rPr lang="en-US" dirty="0" smtClean="0"/>
              <a:t> y los </a:t>
            </a:r>
            <a:r>
              <a:rPr lang="en-US" dirty="0" err="1" smtClean="0"/>
              <a:t>clientes</a:t>
            </a:r>
            <a:r>
              <a:rPr lang="en-US" dirty="0" smtClean="0"/>
              <a:t>.</a:t>
            </a:r>
            <a:endParaRPr lang="es-MX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protocolo</a:t>
            </a:r>
            <a:endParaRPr lang="es-MX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Servidor</a:t>
            </a:r>
            <a:endParaRPr lang="en-US" dirty="0" smtClean="0"/>
          </a:p>
          <a:p>
            <a:pPr lvl="1"/>
            <a:r>
              <a:rPr lang="en-US" dirty="0" err="1" smtClean="0"/>
              <a:t>Contesto</a:t>
            </a:r>
            <a:r>
              <a:rPr lang="en-US" dirty="0" smtClean="0"/>
              <a:t> </a:t>
            </a:r>
            <a:r>
              <a:rPr lang="en-US" dirty="0" err="1" smtClean="0"/>
              <a:t>enviando</a:t>
            </a:r>
            <a:r>
              <a:rPr lang="en-US" dirty="0" smtClean="0"/>
              <a:t> la </a:t>
            </a:r>
            <a:r>
              <a:rPr lang="en-US" dirty="0" err="1" smtClean="0"/>
              <a:t>escena</a:t>
            </a:r>
            <a:r>
              <a:rPr lang="en-US" dirty="0" smtClean="0"/>
              <a:t> en XML</a:t>
            </a:r>
          </a:p>
          <a:p>
            <a:pPr lvl="1"/>
            <a:r>
              <a:rPr lang="en-US" dirty="0" err="1" smtClean="0"/>
              <a:t>Voy</a:t>
            </a:r>
            <a:r>
              <a:rPr lang="en-US" dirty="0" smtClean="0"/>
              <a:t> </a:t>
            </a:r>
            <a:r>
              <a:rPr lang="en-US" dirty="0" err="1" smtClean="0"/>
              <a:t>recibiendo</a:t>
            </a:r>
            <a:r>
              <a:rPr lang="en-US" dirty="0" smtClean="0"/>
              <a:t> </a:t>
            </a:r>
            <a:r>
              <a:rPr lang="en-US" dirty="0" err="1" smtClean="0"/>
              <a:t>velocidad</a:t>
            </a:r>
            <a:r>
              <a:rPr lang="en-US" dirty="0" smtClean="0"/>
              <a:t>/</a:t>
            </a:r>
            <a:r>
              <a:rPr lang="en-US" dirty="0" err="1" smtClean="0"/>
              <a:t>hilos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nodo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 </a:t>
            </a:r>
            <a:r>
              <a:rPr lang="en-US" dirty="0" err="1" smtClean="0"/>
              <a:t>terminar</a:t>
            </a:r>
            <a:r>
              <a:rPr lang="en-US" dirty="0" smtClean="0"/>
              <a:t> de </a:t>
            </a:r>
            <a:r>
              <a:rPr lang="en-US" dirty="0" err="1" smtClean="0"/>
              <a:t>recibirlos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, </a:t>
            </a:r>
            <a:r>
              <a:rPr lang="en-US" dirty="0" err="1" smtClean="0"/>
              <a:t>envío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piezas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le </a:t>
            </a:r>
            <a:r>
              <a:rPr lang="en-US" dirty="0" err="1" smtClean="0"/>
              <a:t>toca</a:t>
            </a:r>
            <a:r>
              <a:rPr lang="en-US" dirty="0" smtClean="0"/>
              <a:t> a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quien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balanceadas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 </a:t>
            </a: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 smtClean="0"/>
              <a:t>recibiendo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, </a:t>
            </a:r>
            <a:r>
              <a:rPr lang="en-US" dirty="0" err="1" smtClean="0"/>
              <a:t>voy</a:t>
            </a:r>
            <a:r>
              <a:rPr lang="en-US" dirty="0" smtClean="0"/>
              <a:t> </a:t>
            </a:r>
            <a:r>
              <a:rPr lang="en-US" dirty="0" err="1" smtClean="0"/>
              <a:t>mostrando</a:t>
            </a:r>
            <a:r>
              <a:rPr lang="en-US" dirty="0" smtClean="0"/>
              <a:t> en </a:t>
            </a:r>
            <a:r>
              <a:rPr lang="en-US" dirty="0" err="1" smtClean="0"/>
              <a:t>pantalla</a:t>
            </a:r>
            <a:endParaRPr lang="es-MX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Cliente</a:t>
            </a:r>
            <a:endParaRPr lang="en-US" dirty="0" smtClean="0"/>
          </a:p>
          <a:p>
            <a:pPr lvl="1"/>
            <a:r>
              <a:rPr lang="en-US" dirty="0" smtClean="0"/>
              <a:t>Me </a:t>
            </a:r>
            <a:r>
              <a:rPr lang="en-US" dirty="0" err="1" smtClean="0"/>
              <a:t>conecto</a:t>
            </a:r>
            <a:r>
              <a:rPr lang="en-US" dirty="0" smtClean="0"/>
              <a:t> al </a:t>
            </a:r>
            <a:r>
              <a:rPr lang="en-US" dirty="0" err="1" smtClean="0"/>
              <a:t>servidor</a:t>
            </a:r>
            <a:endParaRPr lang="en-US" dirty="0" smtClean="0"/>
          </a:p>
          <a:p>
            <a:pPr lvl="1"/>
            <a:r>
              <a:rPr lang="en-US" dirty="0" err="1" smtClean="0"/>
              <a:t>Recibo</a:t>
            </a:r>
            <a:r>
              <a:rPr lang="en-US" dirty="0" smtClean="0"/>
              <a:t> la </a:t>
            </a:r>
            <a:r>
              <a:rPr lang="en-US" dirty="0" err="1" smtClean="0"/>
              <a:t>escena</a:t>
            </a:r>
            <a:r>
              <a:rPr lang="en-US" dirty="0" smtClean="0"/>
              <a:t> y </a:t>
            </a:r>
            <a:r>
              <a:rPr lang="en-US" dirty="0" err="1" smtClean="0"/>
              <a:t>envío</a:t>
            </a:r>
            <a:r>
              <a:rPr lang="en-US" dirty="0" smtClean="0"/>
              <a:t> </a:t>
            </a:r>
            <a:r>
              <a:rPr lang="en-US" dirty="0" err="1" smtClean="0"/>
              <a:t>cuántos</a:t>
            </a:r>
            <a:r>
              <a:rPr lang="en-US" dirty="0" smtClean="0"/>
              <a:t> </a:t>
            </a:r>
            <a:r>
              <a:rPr lang="en-US" dirty="0" err="1" smtClean="0"/>
              <a:t>hilos</a:t>
            </a:r>
            <a:r>
              <a:rPr lang="en-US" dirty="0" smtClean="0"/>
              <a:t> </a:t>
            </a:r>
            <a:r>
              <a:rPr lang="en-US" dirty="0" err="1" smtClean="0"/>
              <a:t>voy</a:t>
            </a:r>
            <a:r>
              <a:rPr lang="en-US" dirty="0" smtClean="0"/>
              <a:t> a </a:t>
            </a:r>
            <a:r>
              <a:rPr lang="en-US" dirty="0" err="1" smtClean="0"/>
              <a:t>ejecutar</a:t>
            </a:r>
            <a:r>
              <a:rPr lang="en-US" dirty="0" smtClean="0"/>
              <a:t> y mi </a:t>
            </a:r>
            <a:r>
              <a:rPr lang="en-US" dirty="0" err="1" smtClean="0"/>
              <a:t>velocidad</a:t>
            </a:r>
            <a:r>
              <a:rPr lang="en-US" dirty="0" smtClean="0"/>
              <a:t> de </a:t>
            </a:r>
            <a:r>
              <a:rPr lang="en-US" dirty="0" err="1" smtClean="0"/>
              <a:t>reloj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Recibo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piezas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me </a:t>
            </a:r>
            <a:r>
              <a:rPr lang="en-US" dirty="0" err="1" smtClean="0"/>
              <a:t>tocan</a:t>
            </a:r>
            <a:r>
              <a:rPr lang="en-US" dirty="0" smtClean="0"/>
              <a:t> y </a:t>
            </a:r>
            <a:r>
              <a:rPr lang="en-US" dirty="0" err="1" smtClean="0"/>
              <a:t>procedo</a:t>
            </a:r>
            <a:r>
              <a:rPr lang="en-US" dirty="0" smtClean="0"/>
              <a:t> a </a:t>
            </a:r>
            <a:r>
              <a:rPr lang="en-US" dirty="0" err="1" smtClean="0"/>
              <a:t>sintetizar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Envío</a:t>
            </a:r>
            <a:r>
              <a:rPr lang="en-US" dirty="0" smtClean="0"/>
              <a:t> </a:t>
            </a:r>
            <a:r>
              <a:rPr lang="en-US" dirty="0" err="1" smtClean="0"/>
              <a:t>mis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progresivamente</a:t>
            </a:r>
            <a:r>
              <a:rPr lang="en-US" dirty="0" smtClean="0"/>
              <a:t>.</a:t>
            </a:r>
            <a:endParaRPr lang="es-MX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faltó</a:t>
            </a:r>
            <a:r>
              <a:rPr lang="en-US" dirty="0" smtClean="0"/>
              <a:t>?</a:t>
            </a:r>
          </a:p>
          <a:p>
            <a:r>
              <a:rPr lang="en-US" dirty="0" smtClean="0"/>
              <a:t>¿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faltó</a:t>
            </a:r>
            <a:r>
              <a:rPr lang="en-US" dirty="0" smtClean="0"/>
              <a:t>?</a:t>
            </a:r>
          </a:p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habría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implementarlo</a:t>
            </a:r>
            <a:r>
              <a:rPr lang="en-US" dirty="0" smtClean="0"/>
              <a:t>?</a:t>
            </a:r>
            <a:endParaRPr lang="es-MX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endParaRPr lang="es-MX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falto</a:t>
            </a:r>
            <a:r>
              <a:rPr lang="en-US" dirty="0" smtClean="0"/>
              <a:t>?</a:t>
            </a:r>
            <a:endParaRPr lang="es-MX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Materiales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Ley</a:t>
            </a:r>
            <a:r>
              <a:rPr lang="en-US" dirty="0" smtClean="0"/>
              <a:t> de </a:t>
            </a:r>
            <a:r>
              <a:rPr lang="en-US" i="1" dirty="0" smtClean="0"/>
              <a:t>Beer </a:t>
            </a:r>
            <a:r>
              <a:rPr lang="en-US" dirty="0" smtClean="0"/>
              <a:t>en </a:t>
            </a:r>
            <a:r>
              <a:rPr lang="en-US" dirty="0" err="1" smtClean="0"/>
              <a:t>refracción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luz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modela</a:t>
            </a:r>
            <a:r>
              <a:rPr lang="en-US" dirty="0" smtClean="0"/>
              <a:t> la </a:t>
            </a:r>
            <a:r>
              <a:rPr lang="en-US" dirty="0" err="1" smtClean="0"/>
              <a:t>atenuación</a:t>
            </a:r>
            <a:r>
              <a:rPr lang="en-US" dirty="0" smtClean="0"/>
              <a:t> a </a:t>
            </a:r>
            <a:r>
              <a:rPr lang="en-US" dirty="0" err="1" smtClean="0"/>
              <a:t>través</a:t>
            </a:r>
            <a:r>
              <a:rPr lang="en-US" dirty="0" smtClean="0"/>
              <a:t> del </a:t>
            </a:r>
            <a:r>
              <a:rPr lang="en-US" dirty="0" err="1" smtClean="0"/>
              <a:t>medio</a:t>
            </a:r>
            <a:r>
              <a:rPr lang="en-US" dirty="0" smtClean="0"/>
              <a:t> </a:t>
            </a:r>
            <a:r>
              <a:rPr lang="en-US" dirty="0" err="1" smtClean="0"/>
              <a:t>denso</a:t>
            </a:r>
            <a:r>
              <a:rPr lang="en-US" dirty="0" smtClean="0"/>
              <a:t>).</a:t>
            </a:r>
            <a:endParaRPr lang="en-US" dirty="0" smtClean="0"/>
          </a:p>
          <a:p>
            <a:pPr lvl="1"/>
            <a:r>
              <a:rPr lang="en-US" dirty="0" err="1" smtClean="0"/>
              <a:t>Texturas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Ecuaciones</a:t>
            </a:r>
            <a:r>
              <a:rPr lang="en-US" dirty="0" smtClean="0"/>
              <a:t> de Fresnel.</a:t>
            </a:r>
          </a:p>
          <a:p>
            <a:r>
              <a:rPr lang="en-US" dirty="0" err="1" smtClean="0"/>
              <a:t>Algoritmos</a:t>
            </a:r>
            <a:r>
              <a:rPr lang="en-US" dirty="0" smtClean="0"/>
              <a:t> de </a:t>
            </a:r>
            <a:r>
              <a:rPr lang="en-US" dirty="0" err="1" smtClean="0"/>
              <a:t>iluminación</a:t>
            </a:r>
            <a:r>
              <a:rPr lang="en-US" dirty="0" smtClean="0"/>
              <a:t> global:</a:t>
            </a:r>
          </a:p>
          <a:p>
            <a:pPr lvl="1"/>
            <a:r>
              <a:rPr lang="en-US" i="1" dirty="0" smtClean="0"/>
              <a:t>Ambient Occlusion.</a:t>
            </a:r>
          </a:p>
          <a:p>
            <a:pPr lvl="1"/>
            <a:r>
              <a:rPr lang="en-US" i="1" dirty="0" smtClean="0"/>
              <a:t>Path tracing.</a:t>
            </a:r>
          </a:p>
          <a:p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primitivos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Mallas</a:t>
            </a:r>
            <a:r>
              <a:rPr lang="en-US" dirty="0" smtClean="0"/>
              <a:t> de </a:t>
            </a:r>
            <a:r>
              <a:rPr lang="en-US" dirty="0" err="1" smtClean="0"/>
              <a:t>triángulos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NURBS (Non-Uniform Rational B-</a:t>
            </a:r>
            <a:r>
              <a:rPr lang="en-US" dirty="0" err="1" smtClean="0"/>
              <a:t>Spline</a:t>
            </a:r>
            <a:r>
              <a:rPr lang="en-US" dirty="0" smtClean="0"/>
              <a:t>).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se </a:t>
            </a:r>
            <a:r>
              <a:rPr lang="en-US" dirty="0" err="1" smtClean="0"/>
              <a:t>comportó</a:t>
            </a:r>
            <a:r>
              <a:rPr lang="en-US" dirty="0" smtClean="0"/>
              <a:t>?</a:t>
            </a:r>
          </a:p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hubo</a:t>
            </a:r>
            <a:r>
              <a:rPr lang="en-US" dirty="0" smtClean="0"/>
              <a:t>?</a:t>
            </a:r>
            <a:endParaRPr lang="es-MX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endParaRPr lang="es-MX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se </a:t>
            </a:r>
            <a:r>
              <a:rPr lang="en-US" dirty="0" err="1" smtClean="0"/>
              <a:t>comportó</a:t>
            </a:r>
            <a:r>
              <a:rPr lang="en-US" dirty="0" smtClean="0"/>
              <a:t>?</a:t>
            </a:r>
            <a:endParaRPr lang="es-MX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Motor de </a:t>
            </a:r>
            <a:r>
              <a:rPr lang="en-US" dirty="0" err="1" smtClean="0"/>
              <a:t>síntesis</a:t>
            </a:r>
            <a:endParaRPr lang="en-US" dirty="0" smtClean="0"/>
          </a:p>
          <a:p>
            <a:pPr lvl="1"/>
            <a:r>
              <a:rPr lang="en-US" dirty="0" err="1" smtClean="0"/>
              <a:t>Calidad</a:t>
            </a:r>
            <a:r>
              <a:rPr lang="en-US" dirty="0" smtClean="0"/>
              <a:t> de </a:t>
            </a:r>
            <a:r>
              <a:rPr lang="en-US" dirty="0" err="1" smtClean="0"/>
              <a:t>imagen</a:t>
            </a:r>
            <a:r>
              <a:rPr lang="en-US" dirty="0" smtClean="0"/>
              <a:t> </a:t>
            </a:r>
            <a:r>
              <a:rPr lang="en-US" dirty="0" err="1" smtClean="0"/>
              <a:t>buena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Síntesis</a:t>
            </a:r>
            <a:r>
              <a:rPr lang="en-US" dirty="0" smtClean="0"/>
              <a:t> en </a:t>
            </a:r>
            <a:r>
              <a:rPr lang="en-US" dirty="0" err="1" smtClean="0"/>
              <a:t>paralelo</a:t>
            </a:r>
            <a:endParaRPr lang="en-US" dirty="0" smtClean="0"/>
          </a:p>
          <a:p>
            <a:pPr lvl="1"/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decepcionante</a:t>
            </a:r>
            <a:r>
              <a:rPr lang="en-US" dirty="0" smtClean="0"/>
              <a:t> </a:t>
            </a:r>
            <a:r>
              <a:rPr lang="en-US" dirty="0" err="1" smtClean="0"/>
              <a:t>mejora</a:t>
            </a:r>
            <a:r>
              <a:rPr lang="en-US" dirty="0" smtClean="0"/>
              <a:t> en </a:t>
            </a:r>
            <a:r>
              <a:rPr lang="en-US" dirty="0" err="1" smtClean="0"/>
              <a:t>desempeño</a:t>
            </a:r>
            <a:r>
              <a:rPr lang="en-US" dirty="0" smtClean="0"/>
              <a:t> entre 15% y 20% al </a:t>
            </a:r>
            <a:r>
              <a:rPr lang="en-US" dirty="0" err="1" smtClean="0"/>
              <a:t>usar</a:t>
            </a:r>
            <a:r>
              <a:rPr lang="en-US" dirty="0" smtClean="0"/>
              <a:t> los dos </a:t>
            </a:r>
            <a:r>
              <a:rPr lang="en-US" dirty="0" err="1" smtClean="0"/>
              <a:t>núcleos</a:t>
            </a:r>
            <a:r>
              <a:rPr lang="en-US" dirty="0" smtClean="0"/>
              <a:t>. (Blender3D lo </a:t>
            </a:r>
            <a:r>
              <a:rPr lang="en-US" dirty="0" err="1" smtClean="0"/>
              <a:t>hace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cerca</a:t>
            </a:r>
            <a:r>
              <a:rPr lang="en-US" dirty="0" smtClean="0"/>
              <a:t> del </a:t>
            </a:r>
            <a:r>
              <a:rPr lang="en-US" dirty="0" err="1" smtClean="0"/>
              <a:t>doble</a:t>
            </a:r>
            <a:r>
              <a:rPr lang="en-US" dirty="0" smtClean="0"/>
              <a:t> de </a:t>
            </a:r>
            <a:r>
              <a:rPr lang="en-US" dirty="0" err="1" smtClean="0"/>
              <a:t>velocidad</a:t>
            </a:r>
            <a:r>
              <a:rPr lang="en-US" dirty="0" smtClean="0"/>
              <a:t>).</a:t>
            </a:r>
          </a:p>
          <a:p>
            <a:pPr lvl="1"/>
            <a:r>
              <a:rPr lang="en-US" dirty="0" err="1" smtClean="0"/>
              <a:t>Introducción</a:t>
            </a:r>
            <a:r>
              <a:rPr lang="en-US" dirty="0" smtClean="0"/>
              <a:t> de </a:t>
            </a:r>
            <a:r>
              <a:rPr lang="en-US" dirty="0" err="1" smtClean="0"/>
              <a:t>ruido</a:t>
            </a:r>
            <a:r>
              <a:rPr lang="en-US" dirty="0" smtClean="0"/>
              <a:t> de </a:t>
            </a:r>
            <a:r>
              <a:rPr lang="en-US" dirty="0" err="1" smtClean="0"/>
              <a:t>sal</a:t>
            </a:r>
            <a:r>
              <a:rPr lang="en-US" dirty="0" smtClean="0"/>
              <a:t> y </a:t>
            </a:r>
            <a:r>
              <a:rPr lang="en-US" dirty="0" err="1" smtClean="0"/>
              <a:t>pimienta</a:t>
            </a:r>
            <a:r>
              <a:rPr lang="en-US" dirty="0" smtClean="0"/>
              <a:t>.  Al </a:t>
            </a:r>
            <a:r>
              <a:rPr lang="en-US" dirty="0" err="1" smtClean="0"/>
              <a:t>parecer</a:t>
            </a:r>
            <a:r>
              <a:rPr lang="en-US" dirty="0" smtClean="0"/>
              <a:t> </a:t>
            </a:r>
            <a:r>
              <a:rPr lang="en-US" dirty="0" err="1" smtClean="0"/>
              <a:t>resultado</a:t>
            </a:r>
            <a:r>
              <a:rPr lang="en-US" dirty="0" smtClean="0"/>
              <a:t> de un </a:t>
            </a:r>
            <a:r>
              <a:rPr lang="en-US" dirty="0" err="1" smtClean="0"/>
              <a:t>problema</a:t>
            </a:r>
            <a:r>
              <a:rPr lang="en-US" dirty="0" smtClean="0"/>
              <a:t> de </a:t>
            </a:r>
            <a:r>
              <a:rPr lang="en-US" dirty="0" err="1" smtClean="0"/>
              <a:t>sincronización</a:t>
            </a:r>
            <a:r>
              <a:rPr lang="en-US" dirty="0" smtClean="0"/>
              <a:t> (NO ENTIENDO POR QUÉ).</a:t>
            </a:r>
          </a:p>
          <a:p>
            <a:r>
              <a:rPr lang="en-US" dirty="0" err="1" smtClean="0"/>
              <a:t>Síntesis</a:t>
            </a:r>
            <a:r>
              <a:rPr lang="en-US" dirty="0" smtClean="0"/>
              <a:t> </a:t>
            </a:r>
            <a:r>
              <a:rPr lang="en-US" dirty="0" err="1" smtClean="0"/>
              <a:t>distribuida</a:t>
            </a:r>
            <a:endParaRPr lang="en-US" dirty="0" smtClean="0"/>
          </a:p>
          <a:p>
            <a:pPr lvl="1"/>
            <a:r>
              <a:rPr lang="en-US" dirty="0" smtClean="0"/>
              <a:t>Buenos </a:t>
            </a:r>
            <a:r>
              <a:rPr lang="en-US" dirty="0" err="1" smtClean="0"/>
              <a:t>resultados</a:t>
            </a:r>
            <a:r>
              <a:rPr lang="en-US" dirty="0" smtClean="0"/>
              <a:t>,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cargas</a:t>
            </a:r>
            <a:r>
              <a:rPr lang="en-US" dirty="0" smtClean="0"/>
              <a:t> se </a:t>
            </a:r>
            <a:r>
              <a:rPr lang="en-US" dirty="0" err="1" smtClean="0"/>
              <a:t>balancean</a:t>
            </a:r>
            <a:r>
              <a:rPr lang="en-US" dirty="0" smtClean="0"/>
              <a:t> y no </a:t>
            </a:r>
            <a:r>
              <a:rPr lang="en-US" dirty="0" err="1" smtClean="0"/>
              <a:t>hubieron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de red.</a:t>
            </a:r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probó</a:t>
            </a:r>
            <a:r>
              <a:rPr lang="en-US" dirty="0" smtClean="0"/>
              <a:t> en Internet y </a:t>
            </a:r>
            <a:r>
              <a:rPr lang="en-US" dirty="0" err="1" smtClean="0"/>
              <a:t>aunque</a:t>
            </a:r>
            <a:r>
              <a:rPr lang="en-US" dirty="0" smtClean="0"/>
              <a:t> </a:t>
            </a:r>
            <a:r>
              <a:rPr lang="en-US" dirty="0" err="1" smtClean="0"/>
              <a:t>jala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lento </a:t>
            </a:r>
            <a:r>
              <a:rPr lang="en-US" dirty="0" err="1" smtClean="0"/>
              <a:t>por</a:t>
            </a:r>
            <a:r>
              <a:rPr lang="en-US" dirty="0" smtClean="0"/>
              <a:t> la red, no </a:t>
            </a:r>
            <a:r>
              <a:rPr lang="en-US" dirty="0" err="1" smtClean="0"/>
              <a:t>hubieron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de </a:t>
            </a:r>
            <a:r>
              <a:rPr lang="en-US" dirty="0" err="1" smtClean="0"/>
              <a:t>transmisión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.</a:t>
            </a:r>
          </a:p>
          <a:p>
            <a:pPr lvl="1"/>
            <a:endParaRPr lang="es-MX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Demostración</a:t>
            </a:r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i="1" dirty="0" smtClean="0"/>
              <a:t>Ray Tracer</a:t>
            </a:r>
            <a:r>
              <a:rPr lang="en-US" dirty="0" smtClean="0"/>
              <a:t>?</a:t>
            </a:r>
            <a:endParaRPr lang="es-MX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Es un </a:t>
            </a:r>
            <a:r>
              <a:rPr lang="en-US" dirty="0" err="1" smtClean="0"/>
              <a:t>algoritmo</a:t>
            </a:r>
            <a:r>
              <a:rPr lang="en-US" dirty="0" smtClean="0"/>
              <a:t> de </a:t>
            </a:r>
            <a:r>
              <a:rPr lang="en-US" dirty="0" err="1" smtClean="0"/>
              <a:t>síntesis</a:t>
            </a:r>
            <a:r>
              <a:rPr lang="en-US" dirty="0" smtClean="0"/>
              <a:t> de </a:t>
            </a:r>
            <a:r>
              <a:rPr lang="en-US" dirty="0" err="1" smtClean="0"/>
              <a:t>imágenes</a:t>
            </a:r>
            <a:r>
              <a:rPr lang="en-US" dirty="0" smtClean="0"/>
              <a:t> </a:t>
            </a:r>
            <a:r>
              <a:rPr lang="en-US" dirty="0" err="1" smtClean="0"/>
              <a:t>tridimensionales</a:t>
            </a:r>
            <a:r>
              <a:rPr lang="en-US" dirty="0" smtClean="0"/>
              <a:t> </a:t>
            </a:r>
            <a:r>
              <a:rPr lang="en-US" dirty="0" err="1" smtClean="0"/>
              <a:t>resultado</a:t>
            </a:r>
            <a:r>
              <a:rPr lang="en-US" dirty="0" smtClean="0"/>
              <a:t> de </a:t>
            </a:r>
            <a:r>
              <a:rPr lang="en-US" dirty="0" err="1" smtClean="0"/>
              <a:t>colocar</a:t>
            </a:r>
            <a:r>
              <a:rPr lang="en-US" dirty="0" smtClean="0"/>
              <a:t> un </a:t>
            </a:r>
            <a:r>
              <a:rPr lang="en-US" dirty="0" err="1" smtClean="0"/>
              <a:t>observador</a:t>
            </a:r>
            <a:r>
              <a:rPr lang="en-US" dirty="0" smtClean="0"/>
              <a:t> </a:t>
            </a:r>
            <a:r>
              <a:rPr lang="en-US" dirty="0" err="1" smtClean="0"/>
              <a:t>detrás</a:t>
            </a:r>
            <a:r>
              <a:rPr lang="en-US" dirty="0" smtClean="0"/>
              <a:t> de un </a:t>
            </a:r>
            <a:r>
              <a:rPr lang="en-US" dirty="0" err="1" smtClean="0"/>
              <a:t>plano</a:t>
            </a:r>
            <a:r>
              <a:rPr lang="en-US" dirty="0" smtClean="0"/>
              <a:t> focal.</a:t>
            </a:r>
          </a:p>
          <a:p>
            <a:r>
              <a:rPr lang="en-US" dirty="0" err="1" smtClean="0"/>
              <a:t>Capturamos</a:t>
            </a:r>
            <a:r>
              <a:rPr lang="en-US" dirty="0" smtClean="0"/>
              <a:t> los </a:t>
            </a:r>
            <a:r>
              <a:rPr lang="en-US" dirty="0" err="1" smtClean="0"/>
              <a:t>rayos</a:t>
            </a:r>
            <a:r>
              <a:rPr lang="en-US" dirty="0" smtClean="0"/>
              <a:t> de </a:t>
            </a:r>
            <a:r>
              <a:rPr lang="en-US" dirty="0" err="1" smtClean="0"/>
              <a:t>luz</a:t>
            </a:r>
            <a:r>
              <a:rPr lang="en-US" dirty="0" smtClean="0"/>
              <a:t> </a:t>
            </a:r>
            <a:r>
              <a:rPr lang="en-US" dirty="0" err="1" smtClean="0"/>
              <a:t>incidentes</a:t>
            </a:r>
            <a:r>
              <a:rPr lang="en-US" dirty="0" smtClean="0"/>
              <a:t> en el </a:t>
            </a:r>
            <a:r>
              <a:rPr lang="en-US" dirty="0" err="1" smtClean="0"/>
              <a:t>plano</a:t>
            </a:r>
            <a:r>
              <a:rPr lang="en-US" dirty="0" smtClean="0"/>
              <a:t> focal del </a:t>
            </a:r>
            <a:r>
              <a:rPr lang="en-US" dirty="0" err="1" smtClean="0"/>
              <a:t>observador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medio</a:t>
            </a:r>
            <a:r>
              <a:rPr lang="en-US" dirty="0" smtClean="0"/>
              <a:t> del </a:t>
            </a:r>
            <a:r>
              <a:rPr lang="en-US" dirty="0" err="1" smtClean="0"/>
              <a:t>concepto</a:t>
            </a:r>
            <a:r>
              <a:rPr lang="en-US" dirty="0" smtClean="0"/>
              <a:t> de </a:t>
            </a:r>
            <a:r>
              <a:rPr lang="en-US" dirty="0" err="1" smtClean="0"/>
              <a:t>rayo</a:t>
            </a:r>
            <a:r>
              <a:rPr lang="en-US" dirty="0" smtClean="0"/>
              <a:t>, el </a:t>
            </a:r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en </a:t>
            </a:r>
            <a:r>
              <a:rPr lang="en-US" dirty="0" err="1" smtClean="0"/>
              <a:t>realidad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recta </a:t>
            </a:r>
            <a:r>
              <a:rPr lang="en-US" dirty="0" err="1" smtClean="0"/>
              <a:t>paramétrica</a:t>
            </a:r>
            <a:r>
              <a:rPr lang="en-US" dirty="0" smtClean="0"/>
              <a:t> , e </a:t>
            </a:r>
            <a:r>
              <a:rPr lang="en-US" dirty="0" err="1" smtClean="0"/>
              <a:t>intersecciones</a:t>
            </a:r>
            <a:r>
              <a:rPr lang="en-US" dirty="0" smtClean="0"/>
              <a:t> con </a:t>
            </a:r>
            <a:r>
              <a:rPr lang="en-US" dirty="0" err="1" smtClean="0"/>
              <a:t>objetos</a:t>
            </a:r>
            <a:r>
              <a:rPr lang="en-US" dirty="0" smtClean="0"/>
              <a:t>.  </a:t>
            </a:r>
            <a:r>
              <a:rPr lang="en-US" dirty="0" err="1" smtClean="0"/>
              <a:t>Simula</a:t>
            </a:r>
            <a:r>
              <a:rPr lang="en-US" dirty="0" smtClean="0"/>
              <a:t> el </a:t>
            </a:r>
            <a:r>
              <a:rPr lang="en-US" dirty="0" err="1" smtClean="0"/>
              <a:t>viaje</a:t>
            </a:r>
            <a:r>
              <a:rPr lang="en-US" dirty="0" smtClean="0"/>
              <a:t> de la </a:t>
            </a:r>
            <a:r>
              <a:rPr lang="en-US" dirty="0" err="1" smtClean="0"/>
              <a:t>luz</a:t>
            </a:r>
            <a:r>
              <a:rPr lang="en-US" dirty="0" smtClean="0"/>
              <a:t> en </a:t>
            </a:r>
            <a:r>
              <a:rPr lang="en-US" dirty="0" err="1" smtClean="0"/>
              <a:t>sentido</a:t>
            </a:r>
            <a:r>
              <a:rPr lang="en-US" dirty="0" smtClean="0"/>
              <a:t> </a:t>
            </a:r>
            <a:r>
              <a:rPr lang="en-US" dirty="0" err="1" smtClean="0"/>
              <a:t>inverso</a:t>
            </a:r>
            <a:r>
              <a:rPr lang="en-US" dirty="0" smtClean="0"/>
              <a:t>.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sencillo</a:t>
            </a:r>
            <a:r>
              <a:rPr lang="en-US" dirty="0" smtClean="0"/>
              <a:t> y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fácil</a:t>
            </a:r>
            <a:r>
              <a:rPr lang="en-US" dirty="0" smtClean="0"/>
              <a:t> de extender.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funciona</a:t>
            </a:r>
            <a:r>
              <a:rPr lang="en-US" dirty="0" smtClean="0"/>
              <a:t> un </a:t>
            </a:r>
            <a:r>
              <a:rPr lang="en-US" i="1" dirty="0" smtClean="0"/>
              <a:t>Ray Tracer</a:t>
            </a:r>
            <a:r>
              <a:rPr lang="en-US" dirty="0" smtClean="0"/>
              <a:t>?</a:t>
            </a:r>
            <a:endParaRPr lang="es-MX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112843" y="1333489"/>
          <a:ext cx="7369876" cy="371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071538" y="1571616"/>
            <a:ext cx="6858048" cy="35719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Oval 5"/>
          <p:cNvSpPr/>
          <p:nvPr/>
        </p:nvSpPr>
        <p:spPr>
          <a:xfrm>
            <a:off x="3286910" y="3210312"/>
            <a:ext cx="1340885" cy="125016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>
            <a:off x="1643836" y="4639072"/>
            <a:ext cx="5874353" cy="199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3984764">
            <a:off x="1283620" y="2041739"/>
            <a:ext cx="290178" cy="340422"/>
          </a:xfrm>
          <a:prstGeom prst="arc">
            <a:avLst>
              <a:gd name="adj1" fmla="val 16200000"/>
              <a:gd name="adj2" fmla="val 24609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2" name="Group 21"/>
          <p:cNvGrpSpPr/>
          <p:nvPr/>
        </p:nvGrpSpPr>
        <p:grpSpPr>
          <a:xfrm>
            <a:off x="1715274" y="2079211"/>
            <a:ext cx="574665" cy="833443"/>
            <a:chOff x="2214546" y="2571744"/>
            <a:chExt cx="642942" cy="1000132"/>
          </a:xfrm>
        </p:grpSpPr>
        <p:cxnSp>
          <p:nvCxnSpPr>
            <p:cNvPr id="11" name="Straight Connector 10"/>
            <p:cNvCxnSpPr/>
            <p:nvPr/>
          </p:nvCxnSpPr>
          <p:spPr>
            <a:xfrm rot="5400000">
              <a:off x="2071670" y="2714620"/>
              <a:ext cx="714380" cy="42862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2607455" y="2607463"/>
              <a:ext cx="285752" cy="21431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2178827" y="3321843"/>
              <a:ext cx="285752" cy="214314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2285984" y="3000372"/>
              <a:ext cx="714380" cy="42862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/>
          <p:nvPr/>
        </p:nvSpPr>
        <p:spPr>
          <a:xfrm>
            <a:off x="6858016" y="2143120"/>
            <a:ext cx="127703" cy="119063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glow rad="228600">
              <a:schemeClr val="accent2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 rot="5400000" flipH="1" flipV="1">
            <a:off x="609404" y="3605386"/>
            <a:ext cx="2067987" cy="71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643836" y="2257805"/>
            <a:ext cx="5929354" cy="123825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6" idx="0"/>
          </p:cNvCxnSpPr>
          <p:nvPr/>
        </p:nvCxnSpPr>
        <p:spPr>
          <a:xfrm>
            <a:off x="1643837" y="2257805"/>
            <a:ext cx="2313516" cy="95250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0"/>
            <a:endCxn id="17" idx="2"/>
          </p:cNvCxnSpPr>
          <p:nvPr/>
        </p:nvCxnSpPr>
        <p:spPr>
          <a:xfrm rot="5400000" flipH="1" flipV="1">
            <a:off x="4903854" y="1256151"/>
            <a:ext cx="1007660" cy="29006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7" idx="2"/>
            <a:endCxn id="6" idx="5"/>
          </p:cNvCxnSpPr>
          <p:nvPr/>
        </p:nvCxnSpPr>
        <p:spPr>
          <a:xfrm rot="10800000" flipV="1">
            <a:off x="4431428" y="2202651"/>
            <a:ext cx="2426589" cy="207474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6" idx="5"/>
            <a:endCxn id="6" idx="3"/>
          </p:cNvCxnSpPr>
          <p:nvPr/>
        </p:nvCxnSpPr>
        <p:spPr>
          <a:xfrm rot="5400000">
            <a:off x="3957353" y="3803321"/>
            <a:ext cx="1588" cy="94814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3"/>
          </p:cNvCxnSpPr>
          <p:nvPr/>
        </p:nvCxnSpPr>
        <p:spPr>
          <a:xfrm rot="5400000" flipH="1">
            <a:off x="1553762" y="2347880"/>
            <a:ext cx="2019589" cy="183944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3644100" y="1960147"/>
            <a:ext cx="127703" cy="119063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glow rad="228600">
              <a:schemeClr val="accent2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8" name="Straight Connector 87"/>
          <p:cNvCxnSpPr>
            <a:stCxn id="6" idx="2"/>
          </p:cNvCxnSpPr>
          <p:nvPr/>
        </p:nvCxnSpPr>
        <p:spPr>
          <a:xfrm rot="10800000">
            <a:off x="1643836" y="2257809"/>
            <a:ext cx="1643074" cy="157758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" idx="2"/>
          </p:cNvCxnSpPr>
          <p:nvPr/>
        </p:nvCxnSpPr>
        <p:spPr>
          <a:xfrm rot="10800000" flipV="1">
            <a:off x="1643836" y="3835394"/>
            <a:ext cx="1643074" cy="68461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643836" y="4520009"/>
            <a:ext cx="214314" cy="11906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endCxn id="86" idx="3"/>
          </p:cNvCxnSpPr>
          <p:nvPr/>
        </p:nvCxnSpPr>
        <p:spPr>
          <a:xfrm rot="5400000" flipH="1" flipV="1">
            <a:off x="1471827" y="2448097"/>
            <a:ext cx="2577298" cy="180465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" idx="2"/>
            <a:endCxn id="6" idx="5"/>
          </p:cNvCxnSpPr>
          <p:nvPr/>
        </p:nvCxnSpPr>
        <p:spPr>
          <a:xfrm rot="10800000" flipH="1" flipV="1">
            <a:off x="3286909" y="3835395"/>
            <a:ext cx="1144517" cy="442000"/>
          </a:xfrm>
          <a:prstGeom prst="line">
            <a:avLst/>
          </a:prstGeom>
          <a:ln>
            <a:solidFill>
              <a:srgbClr val="EE22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" idx="5"/>
          </p:cNvCxnSpPr>
          <p:nvPr/>
        </p:nvCxnSpPr>
        <p:spPr>
          <a:xfrm rot="16200000" flipH="1">
            <a:off x="4390124" y="4318697"/>
            <a:ext cx="366055" cy="283449"/>
          </a:xfrm>
          <a:prstGeom prst="line">
            <a:avLst/>
          </a:prstGeom>
          <a:ln>
            <a:solidFill>
              <a:srgbClr val="EE22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17" idx="2"/>
          </p:cNvCxnSpPr>
          <p:nvPr/>
        </p:nvCxnSpPr>
        <p:spPr>
          <a:xfrm rot="5400000" flipH="1" flipV="1">
            <a:off x="4566047" y="2351481"/>
            <a:ext cx="2440798" cy="2143140"/>
          </a:xfrm>
          <a:prstGeom prst="line">
            <a:avLst/>
          </a:prstGeom>
          <a:ln>
            <a:solidFill>
              <a:srgbClr val="EE22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" idx="2"/>
          </p:cNvCxnSpPr>
          <p:nvPr/>
        </p:nvCxnSpPr>
        <p:spPr>
          <a:xfrm rot="10800000">
            <a:off x="1643042" y="3786195"/>
            <a:ext cx="1643868" cy="49201"/>
          </a:xfrm>
          <a:prstGeom prst="line">
            <a:avLst/>
          </a:prstGeom>
          <a:ln>
            <a:solidFill>
              <a:srgbClr val="EE22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1643042" y="3571880"/>
            <a:ext cx="1714512" cy="214314"/>
          </a:xfrm>
          <a:prstGeom prst="line">
            <a:avLst/>
          </a:prstGeom>
          <a:ln>
            <a:solidFill>
              <a:srgbClr val="EE22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0800000">
            <a:off x="1643042" y="2285996"/>
            <a:ext cx="1714512" cy="1285884"/>
          </a:xfrm>
          <a:prstGeom prst="line">
            <a:avLst/>
          </a:prstGeom>
          <a:ln>
            <a:solidFill>
              <a:srgbClr val="EE22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organizada</a:t>
            </a:r>
            <a:r>
              <a:rPr lang="en-US" dirty="0" smtClean="0"/>
              <a:t> la </a:t>
            </a:r>
            <a:r>
              <a:rPr lang="en-US" dirty="0" err="1" smtClean="0"/>
              <a:t>aplicación</a:t>
            </a:r>
            <a:r>
              <a:rPr lang="en-US" dirty="0" smtClean="0"/>
              <a:t>?</a:t>
            </a:r>
          </a:p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con </a:t>
            </a:r>
            <a:r>
              <a:rPr lang="en-US" dirty="0" err="1" smtClean="0"/>
              <a:t>ella</a:t>
            </a:r>
            <a:r>
              <a:rPr lang="en-US" dirty="0" smtClean="0"/>
              <a:t>?</a:t>
            </a:r>
            <a:endParaRPr lang="es-MX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Características</a:t>
            </a:r>
            <a:r>
              <a:rPr lang="en-US" dirty="0" smtClean="0"/>
              <a:t> del </a:t>
            </a:r>
            <a:r>
              <a:rPr lang="en-US" dirty="0" err="1" smtClean="0"/>
              <a:t>Proyecto</a:t>
            </a:r>
            <a:endParaRPr lang="es-MX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Diagrama</a:t>
            </a:r>
            <a:r>
              <a:rPr lang="en-US" dirty="0" smtClean="0"/>
              <a:t> de </a:t>
            </a:r>
            <a:r>
              <a:rPr lang="en-US" dirty="0" err="1" smtClean="0"/>
              <a:t>bloques</a:t>
            </a:r>
            <a:endParaRPr lang="es-MX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612775" y="1333500"/>
          <a:ext cx="8153400" cy="3746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parser de </a:t>
            </a:r>
            <a:r>
              <a:rPr lang="en-US" dirty="0" err="1" smtClean="0"/>
              <a:t>documentos</a:t>
            </a:r>
            <a:r>
              <a:rPr lang="en-US" dirty="0" smtClean="0"/>
              <a:t> de </a:t>
            </a:r>
            <a:r>
              <a:rPr lang="en-US" dirty="0" err="1" smtClean="0"/>
              <a:t>escena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entrada</a:t>
            </a:r>
            <a:r>
              <a:rPr lang="en-US" dirty="0" smtClean="0"/>
              <a:t> del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documento</a:t>
            </a:r>
            <a:r>
              <a:rPr lang="en-US" dirty="0" smtClean="0"/>
              <a:t> XML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especifica</a:t>
            </a:r>
            <a:r>
              <a:rPr lang="en-US" dirty="0" smtClean="0"/>
              <a:t> la </a:t>
            </a:r>
            <a:r>
              <a:rPr lang="en-US" dirty="0" err="1" smtClean="0"/>
              <a:t>escena</a:t>
            </a:r>
            <a:r>
              <a:rPr lang="en-US" dirty="0" smtClean="0"/>
              <a:t> a </a:t>
            </a:r>
            <a:r>
              <a:rPr lang="en-US" dirty="0" err="1" smtClean="0"/>
              <a:t>sintetizar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documento</a:t>
            </a:r>
            <a:r>
              <a:rPr lang="en-US" dirty="0" smtClean="0"/>
              <a:t> XML </a:t>
            </a:r>
            <a:r>
              <a:rPr lang="en-US" dirty="0" err="1" smtClean="0"/>
              <a:t>especifica</a:t>
            </a:r>
            <a:r>
              <a:rPr lang="en-US" dirty="0" smtClean="0"/>
              <a:t> </a:t>
            </a:r>
            <a:r>
              <a:rPr lang="en-US" dirty="0" err="1" smtClean="0"/>
              <a:t>parámetros</a:t>
            </a:r>
            <a:r>
              <a:rPr lang="en-US" dirty="0" smtClean="0"/>
              <a:t> </a:t>
            </a:r>
            <a:r>
              <a:rPr lang="en-US" dirty="0" err="1" smtClean="0"/>
              <a:t>globales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la </a:t>
            </a:r>
            <a:r>
              <a:rPr lang="en-US" dirty="0" err="1" smtClean="0"/>
              <a:t>posición</a:t>
            </a:r>
            <a:r>
              <a:rPr lang="en-US" dirty="0" smtClean="0"/>
              <a:t> de la </a:t>
            </a:r>
            <a:r>
              <a:rPr lang="en-US" dirty="0" err="1" smtClean="0"/>
              <a:t>cámara</a:t>
            </a:r>
            <a:r>
              <a:rPr lang="en-US" dirty="0" smtClean="0"/>
              <a:t>, </a:t>
            </a:r>
            <a:r>
              <a:rPr lang="en-US" dirty="0" err="1" smtClean="0"/>
              <a:t>resolución</a:t>
            </a:r>
            <a:r>
              <a:rPr lang="en-US" dirty="0" smtClean="0"/>
              <a:t> del </a:t>
            </a:r>
            <a:r>
              <a:rPr lang="en-US" dirty="0" err="1" smtClean="0"/>
              <a:t>plano</a:t>
            </a:r>
            <a:r>
              <a:rPr lang="en-US" dirty="0" smtClean="0"/>
              <a:t> focal y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muestras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píxel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Adicionalmente</a:t>
            </a:r>
            <a:r>
              <a:rPr lang="en-US" dirty="0" smtClean="0"/>
              <a:t> se </a:t>
            </a:r>
            <a:r>
              <a:rPr lang="en-US" dirty="0" err="1" smtClean="0"/>
              <a:t>especifican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primitivos</a:t>
            </a:r>
            <a:r>
              <a:rPr lang="en-US" dirty="0" smtClean="0"/>
              <a:t>, </a:t>
            </a:r>
            <a:r>
              <a:rPr lang="en-US" dirty="0" err="1" smtClean="0"/>
              <a:t>tanto</a:t>
            </a:r>
            <a:r>
              <a:rPr lang="en-US" dirty="0" smtClean="0"/>
              <a:t> </a:t>
            </a:r>
            <a:r>
              <a:rPr lang="en-US" dirty="0" err="1" smtClean="0"/>
              <a:t>ubicación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geometría</a:t>
            </a:r>
            <a:r>
              <a:rPr lang="en-US" dirty="0" smtClean="0"/>
              <a:t>, </a:t>
            </a:r>
            <a:r>
              <a:rPr lang="en-US" dirty="0" err="1" smtClean="0"/>
              <a:t>así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el material de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primitivo</a:t>
            </a:r>
            <a:r>
              <a:rPr lang="en-US" dirty="0" smtClean="0"/>
              <a:t>.</a:t>
            </a:r>
            <a:endParaRPr lang="es-MX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Características</a:t>
            </a:r>
            <a:r>
              <a:rPr lang="en-US" dirty="0" smtClean="0"/>
              <a:t> </a:t>
            </a:r>
            <a:r>
              <a:rPr lang="en-US" dirty="0" err="1" smtClean="0"/>
              <a:t>globales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escena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Resolución</a:t>
            </a:r>
            <a:r>
              <a:rPr lang="en-US" dirty="0" smtClean="0"/>
              <a:t> del </a:t>
            </a:r>
            <a:r>
              <a:rPr lang="en-US" dirty="0" err="1" smtClean="0"/>
              <a:t>plano</a:t>
            </a:r>
            <a:r>
              <a:rPr lang="en-US" dirty="0" smtClean="0"/>
              <a:t> focal </a:t>
            </a:r>
            <a:r>
              <a:rPr lang="en-US" dirty="0" err="1" smtClean="0"/>
              <a:t>expresado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ancho</a:t>
            </a:r>
            <a:r>
              <a:rPr lang="en-US" dirty="0" smtClean="0"/>
              <a:t> y </a:t>
            </a:r>
            <a:r>
              <a:rPr lang="en-US" dirty="0" err="1" smtClean="0"/>
              <a:t>altura</a:t>
            </a:r>
            <a:r>
              <a:rPr lang="en-US" dirty="0" smtClean="0"/>
              <a:t> </a:t>
            </a:r>
            <a:r>
              <a:rPr lang="en-US" dirty="0" err="1" smtClean="0"/>
              <a:t>medida</a:t>
            </a:r>
            <a:r>
              <a:rPr lang="en-US" dirty="0" smtClean="0"/>
              <a:t> en </a:t>
            </a:r>
            <a:r>
              <a:rPr lang="en-US" dirty="0" err="1" smtClean="0"/>
              <a:t>píxeles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Ubicación</a:t>
            </a:r>
            <a:r>
              <a:rPr lang="en-US" dirty="0" smtClean="0"/>
              <a:t> del </a:t>
            </a:r>
            <a:r>
              <a:rPr lang="en-US" dirty="0" err="1" smtClean="0"/>
              <a:t>observador</a:t>
            </a:r>
            <a:r>
              <a:rPr lang="en-US" dirty="0" smtClean="0"/>
              <a:t> en el </a:t>
            </a:r>
            <a:r>
              <a:rPr lang="en-US" dirty="0" err="1" smtClean="0"/>
              <a:t>espacio</a:t>
            </a:r>
            <a:r>
              <a:rPr lang="en-US" dirty="0" smtClean="0"/>
              <a:t> tridimensional.</a:t>
            </a:r>
          </a:p>
          <a:p>
            <a:r>
              <a:rPr lang="en-US" dirty="0" smtClean="0"/>
              <a:t>Vector de </a:t>
            </a:r>
            <a:r>
              <a:rPr lang="en-US" dirty="0" err="1" smtClean="0"/>
              <a:t>dirección</a:t>
            </a:r>
            <a:r>
              <a:rPr lang="en-US" dirty="0" smtClean="0"/>
              <a:t> del </a:t>
            </a:r>
            <a:r>
              <a:rPr lang="en-US" dirty="0" err="1" smtClean="0"/>
              <a:t>observador</a:t>
            </a:r>
            <a:r>
              <a:rPr lang="en-US" dirty="0" smtClean="0"/>
              <a:t> (</a:t>
            </a:r>
            <a:r>
              <a:rPr lang="en-US" dirty="0" err="1" smtClean="0"/>
              <a:t>hacia</a:t>
            </a:r>
            <a:r>
              <a:rPr lang="en-US" dirty="0" smtClean="0"/>
              <a:t> </a:t>
            </a:r>
            <a:r>
              <a:rPr lang="en-US" dirty="0" err="1" smtClean="0"/>
              <a:t>dónde</a:t>
            </a:r>
            <a:r>
              <a:rPr lang="en-US" dirty="0" smtClean="0"/>
              <a:t> </a:t>
            </a:r>
            <a:r>
              <a:rPr lang="en-US" dirty="0" err="1" smtClean="0"/>
              <a:t>voltea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muestras</a:t>
            </a:r>
            <a:r>
              <a:rPr lang="en-US" dirty="0" smtClean="0"/>
              <a:t> (</a:t>
            </a:r>
            <a:r>
              <a:rPr lang="en-US" dirty="0" err="1" smtClean="0"/>
              <a:t>rayos</a:t>
            </a:r>
            <a:r>
              <a:rPr lang="en-US" dirty="0" smtClean="0"/>
              <a:t> a </a:t>
            </a:r>
            <a:r>
              <a:rPr lang="en-US" i="1" dirty="0" err="1" smtClean="0"/>
              <a:t>disparar</a:t>
            </a:r>
            <a:r>
              <a:rPr lang="en-US" dirty="0" smtClean="0"/>
              <a:t>)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píxel</a:t>
            </a:r>
            <a:r>
              <a:rPr lang="en-US" dirty="0" smtClean="0"/>
              <a:t>.</a:t>
            </a:r>
            <a:endParaRPr lang="es-MX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Primitivos</a:t>
            </a:r>
            <a:r>
              <a:rPr lang="en-US" dirty="0" smtClean="0"/>
              <a:t> </a:t>
            </a:r>
            <a:r>
              <a:rPr lang="en-US" dirty="0" err="1" smtClean="0"/>
              <a:t>soportados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trazables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Cubos</a:t>
            </a:r>
            <a:r>
              <a:rPr lang="en-US" dirty="0" smtClean="0"/>
              <a:t> </a:t>
            </a:r>
            <a:r>
              <a:rPr lang="en-US" dirty="0" err="1" smtClean="0"/>
              <a:t>alineados</a:t>
            </a:r>
            <a:r>
              <a:rPr lang="en-US" dirty="0" smtClean="0"/>
              <a:t> a los </a:t>
            </a:r>
            <a:r>
              <a:rPr lang="en-US" dirty="0" err="1" smtClean="0"/>
              <a:t>ejes</a:t>
            </a:r>
            <a:r>
              <a:rPr lang="en-US" dirty="0" smtClean="0"/>
              <a:t> </a:t>
            </a:r>
            <a:r>
              <a:rPr lang="en-US" i="1" dirty="0" smtClean="0"/>
              <a:t>X</a:t>
            </a:r>
            <a:r>
              <a:rPr lang="en-US" dirty="0" smtClean="0"/>
              <a:t>,  </a:t>
            </a:r>
            <a:r>
              <a:rPr lang="en-US" i="1" dirty="0" smtClean="0"/>
              <a:t>Y</a:t>
            </a:r>
            <a:r>
              <a:rPr lang="en-US" dirty="0" smtClean="0"/>
              <a:t>,  Z</a:t>
            </a:r>
            <a:r>
              <a:rPr lang="en-US" i="1" dirty="0" smtClean="0"/>
              <a:t>.</a:t>
            </a:r>
          </a:p>
          <a:p>
            <a:pPr lvl="1"/>
            <a:r>
              <a:rPr lang="en-US" dirty="0" err="1" smtClean="0"/>
              <a:t>Planos</a:t>
            </a:r>
            <a:r>
              <a:rPr lang="en-US" dirty="0" smtClean="0"/>
              <a:t> </a:t>
            </a:r>
            <a:r>
              <a:rPr lang="en-US" dirty="0" err="1" smtClean="0"/>
              <a:t>infinitos</a:t>
            </a:r>
            <a:r>
              <a:rPr lang="en-US" dirty="0" smtClean="0"/>
              <a:t> (</a:t>
            </a:r>
            <a:r>
              <a:rPr lang="en-US" dirty="0" err="1" smtClean="0"/>
              <a:t>notación</a:t>
            </a:r>
            <a:r>
              <a:rPr lang="en-US" dirty="0" smtClean="0"/>
              <a:t> </a:t>
            </a:r>
            <a:r>
              <a:rPr lang="en-US" dirty="0" err="1" smtClean="0"/>
              <a:t>posición</a:t>
            </a:r>
            <a:r>
              <a:rPr lang="en-US" dirty="0" smtClean="0"/>
              <a:t>/normal).</a:t>
            </a:r>
          </a:p>
          <a:p>
            <a:pPr lvl="1"/>
            <a:r>
              <a:rPr lang="en-US" dirty="0" err="1" smtClean="0"/>
              <a:t>Esferas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Iluminación</a:t>
            </a:r>
            <a:endParaRPr lang="en-US" dirty="0" smtClean="0"/>
          </a:p>
          <a:p>
            <a:pPr lvl="1"/>
            <a:r>
              <a:rPr lang="en-US" dirty="0" smtClean="0"/>
              <a:t>Luz </a:t>
            </a:r>
            <a:r>
              <a:rPr lang="en-US" dirty="0" err="1" smtClean="0"/>
              <a:t>puntual</a:t>
            </a:r>
            <a:r>
              <a:rPr lang="en-US" dirty="0" smtClean="0"/>
              <a:t> </a:t>
            </a:r>
            <a:r>
              <a:rPr lang="en-US" dirty="0" err="1" smtClean="0"/>
              <a:t>omnidireccional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Luz de </a:t>
            </a:r>
            <a:r>
              <a:rPr lang="en-US" dirty="0" err="1" smtClean="0"/>
              <a:t>superficie</a:t>
            </a:r>
            <a:r>
              <a:rPr lang="en-US" dirty="0" smtClean="0"/>
              <a:t>.</a:t>
            </a:r>
            <a:endParaRPr lang="es-MX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177</TotalTime>
  <Words>969</Words>
  <Application>Microsoft Office PowerPoint</Application>
  <PresentationFormat>On-screen Show (16:10)</PresentationFormat>
  <Paragraphs>128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Median</vt:lpstr>
      <vt:lpstr>Síntesis de Imágenes usando Ray Tracing Procesos Paralelos y Distribuidos</vt:lpstr>
      <vt:lpstr>Introducción</vt:lpstr>
      <vt:lpstr>¿Qué es un Ray Tracer?</vt:lpstr>
      <vt:lpstr>¿Cómo funciona un Ray Tracer?</vt:lpstr>
      <vt:lpstr>Características del Proyecto</vt:lpstr>
      <vt:lpstr>Diagrama de bloques</vt:lpstr>
      <vt:lpstr>El parser de documentos de escena</vt:lpstr>
      <vt:lpstr>Características globales de una escena</vt:lpstr>
      <vt:lpstr>Primitivos soportados</vt:lpstr>
      <vt:lpstr>Materiales</vt:lpstr>
      <vt:lpstr>El subsistema de álgebra lineal</vt:lpstr>
      <vt:lpstr>El motor de síntesis</vt:lpstr>
      <vt:lpstr>Características generales del motor</vt:lpstr>
      <vt:lpstr>Manejo de materiales</vt:lpstr>
      <vt:lpstr>Ray tracing multithreaded</vt:lpstr>
      <vt:lpstr>Paralelizando el motor</vt:lpstr>
      <vt:lpstr>Consideraciones a tomar.</vt:lpstr>
      <vt:lpstr>El balanceador de cargas</vt:lpstr>
      <vt:lpstr>Rendering Distribuido</vt:lpstr>
      <vt:lpstr>¿Cómo funciona?</vt:lpstr>
      <vt:lpstr>El protocolo</vt:lpstr>
      <vt:lpstr>Cosas por hacer</vt:lpstr>
      <vt:lpstr>¿Qué falto?</vt:lpstr>
      <vt:lpstr>Resultados</vt:lpstr>
      <vt:lpstr>¿Cómo se comportó?</vt:lpstr>
      <vt:lpstr>Demostración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Síntesis de Imágenes por medio de Ray Tracing Procesos Paralelos y Distribuidos</dc:title>
  <dc:creator>Maximiliano Monterrubio Gutierrez</dc:creator>
  <cp:lastModifiedBy>Maximiliano Monterrubio Gutierrez</cp:lastModifiedBy>
  <cp:revision>52</cp:revision>
  <dcterms:created xsi:type="dcterms:W3CDTF">2009-01-09T01:02:59Z</dcterms:created>
  <dcterms:modified xsi:type="dcterms:W3CDTF">2009-01-09T08:15:12Z</dcterms:modified>
</cp:coreProperties>
</file>