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3" r:id="rId2"/>
    <p:sldId id="265" r:id="rId3"/>
    <p:sldId id="264" r:id="rId4"/>
    <p:sldId id="266" r:id="rId5"/>
    <p:sldId id="267" r:id="rId6"/>
    <p:sldId id="262" r:id="rId7"/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30"/>
  </p:normalViewPr>
  <p:slideViewPr>
    <p:cSldViewPr snapToGrid="0" snapToObjects="1">
      <p:cViewPr varScale="1">
        <p:scale>
          <a:sx n="134" d="100"/>
          <a:sy n="134" d="100"/>
        </p:scale>
        <p:origin x="1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36274-AAC0-7545-9235-4F2DD8F51F11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112E4-5F4F-CE4C-8A90-87A287A0C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0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761BF-7C2F-2847-92B7-F79205CFB6A1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9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B1016F-DFE2-4B46-BB04-C1E399BF10B4}"/>
              </a:ext>
            </a:extLst>
          </p:cNvPr>
          <p:cNvCxnSpPr/>
          <p:nvPr/>
        </p:nvCxnSpPr>
        <p:spPr>
          <a:xfrm flipV="1">
            <a:off x="4581525" y="333375"/>
            <a:ext cx="0" cy="420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F1106C-1A20-DA4D-876F-7B011CA1FE10}"/>
              </a:ext>
            </a:extLst>
          </p:cNvPr>
          <p:cNvCxnSpPr>
            <a:cxnSpLocks/>
          </p:cNvCxnSpPr>
          <p:nvPr/>
        </p:nvCxnSpPr>
        <p:spPr>
          <a:xfrm>
            <a:off x="200025" y="2595563"/>
            <a:ext cx="8782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99291" y="1410730"/>
            <a:ext cx="7784757" cy="2397211"/>
          </a:xfrm>
          <a:prstGeom prst="line">
            <a:avLst/>
          </a:prstGeom>
          <a:ln w="19050">
            <a:solidFill>
              <a:srgbClr val="0432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 flipH="1">
            <a:off x="1634312" y="838200"/>
            <a:ext cx="2458995" cy="4314825"/>
            <a:chOff x="4806778" y="-126114"/>
            <a:chExt cx="2458995" cy="4314825"/>
          </a:xfrm>
        </p:grpSpPr>
        <p:sp>
          <p:nvSpPr>
            <p:cNvPr id="14" name="Oval 13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solidFill>
              <a:srgbClr val="0432FF">
                <a:alpha val="20000"/>
              </a:srgbClr>
            </a:solidFill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8" idx="2"/>
              <a:endCxn id="18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>
              <a:off x="6023919" y="-126114"/>
              <a:ext cx="0" cy="4314825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flipH="1">
            <a:off x="5051143" y="2953752"/>
            <a:ext cx="2458995" cy="358346"/>
            <a:chOff x="1855028" y="1989438"/>
            <a:chExt cx="2458995" cy="358346"/>
          </a:xfrm>
        </p:grpSpPr>
        <p:sp>
          <p:nvSpPr>
            <p:cNvPr id="18" name="Oval 17"/>
            <p:cNvSpPr/>
            <p:nvPr/>
          </p:nvSpPr>
          <p:spPr>
            <a:xfrm flipH="1">
              <a:off x="1855028" y="1989438"/>
              <a:ext cx="2458995" cy="35834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85502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096882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6CE9620-AC7B-6740-BCDE-D2CBAC6F3DA7}"/>
              </a:ext>
            </a:extLst>
          </p:cNvPr>
          <p:cNvSpPr txBox="1"/>
          <p:nvPr/>
        </p:nvSpPr>
        <p:spPr>
          <a:xfrm>
            <a:off x="457200" y="361950"/>
            <a:ext cx="131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tracking: B1</a:t>
            </a:r>
          </a:p>
          <a:p>
            <a:r>
              <a:rPr lang="en-US" b="1" dirty="0"/>
              <a:t>H-crossing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799C7-59A4-844E-967B-BD61B2653A63}"/>
              </a:ext>
            </a:extLst>
          </p:cNvPr>
          <p:cNvSpPr txBox="1"/>
          <p:nvPr/>
        </p:nvSpPr>
        <p:spPr>
          <a:xfrm>
            <a:off x="4648200" y="21907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51D91A-EE5D-AE40-B00A-698DEEE0C015}"/>
              </a:ext>
            </a:extLst>
          </p:cNvPr>
          <p:cNvSpPr txBox="1"/>
          <p:nvPr/>
        </p:nvSpPr>
        <p:spPr>
          <a:xfrm>
            <a:off x="8812323" y="260032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B76C1-8514-974E-9A57-4ADE17A77614}"/>
              </a:ext>
            </a:extLst>
          </p:cNvPr>
          <p:cNvSpPr txBox="1"/>
          <p:nvPr/>
        </p:nvSpPr>
        <p:spPr>
          <a:xfrm>
            <a:off x="314324" y="47529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</a:t>
            </a:r>
            <a:r>
              <a:rPr lang="en-US" dirty="0"/>
              <a:t> = dx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</a:t>
            </a:r>
            <a:r>
              <a:rPr lang="en-US" dirty="0"/>
              <a:t>/ds &gt; 0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B1c</a:t>
            </a:r>
            <a:r>
              <a:rPr lang="en-US" dirty="0"/>
              <a:t> = dx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</a:t>
            </a:r>
            <a:r>
              <a:rPr lang="en-US" dirty="0"/>
              <a:t>/dz</a:t>
            </a:r>
            <a:r>
              <a:rPr lang="en-US" baseline="-25000" dirty="0"/>
              <a:t>B1 </a:t>
            </a:r>
            <a:r>
              <a:rPr lang="en-US" dirty="0"/>
              <a:t>&lt;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A8F1B-9362-C84C-9124-1BA9B44305A0}"/>
              </a:ext>
            </a:extLst>
          </p:cNvPr>
          <p:cNvSpPr txBox="1"/>
          <p:nvPr/>
        </p:nvSpPr>
        <p:spPr>
          <a:xfrm>
            <a:off x="3028950" y="34004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C5C743-E7D5-9B4D-BD5C-721A24DEF312}"/>
              </a:ext>
            </a:extLst>
          </p:cNvPr>
          <p:cNvSpPr txBox="1"/>
          <p:nvPr/>
        </p:nvSpPr>
        <p:spPr>
          <a:xfrm>
            <a:off x="6057900" y="34004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555522-C49B-6344-AF96-B18E4660B658}"/>
              </a:ext>
            </a:extLst>
          </p:cNvPr>
          <p:cNvSpPr txBox="1"/>
          <p:nvPr/>
        </p:nvSpPr>
        <p:spPr>
          <a:xfrm>
            <a:off x="314324" y="44577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B99814-8C0A-0948-98A9-47F8D7255086}"/>
              </a:ext>
            </a:extLst>
          </p:cNvPr>
          <p:cNvCxnSpPr>
            <a:cxnSpLocks/>
          </p:cNvCxnSpPr>
          <p:nvPr/>
        </p:nvCxnSpPr>
        <p:spPr>
          <a:xfrm>
            <a:off x="2705100" y="3795713"/>
            <a:ext cx="1466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C3E975-7E70-B346-A0DD-1EE361830953}"/>
              </a:ext>
            </a:extLst>
          </p:cNvPr>
          <p:cNvSpPr txBox="1"/>
          <p:nvPr/>
        </p:nvSpPr>
        <p:spPr>
          <a:xfrm>
            <a:off x="3990975" y="375285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B1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5793A-F62B-A342-BEA4-C7A0973A9EB7}"/>
              </a:ext>
            </a:extLst>
          </p:cNvPr>
          <p:cNvSpPr txBox="1"/>
          <p:nvPr/>
        </p:nvSpPr>
        <p:spPr>
          <a:xfrm>
            <a:off x="5991225" y="4752975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dirty="0"/>
              <a:t> = dx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dirty="0"/>
              <a:t>/ds &lt; 0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B2c</a:t>
            </a:r>
            <a:r>
              <a:rPr lang="en-US" dirty="0"/>
              <a:t> = dx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dirty="0"/>
              <a:t>/dz</a:t>
            </a:r>
            <a:r>
              <a:rPr lang="en-US" baseline="-25000" dirty="0"/>
              <a:t>B2 </a:t>
            </a:r>
            <a:r>
              <a:rPr lang="en-US" dirty="0"/>
              <a:t> &gt;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D269B7-BFBE-EF4D-9FA2-0932E0B7AB19}"/>
              </a:ext>
            </a:extLst>
          </p:cNvPr>
          <p:cNvSpPr txBox="1"/>
          <p:nvPr/>
        </p:nvSpPr>
        <p:spPr>
          <a:xfrm>
            <a:off x="5991225" y="44577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486D31-3623-2743-8AE8-0167FF27353C}"/>
              </a:ext>
            </a:extLst>
          </p:cNvPr>
          <p:cNvCxnSpPr>
            <a:cxnSpLocks/>
          </p:cNvCxnSpPr>
          <p:nvPr/>
        </p:nvCxnSpPr>
        <p:spPr>
          <a:xfrm>
            <a:off x="5686425" y="3795713"/>
            <a:ext cx="1466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C4CABC-6E2D-0540-97BF-51DD4655D144}"/>
              </a:ext>
            </a:extLst>
          </p:cNvPr>
          <p:cNvSpPr txBox="1"/>
          <p:nvPr/>
        </p:nvSpPr>
        <p:spPr>
          <a:xfrm>
            <a:off x="7019925" y="376237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B2</a:t>
            </a:r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4D2B9B-F180-2543-B836-C7073D93099C}"/>
              </a:ext>
            </a:extLst>
          </p:cNvPr>
          <p:cNvSpPr txBox="1"/>
          <p:nvPr/>
        </p:nvSpPr>
        <p:spPr>
          <a:xfrm>
            <a:off x="333375" y="6053524"/>
            <a:ext cx="323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call </a:t>
            </a:r>
            <a:r>
              <a:rPr lang="en-US" dirty="0">
                <a:latin typeface="Symbol" pitchFamily="2" charset="2"/>
              </a:rPr>
              <a:t>F, 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Symbol" pitchFamily="2" charset="2"/>
              </a:rPr>
              <a:t> </a:t>
            </a:r>
            <a:r>
              <a:rPr lang="en-US" dirty="0"/>
              <a:t> the knobs in MAD-X: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F3F67E-5970-4B45-8071-65BAA3683944}"/>
              </a:ext>
            </a:extLst>
          </p:cNvPr>
          <p:cNvSpPr txBox="1"/>
          <p:nvPr/>
        </p:nvSpPr>
        <p:spPr>
          <a:xfrm>
            <a:off x="3686174" y="591502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</a:t>
            </a:r>
            <a:r>
              <a:rPr lang="en-US" dirty="0"/>
              <a:t> = </a:t>
            </a:r>
            <a:r>
              <a:rPr lang="en-US" dirty="0">
                <a:latin typeface="Symbol" pitchFamily="2" charset="2"/>
              </a:rPr>
              <a:t>F</a:t>
            </a:r>
            <a:endParaRPr lang="en-US" dirty="0"/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B1c</a:t>
            </a:r>
            <a:r>
              <a:rPr lang="en-US" dirty="0"/>
              <a:t> = 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AC8858-09F2-5842-ADD1-06CFA54DEFF2}"/>
              </a:ext>
            </a:extLst>
          </p:cNvPr>
          <p:cNvSpPr txBox="1"/>
          <p:nvPr/>
        </p:nvSpPr>
        <p:spPr>
          <a:xfrm>
            <a:off x="5029200" y="5915025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dirty="0"/>
              <a:t> = -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dirty="0"/>
              <a:t> 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B2c</a:t>
            </a:r>
            <a:r>
              <a:rPr lang="en-US" dirty="0"/>
              <a:t> = -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B2295E-29E0-8B45-8C7F-1CC95B98DAD5}"/>
              </a:ext>
            </a:extLst>
          </p:cNvPr>
          <p:cNvSpPr txBox="1"/>
          <p:nvPr/>
        </p:nvSpPr>
        <p:spPr>
          <a:xfrm>
            <a:off x="2524125" y="28575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exterior of the ring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7B7F80-A601-F543-B418-2C3D23C19C38}"/>
              </a:ext>
            </a:extLst>
          </p:cNvPr>
          <p:cNvSpPr txBox="1"/>
          <p:nvPr/>
        </p:nvSpPr>
        <p:spPr>
          <a:xfrm>
            <a:off x="6486525" y="300424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HL-LHC1.4 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&gt;0</a:t>
            </a:r>
            <a:r>
              <a:rPr lang="en-US" dirty="0">
                <a:latin typeface="Symbol" pitchFamily="2" charset="2"/>
              </a:rPr>
              <a:t> , 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&lt;0</a:t>
            </a:r>
            <a:r>
              <a:rPr lang="en-US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DF24D6-0B4F-8341-976E-3F68E29D3CC6}"/>
              </a:ext>
            </a:extLst>
          </p:cNvPr>
          <p:cNvSpPr txBox="1"/>
          <p:nvPr/>
        </p:nvSpPr>
        <p:spPr>
          <a:xfrm>
            <a:off x="7362825" y="6477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(IP1)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248089-E753-F543-8D72-84F8D2AA6972}"/>
              </a:ext>
            </a:extLst>
          </p:cNvPr>
          <p:cNvSpPr txBox="1"/>
          <p:nvPr/>
        </p:nvSpPr>
        <p:spPr>
          <a:xfrm>
            <a:off x="3743325" y="5610225"/>
            <a:ext cx="69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weak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A3489E-06CE-5549-AC00-CF024E77C654}"/>
              </a:ext>
            </a:extLst>
          </p:cNvPr>
          <p:cNvSpPr txBox="1"/>
          <p:nvPr/>
        </p:nvSpPr>
        <p:spPr>
          <a:xfrm>
            <a:off x="5114925" y="5610225"/>
            <a:ext cx="7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2B3E7-C6DB-FD41-9C62-9161170EF580}"/>
              </a:ext>
            </a:extLst>
          </p:cNvPr>
          <p:cNvSpPr txBox="1"/>
          <p:nvPr/>
        </p:nvSpPr>
        <p:spPr>
          <a:xfrm>
            <a:off x="1714500" y="38481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1</a:t>
            </a:r>
            <a:r>
              <a:rPr lang="en-US" dirty="0"/>
              <a:t> = s - c t</a:t>
            </a:r>
            <a:r>
              <a:rPr lang="en-US" baseline="-250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28F1F8-B4DB-D247-ADF1-747AFCC1AB31}"/>
              </a:ext>
            </a:extLst>
          </p:cNvPr>
          <p:cNvSpPr txBox="1"/>
          <p:nvPr/>
        </p:nvSpPr>
        <p:spPr>
          <a:xfrm>
            <a:off x="5362575" y="391477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2</a:t>
            </a:r>
            <a:r>
              <a:rPr lang="en-US" dirty="0"/>
              <a:t> = s + c t</a:t>
            </a:r>
            <a:r>
              <a:rPr lang="en-US" baseline="-25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83990-C9AA-5641-A461-9E202D698D3F}"/>
              </a:ext>
            </a:extLst>
          </p:cNvPr>
          <p:cNvSpPr txBox="1"/>
          <p:nvPr/>
        </p:nvSpPr>
        <p:spPr>
          <a:xfrm>
            <a:off x="4019550" y="279082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5EA36B-B5FE-B545-AF5F-BDA5587B317A}"/>
              </a:ext>
            </a:extLst>
          </p:cNvPr>
          <p:cNvSpPr txBox="1"/>
          <p:nvPr/>
        </p:nvSpPr>
        <p:spPr>
          <a:xfrm>
            <a:off x="1447800" y="27908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BDC208-575C-B245-91A9-CBF3A5377B6F}"/>
              </a:ext>
            </a:extLst>
          </p:cNvPr>
          <p:cNvSpPr txBox="1"/>
          <p:nvPr/>
        </p:nvSpPr>
        <p:spPr>
          <a:xfrm>
            <a:off x="7381875" y="27908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0860FE-2F81-9043-8C4D-34BC02A47A60}"/>
              </a:ext>
            </a:extLst>
          </p:cNvPr>
          <p:cNvSpPr txBox="1"/>
          <p:nvPr/>
        </p:nvSpPr>
        <p:spPr>
          <a:xfrm>
            <a:off x="4810125" y="279082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896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023 L 0.3724 -0.15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7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23 L -0.37118 -0.15393 " pathEditMode="relative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99291" y="1410730"/>
            <a:ext cx="7784757" cy="2397211"/>
          </a:xfrm>
          <a:prstGeom prst="line">
            <a:avLst/>
          </a:prstGeom>
          <a:ln w="19050">
            <a:solidFill>
              <a:srgbClr val="0432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051143" y="1894842"/>
            <a:ext cx="2458995" cy="358346"/>
            <a:chOff x="4806778" y="1989438"/>
            <a:chExt cx="2458995" cy="358346"/>
          </a:xfrm>
        </p:grpSpPr>
        <p:sp>
          <p:nvSpPr>
            <p:cNvPr id="7" name="Oval 6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solidFill>
              <a:srgbClr val="0432FF">
                <a:alpha val="20000"/>
              </a:srgbClr>
            </a:solidFill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2"/>
              <a:endCxn id="7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23919" y="1989438"/>
              <a:ext cx="0" cy="358346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634312" y="1894842"/>
            <a:ext cx="2458995" cy="358346"/>
            <a:chOff x="1855028" y="1989438"/>
            <a:chExt cx="2458995" cy="358346"/>
          </a:xfrm>
        </p:grpSpPr>
        <p:sp>
          <p:nvSpPr>
            <p:cNvPr id="34" name="Oval 33"/>
            <p:cNvSpPr/>
            <p:nvPr/>
          </p:nvSpPr>
          <p:spPr>
            <a:xfrm flipH="1">
              <a:off x="1855028" y="1989438"/>
              <a:ext cx="2458995" cy="35834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185502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096882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flipH="1">
            <a:off x="1634312" y="2953752"/>
            <a:ext cx="5875826" cy="358346"/>
            <a:chOff x="1786712" y="2063008"/>
            <a:chExt cx="5875826" cy="358346"/>
          </a:xfrm>
        </p:grpSpPr>
        <p:grpSp>
          <p:nvGrpSpPr>
            <p:cNvPr id="13" name="Group 12"/>
            <p:cNvGrpSpPr/>
            <p:nvPr/>
          </p:nvGrpSpPr>
          <p:grpSpPr>
            <a:xfrm>
              <a:off x="5203543" y="2063008"/>
              <a:ext cx="2458995" cy="358346"/>
              <a:chOff x="4806778" y="1989438"/>
              <a:chExt cx="2458995" cy="358346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806778" y="1989438"/>
                <a:ext cx="2458995" cy="358346"/>
              </a:xfrm>
              <a:prstGeom prst="ellipse">
                <a:avLst/>
              </a:prstGeom>
              <a:solidFill>
                <a:srgbClr val="0432FF">
                  <a:alpha val="20000"/>
                </a:srgbClr>
              </a:solidFill>
              <a:ln w="1905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8" idx="2"/>
                <a:endCxn id="18" idx="6"/>
              </p:cNvCxnSpPr>
              <p:nvPr/>
            </p:nvCxnSpPr>
            <p:spPr>
              <a:xfrm>
                <a:off x="4806778" y="2168611"/>
                <a:ext cx="2458995" cy="0"/>
              </a:xfrm>
              <a:prstGeom prst="line">
                <a:avLst/>
              </a:prstGeom>
              <a:ln w="3175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023919" y="1989438"/>
                <a:ext cx="0" cy="358346"/>
              </a:xfrm>
              <a:prstGeom prst="line">
                <a:avLst/>
              </a:prstGeom>
              <a:ln w="3175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86712" y="2063008"/>
              <a:ext cx="2458995" cy="358346"/>
              <a:chOff x="1855028" y="1989438"/>
              <a:chExt cx="2458995" cy="358346"/>
            </a:xfrm>
          </p:grpSpPr>
          <p:sp>
            <p:nvSpPr>
              <p:cNvPr id="18" name="Oval 17"/>
              <p:cNvSpPr/>
              <p:nvPr/>
            </p:nvSpPr>
            <p:spPr>
              <a:xfrm flipH="1">
                <a:off x="1855028" y="1989438"/>
                <a:ext cx="2458995" cy="358346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H="1">
                <a:off x="1855028" y="2168611"/>
                <a:ext cx="2458995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3096882" y="1989438"/>
                <a:ext cx="0" cy="358346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399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4.81481E-6 L 0.37066 0.155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5" y="7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-4.81481E-6 L -0.37223 0.15394 " pathEditMode="relative" ptsTypes="AA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99291" y="1410730"/>
            <a:ext cx="7784757" cy="2397211"/>
          </a:xfrm>
          <a:prstGeom prst="line">
            <a:avLst/>
          </a:prstGeom>
          <a:ln w="19050">
            <a:solidFill>
              <a:srgbClr val="0432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051143" y="1894842"/>
            <a:ext cx="2458995" cy="358346"/>
            <a:chOff x="4806778" y="1989438"/>
            <a:chExt cx="2458995" cy="358346"/>
          </a:xfrm>
        </p:grpSpPr>
        <p:sp>
          <p:nvSpPr>
            <p:cNvPr id="7" name="Oval 6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solidFill>
              <a:srgbClr val="0432FF">
                <a:alpha val="20000"/>
              </a:srgbClr>
            </a:solidFill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2"/>
              <a:endCxn id="7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23919" y="1989438"/>
              <a:ext cx="0" cy="358346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634312" y="1894842"/>
            <a:ext cx="2458995" cy="358346"/>
            <a:chOff x="1855028" y="1989438"/>
            <a:chExt cx="2458995" cy="358346"/>
          </a:xfrm>
        </p:grpSpPr>
        <p:sp>
          <p:nvSpPr>
            <p:cNvPr id="34" name="Oval 33"/>
            <p:cNvSpPr/>
            <p:nvPr/>
          </p:nvSpPr>
          <p:spPr>
            <a:xfrm flipH="1">
              <a:off x="1855028" y="1989438"/>
              <a:ext cx="2458995" cy="35834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185502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096882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173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4.81481E-6 L 0.37066 0.155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5" y="7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-4.81481E-6 L -0.37223 0.15394 " pathEditMode="relative" ptsTypes="AA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99291" y="1410730"/>
            <a:ext cx="7784757" cy="2397211"/>
          </a:xfrm>
          <a:prstGeom prst="line">
            <a:avLst/>
          </a:prstGeom>
          <a:ln w="19050">
            <a:solidFill>
              <a:srgbClr val="0432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 rot="20576481">
            <a:off x="5059026" y="1902725"/>
            <a:ext cx="2458995" cy="358346"/>
            <a:chOff x="4806778" y="1989438"/>
            <a:chExt cx="2458995" cy="358346"/>
          </a:xfrm>
        </p:grpSpPr>
        <p:sp>
          <p:nvSpPr>
            <p:cNvPr id="7" name="Oval 6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solidFill>
              <a:srgbClr val="0432FF">
                <a:alpha val="20000"/>
              </a:srgbClr>
            </a:solidFill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2"/>
              <a:endCxn id="7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23919" y="1989438"/>
              <a:ext cx="0" cy="358346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 rot="1005964">
            <a:off x="1634312" y="1894842"/>
            <a:ext cx="2458995" cy="358346"/>
            <a:chOff x="1855028" y="1989438"/>
            <a:chExt cx="2458995" cy="358346"/>
          </a:xfrm>
        </p:grpSpPr>
        <p:sp>
          <p:nvSpPr>
            <p:cNvPr id="34" name="Oval 33"/>
            <p:cNvSpPr/>
            <p:nvPr/>
          </p:nvSpPr>
          <p:spPr>
            <a:xfrm flipH="1">
              <a:off x="1855028" y="1989438"/>
              <a:ext cx="2458995" cy="35834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185502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096882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4.81481E-6 L 0.37066 0.155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5" y="7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22222E-6 L -0.37222 0.15394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B1016F-DFE2-4B46-BB04-C1E399BF10B4}"/>
              </a:ext>
            </a:extLst>
          </p:cNvPr>
          <p:cNvCxnSpPr/>
          <p:nvPr/>
        </p:nvCxnSpPr>
        <p:spPr>
          <a:xfrm flipV="1">
            <a:off x="4581525" y="333375"/>
            <a:ext cx="0" cy="420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F1106C-1A20-DA4D-876F-7B011CA1FE10}"/>
              </a:ext>
            </a:extLst>
          </p:cNvPr>
          <p:cNvCxnSpPr>
            <a:cxnSpLocks/>
          </p:cNvCxnSpPr>
          <p:nvPr/>
        </p:nvCxnSpPr>
        <p:spPr>
          <a:xfrm>
            <a:off x="200025" y="2595563"/>
            <a:ext cx="8782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99291" y="1410730"/>
            <a:ext cx="7784757" cy="2397211"/>
          </a:xfrm>
          <a:prstGeom prst="line">
            <a:avLst/>
          </a:prstGeom>
          <a:ln w="19050">
            <a:solidFill>
              <a:srgbClr val="0432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 flipH="1">
            <a:off x="1634312" y="838200"/>
            <a:ext cx="2458995" cy="4314825"/>
            <a:chOff x="4806778" y="-126114"/>
            <a:chExt cx="2458995" cy="4314825"/>
          </a:xfrm>
        </p:grpSpPr>
        <p:sp>
          <p:nvSpPr>
            <p:cNvPr id="14" name="Oval 13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solidFill>
              <a:srgbClr val="0432FF">
                <a:alpha val="20000"/>
              </a:srgbClr>
            </a:solidFill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8" idx="2"/>
              <a:endCxn id="18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>
              <a:off x="6023919" y="-126114"/>
              <a:ext cx="0" cy="4314825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flipH="1">
            <a:off x="5051143" y="2953752"/>
            <a:ext cx="2458995" cy="358346"/>
            <a:chOff x="1855028" y="1989438"/>
            <a:chExt cx="2458995" cy="358346"/>
          </a:xfrm>
        </p:grpSpPr>
        <p:sp>
          <p:nvSpPr>
            <p:cNvPr id="18" name="Oval 17"/>
            <p:cNvSpPr/>
            <p:nvPr/>
          </p:nvSpPr>
          <p:spPr>
            <a:xfrm flipH="1">
              <a:off x="1855028" y="1989438"/>
              <a:ext cx="2458995" cy="35834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85502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096882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1799C7-59A4-844E-967B-BD61B2653A63}"/>
              </a:ext>
            </a:extLst>
          </p:cNvPr>
          <p:cNvSpPr txBox="1"/>
          <p:nvPr/>
        </p:nvSpPr>
        <p:spPr>
          <a:xfrm>
            <a:off x="4648200" y="2190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51D91A-EE5D-AE40-B00A-698DEEE0C015}"/>
              </a:ext>
            </a:extLst>
          </p:cNvPr>
          <p:cNvSpPr txBox="1"/>
          <p:nvPr/>
        </p:nvSpPr>
        <p:spPr>
          <a:xfrm>
            <a:off x="8812323" y="260032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B76C1-8514-974E-9A57-4ADE17A77614}"/>
              </a:ext>
            </a:extLst>
          </p:cNvPr>
          <p:cNvSpPr txBox="1"/>
          <p:nvPr/>
        </p:nvSpPr>
        <p:spPr>
          <a:xfrm>
            <a:off x="314324" y="47529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</a:t>
            </a:r>
            <a:r>
              <a:rPr lang="en-US" dirty="0"/>
              <a:t> = dy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</a:t>
            </a:r>
            <a:r>
              <a:rPr lang="en-US" dirty="0"/>
              <a:t>/ds &gt; 0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B1c</a:t>
            </a:r>
            <a:r>
              <a:rPr lang="en-US" dirty="0"/>
              <a:t> = dy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</a:t>
            </a:r>
            <a:r>
              <a:rPr lang="en-US" dirty="0"/>
              <a:t>/dz</a:t>
            </a:r>
            <a:r>
              <a:rPr lang="en-US" baseline="-25000" dirty="0"/>
              <a:t>B1 </a:t>
            </a:r>
            <a:r>
              <a:rPr lang="en-US" dirty="0"/>
              <a:t>&lt;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A8F1B-9362-C84C-9124-1BA9B44305A0}"/>
              </a:ext>
            </a:extLst>
          </p:cNvPr>
          <p:cNvSpPr txBox="1"/>
          <p:nvPr/>
        </p:nvSpPr>
        <p:spPr>
          <a:xfrm>
            <a:off x="3028950" y="34004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C5C743-E7D5-9B4D-BD5C-721A24DEF312}"/>
              </a:ext>
            </a:extLst>
          </p:cNvPr>
          <p:cNvSpPr txBox="1"/>
          <p:nvPr/>
        </p:nvSpPr>
        <p:spPr>
          <a:xfrm>
            <a:off x="6057900" y="34004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555522-C49B-6344-AF96-B18E4660B658}"/>
              </a:ext>
            </a:extLst>
          </p:cNvPr>
          <p:cNvSpPr txBox="1"/>
          <p:nvPr/>
        </p:nvSpPr>
        <p:spPr>
          <a:xfrm>
            <a:off x="314324" y="44577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B99814-8C0A-0948-98A9-47F8D7255086}"/>
              </a:ext>
            </a:extLst>
          </p:cNvPr>
          <p:cNvCxnSpPr>
            <a:cxnSpLocks/>
          </p:cNvCxnSpPr>
          <p:nvPr/>
        </p:nvCxnSpPr>
        <p:spPr>
          <a:xfrm>
            <a:off x="2705100" y="3795713"/>
            <a:ext cx="1466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C3E975-7E70-B346-A0DD-1EE361830953}"/>
              </a:ext>
            </a:extLst>
          </p:cNvPr>
          <p:cNvSpPr txBox="1"/>
          <p:nvPr/>
        </p:nvSpPr>
        <p:spPr>
          <a:xfrm>
            <a:off x="3990975" y="375285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B1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5793A-F62B-A342-BEA4-C7A0973A9EB7}"/>
              </a:ext>
            </a:extLst>
          </p:cNvPr>
          <p:cNvSpPr txBox="1"/>
          <p:nvPr/>
        </p:nvSpPr>
        <p:spPr>
          <a:xfrm>
            <a:off x="5991225" y="4752975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dirty="0"/>
              <a:t> = dy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dirty="0"/>
              <a:t>/ds &lt; 0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B2c</a:t>
            </a:r>
            <a:r>
              <a:rPr lang="en-US" dirty="0"/>
              <a:t> = dy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dirty="0"/>
              <a:t>/dz</a:t>
            </a:r>
            <a:r>
              <a:rPr lang="en-US" baseline="-25000" dirty="0"/>
              <a:t>B2 </a:t>
            </a:r>
            <a:r>
              <a:rPr lang="en-US" dirty="0"/>
              <a:t> &gt;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D269B7-BFBE-EF4D-9FA2-0932E0B7AB19}"/>
              </a:ext>
            </a:extLst>
          </p:cNvPr>
          <p:cNvSpPr txBox="1"/>
          <p:nvPr/>
        </p:nvSpPr>
        <p:spPr>
          <a:xfrm>
            <a:off x="5991225" y="44577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486D31-3623-2743-8AE8-0167FF27353C}"/>
              </a:ext>
            </a:extLst>
          </p:cNvPr>
          <p:cNvCxnSpPr>
            <a:cxnSpLocks/>
          </p:cNvCxnSpPr>
          <p:nvPr/>
        </p:nvCxnSpPr>
        <p:spPr>
          <a:xfrm>
            <a:off x="5686425" y="3795713"/>
            <a:ext cx="1466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C4CABC-6E2D-0540-97BF-51DD4655D144}"/>
              </a:ext>
            </a:extLst>
          </p:cNvPr>
          <p:cNvSpPr txBox="1"/>
          <p:nvPr/>
        </p:nvSpPr>
        <p:spPr>
          <a:xfrm>
            <a:off x="7019925" y="376237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B2</a:t>
            </a:r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4D2B9B-F180-2543-B836-C7073D93099C}"/>
              </a:ext>
            </a:extLst>
          </p:cNvPr>
          <p:cNvSpPr txBox="1"/>
          <p:nvPr/>
        </p:nvSpPr>
        <p:spPr>
          <a:xfrm>
            <a:off x="333375" y="6053524"/>
            <a:ext cx="323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call </a:t>
            </a:r>
            <a:r>
              <a:rPr lang="en-US" dirty="0">
                <a:latin typeface="Symbol" pitchFamily="2" charset="2"/>
              </a:rPr>
              <a:t>F, 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Symbol" pitchFamily="2" charset="2"/>
              </a:rPr>
              <a:t> </a:t>
            </a:r>
            <a:r>
              <a:rPr lang="en-US" dirty="0"/>
              <a:t> the knobs in MAD-X: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F3F67E-5970-4B45-8071-65BAA3683944}"/>
              </a:ext>
            </a:extLst>
          </p:cNvPr>
          <p:cNvSpPr txBox="1"/>
          <p:nvPr/>
        </p:nvSpPr>
        <p:spPr>
          <a:xfrm>
            <a:off x="3686174" y="591502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</a:t>
            </a:r>
            <a:r>
              <a:rPr lang="en-US" dirty="0"/>
              <a:t> = </a:t>
            </a:r>
            <a:r>
              <a:rPr lang="en-US" dirty="0">
                <a:latin typeface="Symbol" pitchFamily="2" charset="2"/>
              </a:rPr>
              <a:t>F</a:t>
            </a:r>
            <a:endParaRPr lang="en-US" dirty="0"/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B1c</a:t>
            </a:r>
            <a:r>
              <a:rPr lang="en-US" dirty="0"/>
              <a:t> = 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AC8858-09F2-5842-ADD1-06CFA54DEFF2}"/>
              </a:ext>
            </a:extLst>
          </p:cNvPr>
          <p:cNvSpPr txBox="1"/>
          <p:nvPr/>
        </p:nvSpPr>
        <p:spPr>
          <a:xfrm>
            <a:off x="5029200" y="5915025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dirty="0"/>
              <a:t> = -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dirty="0"/>
              <a:t> 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B2c</a:t>
            </a:r>
            <a:r>
              <a:rPr lang="en-US" dirty="0"/>
              <a:t> = -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2F97FB-8A58-4B45-96E2-E8DDE788403A}"/>
              </a:ext>
            </a:extLst>
          </p:cNvPr>
          <p:cNvSpPr txBox="1"/>
          <p:nvPr/>
        </p:nvSpPr>
        <p:spPr>
          <a:xfrm>
            <a:off x="6486525" y="300424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HL-LHC1.4 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&gt;0</a:t>
            </a:r>
            <a:r>
              <a:rPr lang="en-US" dirty="0">
                <a:latin typeface="Symbol" pitchFamily="2" charset="2"/>
              </a:rPr>
              <a:t> , 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&lt;0</a:t>
            </a: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DE95AD-8B84-9A42-83E2-4D1A7FD05DF8}"/>
              </a:ext>
            </a:extLst>
          </p:cNvPr>
          <p:cNvSpPr txBox="1"/>
          <p:nvPr/>
        </p:nvSpPr>
        <p:spPr>
          <a:xfrm>
            <a:off x="3762375" y="2857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38ED35-08C0-A040-94FD-239808991C9B}"/>
              </a:ext>
            </a:extLst>
          </p:cNvPr>
          <p:cNvSpPr txBox="1"/>
          <p:nvPr/>
        </p:nvSpPr>
        <p:spPr>
          <a:xfrm>
            <a:off x="7362825" y="6477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(IP5)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A23931-81C5-E641-9F6F-C7D7B75B8C95}"/>
              </a:ext>
            </a:extLst>
          </p:cNvPr>
          <p:cNvSpPr txBox="1"/>
          <p:nvPr/>
        </p:nvSpPr>
        <p:spPr>
          <a:xfrm>
            <a:off x="457200" y="361950"/>
            <a:ext cx="131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tracking: B1</a:t>
            </a:r>
          </a:p>
          <a:p>
            <a:r>
              <a:rPr lang="en-US" b="1" dirty="0"/>
              <a:t>V-crossing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61DE8F-4E36-CF46-95B6-272048D25307}"/>
              </a:ext>
            </a:extLst>
          </p:cNvPr>
          <p:cNvSpPr txBox="1"/>
          <p:nvPr/>
        </p:nvSpPr>
        <p:spPr>
          <a:xfrm>
            <a:off x="3743325" y="5610225"/>
            <a:ext cx="69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weak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2EAE63-FAC6-B746-801A-D7FD6396C04F}"/>
              </a:ext>
            </a:extLst>
          </p:cNvPr>
          <p:cNvSpPr txBox="1"/>
          <p:nvPr/>
        </p:nvSpPr>
        <p:spPr>
          <a:xfrm>
            <a:off x="5114925" y="5610225"/>
            <a:ext cx="7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strong</a:t>
            </a:r>
          </a:p>
        </p:txBody>
      </p:sp>
    </p:spTree>
    <p:extLst>
      <p:ext uri="{BB962C8B-B14F-4D97-AF65-F5344CB8AC3E}">
        <p14:creationId xmlns:p14="http://schemas.microsoft.com/office/powerpoint/2010/main" val="105160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023 L 0.3724 -0.15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7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23 L -0.37118 -0.15393 " pathEditMode="relative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B1016F-DFE2-4B46-BB04-C1E399BF10B4}"/>
              </a:ext>
            </a:extLst>
          </p:cNvPr>
          <p:cNvCxnSpPr>
            <a:cxnSpLocks/>
          </p:cNvCxnSpPr>
          <p:nvPr/>
        </p:nvCxnSpPr>
        <p:spPr>
          <a:xfrm>
            <a:off x="4581525" y="333375"/>
            <a:ext cx="0" cy="420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F1106C-1A20-DA4D-876F-7B011CA1FE10}"/>
              </a:ext>
            </a:extLst>
          </p:cNvPr>
          <p:cNvCxnSpPr>
            <a:cxnSpLocks/>
          </p:cNvCxnSpPr>
          <p:nvPr/>
        </p:nvCxnSpPr>
        <p:spPr>
          <a:xfrm flipH="1">
            <a:off x="200025" y="2595563"/>
            <a:ext cx="8782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99291" y="1410730"/>
            <a:ext cx="7784757" cy="2397211"/>
          </a:xfrm>
          <a:prstGeom prst="line">
            <a:avLst/>
          </a:prstGeom>
          <a:ln w="19050">
            <a:solidFill>
              <a:srgbClr val="0432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 flipH="1">
            <a:off x="1634312" y="838200"/>
            <a:ext cx="2458995" cy="4314825"/>
            <a:chOff x="4806778" y="-126114"/>
            <a:chExt cx="2458995" cy="4314825"/>
          </a:xfrm>
        </p:grpSpPr>
        <p:sp>
          <p:nvSpPr>
            <p:cNvPr id="14" name="Oval 13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solidFill>
              <a:srgbClr val="0432FF">
                <a:alpha val="20000"/>
              </a:srgbClr>
            </a:solidFill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8" idx="2"/>
              <a:endCxn id="18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>
              <a:off x="6023919" y="-126114"/>
              <a:ext cx="0" cy="4314825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flipH="1">
            <a:off x="5051143" y="2953752"/>
            <a:ext cx="2458995" cy="358346"/>
            <a:chOff x="1855028" y="1989438"/>
            <a:chExt cx="2458995" cy="358346"/>
          </a:xfrm>
        </p:grpSpPr>
        <p:sp>
          <p:nvSpPr>
            <p:cNvPr id="18" name="Oval 17"/>
            <p:cNvSpPr/>
            <p:nvPr/>
          </p:nvSpPr>
          <p:spPr>
            <a:xfrm flipH="1">
              <a:off x="1855028" y="1989438"/>
              <a:ext cx="2458995" cy="35834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85502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096882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1799C7-59A4-844E-967B-BD61B2653A63}"/>
              </a:ext>
            </a:extLst>
          </p:cNvPr>
          <p:cNvSpPr txBox="1"/>
          <p:nvPr/>
        </p:nvSpPr>
        <p:spPr>
          <a:xfrm>
            <a:off x="4629150" y="431482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51D91A-EE5D-AE40-B00A-698DEEE0C015}"/>
              </a:ext>
            </a:extLst>
          </p:cNvPr>
          <p:cNvSpPr txBox="1"/>
          <p:nvPr/>
        </p:nvSpPr>
        <p:spPr>
          <a:xfrm>
            <a:off x="125523" y="26289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727038-E464-5947-89E0-952A0144726B}"/>
              </a:ext>
            </a:extLst>
          </p:cNvPr>
          <p:cNvSpPr txBox="1"/>
          <p:nvPr/>
        </p:nvSpPr>
        <p:spPr>
          <a:xfrm>
            <a:off x="2524125" y="28575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exterior of the ring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CF2492-435E-E24D-8582-8CE813313F84}"/>
              </a:ext>
            </a:extLst>
          </p:cNvPr>
          <p:cNvSpPr txBox="1"/>
          <p:nvPr/>
        </p:nvSpPr>
        <p:spPr>
          <a:xfrm>
            <a:off x="314324" y="47529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r>
              <a:rPr lang="en-US" dirty="0"/>
              <a:t> = dx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r>
              <a:rPr lang="en-US" dirty="0"/>
              <a:t>/ds &gt; 0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B3c</a:t>
            </a:r>
            <a:r>
              <a:rPr lang="en-US" dirty="0"/>
              <a:t> = dx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r>
              <a:rPr lang="en-US" dirty="0"/>
              <a:t>/dz</a:t>
            </a:r>
            <a:r>
              <a:rPr lang="en-US" baseline="-25000" dirty="0"/>
              <a:t>B3 </a:t>
            </a:r>
            <a:r>
              <a:rPr lang="en-US" dirty="0"/>
              <a:t>&lt;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72FD0F-54D7-BA46-9750-50C5C1B4DAD5}"/>
              </a:ext>
            </a:extLst>
          </p:cNvPr>
          <p:cNvSpPr txBox="1"/>
          <p:nvPr/>
        </p:nvSpPr>
        <p:spPr>
          <a:xfrm>
            <a:off x="3028950" y="34004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7B0458-5F71-5F4F-8C7D-277E88CD091D}"/>
              </a:ext>
            </a:extLst>
          </p:cNvPr>
          <p:cNvSpPr txBox="1"/>
          <p:nvPr/>
        </p:nvSpPr>
        <p:spPr>
          <a:xfrm>
            <a:off x="6057900" y="34004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344322-491A-0146-B918-46DB3168229C}"/>
              </a:ext>
            </a:extLst>
          </p:cNvPr>
          <p:cNvSpPr txBox="1"/>
          <p:nvPr/>
        </p:nvSpPr>
        <p:spPr>
          <a:xfrm>
            <a:off x="314324" y="44577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525512-17B4-294D-8C99-38E02348E906}"/>
              </a:ext>
            </a:extLst>
          </p:cNvPr>
          <p:cNvCxnSpPr>
            <a:cxnSpLocks/>
          </p:cNvCxnSpPr>
          <p:nvPr/>
        </p:nvCxnSpPr>
        <p:spPr>
          <a:xfrm flipH="1">
            <a:off x="2705100" y="3795713"/>
            <a:ext cx="1466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287238B-460A-9B4D-80F0-67F0361C8091}"/>
              </a:ext>
            </a:extLst>
          </p:cNvPr>
          <p:cNvSpPr txBox="1"/>
          <p:nvPr/>
        </p:nvSpPr>
        <p:spPr>
          <a:xfrm>
            <a:off x="2514600" y="375285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B3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6EF45A-4B38-9C46-93AA-6903C1DB05B7}"/>
              </a:ext>
            </a:extLst>
          </p:cNvPr>
          <p:cNvSpPr txBox="1"/>
          <p:nvPr/>
        </p:nvSpPr>
        <p:spPr>
          <a:xfrm>
            <a:off x="5991225" y="4752975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r>
              <a:rPr lang="en-US" dirty="0"/>
              <a:t> = dx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r>
              <a:rPr lang="en-US" dirty="0"/>
              <a:t>/ds &lt; 0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B4c</a:t>
            </a:r>
            <a:r>
              <a:rPr lang="en-US" dirty="0"/>
              <a:t> = dx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r>
              <a:rPr lang="en-US" dirty="0"/>
              <a:t>/dz</a:t>
            </a:r>
            <a:r>
              <a:rPr lang="en-US" baseline="-25000" dirty="0"/>
              <a:t>B4 </a:t>
            </a:r>
            <a:r>
              <a:rPr lang="en-US" dirty="0"/>
              <a:t> &gt; 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13AAAC-E4AA-4541-A8D6-90EA6CE78510}"/>
              </a:ext>
            </a:extLst>
          </p:cNvPr>
          <p:cNvSpPr txBox="1"/>
          <p:nvPr/>
        </p:nvSpPr>
        <p:spPr>
          <a:xfrm>
            <a:off x="5991225" y="44577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B4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993411-EC6E-184A-9D18-00C2E3DB4D6B}"/>
              </a:ext>
            </a:extLst>
          </p:cNvPr>
          <p:cNvCxnSpPr>
            <a:cxnSpLocks/>
          </p:cNvCxnSpPr>
          <p:nvPr/>
        </p:nvCxnSpPr>
        <p:spPr>
          <a:xfrm flipH="1">
            <a:off x="5686425" y="3795713"/>
            <a:ext cx="1466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A33667-223E-E847-8549-22B6268D76CD}"/>
              </a:ext>
            </a:extLst>
          </p:cNvPr>
          <p:cNvSpPr txBox="1"/>
          <p:nvPr/>
        </p:nvSpPr>
        <p:spPr>
          <a:xfrm>
            <a:off x="5572125" y="376237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B4</a:t>
            </a:r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E0768F-D591-0F4A-A9D6-69A430443450}"/>
              </a:ext>
            </a:extLst>
          </p:cNvPr>
          <p:cNvSpPr txBox="1"/>
          <p:nvPr/>
        </p:nvSpPr>
        <p:spPr>
          <a:xfrm>
            <a:off x="333375" y="6053524"/>
            <a:ext cx="323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call </a:t>
            </a:r>
            <a:r>
              <a:rPr lang="en-US" dirty="0">
                <a:latin typeface="Symbol" pitchFamily="2" charset="2"/>
              </a:rPr>
              <a:t>F, 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Symbol" pitchFamily="2" charset="2"/>
              </a:rPr>
              <a:t> </a:t>
            </a:r>
            <a:r>
              <a:rPr lang="en-US" dirty="0"/>
              <a:t> the knobs in MAD-X: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EF0642-9EDF-CA44-8FE9-9B930712A6E6}"/>
              </a:ext>
            </a:extLst>
          </p:cNvPr>
          <p:cNvSpPr txBox="1"/>
          <p:nvPr/>
        </p:nvSpPr>
        <p:spPr>
          <a:xfrm>
            <a:off x="3686174" y="591502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r>
              <a:rPr lang="en-US" dirty="0"/>
              <a:t> = </a:t>
            </a:r>
            <a:r>
              <a:rPr lang="en-US" dirty="0">
                <a:latin typeface="Symbol" pitchFamily="2" charset="2"/>
              </a:rPr>
              <a:t>F</a:t>
            </a:r>
            <a:endParaRPr lang="en-US" dirty="0"/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B3c</a:t>
            </a:r>
            <a:r>
              <a:rPr lang="en-US" dirty="0"/>
              <a:t> = 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1B4F2C-A796-A142-9136-5462EF0B6D0D}"/>
              </a:ext>
            </a:extLst>
          </p:cNvPr>
          <p:cNvSpPr txBox="1"/>
          <p:nvPr/>
        </p:nvSpPr>
        <p:spPr>
          <a:xfrm>
            <a:off x="5029200" y="5915025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r>
              <a:rPr lang="en-US" dirty="0"/>
              <a:t> = -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dirty="0"/>
              <a:t> 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B4c</a:t>
            </a:r>
            <a:r>
              <a:rPr lang="en-US" dirty="0"/>
              <a:t> = -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DD2ECD-BA67-194A-B9B4-1BE01E9E7E73}"/>
              </a:ext>
            </a:extLst>
          </p:cNvPr>
          <p:cNvSpPr txBox="1"/>
          <p:nvPr/>
        </p:nvSpPr>
        <p:spPr>
          <a:xfrm>
            <a:off x="6486525" y="300424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HL-LHC1.4 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&gt;0</a:t>
            </a:r>
            <a:r>
              <a:rPr lang="en-US" dirty="0">
                <a:latin typeface="Symbol" pitchFamily="2" charset="2"/>
              </a:rPr>
              <a:t> , 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&lt;0</a:t>
            </a:r>
            <a:r>
              <a:rPr lang="en-US" dirty="0"/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A95C64-3B3C-8E40-8728-45F0841A3450}"/>
              </a:ext>
            </a:extLst>
          </p:cNvPr>
          <p:cNvSpPr txBox="1"/>
          <p:nvPr/>
        </p:nvSpPr>
        <p:spPr>
          <a:xfrm>
            <a:off x="7362825" y="6477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(IP1)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2182D7-2ABB-3748-809E-D09F2DF78F76}"/>
              </a:ext>
            </a:extLst>
          </p:cNvPr>
          <p:cNvSpPr txBox="1"/>
          <p:nvPr/>
        </p:nvSpPr>
        <p:spPr>
          <a:xfrm>
            <a:off x="457200" y="361950"/>
            <a:ext cx="131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tracking: B4</a:t>
            </a:r>
          </a:p>
          <a:p>
            <a:r>
              <a:rPr lang="en-US" b="1" dirty="0"/>
              <a:t>H-crossing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85CD8E-7E5D-3749-86EF-9B21DE8C9F00}"/>
              </a:ext>
            </a:extLst>
          </p:cNvPr>
          <p:cNvSpPr txBox="1"/>
          <p:nvPr/>
        </p:nvSpPr>
        <p:spPr>
          <a:xfrm>
            <a:off x="3743325" y="5610225"/>
            <a:ext cx="7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strong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3D090F-64B6-184B-AC7C-E727AE88E968}"/>
              </a:ext>
            </a:extLst>
          </p:cNvPr>
          <p:cNvSpPr txBox="1"/>
          <p:nvPr/>
        </p:nvSpPr>
        <p:spPr>
          <a:xfrm>
            <a:off x="5114925" y="5610225"/>
            <a:ext cx="69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weak</a:t>
            </a:r>
          </a:p>
        </p:txBody>
      </p:sp>
    </p:spTree>
    <p:extLst>
      <p:ext uri="{BB962C8B-B14F-4D97-AF65-F5344CB8AC3E}">
        <p14:creationId xmlns:p14="http://schemas.microsoft.com/office/powerpoint/2010/main" val="124466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023 L 0.3724 -0.15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7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23 L -0.37118 -0.15393 " pathEditMode="relative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B1016F-DFE2-4B46-BB04-C1E399BF10B4}"/>
              </a:ext>
            </a:extLst>
          </p:cNvPr>
          <p:cNvCxnSpPr>
            <a:cxnSpLocks/>
          </p:cNvCxnSpPr>
          <p:nvPr/>
        </p:nvCxnSpPr>
        <p:spPr>
          <a:xfrm flipV="1">
            <a:off x="4581525" y="333375"/>
            <a:ext cx="0" cy="420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F1106C-1A20-DA4D-876F-7B011CA1FE10}"/>
              </a:ext>
            </a:extLst>
          </p:cNvPr>
          <p:cNvCxnSpPr>
            <a:cxnSpLocks/>
          </p:cNvCxnSpPr>
          <p:nvPr/>
        </p:nvCxnSpPr>
        <p:spPr>
          <a:xfrm flipH="1">
            <a:off x="200025" y="2595563"/>
            <a:ext cx="8782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99291" y="1410730"/>
            <a:ext cx="7784757" cy="2397211"/>
          </a:xfrm>
          <a:prstGeom prst="line">
            <a:avLst/>
          </a:prstGeom>
          <a:ln w="19050">
            <a:solidFill>
              <a:srgbClr val="0432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 flipH="1">
            <a:off x="1634312" y="838200"/>
            <a:ext cx="2458995" cy="4314825"/>
            <a:chOff x="4806778" y="-126114"/>
            <a:chExt cx="2458995" cy="4314825"/>
          </a:xfrm>
        </p:grpSpPr>
        <p:sp>
          <p:nvSpPr>
            <p:cNvPr id="14" name="Oval 13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solidFill>
              <a:srgbClr val="0432FF">
                <a:alpha val="20000"/>
              </a:srgbClr>
            </a:solidFill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8" idx="2"/>
              <a:endCxn id="18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>
              <a:off x="6023919" y="-126114"/>
              <a:ext cx="0" cy="4314825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flipH="1">
            <a:off x="5051143" y="2953752"/>
            <a:ext cx="2458995" cy="358346"/>
            <a:chOff x="1855028" y="1989438"/>
            <a:chExt cx="2458995" cy="358346"/>
          </a:xfrm>
        </p:grpSpPr>
        <p:sp>
          <p:nvSpPr>
            <p:cNvPr id="18" name="Oval 17"/>
            <p:cNvSpPr/>
            <p:nvPr/>
          </p:nvSpPr>
          <p:spPr>
            <a:xfrm flipH="1">
              <a:off x="1855028" y="1989438"/>
              <a:ext cx="2458995" cy="35834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85502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096882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1799C7-59A4-844E-967B-BD61B2653A63}"/>
              </a:ext>
            </a:extLst>
          </p:cNvPr>
          <p:cNvSpPr txBox="1"/>
          <p:nvPr/>
        </p:nvSpPr>
        <p:spPr>
          <a:xfrm>
            <a:off x="4667250" y="2000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51D91A-EE5D-AE40-B00A-698DEEE0C015}"/>
              </a:ext>
            </a:extLst>
          </p:cNvPr>
          <p:cNvSpPr txBox="1"/>
          <p:nvPr/>
        </p:nvSpPr>
        <p:spPr>
          <a:xfrm>
            <a:off x="125523" y="26289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CF2492-435E-E24D-8582-8CE813313F84}"/>
              </a:ext>
            </a:extLst>
          </p:cNvPr>
          <p:cNvSpPr txBox="1"/>
          <p:nvPr/>
        </p:nvSpPr>
        <p:spPr>
          <a:xfrm>
            <a:off x="314324" y="47529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r>
              <a:rPr lang="en-US" dirty="0"/>
              <a:t> = dy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r>
              <a:rPr lang="en-US" dirty="0"/>
              <a:t>/ds &lt; 0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B3c</a:t>
            </a:r>
            <a:r>
              <a:rPr lang="en-US" dirty="0"/>
              <a:t> = dy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r>
              <a:rPr lang="en-US" dirty="0"/>
              <a:t>/dz</a:t>
            </a:r>
            <a:r>
              <a:rPr lang="en-US" baseline="-25000" dirty="0"/>
              <a:t>B3 </a:t>
            </a:r>
            <a:r>
              <a:rPr lang="en-US" dirty="0"/>
              <a:t>&gt;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72FD0F-54D7-BA46-9750-50C5C1B4DAD5}"/>
              </a:ext>
            </a:extLst>
          </p:cNvPr>
          <p:cNvSpPr txBox="1"/>
          <p:nvPr/>
        </p:nvSpPr>
        <p:spPr>
          <a:xfrm>
            <a:off x="3028950" y="34004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7B0458-5F71-5F4F-8C7D-277E88CD091D}"/>
              </a:ext>
            </a:extLst>
          </p:cNvPr>
          <p:cNvSpPr txBox="1"/>
          <p:nvPr/>
        </p:nvSpPr>
        <p:spPr>
          <a:xfrm>
            <a:off x="6057900" y="34004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344322-491A-0146-B918-46DB3168229C}"/>
              </a:ext>
            </a:extLst>
          </p:cNvPr>
          <p:cNvSpPr txBox="1"/>
          <p:nvPr/>
        </p:nvSpPr>
        <p:spPr>
          <a:xfrm>
            <a:off x="314324" y="44577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525512-17B4-294D-8C99-38E02348E906}"/>
              </a:ext>
            </a:extLst>
          </p:cNvPr>
          <p:cNvCxnSpPr>
            <a:cxnSpLocks/>
          </p:cNvCxnSpPr>
          <p:nvPr/>
        </p:nvCxnSpPr>
        <p:spPr>
          <a:xfrm flipH="1">
            <a:off x="2705100" y="3795713"/>
            <a:ext cx="1466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287238B-460A-9B4D-80F0-67F0361C8091}"/>
              </a:ext>
            </a:extLst>
          </p:cNvPr>
          <p:cNvSpPr txBox="1"/>
          <p:nvPr/>
        </p:nvSpPr>
        <p:spPr>
          <a:xfrm>
            <a:off x="2514600" y="375285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B3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6EF45A-4B38-9C46-93AA-6903C1DB05B7}"/>
              </a:ext>
            </a:extLst>
          </p:cNvPr>
          <p:cNvSpPr txBox="1"/>
          <p:nvPr/>
        </p:nvSpPr>
        <p:spPr>
          <a:xfrm>
            <a:off x="5991225" y="4752975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r>
              <a:rPr lang="en-US" dirty="0"/>
              <a:t> = dy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r>
              <a:rPr lang="en-US" dirty="0"/>
              <a:t>/ds &gt; 0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B4c</a:t>
            </a:r>
            <a:r>
              <a:rPr lang="en-US" dirty="0"/>
              <a:t> = dy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r>
              <a:rPr lang="en-US" dirty="0"/>
              <a:t>/dz</a:t>
            </a:r>
            <a:r>
              <a:rPr lang="en-US" baseline="-25000" dirty="0"/>
              <a:t>B4 </a:t>
            </a:r>
            <a:r>
              <a:rPr lang="en-US" dirty="0"/>
              <a:t> &lt; 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13AAAC-E4AA-4541-A8D6-90EA6CE78510}"/>
              </a:ext>
            </a:extLst>
          </p:cNvPr>
          <p:cNvSpPr txBox="1"/>
          <p:nvPr/>
        </p:nvSpPr>
        <p:spPr>
          <a:xfrm>
            <a:off x="5991225" y="44577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B4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993411-EC6E-184A-9D18-00C2E3DB4D6B}"/>
              </a:ext>
            </a:extLst>
          </p:cNvPr>
          <p:cNvCxnSpPr>
            <a:cxnSpLocks/>
          </p:cNvCxnSpPr>
          <p:nvPr/>
        </p:nvCxnSpPr>
        <p:spPr>
          <a:xfrm flipH="1">
            <a:off x="5686425" y="3795713"/>
            <a:ext cx="1466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A33667-223E-E847-8549-22B6268D76CD}"/>
              </a:ext>
            </a:extLst>
          </p:cNvPr>
          <p:cNvSpPr txBox="1"/>
          <p:nvPr/>
        </p:nvSpPr>
        <p:spPr>
          <a:xfrm>
            <a:off x="5572125" y="376237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B4</a:t>
            </a:r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E0768F-D591-0F4A-A9D6-69A430443450}"/>
              </a:ext>
            </a:extLst>
          </p:cNvPr>
          <p:cNvSpPr txBox="1"/>
          <p:nvPr/>
        </p:nvSpPr>
        <p:spPr>
          <a:xfrm>
            <a:off x="333375" y="6053524"/>
            <a:ext cx="323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call </a:t>
            </a:r>
            <a:r>
              <a:rPr lang="en-US" dirty="0">
                <a:latin typeface="Symbol" pitchFamily="2" charset="2"/>
              </a:rPr>
              <a:t>F, 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Symbol" pitchFamily="2" charset="2"/>
              </a:rPr>
              <a:t> </a:t>
            </a:r>
            <a:r>
              <a:rPr lang="en-US" dirty="0"/>
              <a:t> the knobs in MAD-X: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EF0642-9EDF-CA44-8FE9-9B930712A6E6}"/>
              </a:ext>
            </a:extLst>
          </p:cNvPr>
          <p:cNvSpPr txBox="1"/>
          <p:nvPr/>
        </p:nvSpPr>
        <p:spPr>
          <a:xfrm>
            <a:off x="3686174" y="591502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r>
              <a:rPr lang="en-US" dirty="0"/>
              <a:t> = -</a:t>
            </a:r>
            <a:r>
              <a:rPr lang="en-US" dirty="0">
                <a:latin typeface="Symbol" pitchFamily="2" charset="2"/>
              </a:rPr>
              <a:t>F</a:t>
            </a:r>
            <a:endParaRPr lang="en-US" dirty="0"/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B3c</a:t>
            </a:r>
            <a:r>
              <a:rPr lang="en-US" dirty="0"/>
              <a:t> = -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1B4F2C-A796-A142-9136-5462EF0B6D0D}"/>
              </a:ext>
            </a:extLst>
          </p:cNvPr>
          <p:cNvSpPr txBox="1"/>
          <p:nvPr/>
        </p:nvSpPr>
        <p:spPr>
          <a:xfrm>
            <a:off x="5029200" y="5915025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r>
              <a:rPr lang="en-US" dirty="0"/>
              <a:t> = +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dirty="0"/>
              <a:t> 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B4c</a:t>
            </a:r>
            <a:r>
              <a:rPr lang="en-US" dirty="0"/>
              <a:t> = +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03FC16-DD19-764B-996B-5452324F92ED}"/>
              </a:ext>
            </a:extLst>
          </p:cNvPr>
          <p:cNvSpPr txBox="1"/>
          <p:nvPr/>
        </p:nvSpPr>
        <p:spPr>
          <a:xfrm>
            <a:off x="6296025" y="6053524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HL-LHC1.4 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&gt;0</a:t>
            </a:r>
            <a:r>
              <a:rPr lang="en-US" dirty="0">
                <a:latin typeface="Symbol" pitchFamily="2" charset="2"/>
              </a:rPr>
              <a:t> , 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&lt;0</a:t>
            </a:r>
            <a:r>
              <a:rPr lang="en-US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4D5B66-906E-1F48-911E-4A2B77D016C5}"/>
              </a:ext>
            </a:extLst>
          </p:cNvPr>
          <p:cNvSpPr txBox="1"/>
          <p:nvPr/>
        </p:nvSpPr>
        <p:spPr>
          <a:xfrm>
            <a:off x="3762375" y="2857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795ACC-0E68-D045-92B7-113784EAF8A5}"/>
              </a:ext>
            </a:extLst>
          </p:cNvPr>
          <p:cNvSpPr txBox="1"/>
          <p:nvPr/>
        </p:nvSpPr>
        <p:spPr>
          <a:xfrm>
            <a:off x="6486525" y="300424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HL-LHC1.4 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&gt;0</a:t>
            </a:r>
            <a:r>
              <a:rPr lang="en-US" dirty="0">
                <a:latin typeface="Symbol" pitchFamily="2" charset="2"/>
              </a:rPr>
              <a:t> , 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&lt;0</a:t>
            </a: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EFDA7A-CE5C-5A42-B5C4-E7ED785FB880}"/>
              </a:ext>
            </a:extLst>
          </p:cNvPr>
          <p:cNvSpPr txBox="1"/>
          <p:nvPr/>
        </p:nvSpPr>
        <p:spPr>
          <a:xfrm>
            <a:off x="7362825" y="6477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(IP5)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46DC4D-27C3-8346-A72D-10CCA7B2BCB2}"/>
              </a:ext>
            </a:extLst>
          </p:cNvPr>
          <p:cNvSpPr txBox="1"/>
          <p:nvPr/>
        </p:nvSpPr>
        <p:spPr>
          <a:xfrm>
            <a:off x="457200" y="361950"/>
            <a:ext cx="131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tracking: B4</a:t>
            </a:r>
          </a:p>
          <a:p>
            <a:r>
              <a:rPr lang="en-US" b="1" dirty="0"/>
              <a:t>V-crossing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164EB4-6FB3-AF49-BF94-8E3C20E9EBAF}"/>
              </a:ext>
            </a:extLst>
          </p:cNvPr>
          <p:cNvSpPr txBox="1"/>
          <p:nvPr/>
        </p:nvSpPr>
        <p:spPr>
          <a:xfrm>
            <a:off x="3743325" y="5610225"/>
            <a:ext cx="7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strong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471E8F-14B7-7C4D-85C9-2C86BD6876D9}"/>
              </a:ext>
            </a:extLst>
          </p:cNvPr>
          <p:cNvSpPr txBox="1"/>
          <p:nvPr/>
        </p:nvSpPr>
        <p:spPr>
          <a:xfrm>
            <a:off x="5114925" y="5610225"/>
            <a:ext cx="69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weak</a:t>
            </a:r>
          </a:p>
        </p:txBody>
      </p:sp>
    </p:spTree>
    <p:extLst>
      <p:ext uri="{BB962C8B-B14F-4D97-AF65-F5344CB8AC3E}">
        <p14:creationId xmlns:p14="http://schemas.microsoft.com/office/powerpoint/2010/main" val="25044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023 L 0.3724 -0.15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7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23 L -0.37118 -0.15393 " pathEditMode="relative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14348E-E499-114C-8BFC-D6062252607A}"/>
              </a:ext>
            </a:extLst>
          </p:cNvPr>
          <p:cNvSpPr txBox="1"/>
          <p:nvPr/>
        </p:nvSpPr>
        <p:spPr>
          <a:xfrm>
            <a:off x="1000125" y="1133475"/>
            <a:ext cx="273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sin(-</a:t>
            </a:r>
            <a:r>
              <a:rPr lang="en-US" dirty="0" err="1"/>
              <a:t>fz</a:t>
            </a:r>
            <a:r>
              <a:rPr lang="en-US" dirty="0"/>
              <a:t> +phi) = -A sin(</a:t>
            </a:r>
            <a:r>
              <a:rPr lang="en-US" dirty="0" err="1"/>
              <a:t>fz</a:t>
            </a:r>
            <a:r>
              <a:rPr lang="en-US" dirty="0"/>
              <a:t> –p</a:t>
            </a:r>
          </a:p>
        </p:txBody>
      </p:sp>
    </p:spTree>
    <p:extLst>
      <p:ext uri="{BB962C8B-B14F-4D97-AF65-F5344CB8AC3E}">
        <p14:creationId xmlns:p14="http://schemas.microsoft.com/office/powerpoint/2010/main" val="68374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99291" y="1410730"/>
            <a:ext cx="7784757" cy="2397211"/>
          </a:xfrm>
          <a:prstGeom prst="line">
            <a:avLst/>
          </a:prstGeom>
          <a:ln w="19050">
            <a:solidFill>
              <a:srgbClr val="0432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051143" y="1894842"/>
            <a:ext cx="2458995" cy="358346"/>
            <a:chOff x="4806778" y="1989438"/>
            <a:chExt cx="2458995" cy="358346"/>
          </a:xfrm>
        </p:grpSpPr>
        <p:sp>
          <p:nvSpPr>
            <p:cNvPr id="7" name="Oval 6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solidFill>
              <a:srgbClr val="0432FF">
                <a:alpha val="20000"/>
              </a:srgbClr>
            </a:solidFill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2"/>
              <a:endCxn id="7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23919" y="1989438"/>
              <a:ext cx="0" cy="358346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634312" y="1894842"/>
            <a:ext cx="2458995" cy="358346"/>
            <a:chOff x="1855028" y="1989438"/>
            <a:chExt cx="2458995" cy="358346"/>
          </a:xfrm>
        </p:grpSpPr>
        <p:sp>
          <p:nvSpPr>
            <p:cNvPr id="34" name="Oval 33"/>
            <p:cNvSpPr/>
            <p:nvPr/>
          </p:nvSpPr>
          <p:spPr>
            <a:xfrm flipH="1">
              <a:off x="1855028" y="1989438"/>
              <a:ext cx="2458995" cy="35834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185502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096882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flipH="1">
            <a:off x="1634312" y="2953752"/>
            <a:ext cx="2458995" cy="358346"/>
            <a:chOff x="4806778" y="1989438"/>
            <a:chExt cx="2458995" cy="358346"/>
          </a:xfrm>
        </p:grpSpPr>
        <p:sp>
          <p:nvSpPr>
            <p:cNvPr id="14" name="Oval 13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solidFill>
              <a:srgbClr val="0432FF">
                <a:alpha val="20000"/>
              </a:srgbClr>
            </a:solidFill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8" idx="2"/>
              <a:endCxn id="18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23919" y="1989438"/>
              <a:ext cx="0" cy="358346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flipH="1">
            <a:off x="5051143" y="2953752"/>
            <a:ext cx="2458995" cy="358346"/>
            <a:chOff x="1855028" y="1989438"/>
            <a:chExt cx="2458995" cy="358346"/>
          </a:xfrm>
        </p:grpSpPr>
        <p:sp>
          <p:nvSpPr>
            <p:cNvPr id="18" name="Oval 17"/>
            <p:cNvSpPr/>
            <p:nvPr/>
          </p:nvSpPr>
          <p:spPr>
            <a:xfrm flipH="1">
              <a:off x="1855028" y="1989438"/>
              <a:ext cx="2458995" cy="35834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85502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096882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41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023 L 0.3724 -0.15393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23 L -0.37118 -0.15393 " pathEditMode="relative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70238" y="1410730"/>
            <a:ext cx="7784757" cy="239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806778" y="1989438"/>
            <a:ext cx="2458995" cy="3583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2"/>
            <a:endCxn id="7" idx="6"/>
          </p:cNvCxnSpPr>
          <p:nvPr/>
        </p:nvCxnSpPr>
        <p:spPr>
          <a:xfrm>
            <a:off x="4806778" y="2168611"/>
            <a:ext cx="2458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23919" y="1989438"/>
            <a:ext cx="0" cy="35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35178" y="2168611"/>
            <a:ext cx="1404553" cy="43251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>
            <a:off x="4003592" y="1929713"/>
            <a:ext cx="1713472" cy="527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>
            <a:off x="4346051" y="1929713"/>
            <a:ext cx="1713472" cy="527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>
            <a:off x="5030969" y="1929713"/>
            <a:ext cx="1713472" cy="527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>
            <a:off x="4688510" y="1929713"/>
            <a:ext cx="1713472" cy="527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>
            <a:off x="5373428" y="1929713"/>
            <a:ext cx="1713472" cy="527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>
            <a:off x="5715887" y="1929713"/>
            <a:ext cx="1713472" cy="527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>
            <a:off x="6058346" y="1929713"/>
            <a:ext cx="1713472" cy="527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>
            <a:off x="6400802" y="1929713"/>
            <a:ext cx="1713472" cy="527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97643" y="2185087"/>
            <a:ext cx="1404553" cy="43251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123038" y="2176849"/>
            <a:ext cx="1404553" cy="43251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819135" y="2180968"/>
            <a:ext cx="1404553" cy="43251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515232" y="2160373"/>
            <a:ext cx="1404553" cy="43251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852983" y="2176849"/>
            <a:ext cx="1404553" cy="43251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489622" y="2172730"/>
            <a:ext cx="1404553" cy="43251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173362" y="2176849"/>
            <a:ext cx="1404553" cy="43251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9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70238" y="1410730"/>
            <a:ext cx="7784757" cy="239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435178" y="1989438"/>
            <a:ext cx="3830595" cy="628162"/>
            <a:chOff x="3435178" y="1989438"/>
            <a:chExt cx="3830595" cy="628162"/>
          </a:xfrm>
        </p:grpSpPr>
        <p:sp>
          <p:nvSpPr>
            <p:cNvPr id="7" name="Oval 6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noFill/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2"/>
              <a:endCxn id="7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23919" y="1989438"/>
              <a:ext cx="0" cy="358346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435178" y="2168611"/>
              <a:ext cx="1404553" cy="432513"/>
            </a:xfrm>
            <a:prstGeom prst="line">
              <a:avLst/>
            </a:prstGeom>
            <a:ln w="19050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797643" y="2185087"/>
              <a:ext cx="1404553" cy="432513"/>
            </a:xfrm>
            <a:prstGeom prst="line">
              <a:avLst/>
            </a:prstGeom>
            <a:ln w="19050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123038" y="2176849"/>
              <a:ext cx="1404553" cy="432513"/>
            </a:xfrm>
            <a:prstGeom prst="line">
              <a:avLst/>
            </a:prstGeom>
            <a:ln w="19050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4819135" y="2180968"/>
              <a:ext cx="1404553" cy="432513"/>
            </a:xfrm>
            <a:prstGeom prst="line">
              <a:avLst/>
            </a:prstGeom>
            <a:ln w="19050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509821" y="2165784"/>
              <a:ext cx="1404553" cy="432513"/>
            </a:xfrm>
            <a:prstGeom prst="line">
              <a:avLst/>
            </a:prstGeom>
            <a:ln w="19050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5852983" y="2176849"/>
              <a:ext cx="1404553" cy="432513"/>
            </a:xfrm>
            <a:prstGeom prst="line">
              <a:avLst/>
            </a:prstGeom>
            <a:ln w="19050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489622" y="2172730"/>
              <a:ext cx="1404553" cy="432513"/>
            </a:xfrm>
            <a:prstGeom prst="line">
              <a:avLst/>
            </a:prstGeom>
            <a:ln w="19050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173362" y="2176849"/>
              <a:ext cx="1404553" cy="432513"/>
            </a:xfrm>
            <a:prstGeom prst="line">
              <a:avLst/>
            </a:prstGeom>
            <a:ln w="19050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flipH="1">
            <a:off x="1855028" y="1989438"/>
            <a:ext cx="3830595" cy="628162"/>
            <a:chOff x="3435178" y="1989438"/>
            <a:chExt cx="3830595" cy="628162"/>
          </a:xfrm>
        </p:grpSpPr>
        <p:sp>
          <p:nvSpPr>
            <p:cNvPr id="34" name="Oval 33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8" idx="2"/>
              <a:endCxn id="38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023919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5178" y="2168611"/>
              <a:ext cx="1404553" cy="43251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797643" y="2185087"/>
              <a:ext cx="1404553" cy="43251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123038" y="2176849"/>
              <a:ext cx="1404553" cy="43251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819135" y="2180968"/>
              <a:ext cx="1404553" cy="43251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509821" y="2165784"/>
              <a:ext cx="1404553" cy="43251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852983" y="2176849"/>
              <a:ext cx="1404553" cy="43251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4489622" y="2172730"/>
              <a:ext cx="1404553" cy="43251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173362" y="2176849"/>
              <a:ext cx="1404553" cy="43251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974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70238" y="1410730"/>
            <a:ext cx="7784757" cy="23972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806778" y="1989438"/>
            <a:ext cx="2458995" cy="358346"/>
            <a:chOff x="4806778" y="1989438"/>
            <a:chExt cx="2458995" cy="358346"/>
          </a:xfrm>
        </p:grpSpPr>
        <p:sp>
          <p:nvSpPr>
            <p:cNvPr id="7" name="Oval 6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solidFill>
              <a:srgbClr val="0432FF">
                <a:alpha val="20000"/>
              </a:srgbClr>
            </a:solidFill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2"/>
              <a:endCxn id="7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23919" y="1989438"/>
              <a:ext cx="0" cy="358346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855028" y="1989438"/>
            <a:ext cx="2458995" cy="358346"/>
            <a:chOff x="1855028" y="1989438"/>
            <a:chExt cx="2458995" cy="358346"/>
          </a:xfrm>
        </p:grpSpPr>
        <p:sp>
          <p:nvSpPr>
            <p:cNvPr id="34" name="Oval 33"/>
            <p:cNvSpPr/>
            <p:nvPr/>
          </p:nvSpPr>
          <p:spPr>
            <a:xfrm flipH="1">
              <a:off x="1855028" y="1989438"/>
              <a:ext cx="2458995" cy="35834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185502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096882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72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1799</TotalTime>
  <Words>364</Words>
  <Application>Microsoft Macintosh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Iadarola</dc:creator>
  <cp:lastModifiedBy>Giovanni Iadarola</cp:lastModifiedBy>
  <cp:revision>25</cp:revision>
  <dcterms:created xsi:type="dcterms:W3CDTF">2016-12-27T20:22:21Z</dcterms:created>
  <dcterms:modified xsi:type="dcterms:W3CDTF">2020-06-19T14:28:39Z</dcterms:modified>
</cp:coreProperties>
</file>