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069" autoAdjust="0"/>
  </p:normalViewPr>
  <p:slideViewPr>
    <p:cSldViewPr>
      <p:cViewPr varScale="1">
        <p:scale>
          <a:sx n="94" d="100"/>
          <a:sy n="94" d="100"/>
        </p:scale>
        <p:origin x="-69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36803-F645-4849-9349-6614B456CDF8}" type="datetimeFigureOut">
              <a:rPr lang="zh-CN" altLang="en-US" smtClean="0"/>
              <a:pPr/>
              <a:t>2019/3/4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75415-3FEA-4635-91D3-10245BCC1C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75415-3FEA-4635-91D3-10245BCC1C5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75415-3FEA-4635-91D3-10245BCC1C5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75415-3FEA-4635-91D3-10245BCC1C5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75415-3FEA-4635-91D3-10245BCC1C5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75415-3FEA-4635-91D3-10245BCC1C5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75415-3FEA-4635-91D3-10245BCC1C5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2019/3/4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2019/3/4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2019/3/4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2019/3/4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2019/3/4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2019/3/4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2019/3/4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3888" y="113159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思  维  导  图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07904" y="2040399"/>
            <a:ext cx="12150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 smtClean="0"/>
              <a:t>Python</a:t>
            </a:r>
          </a:p>
          <a:p>
            <a:pPr marL="342900" indent="-342900">
              <a:buAutoNum type="arabicPeriod"/>
            </a:pPr>
            <a:endParaRPr lang="en-US" altLang="zh-CN" sz="1600" dirty="0" smtClean="0"/>
          </a:p>
          <a:p>
            <a:pPr marL="342900" indent="-342900">
              <a:buAutoNum type="arabicPeriod"/>
            </a:pPr>
            <a:r>
              <a:rPr lang="en-US" altLang="zh-CN" sz="1600" dirty="0" smtClean="0"/>
              <a:t>MySQL</a:t>
            </a:r>
          </a:p>
          <a:p>
            <a:pPr marL="342900" indent="-342900">
              <a:buAutoNum type="arabicPeriod"/>
            </a:pPr>
            <a:endParaRPr lang="en-US" altLang="zh-CN" sz="1600" dirty="0" smtClean="0"/>
          </a:p>
          <a:p>
            <a:pPr marL="342900" indent="-342900">
              <a:buAutoNum type="arabicPeriod"/>
            </a:pPr>
            <a:r>
              <a:rPr lang="en-US" altLang="zh-CN" sz="1600" dirty="0" smtClean="0"/>
              <a:t>pymysql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4400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417502" y="27708"/>
            <a:ext cx="1512168" cy="627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57462" y="699542"/>
            <a:ext cx="1512168" cy="5179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3568" y="1275606"/>
            <a:ext cx="2088232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2139" y="2829336"/>
            <a:ext cx="2952328" cy="2283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85153" y="61135"/>
            <a:ext cx="3384376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48672" y="1807370"/>
            <a:ext cx="3059832" cy="3274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670531" y="1837816"/>
            <a:ext cx="936104" cy="64807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42539" y="1981832"/>
            <a:ext cx="778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Python</a:t>
            </a:r>
            <a:endParaRPr lang="zh-CN" altLang="en-US" sz="1600" dirty="0"/>
          </a:p>
        </p:txBody>
      </p:sp>
      <p:sp>
        <p:nvSpPr>
          <p:cNvPr id="14" name="圆角矩形 13"/>
          <p:cNvSpPr/>
          <p:nvPr/>
        </p:nvSpPr>
        <p:spPr>
          <a:xfrm>
            <a:off x="179512" y="3147814"/>
            <a:ext cx="3384376" cy="115212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ysClr val="windowText" lastClr="000000"/>
                </a:solidFill>
              </a:rPr>
              <a:t>类属性和类方</a:t>
            </a:r>
            <a:endParaRPr lang="en-US" altLang="zh-CN" sz="1200" dirty="0" smtClean="0">
              <a:solidFill>
                <a:sysClr val="windowText" lastClr="000000"/>
              </a:solidFill>
            </a:endParaRPr>
          </a:p>
          <a:p>
            <a:r>
              <a:rPr lang="zh-CN" altLang="en-US" sz="1200" dirty="0" smtClean="0">
                <a:solidFill>
                  <a:sysClr val="windowText" lastClr="000000"/>
                </a:solidFill>
              </a:rPr>
              <a:t>类属性：类和对象均可访问，类属性可以被所有实例化对象共享</a:t>
            </a:r>
            <a:endParaRPr lang="en-US" altLang="zh-CN" sz="1200" dirty="0" smtClean="0">
              <a:solidFill>
                <a:sysClr val="windowText" lastClr="000000"/>
              </a:solidFill>
            </a:endParaRPr>
          </a:p>
          <a:p>
            <a:r>
              <a:rPr lang="zh-CN" altLang="en-US" sz="1200" dirty="0" smtClean="0">
                <a:solidFill>
                  <a:sysClr val="windowText" lastClr="000000"/>
                </a:solidFill>
              </a:rPr>
              <a:t>类方法：类和对象均可调用，类方法不能访问对象属性</a:t>
            </a:r>
            <a:endParaRPr lang="en-US" altLang="zh-CN" sz="12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51520" y="1995686"/>
            <a:ext cx="3384376" cy="115212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ysClr val="windowText" lastClr="000000"/>
                </a:solidFill>
              </a:rPr>
              <a:t>迭代器：</a:t>
            </a:r>
            <a:endParaRPr lang="en-US" altLang="zh-CN" sz="1200" dirty="0" smtClean="0">
              <a:solidFill>
                <a:sysClr val="windowText" lastClr="000000"/>
              </a:solidFill>
            </a:endParaRPr>
          </a:p>
          <a:p>
            <a:r>
              <a:rPr lang="zh-CN" altLang="en-US" sz="1200" dirty="0" smtClean="0">
                <a:solidFill>
                  <a:sysClr val="windowText" lastClr="000000"/>
                </a:solidFill>
              </a:rPr>
              <a:t>访问可迭代对象的工具。用</a:t>
            </a:r>
            <a:r>
              <a:rPr lang="en-US" altLang="zh-CN" sz="1200" dirty="0" err="1" smtClean="0">
                <a:solidFill>
                  <a:sysClr val="windowText" lastClr="000000"/>
                </a:solidFill>
              </a:rPr>
              <a:t>iter</a:t>
            </a:r>
            <a:r>
              <a:rPr lang="zh-CN" altLang="en-US" sz="1200" dirty="0" smtClean="0">
                <a:solidFill>
                  <a:sysClr val="windowText" lastClr="000000"/>
                </a:solidFill>
              </a:rPr>
              <a:t>函数返回的对象，可以用</a:t>
            </a:r>
            <a:r>
              <a:rPr lang="en-US" altLang="zh-CN" sz="1200" dirty="0" smtClean="0">
                <a:solidFill>
                  <a:sysClr val="windowText" lastClr="000000"/>
                </a:solidFill>
              </a:rPr>
              <a:t>next</a:t>
            </a:r>
            <a:r>
              <a:rPr lang="zh-CN" altLang="en-US" sz="1200" dirty="0" smtClean="0">
                <a:solidFill>
                  <a:sysClr val="windowText" lastClr="000000"/>
                </a:solidFill>
              </a:rPr>
              <a:t>函数获取一个数据，直到超出范围后，反馈</a:t>
            </a:r>
            <a:r>
              <a:rPr lang="en-US" altLang="zh-CN" sz="1200" dirty="0" err="1" smtClean="0">
                <a:solidFill>
                  <a:sysClr val="windowText" lastClr="000000"/>
                </a:solidFill>
              </a:rPr>
              <a:t>stopiteration</a:t>
            </a:r>
            <a:endParaRPr lang="en-US" altLang="zh-CN" sz="12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932040" y="3867894"/>
            <a:ext cx="3744416" cy="5760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函数：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可重复执行的语句块，是面向过程编程的最小单位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004048" y="2427734"/>
            <a:ext cx="3744416" cy="64807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高阶函数：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要么是将一个或多个函数作为参数传入，要么是函数返回一个函数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23528" y="411510"/>
            <a:ext cx="3528392" cy="144016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异常：程序出错时，标识的一种状态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Try-finally</a:t>
            </a:r>
            <a:r>
              <a:rPr lang="zh-CN" altLang="en-US" sz="1200" dirty="0" smtClean="0">
                <a:solidFill>
                  <a:schemeClr val="tx1"/>
                </a:solidFill>
              </a:rPr>
              <a:t>：</a:t>
            </a:r>
            <a:r>
              <a:rPr lang="en-US" altLang="zh-CN" sz="1200" dirty="0" smtClean="0">
                <a:solidFill>
                  <a:schemeClr val="tx1"/>
                </a:solidFill>
              </a:rPr>
              <a:t> </a:t>
            </a:r>
            <a:r>
              <a:rPr lang="zh-CN" altLang="en-US" sz="1200" dirty="0" smtClean="0">
                <a:solidFill>
                  <a:schemeClr val="tx1"/>
                </a:solidFill>
              </a:rPr>
              <a:t>此语句用来执行无论异常是否发生，都必须要做的事情。此语句不会改变程序的状态。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Assert</a:t>
            </a:r>
            <a:r>
              <a:rPr lang="zh-CN" altLang="en-US" sz="1200" dirty="0" smtClean="0">
                <a:solidFill>
                  <a:schemeClr val="tx1"/>
                </a:solidFill>
              </a:rPr>
              <a:t>：根据条件发送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AssertionError</a:t>
            </a:r>
            <a:r>
              <a:rPr lang="zh-CN" altLang="en-US" sz="1200" dirty="0" smtClean="0">
                <a:solidFill>
                  <a:schemeClr val="tx1"/>
                </a:solidFill>
              </a:rPr>
              <a:t>类型的错误通知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419872" y="555526"/>
            <a:ext cx="3384376" cy="10081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with</a:t>
            </a:r>
            <a:r>
              <a:rPr lang="zh-CN" altLang="en-US" sz="1400" dirty="0" smtClean="0">
                <a:solidFill>
                  <a:schemeClr val="tx1"/>
                </a:solidFill>
              </a:rPr>
              <a:t>语句能够在我们访问某些资源时，不管有没有异常，都确保能够执行必须的清理工作，并释放资源。</a:t>
            </a:r>
            <a:endParaRPr lang="zh-CN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436096" y="1851670"/>
            <a:ext cx="3384376" cy="115212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ysClr val="windowText" lastClr="000000"/>
                </a:solidFill>
              </a:rPr>
              <a:t>闭包：</a:t>
            </a:r>
            <a:endParaRPr lang="en-US" altLang="zh-CN" sz="1400" dirty="0" smtClean="0">
              <a:solidFill>
                <a:sysClr val="windowText" lastClr="0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400" dirty="0" smtClean="0">
                <a:solidFill>
                  <a:sysClr val="windowText" lastClr="000000"/>
                </a:solidFill>
              </a:rPr>
              <a:t>必须有一个内嵌函数</a:t>
            </a:r>
            <a:endParaRPr lang="en-US" altLang="zh-CN" sz="1400" dirty="0" smtClean="0">
              <a:solidFill>
                <a:sysClr val="windowText" lastClr="0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400" dirty="0" smtClean="0">
                <a:solidFill>
                  <a:sysClr val="windowText" lastClr="000000"/>
                </a:solidFill>
              </a:rPr>
              <a:t>内嵌函数必须引用外部函数的变量</a:t>
            </a:r>
            <a:endParaRPr lang="en-US" altLang="zh-CN" sz="1400" dirty="0" smtClean="0">
              <a:solidFill>
                <a:sysClr val="windowText" lastClr="0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400" dirty="0" smtClean="0">
                <a:solidFill>
                  <a:sysClr val="windowText" lastClr="000000"/>
                </a:solidFill>
              </a:rPr>
              <a:t>外部函数返回值必须是内嵌函数</a:t>
            </a:r>
            <a:endParaRPr lang="zh-CN" altLang="en-US" sz="14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13" grpId="0" animBg="1"/>
      <p:bldP spid="1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4716016" y="1779662"/>
            <a:ext cx="720080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模块</a:t>
            </a:r>
            <a:r>
              <a:rPr lang="en-US" altLang="zh-CN" sz="1000" dirty="0" smtClean="0">
                <a:solidFill>
                  <a:schemeClr val="tx1"/>
                </a:solidFill>
              </a:rPr>
              <a:t>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pic>
        <p:nvPicPr>
          <p:cNvPr id="2051" name="Picture 3" descr="C:\Users\Administrator\Desktop\模块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2139702"/>
            <a:ext cx="3456384" cy="1593425"/>
          </a:xfrm>
          <a:prstGeom prst="rect">
            <a:avLst/>
          </a:prstGeom>
          <a:noFill/>
        </p:spPr>
      </p:pic>
      <p:cxnSp>
        <p:nvCxnSpPr>
          <p:cNvPr id="22" name="直接连接符 21"/>
          <p:cNvCxnSpPr/>
          <p:nvPr/>
        </p:nvCxnSpPr>
        <p:spPr>
          <a:xfrm>
            <a:off x="4609373" y="3147814"/>
            <a:ext cx="0" cy="144016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771800" y="4587974"/>
            <a:ext cx="36724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83029" y="4615682"/>
            <a:ext cx="106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Python</a:t>
            </a:r>
            <a:r>
              <a:rPr lang="zh-CN" altLang="en-US" sz="1400" dirty="0" smtClean="0"/>
              <a:t>语言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3707904" y="1923678"/>
            <a:ext cx="720080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模块</a:t>
            </a:r>
            <a:r>
              <a:rPr lang="en-US" altLang="zh-CN" sz="1000" dirty="0" smtClean="0">
                <a:solidFill>
                  <a:schemeClr val="tx1"/>
                </a:solidFill>
              </a:rPr>
              <a:t>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067944" y="1131590"/>
            <a:ext cx="1080120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solidFill>
                  <a:schemeClr val="tx1"/>
                </a:solidFill>
              </a:rPr>
              <a:t>__init__.py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267744" y="411510"/>
            <a:ext cx="4680520" cy="3240360"/>
            <a:chOff x="2267744" y="411510"/>
            <a:chExt cx="4680520" cy="3240360"/>
          </a:xfrm>
        </p:grpSpPr>
        <p:sp>
          <p:nvSpPr>
            <p:cNvPr id="26" name="等腰三角形 25"/>
            <p:cNvSpPr/>
            <p:nvPr/>
          </p:nvSpPr>
          <p:spPr>
            <a:xfrm>
              <a:off x="2267744" y="411510"/>
              <a:ext cx="4680520" cy="3240360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393349" y="55552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包</a:t>
              </a:r>
              <a:endParaRPr lang="zh-CN" altLang="en-US" dirty="0"/>
            </a:p>
          </p:txBody>
        </p:sp>
      </p:grpSp>
      <p:sp>
        <p:nvSpPr>
          <p:cNvPr id="15" name="圆角矩形标注 14"/>
          <p:cNvSpPr/>
          <p:nvPr/>
        </p:nvSpPr>
        <p:spPr>
          <a:xfrm>
            <a:off x="1979712" y="915566"/>
            <a:ext cx="3168352" cy="1368152"/>
          </a:xfrm>
          <a:prstGeom prst="wedgeRoundRectCallout">
            <a:avLst>
              <a:gd name="adj1" fmla="val -11719"/>
              <a:gd name="adj2" fmla="val 69965"/>
              <a:gd name="adj3" fmla="val 16667"/>
            </a:avLst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ysClr val="windowText" lastClr="000000"/>
                </a:solidFill>
              </a:rPr>
              <a:t>Doc</a:t>
            </a:r>
            <a:r>
              <a:rPr lang="zh-CN" altLang="en-US" sz="1200" dirty="0" smtClean="0">
                <a:solidFill>
                  <a:sysClr val="windowText" lastClr="000000"/>
                </a:solidFill>
              </a:rPr>
              <a:t>属性：绑定模块的文档字符串，</a:t>
            </a:r>
            <a:endParaRPr lang="en-US" altLang="zh-CN" sz="1200" dirty="0" smtClean="0">
              <a:solidFill>
                <a:sysClr val="windowText" lastClr="000000"/>
              </a:solidFill>
            </a:endParaRPr>
          </a:p>
          <a:p>
            <a:r>
              <a:rPr lang="en-US" altLang="zh-CN" sz="1200" dirty="0" smtClean="0">
                <a:solidFill>
                  <a:sysClr val="windowText" lastClr="000000"/>
                </a:solidFill>
              </a:rPr>
              <a:t>file</a:t>
            </a:r>
            <a:r>
              <a:rPr lang="zh-CN" altLang="en-US" sz="1200" dirty="0" smtClean="0">
                <a:solidFill>
                  <a:sysClr val="windowText" lastClr="000000"/>
                </a:solidFill>
              </a:rPr>
              <a:t>属性：绑定模块文件的路径名，</a:t>
            </a:r>
            <a:endParaRPr lang="en-US" altLang="zh-CN" sz="1200" dirty="0" smtClean="0">
              <a:solidFill>
                <a:sysClr val="windowText" lastClr="000000"/>
              </a:solidFill>
            </a:endParaRPr>
          </a:p>
          <a:p>
            <a:r>
              <a:rPr lang="en-US" altLang="zh-CN" sz="1200" dirty="0" smtClean="0">
                <a:solidFill>
                  <a:sysClr val="windowText" lastClr="000000"/>
                </a:solidFill>
              </a:rPr>
              <a:t>name</a:t>
            </a:r>
            <a:r>
              <a:rPr lang="zh-CN" altLang="en-US" sz="1200" dirty="0" smtClean="0">
                <a:solidFill>
                  <a:sysClr val="windowText" lastClr="000000"/>
                </a:solidFill>
              </a:rPr>
              <a:t>：记录模块自身的名字，用来判断是否为主模块</a:t>
            </a:r>
            <a:endParaRPr lang="en-US" altLang="zh-CN" sz="1200" dirty="0" smtClean="0">
              <a:solidFill>
                <a:sysClr val="windowText" lastClr="000000"/>
              </a:solidFill>
            </a:endParaRPr>
          </a:p>
          <a:p>
            <a:r>
              <a:rPr lang="en-US" altLang="zh-CN" sz="1200" dirty="0" smtClean="0">
                <a:solidFill>
                  <a:sysClr val="windowText" lastClr="000000"/>
                </a:solidFill>
              </a:rPr>
              <a:t>All</a:t>
            </a:r>
            <a:r>
              <a:rPr lang="zh-CN" altLang="en-US" sz="1200" dirty="0" smtClean="0">
                <a:solidFill>
                  <a:sysClr val="windowText" lastClr="000000"/>
                </a:solidFill>
              </a:rPr>
              <a:t>属性：当用</a:t>
            </a:r>
            <a:r>
              <a:rPr lang="en-US" altLang="zh-CN" sz="1200" dirty="0" smtClean="0">
                <a:solidFill>
                  <a:sysClr val="windowText" lastClr="000000"/>
                </a:solidFill>
              </a:rPr>
              <a:t>from import </a:t>
            </a:r>
            <a:r>
              <a:rPr lang="zh-CN" altLang="en-US" sz="1200" dirty="0" smtClean="0">
                <a:solidFill>
                  <a:sysClr val="windowText" lastClr="000000"/>
                </a:solidFill>
              </a:rPr>
              <a:t>*导入时，只导入</a:t>
            </a:r>
            <a:r>
              <a:rPr lang="en-US" altLang="zh-CN" sz="1200" dirty="0" smtClean="0">
                <a:solidFill>
                  <a:sysClr val="windowText" lastClr="000000"/>
                </a:solidFill>
              </a:rPr>
              <a:t>all</a:t>
            </a:r>
            <a:r>
              <a:rPr lang="zh-CN" altLang="en-US" sz="1200" dirty="0" smtClean="0">
                <a:solidFill>
                  <a:sysClr val="windowText" lastClr="000000"/>
                </a:solidFill>
              </a:rPr>
              <a:t>列表内的属性，</a:t>
            </a:r>
            <a:endParaRPr lang="en-US" altLang="zh-CN" sz="1200" dirty="0" smtClean="0">
              <a:solidFill>
                <a:sysClr val="windowText" lastClr="000000"/>
              </a:solidFill>
            </a:endParaRPr>
          </a:p>
          <a:p>
            <a:r>
              <a:rPr lang="zh-CN" altLang="en-US" sz="1200" dirty="0" smtClean="0">
                <a:solidFill>
                  <a:sysClr val="windowText" lastClr="000000"/>
                </a:solidFill>
              </a:rPr>
              <a:t>隐藏属性：导入时，隐藏属性不会被导入</a:t>
            </a:r>
            <a:endParaRPr lang="en-US" altLang="zh-CN" sz="12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3563888" y="1203598"/>
            <a:ext cx="3168352" cy="1080120"/>
          </a:xfrm>
          <a:prstGeom prst="wedgeRoundRectCallout">
            <a:avLst>
              <a:gd name="adj1" fmla="val -18555"/>
              <a:gd name="adj2" fmla="val 95175"/>
              <a:gd name="adj3" fmla="val 16667"/>
            </a:avLst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模块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是一个包含有一系列数据，函数，类等组成的程序</a:t>
            </a:r>
            <a:r>
              <a:rPr lang="zh-CN" altLang="en-US" sz="1400" dirty="0" smtClean="0">
                <a:solidFill>
                  <a:schemeClr val="tx1"/>
                </a:solidFill>
              </a:rPr>
              <a:t>组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9" grpId="0" animBg="1"/>
      <p:bldP spid="15" grpId="0" animBg="1"/>
      <p:bldP spid="15" grpId="1" animBg="1"/>
      <p:bldP spid="14" grpId="0" animBg="1"/>
      <p:bldP spid="1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数据库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1100" y="1557337"/>
            <a:ext cx="6781800" cy="2028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302129"/>
            <a:ext cx="9154119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椭圆 6"/>
          <p:cNvSpPr/>
          <p:nvPr/>
        </p:nvSpPr>
        <p:spPr>
          <a:xfrm>
            <a:off x="4016717" y="2808555"/>
            <a:ext cx="864096" cy="50405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7944" y="2881268"/>
            <a:ext cx="7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MySQL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5336380" y="3960683"/>
            <a:ext cx="1512168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048348" y="281348"/>
            <a:ext cx="4067944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927" y="216267"/>
            <a:ext cx="3694050" cy="3024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7504" y="3275238"/>
            <a:ext cx="3419011" cy="4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95536" y="3782032"/>
            <a:ext cx="3151760" cy="294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23528" y="4132407"/>
            <a:ext cx="3240360" cy="7435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 descr="连接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1635646"/>
            <a:ext cx="2046742" cy="3384376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2411760" y="339502"/>
            <a:ext cx="864096" cy="576064"/>
            <a:chOff x="2555776" y="1851670"/>
            <a:chExt cx="864096" cy="576064"/>
          </a:xfrm>
        </p:grpSpPr>
        <p:sp>
          <p:nvSpPr>
            <p:cNvPr id="4" name="椭圆 3"/>
            <p:cNvSpPr/>
            <p:nvPr/>
          </p:nvSpPr>
          <p:spPr>
            <a:xfrm>
              <a:off x="2555776" y="1851670"/>
              <a:ext cx="864096" cy="5760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1995686"/>
              <a:ext cx="7059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Python</a:t>
              </a:r>
              <a:endParaRPr lang="zh-CN" altLang="en-US" sz="14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292080" y="339502"/>
            <a:ext cx="864096" cy="576064"/>
            <a:chOff x="5220072" y="1851670"/>
            <a:chExt cx="864096" cy="576064"/>
          </a:xfrm>
        </p:grpSpPr>
        <p:sp>
          <p:nvSpPr>
            <p:cNvPr id="5" name="椭圆 4"/>
            <p:cNvSpPr/>
            <p:nvPr/>
          </p:nvSpPr>
          <p:spPr>
            <a:xfrm>
              <a:off x="5220072" y="1851670"/>
              <a:ext cx="864096" cy="5760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92080" y="1995686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MySQL</a:t>
              </a:r>
              <a:endParaRPr lang="zh-CN" altLang="en-US" sz="1400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275856" y="446145"/>
            <a:ext cx="2016224" cy="360040"/>
            <a:chOff x="3275856" y="446145"/>
            <a:chExt cx="2016224" cy="360040"/>
          </a:xfrm>
        </p:grpSpPr>
        <p:grpSp>
          <p:nvGrpSpPr>
            <p:cNvPr id="12" name="组合 11"/>
            <p:cNvGrpSpPr/>
            <p:nvPr/>
          </p:nvGrpSpPr>
          <p:grpSpPr>
            <a:xfrm>
              <a:off x="3851920" y="446145"/>
              <a:ext cx="936104" cy="360040"/>
              <a:chOff x="3995936" y="1995686"/>
              <a:chExt cx="936104" cy="360040"/>
            </a:xfrm>
          </p:grpSpPr>
          <p:sp>
            <p:nvSpPr>
              <p:cNvPr id="9" name="流程图: 决策 8"/>
              <p:cNvSpPr/>
              <p:nvPr/>
            </p:nvSpPr>
            <p:spPr>
              <a:xfrm>
                <a:off x="3995936" y="1995686"/>
                <a:ext cx="936104" cy="360040"/>
              </a:xfrm>
              <a:prstGeom prst="flowChartDecis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77609" y="2016467"/>
                <a:ext cx="6973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pymysql</a:t>
                </a:r>
                <a:endParaRPr lang="zh-CN" altLang="en-US" sz="1200" dirty="0"/>
              </a:p>
            </p:txBody>
          </p:sp>
        </p:grpSp>
        <p:cxnSp>
          <p:nvCxnSpPr>
            <p:cNvPr id="15" name="直接连接符 14"/>
            <p:cNvCxnSpPr>
              <a:stCxn id="9" idx="1"/>
              <a:endCxn id="4" idx="6"/>
            </p:cNvCxnSpPr>
            <p:nvPr/>
          </p:nvCxnSpPr>
          <p:spPr>
            <a:xfrm flipH="1">
              <a:off x="3275856" y="626165"/>
              <a:ext cx="576064" cy="1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9" idx="3"/>
              <a:endCxn id="5" idx="2"/>
            </p:cNvCxnSpPr>
            <p:nvPr/>
          </p:nvCxnSpPr>
          <p:spPr>
            <a:xfrm>
              <a:off x="4788024" y="626165"/>
              <a:ext cx="504056" cy="1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716936" y="3457912"/>
            <a:ext cx="3168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For r in result:</a:t>
            </a:r>
          </a:p>
          <a:p>
            <a:r>
              <a:rPr lang="en-US" altLang="zh-CN" sz="1000" dirty="0" smtClean="0"/>
              <a:t>       temp=‘</a:t>
            </a:r>
            <a:r>
              <a:rPr lang="zh-CN" altLang="en-US" sz="1000" dirty="0" smtClean="0"/>
              <a:t>账号</a:t>
            </a:r>
            <a:r>
              <a:rPr lang="en-US" altLang="zh-CN" sz="1000" dirty="0" smtClean="0"/>
              <a:t>:%s,</a:t>
            </a:r>
            <a:r>
              <a:rPr lang="zh-CN" altLang="en-US" sz="1000" dirty="0" smtClean="0"/>
              <a:t>户名</a:t>
            </a:r>
            <a:r>
              <a:rPr lang="en-US" altLang="zh-CN" sz="1000" dirty="0" smtClean="0"/>
              <a:t>:%s,</a:t>
            </a:r>
            <a:r>
              <a:rPr lang="zh-CN" altLang="en-US" sz="1000" dirty="0" smtClean="0"/>
              <a:t>金额</a:t>
            </a:r>
            <a:r>
              <a:rPr lang="en-US" altLang="zh-CN" sz="1000" dirty="0" smtClean="0"/>
              <a:t>:%s’ % ( r[0],r[1],r[6] )</a:t>
            </a:r>
          </a:p>
          <a:p>
            <a:r>
              <a:rPr lang="en-US" altLang="zh-CN" sz="1000" dirty="0" smtClean="0"/>
              <a:t>       print( temp 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74707" y="1635646"/>
            <a:ext cx="3214427" cy="3143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6" name="组合 45"/>
          <p:cNvGrpSpPr/>
          <p:nvPr/>
        </p:nvGrpSpPr>
        <p:grpSpPr>
          <a:xfrm>
            <a:off x="1636816" y="1677457"/>
            <a:ext cx="6696744" cy="246221"/>
            <a:chOff x="1636816" y="1677457"/>
            <a:chExt cx="6696744" cy="246221"/>
          </a:xfrm>
        </p:grpSpPr>
        <p:sp>
          <p:nvSpPr>
            <p:cNvPr id="20" name="TextBox 19"/>
            <p:cNvSpPr txBox="1"/>
            <p:nvPr/>
          </p:nvSpPr>
          <p:spPr>
            <a:xfrm>
              <a:off x="2716936" y="1677457"/>
              <a:ext cx="15841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Import pymysql</a:t>
              </a:r>
              <a:endParaRPr lang="zh-CN" altLang="en-US" sz="1000" dirty="0"/>
            </a:p>
          </p:txBody>
        </p:sp>
        <p:cxnSp>
          <p:nvCxnSpPr>
            <p:cNvPr id="32" name="直接连接符 31"/>
            <p:cNvCxnSpPr>
              <a:endCxn id="20" idx="1"/>
            </p:cNvCxnSpPr>
            <p:nvPr/>
          </p:nvCxnSpPr>
          <p:spPr>
            <a:xfrm>
              <a:off x="1636816" y="1779662"/>
              <a:ext cx="1080120" cy="20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653040" y="1800443"/>
              <a:ext cx="4680520" cy="512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1636816" y="2027624"/>
            <a:ext cx="6048672" cy="400110"/>
            <a:chOff x="1636816" y="2027624"/>
            <a:chExt cx="6048672" cy="400110"/>
          </a:xfrm>
        </p:grpSpPr>
        <p:sp>
          <p:nvSpPr>
            <p:cNvPr id="21" name="TextBox 20"/>
            <p:cNvSpPr txBox="1"/>
            <p:nvPr/>
          </p:nvSpPr>
          <p:spPr>
            <a:xfrm>
              <a:off x="2716936" y="2027624"/>
              <a:ext cx="31683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conn = pymysql.connect(host,</a:t>
              </a:r>
            </a:p>
            <a:p>
              <a:r>
                <a:rPr lang="en-US" altLang="zh-CN" sz="1000" dirty="0" smtClean="0"/>
                <a:t>             port,user,passwd,dbname)</a:t>
              </a:r>
              <a:endParaRPr lang="zh-CN" altLang="en-US" sz="1000" dirty="0"/>
            </a:p>
          </p:txBody>
        </p:sp>
        <p:cxnSp>
          <p:nvCxnSpPr>
            <p:cNvPr id="36" name="直接连接符 35"/>
            <p:cNvCxnSpPr>
              <a:endCxn id="21" idx="1"/>
            </p:cNvCxnSpPr>
            <p:nvPr/>
          </p:nvCxnSpPr>
          <p:spPr>
            <a:xfrm>
              <a:off x="1636816" y="2139702"/>
              <a:ext cx="1080120" cy="879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661152" y="2211710"/>
              <a:ext cx="30243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1564808" y="2469545"/>
            <a:ext cx="5400600" cy="246221"/>
            <a:chOff x="1564808" y="2469545"/>
            <a:chExt cx="5400600" cy="246221"/>
          </a:xfrm>
        </p:grpSpPr>
        <p:sp>
          <p:nvSpPr>
            <p:cNvPr id="22" name="TextBox 21"/>
            <p:cNvSpPr txBox="1"/>
            <p:nvPr/>
          </p:nvSpPr>
          <p:spPr>
            <a:xfrm>
              <a:off x="2716936" y="2469545"/>
              <a:ext cx="31683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cursor = conn.cursor( )</a:t>
              </a:r>
              <a:endParaRPr lang="zh-CN" altLang="en-US" sz="1000" dirty="0"/>
            </a:p>
          </p:txBody>
        </p:sp>
        <p:cxnSp>
          <p:nvCxnSpPr>
            <p:cNvPr id="41" name="直接连接符 40"/>
            <p:cNvCxnSpPr>
              <a:endCxn id="22" idx="1"/>
            </p:cNvCxnSpPr>
            <p:nvPr/>
          </p:nvCxnSpPr>
          <p:spPr>
            <a:xfrm>
              <a:off x="1564808" y="2499742"/>
              <a:ext cx="1152128" cy="929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4013080" y="2585604"/>
              <a:ext cx="29523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2140872" y="2829585"/>
            <a:ext cx="4025521" cy="534253"/>
            <a:chOff x="2140872" y="2829585"/>
            <a:chExt cx="4025521" cy="534253"/>
          </a:xfrm>
        </p:grpSpPr>
        <p:sp>
          <p:nvSpPr>
            <p:cNvPr id="23" name="TextBox 22"/>
            <p:cNvSpPr txBox="1"/>
            <p:nvPr/>
          </p:nvSpPr>
          <p:spPr>
            <a:xfrm>
              <a:off x="2716936" y="2829585"/>
              <a:ext cx="31683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cursor .execute( ‘select * from acct’ 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16936" y="3117617"/>
              <a:ext cx="31683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result = cursor.fetchall( )</a:t>
              </a:r>
            </a:p>
          </p:txBody>
        </p:sp>
        <p:cxnSp>
          <p:nvCxnSpPr>
            <p:cNvPr id="56" name="直接连接符 55"/>
            <p:cNvCxnSpPr/>
            <p:nvPr/>
          </p:nvCxnSpPr>
          <p:spPr>
            <a:xfrm flipV="1">
              <a:off x="4733160" y="2859782"/>
              <a:ext cx="1296144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endCxn id="23" idx="1"/>
            </p:cNvCxnSpPr>
            <p:nvPr/>
          </p:nvCxnSpPr>
          <p:spPr>
            <a:xfrm flipV="1">
              <a:off x="2140872" y="2952696"/>
              <a:ext cx="576064" cy="2671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endCxn id="24" idx="1"/>
            </p:cNvCxnSpPr>
            <p:nvPr/>
          </p:nvCxnSpPr>
          <p:spPr>
            <a:xfrm>
              <a:off x="2140872" y="3219822"/>
              <a:ext cx="576064" cy="20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V="1">
              <a:off x="4150169" y="3024579"/>
              <a:ext cx="2016224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1636816" y="4557777"/>
            <a:ext cx="5400600" cy="246221"/>
            <a:chOff x="1636816" y="4557777"/>
            <a:chExt cx="5400600" cy="246221"/>
          </a:xfrm>
        </p:grpSpPr>
        <p:sp>
          <p:nvSpPr>
            <p:cNvPr id="27" name="TextBox 26"/>
            <p:cNvSpPr txBox="1"/>
            <p:nvPr/>
          </p:nvSpPr>
          <p:spPr>
            <a:xfrm>
              <a:off x="2716936" y="4557777"/>
              <a:ext cx="31683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conn.close( ) </a:t>
              </a:r>
            </a:p>
          </p:txBody>
        </p:sp>
        <p:cxnSp>
          <p:nvCxnSpPr>
            <p:cNvPr id="66" name="直接连接符 65"/>
            <p:cNvCxnSpPr>
              <a:endCxn id="27" idx="1"/>
            </p:cNvCxnSpPr>
            <p:nvPr/>
          </p:nvCxnSpPr>
          <p:spPr>
            <a:xfrm flipV="1">
              <a:off x="1636816" y="4680888"/>
              <a:ext cx="1080120" cy="12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V="1">
              <a:off x="3509024" y="4587974"/>
              <a:ext cx="3528392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1369565" y="3867894"/>
            <a:ext cx="4875763" cy="504056"/>
            <a:chOff x="1369565" y="3867894"/>
            <a:chExt cx="4875763" cy="504056"/>
          </a:xfrm>
        </p:grpSpPr>
        <p:sp>
          <p:nvSpPr>
            <p:cNvPr id="26" name="TextBox 25"/>
            <p:cNvSpPr txBox="1"/>
            <p:nvPr/>
          </p:nvSpPr>
          <p:spPr>
            <a:xfrm>
              <a:off x="2716936" y="4125729"/>
              <a:ext cx="31683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cursor.close( ) </a:t>
              </a:r>
            </a:p>
          </p:txBody>
        </p:sp>
        <p:cxnSp>
          <p:nvCxnSpPr>
            <p:cNvPr id="68" name="直接连接符 67"/>
            <p:cNvCxnSpPr/>
            <p:nvPr/>
          </p:nvCxnSpPr>
          <p:spPr>
            <a:xfrm flipV="1">
              <a:off x="3581032" y="3867894"/>
              <a:ext cx="2664296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1369565" y="4241788"/>
              <a:ext cx="1368152" cy="20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矩形 39"/>
          <p:cNvSpPr/>
          <p:nvPr/>
        </p:nvSpPr>
        <p:spPr>
          <a:xfrm>
            <a:off x="179512" y="1491630"/>
            <a:ext cx="8856984" cy="3456384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267744" y="267494"/>
            <a:ext cx="2592288" cy="72008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>
            <a:stCxn id="42" idx="2"/>
            <a:endCxn id="40" idx="0"/>
          </p:cNvCxnSpPr>
          <p:nvPr/>
        </p:nvCxnSpPr>
        <p:spPr>
          <a:xfrm>
            <a:off x="3563888" y="987574"/>
            <a:ext cx="1044116" cy="50405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0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2367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谢    谢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550</Words>
  <Application>Microsoft Office PowerPoint</Application>
  <PresentationFormat>全屏显示(16:9)</PresentationFormat>
  <Paragraphs>60</Paragraphs>
  <Slides>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129</cp:revision>
  <dcterms:modified xsi:type="dcterms:W3CDTF">2019-03-04T14:06:59Z</dcterms:modified>
</cp:coreProperties>
</file>