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4"/>
  </p:notesMasterIdLst>
  <p:sldIdLst>
    <p:sldId id="538" r:id="rId3"/>
    <p:sldId id="569" r:id="rId4"/>
    <p:sldId id="596" r:id="rId5"/>
    <p:sldId id="597" r:id="rId6"/>
    <p:sldId id="598" r:id="rId7"/>
    <p:sldId id="610" r:id="rId8"/>
    <p:sldId id="570" r:id="rId9"/>
    <p:sldId id="600" r:id="rId10"/>
    <p:sldId id="601" r:id="rId11"/>
    <p:sldId id="602" r:id="rId12"/>
    <p:sldId id="605" r:id="rId13"/>
    <p:sldId id="606" r:id="rId14"/>
    <p:sldId id="607" r:id="rId15"/>
    <p:sldId id="609" r:id="rId16"/>
    <p:sldId id="608" r:id="rId17"/>
    <p:sldId id="547" r:id="rId18"/>
    <p:sldId id="536" r:id="rId19"/>
    <p:sldId id="546" r:id="rId20"/>
    <p:sldId id="548" r:id="rId21"/>
    <p:sldId id="549" r:id="rId22"/>
    <p:sldId id="550" r:id="rId23"/>
    <p:sldId id="551" r:id="rId24"/>
    <p:sldId id="554" r:id="rId25"/>
    <p:sldId id="552" r:id="rId26"/>
    <p:sldId id="553" r:id="rId27"/>
    <p:sldId id="558" r:id="rId28"/>
    <p:sldId id="559" r:id="rId29"/>
    <p:sldId id="560" r:id="rId30"/>
    <p:sldId id="561" r:id="rId31"/>
    <p:sldId id="562" r:id="rId32"/>
    <p:sldId id="571" r:id="rId33"/>
    <p:sldId id="544" r:id="rId34"/>
    <p:sldId id="545" r:id="rId35"/>
    <p:sldId id="563" r:id="rId36"/>
    <p:sldId id="564" r:id="rId37"/>
    <p:sldId id="565" r:id="rId38"/>
    <p:sldId id="566" r:id="rId39"/>
    <p:sldId id="611" r:id="rId40"/>
    <p:sldId id="567" r:id="rId41"/>
    <p:sldId id="568" r:id="rId42"/>
    <p:sldId id="531" r:id="rId43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8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12C8"/>
    <a:srgbClr val="0033CC"/>
    <a:srgbClr val="002E8A"/>
    <a:srgbClr val="3399FF"/>
    <a:srgbClr val="3A77B0"/>
    <a:srgbClr val="447FB5"/>
    <a:srgbClr val="0099CC"/>
    <a:srgbClr val="035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3" autoAdjust="0"/>
    <p:restoredTop sz="86003" autoAdjust="0"/>
  </p:normalViewPr>
  <p:slideViewPr>
    <p:cSldViewPr>
      <p:cViewPr varScale="1">
        <p:scale>
          <a:sx n="114" d="100"/>
          <a:sy n="114" d="100"/>
        </p:scale>
        <p:origin x="168" y="496"/>
      </p:cViewPr>
      <p:guideLst>
        <p:guide orient="horz" pos="2078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FD71ED-48B6-45B6-A69C-32CF985CF4CD}" type="datetimeFigureOut">
              <a:rPr lang="zh-CN" altLang="en-US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fld id="{98DBC7E0-7129-44CA-8426-F660CFD14C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0B21B8-AB2D-4C91-B351-31268D4EBA9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E43C09E-2497-4B22-944A-D7A48353C8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E1EC26-E99A-4A59-B98F-F6F6B512282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EE152A3-C489-4CC2-BE0B-8DCF9A42EE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/>
          <p:nvPr userDrawn="1"/>
        </p:nvSpPr>
        <p:spPr>
          <a:xfrm>
            <a:off x="6386001" y="394387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谢谢大家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13" name="矩形 12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lhd777/DFS-mapReduce-spark-buli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9144000" cy="2388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10" name="矩形 9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>
            <a:fillRect/>
          </a:stretch>
        </p:blipFill>
        <p:spPr>
          <a:xfrm>
            <a:off x="268585" y="3999008"/>
            <a:ext cx="4088263" cy="24533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5" name="直接连接符 14"/>
          <p:cNvCxnSpPr/>
          <p:nvPr/>
        </p:nvCxnSpPr>
        <p:spPr>
          <a:xfrm>
            <a:off x="4745779" y="4653136"/>
            <a:ext cx="408438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0"/>
          <p:cNvSpPr txBox="1"/>
          <p:nvPr/>
        </p:nvSpPr>
        <p:spPr>
          <a:xfrm>
            <a:off x="4664279" y="4828892"/>
            <a:ext cx="4211136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报告人：刘配、韩赟晖、李华东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Github:  </a:t>
            </a:r>
            <a:r>
              <a:rPr lang="en-US" dirty="0">
                <a:hlinkClick r:id="rId4"/>
              </a:rPr>
              <a:t>https://github.com/lhd777/DFS-mapReduce-spark-bulid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2019/12/16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595" y="2694720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大数据系统基础报告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" y="405607"/>
            <a:ext cx="3246718" cy="1091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Reduce</a:t>
            </a:r>
            <a:r>
              <a:rPr lang="zh-CN" altLang="en-US" sz="2400"/>
              <a:t>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39950"/>
            <a:ext cx="7122795" cy="4287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17262"/>
          <a:stretch>
            <a:fillRect/>
          </a:stretch>
        </p:blipFill>
        <p:spPr>
          <a:xfrm>
            <a:off x="755650" y="2139950"/>
            <a:ext cx="7122160" cy="4385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集群上实现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分布式计算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9160" y="2148205"/>
            <a:ext cx="539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log </a:t>
            </a:r>
            <a:r>
              <a:rPr lang="zh-CN" altLang="en-US"/>
              <a:t>统计任务       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37956"/>
          <a:stretch>
            <a:fillRect/>
          </a:stretch>
        </p:blipFill>
        <p:spPr>
          <a:xfrm>
            <a:off x="2172335" y="2769870"/>
            <a:ext cx="4347845" cy="275717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27150" y="2660015"/>
            <a:ext cx="6645910" cy="2893695"/>
            <a:chOff x="2090" y="4189"/>
            <a:chExt cx="10466" cy="4557"/>
          </a:xfrm>
        </p:grpSpPr>
        <p:pic>
          <p:nvPicPr>
            <p:cNvPr id="9" name="图片 8" descr="ip_count_gre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" y="7298"/>
              <a:ext cx="10466" cy="1448"/>
            </a:xfrm>
            <a:prstGeom prst="rect">
              <a:avLst/>
            </a:prstGeom>
          </p:spPr>
        </p:pic>
        <p:pic>
          <p:nvPicPr>
            <p:cNvPr id="10" name="图片 9" descr="ip_cou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0" y="4189"/>
              <a:ext cx="10467" cy="30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集群上实现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分布式计算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9160" y="2148205"/>
            <a:ext cx="539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log </a:t>
            </a:r>
            <a:r>
              <a:rPr lang="zh-CN" altLang="en-US"/>
              <a:t>统计任务       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0" y="2660015"/>
            <a:ext cx="4762500" cy="32099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35990" y="2660015"/>
            <a:ext cx="6823710" cy="3309620"/>
            <a:chOff x="705" y="1188"/>
            <a:chExt cx="12504" cy="7417"/>
          </a:xfrm>
        </p:grpSpPr>
        <p:pic>
          <p:nvPicPr>
            <p:cNvPr id="4" name="图片 3" descr="time_count_awk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" y="5827"/>
              <a:ext cx="12399" cy="2778"/>
            </a:xfrm>
            <a:prstGeom prst="rect">
              <a:avLst/>
            </a:prstGeom>
          </p:spPr>
        </p:pic>
        <p:pic>
          <p:nvPicPr>
            <p:cNvPr id="6" name="图片 5" descr="time_cou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" y="1188"/>
              <a:ext cx="12505" cy="4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集群上实现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分布式计算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9160" y="2076450"/>
            <a:ext cx="539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log </a:t>
            </a:r>
            <a:r>
              <a:rPr lang="zh-CN" altLang="en-US"/>
              <a:t>统计任务       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67940"/>
            <a:ext cx="4261485" cy="33845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55650" y="2567305"/>
            <a:ext cx="7940040" cy="3385185"/>
            <a:chOff x="2102" y="4287"/>
            <a:chExt cx="10966" cy="4337"/>
          </a:xfrm>
        </p:grpSpPr>
        <p:pic>
          <p:nvPicPr>
            <p:cNvPr id="8" name="图片 7" descr="method_count_awk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" y="7644"/>
              <a:ext cx="10966" cy="980"/>
            </a:xfrm>
            <a:prstGeom prst="rect">
              <a:avLst/>
            </a:prstGeom>
          </p:spPr>
        </p:pic>
        <p:pic>
          <p:nvPicPr>
            <p:cNvPr id="9" name="图片 8" descr="method_cou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2" y="4287"/>
              <a:ext cx="10966" cy="32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实现过程中，遇到的问题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970" y="2076450"/>
            <a:ext cx="7840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函数，载入模块时，需要</a:t>
            </a:r>
            <a:r>
              <a:rPr lang="en-US" altLang="zh-CN" dirty="0"/>
              <a:t>reload</a:t>
            </a:r>
            <a:r>
              <a:rPr lang="zh-CN" altLang="en-US" dirty="0"/>
              <a:t>，不然会用到上次上传的重名的函数。</a:t>
            </a:r>
          </a:p>
          <a:p>
            <a:endParaRPr lang="zh-CN" altLang="en-US" dirty="0"/>
          </a:p>
          <a:p>
            <a:r>
              <a:rPr lang="en-US" altLang="zh-CN" dirty="0"/>
              <a:t>socket</a:t>
            </a:r>
            <a:r>
              <a:rPr lang="zh-CN" altLang="en-US" dirty="0"/>
              <a:t>传输时，大文件传输时，会字节丢失的情况，利用了</a:t>
            </a:r>
            <a:r>
              <a:rPr lang="en-US" altLang="zh-CN" dirty="0"/>
              <a:t>rpyc</a:t>
            </a:r>
            <a:r>
              <a:rPr lang="zh-CN" altLang="en-US" dirty="0"/>
              <a:t>远程调用解决，采用此框架重构了文件系统，同时也利于分布式计算。</a:t>
            </a:r>
          </a:p>
          <a:p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hash</a:t>
            </a:r>
            <a:r>
              <a:rPr lang="zh-CN" altLang="en-US" dirty="0"/>
              <a:t>函数做</a:t>
            </a:r>
            <a:r>
              <a:rPr lang="en-US" altLang="zh-CN" dirty="0"/>
              <a:t>partition</a:t>
            </a:r>
            <a:r>
              <a:rPr lang="zh-CN" altLang="en-US" dirty="0"/>
              <a:t>的问题，不同机器上对同一字符</a:t>
            </a:r>
            <a:r>
              <a:rPr lang="en-US" altLang="zh-CN" dirty="0"/>
              <a:t>hash</a:t>
            </a:r>
            <a:r>
              <a:rPr lang="zh-CN" altLang="en-US" dirty="0"/>
              <a:t>后，得到的值不一样，对数据</a:t>
            </a:r>
            <a:r>
              <a:rPr lang="en-US" altLang="zh-CN" dirty="0"/>
              <a:t>partition</a:t>
            </a:r>
            <a:r>
              <a:rPr lang="zh-CN" altLang="en-US" dirty="0"/>
              <a:t>有影响，所以我自己写了</a:t>
            </a:r>
            <a:r>
              <a:rPr lang="en-US" altLang="zh-CN" dirty="0"/>
              <a:t>hash</a:t>
            </a:r>
            <a:r>
              <a:rPr lang="zh-CN" altLang="en-US" dirty="0"/>
              <a:t>函数。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</a:t>
            </a:r>
            <a:r>
              <a:rPr lang="zh-CN" altLang="en-US" sz="2400"/>
              <a:t> </a:t>
            </a:r>
            <a:r>
              <a:rPr lang="en-US" altLang="zh-CN" sz="2400" dirty="0"/>
              <a:t>2 </a:t>
            </a:r>
            <a:r>
              <a:rPr lang="en-US" sz="2400" dirty="0"/>
              <a:t>pyspark</a:t>
            </a:r>
            <a:r>
              <a:rPr lang="zh-CN" altLang="en-US" sz="2400"/>
              <a:t>框架搭建 </a:t>
            </a:r>
            <a:r>
              <a:rPr lang="en-US" altLang="zh-CN" sz="2400" dirty="0"/>
              <a:t>&amp;</a:t>
            </a:r>
            <a:r>
              <a:rPr lang="zh-CN" altLang="en-US" sz="2400"/>
              <a:t> </a:t>
            </a:r>
            <a:r>
              <a:rPr lang="en-US" altLang="zh-CN" sz="2400" dirty="0"/>
              <a:t> pyspark</a:t>
            </a:r>
            <a:r>
              <a:rPr lang="zh-CN" altLang="en-US" sz="2400"/>
              <a:t>分布式计算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45706" y="339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2459504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 </a:t>
            </a:r>
            <a:r>
              <a:rPr lang="en-US" sz="2400" dirty="0"/>
              <a:t>pyspark</a:t>
            </a:r>
            <a:r>
              <a:rPr lang="zh-CN" altLang="en-US" sz="2400"/>
              <a:t>惰性计算原理以及框架搭建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altLang="zh-CN" sz="2400" dirty="0"/>
              <a:t>2.2</a:t>
            </a:r>
            <a:r>
              <a:rPr lang="zh-CN" altLang="en-US" sz="2400"/>
              <a:t> 集群上实现</a:t>
            </a:r>
            <a:r>
              <a:rPr lang="en-US" altLang="zh-CN" sz="2400" dirty="0"/>
              <a:t>pyspark</a:t>
            </a:r>
            <a:r>
              <a:rPr lang="zh-CN" altLang="en-US" sz="2400"/>
              <a:t>分布式计算（词频统计任务）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altLang="zh-CN" sz="2400" dirty="0"/>
              <a:t>2.3</a:t>
            </a:r>
            <a:r>
              <a:rPr lang="zh-CN" altLang="en-US" sz="2400"/>
              <a:t> </a:t>
            </a:r>
            <a:r>
              <a:rPr lang="en-US" altLang="zh-CN" sz="2400" dirty="0"/>
              <a:t>pyspark</a:t>
            </a:r>
            <a:r>
              <a:rPr lang="zh-CN" altLang="en-US" sz="2400"/>
              <a:t>的</a:t>
            </a:r>
            <a:r>
              <a:rPr lang="en-US" altLang="zh-CN" sz="2400" dirty="0"/>
              <a:t>cache</a:t>
            </a:r>
            <a:r>
              <a:rPr lang="zh-CN" altLang="en-US" sz="2400"/>
              <a:t>功能实现和功能讲解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3190" y="1626235"/>
            <a:ext cx="36029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分布式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整体架构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17600" y="3856990"/>
            <a:ext cx="1329055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cxnSp>
        <p:nvCxnSpPr>
          <p:cNvPr id="10" name="直接箭头连接符 9"/>
          <p:cNvCxnSpPr>
            <a:endCxn id="14" idx="1"/>
          </p:cNvCxnSpPr>
          <p:nvPr/>
        </p:nvCxnSpPr>
        <p:spPr>
          <a:xfrm flipV="1">
            <a:off x="2409825" y="3105785"/>
            <a:ext cx="1008380" cy="7543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8205" y="27927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Namenode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18640" y="2958465"/>
            <a:ext cx="1421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请求数据，获取文件位置</a:t>
            </a:r>
          </a:p>
        </p:txBody>
      </p:sp>
      <p:cxnSp>
        <p:nvCxnSpPr>
          <p:cNvPr id="16" name="直接箭头连接符 15"/>
          <p:cNvCxnSpPr>
            <a:stCxn id="14" idx="3"/>
            <a:endCxn id="17" idx="1"/>
          </p:cNvCxnSpPr>
          <p:nvPr/>
        </p:nvCxnSpPr>
        <p:spPr>
          <a:xfrm>
            <a:off x="4789805" y="3105785"/>
            <a:ext cx="171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504305" y="27927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409825" y="4253230"/>
            <a:ext cx="1008380" cy="820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418205" y="49898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Driver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785995" y="5228590"/>
            <a:ext cx="172847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504305" y="5019675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Excutor</a:t>
            </a:r>
          </a:p>
        </p:txBody>
      </p:sp>
      <p:cxnSp>
        <p:nvCxnSpPr>
          <p:cNvPr id="23" name="直接箭头连接符 22"/>
          <p:cNvCxnSpPr>
            <a:stCxn id="22" idx="0"/>
            <a:endCxn id="17" idx="2"/>
          </p:cNvCxnSpPr>
          <p:nvPr/>
        </p:nvCxnSpPr>
        <p:spPr>
          <a:xfrm flipV="1">
            <a:off x="7118350" y="3418205"/>
            <a:ext cx="0" cy="1601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96235" y="425323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下发</a:t>
            </a:r>
            <a:r>
              <a:rPr lang="en-US" altLang="zh-CN" sz="1600"/>
              <a:t>Spark</a:t>
            </a:r>
            <a:r>
              <a:rPr lang="zh-CN" altLang="en-US" sz="1600"/>
              <a:t>任务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953000" y="2768600"/>
            <a:ext cx="1434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文件实际保存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105400" y="4883150"/>
            <a:ext cx="134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任务分配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270750" y="3760470"/>
            <a:ext cx="3409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获取数据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785995" y="5444490"/>
            <a:ext cx="1728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78400" y="5510530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返回结果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338070" y="4482465"/>
            <a:ext cx="1080135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25600" y="4883150"/>
            <a:ext cx="146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返回所有结果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4475" y="122301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22705" y="3025140"/>
            <a:ext cx="1567815" cy="466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Partition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321435" y="2453005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RDD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20800" y="4942840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PersistedRDD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21435" y="3656330"/>
            <a:ext cx="1567180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MapPartitioned</a:t>
            </a:r>
          </a:p>
          <a:p>
            <a:pPr algn="ctr"/>
            <a:r>
              <a:rPr lang="zh-CN" altLang="en-US" sz="1400"/>
              <a:t>RDD </a:t>
            </a:r>
            <a:r>
              <a:rPr lang="zh-CN" altLang="en-US" sz="1600"/>
              <a:t> </a:t>
            </a:r>
            <a:endParaRPr lang="en-US" altLang="zh-CN" sz="1600"/>
          </a:p>
        </p:txBody>
      </p:sp>
      <p:sp>
        <p:nvSpPr>
          <p:cNvPr id="8" name="圆角矩形 7"/>
          <p:cNvSpPr/>
          <p:nvPr/>
        </p:nvSpPr>
        <p:spPr>
          <a:xfrm>
            <a:off x="1322705" y="1831975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Context  </a:t>
            </a:r>
            <a:endParaRPr lang="en-US" altLang="zh-CN" sz="1600"/>
          </a:p>
        </p:txBody>
      </p:sp>
      <p:sp>
        <p:nvSpPr>
          <p:cNvPr id="9" name="圆角矩形 8"/>
          <p:cNvSpPr/>
          <p:nvPr/>
        </p:nvSpPr>
        <p:spPr>
          <a:xfrm>
            <a:off x="1322705" y="4288790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TaskContext  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3772535" y="3105150"/>
            <a:ext cx="4003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记录自己的</a:t>
            </a:r>
            <a:r>
              <a:rPr lang="en-US" altLang="zh-CN" sz="1400"/>
              <a:t>id</a:t>
            </a:r>
            <a:r>
              <a:rPr lang="zh-CN" altLang="en-US" sz="1400"/>
              <a:t>以及要处理的数据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72535" y="2533015"/>
            <a:ext cx="4415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记录</a:t>
            </a:r>
            <a:r>
              <a:rPr lang="en-US" altLang="zh-CN" sz="1400"/>
              <a:t>partition</a:t>
            </a:r>
            <a:r>
              <a:rPr lang="zh-CN" altLang="en-US" sz="1400"/>
              <a:t>以及</a:t>
            </a:r>
            <a:r>
              <a:rPr lang="en-US" altLang="zh-CN" sz="1400"/>
              <a:t>Context</a:t>
            </a:r>
            <a:r>
              <a:rPr lang="zh-CN" altLang="en-US" sz="1400"/>
              <a:t>对象，实现各种</a:t>
            </a:r>
            <a:r>
              <a:rPr lang="en-US" altLang="zh-CN" sz="1400"/>
              <a:t>RDD</a:t>
            </a:r>
            <a:r>
              <a:rPr lang="zh-CN" altLang="en-US" sz="1400"/>
              <a:t>操作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72535" y="1930400"/>
            <a:ext cx="4838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初始化文件以及调用函数对</a:t>
            </a:r>
            <a:r>
              <a:rPr lang="en-US" altLang="zh-CN" sz="1400"/>
              <a:t>partition</a:t>
            </a:r>
            <a:r>
              <a:rPr lang="zh-CN" altLang="en-US" sz="1400"/>
              <a:t>进行计算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21435" y="5598160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CacheManage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72535" y="3736340"/>
            <a:ext cx="4136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将各种</a:t>
            </a:r>
            <a:r>
              <a:rPr lang="en-US" altLang="zh-CN" sz="1400"/>
              <a:t>RDD</a:t>
            </a:r>
            <a:r>
              <a:rPr lang="zh-CN" altLang="en-US" sz="1400"/>
              <a:t>操作映射到</a:t>
            </a:r>
            <a:r>
              <a:rPr lang="en-US" altLang="zh-CN" sz="1400"/>
              <a:t>Partition</a:t>
            </a:r>
            <a:r>
              <a:rPr lang="zh-CN" altLang="en-US" sz="1400"/>
              <a:t>上进行计算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72535" y="4368800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记录任务阶段</a:t>
            </a:r>
            <a:r>
              <a:rPr lang="en-US" altLang="zh-CN" sz="1400"/>
              <a:t>id</a:t>
            </a:r>
            <a:r>
              <a:rPr lang="zh-CN" altLang="en-US" sz="1400"/>
              <a:t>以及</a:t>
            </a:r>
            <a:r>
              <a:rPr lang="en-US" altLang="zh-CN" sz="1400"/>
              <a:t>partition</a:t>
            </a:r>
            <a:r>
              <a:rPr lang="zh-CN" altLang="en-US" sz="1400"/>
              <a:t>的</a:t>
            </a:r>
            <a:r>
              <a:rPr lang="en-US" altLang="zh-CN" sz="1400"/>
              <a:t>id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7770" y="5022850"/>
            <a:ext cx="405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与</a:t>
            </a:r>
            <a:r>
              <a:rPr lang="zh-CN" altLang="en-US" sz="1400">
                <a:sym typeface="+mn-ea"/>
              </a:rPr>
              <a:t>MapPartitionedRDD功能相同，增加缓存功能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772535" y="5678170"/>
            <a:ext cx="331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对缓存数据进行存取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57705" y="181419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与惰性计算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2425" y="2810510"/>
            <a:ext cx="61804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counts = (</a:t>
            </a:r>
          </a:p>
          <a:p>
            <a:r>
              <a:rPr lang="zh-CN" altLang="en-US" sz="2400"/>
              <a:t>    Context()</a:t>
            </a:r>
          </a:p>
          <a:p>
            <a:r>
              <a:rPr lang="zh-CN" altLang="en-US" sz="2400"/>
              <a:t>    .textFile('wc_dataset.txt,wc_dataset1.txt')</a:t>
            </a:r>
          </a:p>
          <a:p>
            <a:r>
              <a:rPr lang="zh-CN" altLang="en-US" sz="2400"/>
              <a:t>    .Map(lambda word : (word, 1))</a:t>
            </a:r>
          </a:p>
          <a:p>
            <a:r>
              <a:rPr lang="zh-CN" altLang="en-US" sz="2400"/>
              <a:t>    .reduceByKey(lambda x, y: x + y)</a:t>
            </a:r>
          </a:p>
          <a:p>
            <a:r>
              <a:rPr lang="zh-CN" altLang="en-US" sz="2400"/>
              <a:t>)</a:t>
            </a:r>
          </a:p>
          <a:p>
            <a:r>
              <a:rPr lang="zh-CN" altLang="en-US" sz="2400"/>
              <a:t>counts.collect()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980" y="1741805"/>
            <a:ext cx="8855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def textFile(self, filename):</a:t>
            </a:r>
          </a:p>
          <a:p>
            <a:r>
              <a:rPr lang="en-US" altLang="zh-CN"/>
              <a:t>    rdd_filenames = self.parallelize(filename)</a:t>
            </a:r>
          </a:p>
          <a:p>
            <a:r>
              <a:rPr lang="en-US" altLang="zh-CN"/>
              <a:t>    return rdd_filenames.flatMap(lambda filename:load_text(filename).read().splitlines())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145" y="298640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 </a:t>
            </a:r>
            <a:r>
              <a:rPr lang="en-US" altLang="zh-CN">
                <a:sym typeface="+mn-ea"/>
              </a:rPr>
              <a:t>parallelize(self, x, numPartitions):</a:t>
            </a:r>
          </a:p>
          <a:p>
            <a:r>
              <a:rPr lang="en-US" altLang="zh-CN">
                <a:sym typeface="+mn-ea"/>
              </a:rPr>
              <a:t>      return RDD((Partition(data, i) for i, data in enumerate(partitioned())), self)</a:t>
            </a:r>
            <a:r>
              <a:rPr lang="en-US" altLang="zh-CN"/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0525" y="4136390"/>
            <a:ext cx="292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class Partition:    </a:t>
            </a:r>
          </a:p>
          <a:p>
            <a:r>
              <a:rPr lang="zh-CN" altLang="en-US"/>
              <a:t>    def __init__(self, x, idx):</a:t>
            </a:r>
          </a:p>
          <a:p>
            <a:r>
              <a:rPr lang="zh-CN" altLang="en-US"/>
              <a:t>        self.index = idx</a:t>
            </a:r>
          </a:p>
          <a:p>
            <a:r>
              <a:rPr lang="zh-CN" altLang="en-US"/>
              <a:t>        self._x = list(x)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0525" y="4220845"/>
            <a:ext cx="360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class RDD:</a:t>
            </a:r>
          </a:p>
          <a:p>
            <a:r>
              <a:rPr lang="zh-CN" altLang="en-US"/>
              <a:t>    def __init__(self, partitions, ctx):</a:t>
            </a:r>
          </a:p>
          <a:p>
            <a:r>
              <a:rPr lang="zh-CN" altLang="en-US"/>
              <a:t>        self._p = list(partitions)</a:t>
            </a:r>
          </a:p>
          <a:p>
            <a:r>
              <a:rPr lang="zh-CN" altLang="en-US"/>
              <a:t>        self.ctx = ctx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403350" y="3565525"/>
            <a:ext cx="1176655" cy="655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608455" y="3625215"/>
            <a:ext cx="1739265" cy="595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475740" y="2338705"/>
            <a:ext cx="1351280" cy="730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75740" y="5624830"/>
            <a:ext cx="721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def flatMap(self, f):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MapPartitionedRDD(self, lambda tc, i, x: (e for xx in x for e in f(xx))</a:t>
            </a: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954655" y="2600960"/>
            <a:ext cx="5750560" cy="3356610"/>
          </a:xfrm>
          <a:custGeom>
            <a:avLst/>
            <a:gdLst>
              <a:gd name="connisteX0" fmla="*/ 0 w 5750826"/>
              <a:gd name="connsiteY0" fmla="*/ 0 h 3356610"/>
              <a:gd name="connisteX1" fmla="*/ 5733415 w 5750826"/>
              <a:gd name="connsiteY1" fmla="*/ 561975 h 3356610"/>
              <a:gd name="connisteX2" fmla="*/ 1542415 w 5750826"/>
              <a:gd name="connsiteY2" fmla="*/ 3356610 h 3356610"/>
              <a:gd name="connisteX3" fmla="*/ 2675255 w 5750826"/>
              <a:gd name="connsiteY3" fmla="*/ 2214880 h 3356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750826" h="3356610">
                <a:moveTo>
                  <a:pt x="0" y="0"/>
                </a:moveTo>
                <a:cubicBezTo>
                  <a:pt x="1230630" y="56515"/>
                  <a:pt x="5424805" y="-109220"/>
                  <a:pt x="5733415" y="561975"/>
                </a:cubicBezTo>
                <a:cubicBezTo>
                  <a:pt x="6042025" y="1233170"/>
                  <a:pt x="2153920" y="3025775"/>
                  <a:pt x="1542415" y="335661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17820" y="1218565"/>
            <a:ext cx="3658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ym typeface="+mn-ea"/>
              </a:rPr>
              <a:t>counts = (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Context()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.textFile('wc_dataset.txt,wc_dataset1.txt')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.Map(lambda word,: (word, 1))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.reduceByKey(lambda x, y: x + y)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counts.collect()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503" y="1340768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9552" y="1790654"/>
            <a:ext cx="360040" cy="354098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74247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目录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9572" y="279768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分布式文件系统 </a:t>
            </a:r>
            <a:r>
              <a:rPr lang="en-US" altLang="zh-CN" sz="2400" dirty="0"/>
              <a:t>&amp;</a:t>
            </a:r>
            <a:r>
              <a:rPr lang="zh-CN" altLang="en-US" sz="2400" dirty="0"/>
              <a:t> 通用的</a:t>
            </a:r>
            <a:r>
              <a:rPr lang="en-US" altLang="zh-CN" sz="2400" dirty="0"/>
              <a:t>mapReduce</a:t>
            </a:r>
            <a:r>
              <a:rPr lang="zh-CN" altLang="en-US" sz="2400" dirty="0"/>
              <a:t>计算框架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pyspark</a:t>
            </a:r>
            <a:r>
              <a:rPr lang="zh-CN" altLang="en-US" sz="2400" dirty="0"/>
              <a:t>框架搭建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 pyspark</a:t>
            </a:r>
            <a:r>
              <a:rPr lang="zh-CN" altLang="en-US" sz="2400" dirty="0"/>
              <a:t>分布式计算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基于自己的</a:t>
            </a:r>
            <a:r>
              <a:rPr lang="en-US" altLang="zh-CN" sz="2400" dirty="0"/>
              <a:t>pyspark</a:t>
            </a:r>
            <a:r>
              <a:rPr lang="zh-CN" altLang="en-US" sz="2400" dirty="0"/>
              <a:t>并调用</a:t>
            </a:r>
            <a:r>
              <a:rPr lang="en-US" altLang="zh-CN" sz="2400" dirty="0"/>
              <a:t>Neo4j</a:t>
            </a:r>
            <a:r>
              <a:rPr lang="zh-CN" altLang="en-US" sz="2400" dirty="0"/>
              <a:t>完成电影问答机器人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5305" y="1638300"/>
            <a:ext cx="5836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class MapPartitionedRDD(RDD):   </a:t>
            </a:r>
          </a:p>
          <a:p>
            <a:r>
              <a:rPr lang="zh-CN" altLang="en-US"/>
              <a:t>    def __init__(self, prev, f):</a:t>
            </a:r>
          </a:p>
          <a:p>
            <a:r>
              <a:rPr lang="zh-CN" altLang="en-US"/>
              <a:t>        RDD.__init__(self, prev.partitions(), prev.ctx)</a:t>
            </a:r>
          </a:p>
          <a:p>
            <a:r>
              <a:rPr lang="zh-CN" altLang="en-US"/>
              <a:t>        self.prev = prev</a:t>
            </a:r>
          </a:p>
          <a:p>
            <a:r>
              <a:rPr lang="zh-CN" altLang="en-US"/>
              <a:t>        self.f = f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5305" y="3172460"/>
            <a:ext cx="622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def compute(self, split, task_context):</a:t>
            </a:r>
          </a:p>
          <a:p>
            <a:r>
              <a:rPr lang="zh-CN" altLang="en-US"/>
              <a:t>        return self.f(task_context, split.index,self.prev.compute(split, task_context._create_child()))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2270" y="4731385"/>
            <a:ext cx="8401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class RDD:</a:t>
            </a:r>
            <a:endParaRPr lang="zh-CN" altLang="en-US"/>
          </a:p>
          <a:p>
            <a:r>
              <a:rPr lang="zh-CN" altLang="en-US">
                <a:sym typeface="+mn-ea"/>
              </a:rPr>
              <a:t>    def collect(self):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self.ctx.runJob(self, unit_map, resultHandler=unit_collect, allowLocal=True,)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5965" y="1727200"/>
            <a:ext cx="29679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ym typeface="+mn-ea"/>
              </a:rPr>
              <a:t>counts = (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Context()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.textFile('wc_dataset.txt,wc_dataset1.txt')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.Map(lambda word,: (word, 1))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.reduceByKey(lambda x, y: x + y)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counts.collect()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1495425"/>
            <a:ext cx="8607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def runJob(self, rdd, func, partitions=None, resultHandler=None, allowLocal=None):</a:t>
            </a:r>
          </a:p>
          <a:p>
            <a:r>
              <a:rPr lang="zh-CN" altLang="en-US"/>
              <a:t>    </a:t>
            </a:r>
            <a:r>
              <a:rPr lang="en-US" altLang="zh-CN"/>
              <a:t>partitions = rdd.partitions()</a:t>
            </a:r>
          </a:p>
          <a:p>
            <a:r>
              <a:rPr lang="en-US" altLang="zh-CN"/>
              <a:t>            for partition in partitions:</a:t>
            </a:r>
          </a:p>
          <a:p>
            <a:r>
              <a:rPr lang="en-US" altLang="zh-CN"/>
              <a:t>                task_context = TaskContext()</a:t>
            </a:r>
          </a:p>
          <a:p>
            <a:r>
              <a:rPr lang="en-US" altLang="zh-CN"/>
              <a:t>                yield _run_task(task_context, rdd, func, partition)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425" y="5497195"/>
            <a:ext cx="7529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def _run_task(task_context, rdd, func, partition):</a:t>
            </a:r>
          </a:p>
          <a:p>
            <a:r>
              <a:rPr lang="zh-CN" altLang="en-US"/>
              <a:t>        return func(task_context,rdd.compute(partition,task_context))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680" y="3284855"/>
            <a:ext cx="8169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lass TaskContext:</a:t>
            </a:r>
          </a:p>
          <a:p>
            <a:r>
              <a:rPr lang="zh-CN" altLang="en-US"/>
              <a:t>    def __init__(self, stage_id=0, partition_id=0):</a:t>
            </a:r>
          </a:p>
          <a:p>
            <a:r>
              <a:rPr lang="zh-CN" altLang="en-US"/>
              <a:t>        self.stage_id = stage_id</a:t>
            </a:r>
          </a:p>
          <a:p>
            <a:r>
              <a:rPr lang="zh-CN" altLang="en-US"/>
              <a:t>        self.partition_id = partition_id</a:t>
            </a:r>
          </a:p>
          <a:p>
            <a:r>
              <a:rPr lang="zh-CN" altLang="en-US"/>
              <a:t>    def _create_child(self)</a:t>
            </a:r>
            <a:r>
              <a:rPr lang="en-US" altLang="zh-CN"/>
              <a:t>:</a:t>
            </a:r>
          </a:p>
          <a:p>
            <a:r>
              <a:rPr lang="en-US" altLang="zh-CN"/>
              <a:t>        return TaskContext()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08610" y="2473325"/>
            <a:ext cx="1250950" cy="920115"/>
          </a:xfrm>
          <a:custGeom>
            <a:avLst/>
            <a:gdLst>
              <a:gd name="connisteX0" fmla="*/ 824886 w 1250971"/>
              <a:gd name="connsiteY0" fmla="*/ 0 h 920115"/>
              <a:gd name="connisteX1" fmla="*/ 7006 w 1250971"/>
              <a:gd name="connsiteY1" fmla="*/ 459740 h 920115"/>
              <a:gd name="connisteX2" fmla="*/ 1250971 w 1250971"/>
              <a:gd name="connsiteY2" fmla="*/ 920115 h 920115"/>
              <a:gd name="connisteX3" fmla="*/ 1438296 w 1250971"/>
              <a:gd name="connsiteY3" fmla="*/ 868680 h 920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50972" h="920115">
                <a:moveTo>
                  <a:pt x="824887" y="0"/>
                </a:moveTo>
                <a:cubicBezTo>
                  <a:pt x="636292" y="82550"/>
                  <a:pt x="-78083" y="275590"/>
                  <a:pt x="7007" y="459740"/>
                </a:cubicBezTo>
                <a:cubicBezTo>
                  <a:pt x="92097" y="643890"/>
                  <a:pt x="964587" y="838200"/>
                  <a:pt x="1250972" y="920115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103495" y="2771140"/>
            <a:ext cx="3016885" cy="2794635"/>
          </a:xfrm>
          <a:custGeom>
            <a:avLst/>
            <a:gdLst>
              <a:gd name="connisteX0" fmla="*/ 800735 w 3017063"/>
              <a:gd name="connsiteY0" fmla="*/ 0 h 2794635"/>
              <a:gd name="connisteX1" fmla="*/ 3007360 w 3017063"/>
              <a:gd name="connsiteY1" fmla="*/ 1056640 h 2794635"/>
              <a:gd name="connisteX2" fmla="*/ 0 w 3017063"/>
              <a:gd name="connsiteY2" fmla="*/ 2794635 h 2794635"/>
              <a:gd name="connisteX3" fmla="*/ -136525 w 3017063"/>
              <a:gd name="connsiteY3" fmla="*/ 1627505 h 27946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017064" h="2794635">
                <a:moveTo>
                  <a:pt x="800735" y="0"/>
                </a:moveTo>
                <a:cubicBezTo>
                  <a:pt x="1302385" y="176530"/>
                  <a:pt x="3167380" y="497840"/>
                  <a:pt x="3007360" y="1056640"/>
                </a:cubicBezTo>
                <a:cubicBezTo>
                  <a:pt x="2847340" y="1615440"/>
                  <a:pt x="628650" y="2680335"/>
                  <a:pt x="0" y="279463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5800" y="166497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Paralize</a:t>
            </a:r>
            <a:endParaRPr lang="zh-CN" altLang="en-US" sz="1600"/>
          </a:p>
        </p:txBody>
      </p:sp>
      <p:pic>
        <p:nvPicPr>
          <p:cNvPr id="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2085340"/>
            <a:ext cx="6586855" cy="66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5800" y="291655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Flatmap1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85800" y="4252595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Flatmap2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3361690"/>
            <a:ext cx="5464175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" y="4645660"/>
            <a:ext cx="5654675" cy="695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5800" y="178435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85800" y="291655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Runjob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800" y="4460875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Runjoblocal</a:t>
            </a:r>
          </a:p>
        </p:txBody>
      </p:sp>
      <p:pic>
        <p:nvPicPr>
          <p:cNvPr id="2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3253740"/>
            <a:ext cx="5567045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2219960"/>
            <a:ext cx="5567045" cy="661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4877435"/>
            <a:ext cx="7335520" cy="1209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5800" y="17500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/>
              <a:t>TaskContext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800" y="291655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_run_task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5800" y="4337685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Compute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2087245"/>
            <a:ext cx="4776470" cy="689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5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72485"/>
            <a:ext cx="5340350" cy="763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60290"/>
            <a:ext cx="5544185" cy="757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5800" y="17500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/>
              <a:t>Create_children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800" y="291655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Flatmap2_tc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5800" y="4235450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Flatmap1_tc</a:t>
            </a:r>
          </a:p>
        </p:txBody>
      </p:sp>
      <p:pic>
        <p:nvPicPr>
          <p:cNvPr id="2" name="图片 -2147482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" y="2171700"/>
            <a:ext cx="4982845" cy="745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" y="3396615"/>
            <a:ext cx="5403850" cy="595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4729480"/>
            <a:ext cx="5404485" cy="643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5800" y="215900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/>
              <a:t>Map_</a:t>
            </a:r>
            <a:r>
              <a:rPr lang="en-US" altLang="zh-CN" sz="1600"/>
              <a:t>tc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3900" y="370078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Split.get</a:t>
            </a:r>
          </a:p>
        </p:txBody>
      </p:sp>
      <p:pic>
        <p:nvPicPr>
          <p:cNvPr id="2" name="图片 -2147482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2613660"/>
            <a:ext cx="5526405" cy="687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4182745"/>
            <a:ext cx="4501515" cy="90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4880" y="1354455"/>
            <a:ext cx="689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在分布式机器上运行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wordcount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95" y="2411095"/>
            <a:ext cx="5507355" cy="43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4132580"/>
            <a:ext cx="3305175" cy="391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2075180"/>
            <a:ext cx="3061335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110" y="4137660"/>
            <a:ext cx="3291205" cy="385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5128895"/>
            <a:ext cx="6462395" cy="9607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71670" y="1814195"/>
            <a:ext cx="308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en-US" altLang="zh-CN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执行分布式计算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61435" y="3376295"/>
            <a:ext cx="3331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excutor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执行计算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53310" y="4791710"/>
            <a:ext cx="4075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执行结果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8835" y="1499235"/>
            <a:ext cx="492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5030" y="1959610"/>
            <a:ext cx="58267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n_exec = 0</a:t>
            </a:r>
          </a:p>
          <a:p>
            <a:endParaRPr lang="zh-CN" altLang="en-US"/>
          </a:p>
          <a:p>
            <a:r>
              <a:rPr lang="zh-CN" altLang="en-US"/>
              <a:t>def _map(e):</a:t>
            </a:r>
          </a:p>
          <a:p>
            <a:r>
              <a:rPr lang="zh-CN" altLang="en-US"/>
              <a:t>    global n_exec</a:t>
            </a:r>
          </a:p>
          <a:p>
            <a:r>
              <a:rPr lang="zh-CN" altLang="en-US"/>
              <a:t>    n_exec += 1</a:t>
            </a:r>
          </a:p>
          <a:p>
            <a:r>
              <a:rPr lang="zh-CN" altLang="en-US"/>
              <a:t>    return (e, 1)</a:t>
            </a:r>
          </a:p>
          <a:p>
            <a:endParaRPr lang="zh-CN" altLang="en-US"/>
          </a:p>
          <a:p>
            <a:r>
              <a:rPr lang="zh-CN" altLang="en-US"/>
              <a:t>sc = Context()</a:t>
            </a:r>
          </a:p>
          <a:p>
            <a:r>
              <a:rPr lang="zh-CN" altLang="en-US"/>
              <a:t>my_rdd = sc.parallelize([2, 2, 3, 4], 2).Map(_map).cache()</a:t>
            </a:r>
          </a:p>
          <a:p>
            <a:endParaRPr lang="zh-CN" altLang="en-US"/>
          </a:p>
          <a:p>
            <a:r>
              <a:rPr lang="zh-CN" altLang="en-US"/>
              <a:t>print(my_rdd.collect())</a:t>
            </a:r>
          </a:p>
          <a:p>
            <a:r>
              <a:rPr lang="zh-CN" altLang="en-US"/>
              <a:t>print(n_exec)</a:t>
            </a:r>
          </a:p>
          <a:p>
            <a:endParaRPr lang="zh-CN" altLang="en-US"/>
          </a:p>
          <a:p>
            <a:r>
              <a:rPr lang="zh-CN" altLang="en-US"/>
              <a:t>print(my_rdd.Map(lambda x: (x[0], x[1] + 1)).collect())</a:t>
            </a:r>
          </a:p>
          <a:p>
            <a:r>
              <a:rPr lang="zh-CN" altLang="en-US"/>
              <a:t>print(n_exec)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2423795"/>
            <a:ext cx="3270885" cy="12058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52060" y="2741930"/>
            <a:ext cx="254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52060" y="3333750"/>
            <a:ext cx="254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75030" y="1959610"/>
            <a:ext cx="58267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n_exec = 0</a:t>
            </a:r>
          </a:p>
          <a:p>
            <a:endParaRPr lang="zh-CN" altLang="en-US"/>
          </a:p>
          <a:p>
            <a:r>
              <a:rPr lang="zh-CN" altLang="en-US"/>
              <a:t>def _map(e):</a:t>
            </a:r>
          </a:p>
          <a:p>
            <a:r>
              <a:rPr lang="zh-CN" altLang="en-US"/>
              <a:t>    global n_exec</a:t>
            </a:r>
          </a:p>
          <a:p>
            <a:r>
              <a:rPr lang="zh-CN" altLang="en-US"/>
              <a:t>    n_exec += 1</a:t>
            </a:r>
          </a:p>
          <a:p>
            <a:r>
              <a:rPr lang="zh-CN" altLang="en-US"/>
              <a:t>    return (e, 1)</a:t>
            </a:r>
          </a:p>
          <a:p>
            <a:endParaRPr lang="zh-CN" altLang="en-US"/>
          </a:p>
          <a:p>
            <a:r>
              <a:rPr lang="zh-CN" altLang="en-US"/>
              <a:t>sc = Context()</a:t>
            </a:r>
          </a:p>
          <a:p>
            <a:r>
              <a:rPr lang="zh-CN" altLang="en-US"/>
              <a:t>my_rdd = sc.parallelize([2, 2, 3, 4], 2).Map(_map)</a:t>
            </a:r>
          </a:p>
          <a:p>
            <a:endParaRPr lang="zh-CN" altLang="en-US"/>
          </a:p>
          <a:p>
            <a:r>
              <a:rPr lang="zh-CN" altLang="en-US"/>
              <a:t>print(my_rdd.collect())</a:t>
            </a:r>
          </a:p>
          <a:p>
            <a:r>
              <a:rPr lang="zh-CN" altLang="en-US"/>
              <a:t>print(n_exec)</a:t>
            </a:r>
          </a:p>
          <a:p>
            <a:endParaRPr lang="zh-CN" altLang="en-US"/>
          </a:p>
          <a:p>
            <a:r>
              <a:rPr lang="zh-CN" altLang="en-US"/>
              <a:t>print(my_rdd.Map(lambda x: (x[0], x[1] + 1)).collect())</a:t>
            </a:r>
          </a:p>
          <a:p>
            <a:r>
              <a:rPr lang="zh-CN" altLang="en-US"/>
              <a:t>print(n_exec)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90" y="2384425"/>
            <a:ext cx="3482340" cy="13049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52060" y="2741930"/>
            <a:ext cx="254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52060" y="3333750"/>
            <a:ext cx="254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08835" y="1499235"/>
            <a:ext cx="492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Part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分布式文件系统 </a:t>
            </a:r>
            <a:r>
              <a:rPr lang="en-US" altLang="zh-CN" sz="2400" dirty="0">
                <a:sym typeface="+mn-ea"/>
              </a:rPr>
              <a:t>&amp;</a:t>
            </a:r>
            <a:r>
              <a:rPr lang="zh-CN" altLang="en-US" sz="2400" dirty="0">
                <a:sym typeface="+mn-ea"/>
              </a:rPr>
              <a:t> 通用的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计算框架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45706" y="339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2459504"/>
            <a:ext cx="741682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 </a:t>
            </a:r>
            <a:r>
              <a:rPr lang="zh-CN" altLang="en-US" sz="2400" dirty="0"/>
              <a:t>分布式文件系统实现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altLang="zh-CN" sz="2400" dirty="0"/>
              <a:t>1.2</a:t>
            </a:r>
            <a:r>
              <a:rPr lang="zh-CN" altLang="en-US" sz="2400" dirty="0"/>
              <a:t> 分布式</a:t>
            </a:r>
            <a:r>
              <a:rPr lang="en-US" altLang="zh-CN" sz="2400" dirty="0"/>
              <a:t>mapReduce</a:t>
            </a:r>
            <a:r>
              <a:rPr lang="zh-CN" altLang="en-US" sz="2400" dirty="0"/>
              <a:t>计算框架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altLang="zh-CN" sz="2400" dirty="0"/>
              <a:t>1.3</a:t>
            </a:r>
            <a:r>
              <a:rPr lang="zh-CN" altLang="en-US" sz="2400" dirty="0"/>
              <a:t> </a:t>
            </a:r>
            <a:r>
              <a:rPr lang="zh-CN" altLang="en-US" sz="2400" dirty="0">
                <a:sym typeface="+mn-ea"/>
              </a:rPr>
              <a:t>集群上实现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分布式计算（</a:t>
            </a:r>
            <a:r>
              <a:rPr lang="en-US" altLang="zh-CN" sz="2400" dirty="0">
                <a:sym typeface="+mn-ea"/>
              </a:rPr>
              <a:t>web </a:t>
            </a:r>
            <a:r>
              <a:rPr lang="zh-CN" altLang="en-US" sz="2400" dirty="0">
                <a:sym typeface="+mn-ea"/>
              </a:rPr>
              <a:t>访问日志信息统计）</a:t>
            </a:r>
            <a:endParaRPr lang="en-US" altLang="zh-CN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8835" y="1499235"/>
            <a:ext cx="492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9845" y="1959610"/>
            <a:ext cx="7293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class PersistedRDD(RDD):</a:t>
            </a:r>
          </a:p>
          <a:p>
            <a:r>
              <a:rPr lang="zh-CN" altLang="en-US" sz="1800"/>
              <a:t>    def __init__(self, prev):</a:t>
            </a:r>
          </a:p>
          <a:p>
            <a:r>
              <a:rPr lang="zh-CN" altLang="en-US" sz="1800"/>
              <a:t>        RDD.__init__(self, prev.partitions(), prev.ctx)</a:t>
            </a:r>
          </a:p>
          <a:p>
            <a:r>
              <a:rPr lang="zh-CN" altLang="en-US" sz="1800"/>
              <a:t>        self.prev = prev</a:t>
            </a:r>
          </a:p>
          <a:p>
            <a:endParaRPr lang="zh-CN" altLang="en-US" sz="1800"/>
          </a:p>
          <a:p>
            <a:r>
              <a:rPr lang="zh-CN" altLang="en-US" sz="1800"/>
              <a:t>    def compute(self, split, task_context):</a:t>
            </a:r>
          </a:p>
          <a:p>
            <a:r>
              <a:rPr lang="zh-CN" altLang="en-US" sz="1800"/>
              <a:t>                </a:t>
            </a:r>
            <a:r>
              <a:rPr lang="en-US" altLang="zh-CN" sz="1800"/>
              <a:t>...</a:t>
            </a:r>
            <a:endParaRPr lang="zh-CN" altLang="en-US" sz="1800"/>
          </a:p>
          <a:p>
            <a:r>
              <a:rPr lang="zh-CN" altLang="en-US" sz="1800"/>
              <a:t>        if not </a:t>
            </a:r>
            <a:r>
              <a:rPr lang="en-US" altLang="zh-CN" sz="1800"/>
              <a:t>cachemanager.has</a:t>
            </a:r>
            <a:r>
              <a:rPr lang="zh-CN" altLang="en-US" sz="1800"/>
              <a:t>(cid):</a:t>
            </a:r>
          </a:p>
          <a:p>
            <a:r>
              <a:rPr lang="zh-CN" altLang="en-US" sz="1800"/>
              <a:t>            data =list(self.prev.compute(split,task_context._create_child()))</a:t>
            </a:r>
          </a:p>
          <a:p>
            <a:r>
              <a:rPr lang="zh-CN" altLang="en-US" sz="1800"/>
              <a:t>           </a:t>
            </a:r>
            <a:r>
              <a:rPr lang="en-US" altLang="zh-CN" sz="1800">
                <a:sym typeface="+mn-ea"/>
              </a:rPr>
              <a:t>cachemanager.</a:t>
            </a:r>
            <a:r>
              <a:rPr lang="zh-CN" altLang="en-US" sz="1800"/>
              <a:t>add(cid, data)</a:t>
            </a:r>
          </a:p>
          <a:p>
            <a:r>
              <a:rPr lang="zh-CN" altLang="en-US" sz="1800"/>
              <a:t>        else:</a:t>
            </a:r>
          </a:p>
          <a:p>
            <a:r>
              <a:rPr lang="zh-CN" altLang="en-US" sz="1800"/>
              <a:t>            data = </a:t>
            </a:r>
            <a:r>
              <a:rPr lang="en-US" altLang="zh-CN" sz="1800">
                <a:sym typeface="+mn-ea"/>
              </a:rPr>
              <a:t>cachemanager.</a:t>
            </a:r>
            <a:r>
              <a:rPr lang="zh-CN" altLang="en-US" sz="1800"/>
              <a:t>get(cid)</a:t>
            </a:r>
          </a:p>
          <a:p>
            <a:endParaRPr lang="zh-CN" altLang="en-US" sz="1800"/>
          </a:p>
          <a:p>
            <a:r>
              <a:rPr lang="zh-CN" altLang="en-US" sz="1800"/>
              <a:t>        return iter(data)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27584" y="1556791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</a:t>
            </a:r>
            <a:r>
              <a:rPr lang="zh-CN" altLang="en-US" sz="2400"/>
              <a:t> </a:t>
            </a:r>
            <a:r>
              <a:rPr lang="en-US" altLang="zh-CN" sz="2400"/>
              <a:t>3</a:t>
            </a:r>
            <a:r>
              <a:rPr lang="zh-CN" altLang="en-US" sz="2400"/>
              <a:t> 基于自己的</a:t>
            </a:r>
            <a:r>
              <a:rPr lang="en-US" altLang="zh-CN" sz="2400"/>
              <a:t>pyspark</a:t>
            </a:r>
            <a:r>
              <a:rPr lang="zh-CN" altLang="en-US" sz="2400"/>
              <a:t>并调用</a:t>
            </a:r>
            <a:r>
              <a:rPr lang="en-US" altLang="zh-CN" sz="2400"/>
              <a:t>Neo4j</a:t>
            </a:r>
            <a:r>
              <a:rPr lang="zh-CN" altLang="en-US" sz="2400"/>
              <a:t>完成电影问答机器人</a:t>
            </a:r>
            <a:endParaRPr lang="en-US" sz="2400"/>
          </a:p>
          <a:p>
            <a:endParaRPr lang="en-US" altLang="zh-CN" sz="2400"/>
          </a:p>
        </p:txBody>
      </p:sp>
      <p:sp>
        <p:nvSpPr>
          <p:cNvPr id="34" name="TextBox 33"/>
          <p:cNvSpPr txBox="1"/>
          <p:nvPr/>
        </p:nvSpPr>
        <p:spPr>
          <a:xfrm>
            <a:off x="7645706" y="339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5556" y="2459504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3.1</a:t>
            </a:r>
            <a:r>
              <a:rPr lang="zh-CN" altLang="en-US" sz="2400"/>
              <a:t> 基于</a:t>
            </a:r>
            <a:r>
              <a:rPr lang="en-US" altLang="zh-CN" sz="2400"/>
              <a:t>Spark</a:t>
            </a:r>
            <a:r>
              <a:rPr lang="zh-CN" altLang="en-US" sz="2400"/>
              <a:t>实现的</a:t>
            </a:r>
            <a:r>
              <a:rPr lang="en-US" altLang="zh-CN" sz="2400"/>
              <a:t>NaiveBeyes</a:t>
            </a:r>
            <a:r>
              <a:rPr lang="zh-CN" altLang="en-US" sz="2400"/>
              <a:t>意图分类模型</a:t>
            </a:r>
            <a:endParaRPr lang="en-US" sz="2400"/>
          </a:p>
          <a:p>
            <a:endParaRPr lang="en-US" altLang="zh-CN" sz="2400"/>
          </a:p>
          <a:p>
            <a:r>
              <a:rPr lang="en-US" altLang="zh-CN" sz="2400"/>
              <a:t>3.2</a:t>
            </a:r>
            <a:r>
              <a:rPr lang="zh-CN" altLang="en-US" sz="2400"/>
              <a:t> 基于</a:t>
            </a:r>
            <a:r>
              <a:rPr lang="en-US" altLang="zh-CN" sz="2400"/>
              <a:t>Neo4j</a:t>
            </a:r>
            <a:r>
              <a:rPr lang="zh-CN" altLang="en-US" sz="2400"/>
              <a:t>实现的数据库查找</a:t>
            </a:r>
            <a:endParaRPr lang="en-US" altLang="zh-CN" sz="2400"/>
          </a:p>
          <a:p>
            <a:endParaRPr lang="en-US" sz="2400"/>
          </a:p>
          <a:p>
            <a:r>
              <a:rPr lang="en-US" altLang="zh-CN" sz="2400"/>
              <a:t>3.3</a:t>
            </a:r>
            <a:r>
              <a:rPr lang="zh-CN" altLang="en-US" sz="2400"/>
              <a:t> 基于</a:t>
            </a:r>
            <a:r>
              <a:rPr lang="en-US" altLang="zh-CN" sz="2400"/>
              <a:t>Pyqt5</a:t>
            </a:r>
            <a:r>
              <a:rPr lang="zh-CN" altLang="en-US" sz="2400"/>
              <a:t>的交互式</a:t>
            </a:r>
            <a:r>
              <a:rPr lang="en-US" altLang="zh-CN" sz="2400"/>
              <a:t>UI</a:t>
            </a:r>
            <a:r>
              <a:rPr lang="zh-CN" altLang="en-US" sz="2400"/>
              <a:t>展示</a:t>
            </a:r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424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应用逻辑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3608" y="2348074"/>
            <a:ext cx="2088232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7360" y="2376066"/>
            <a:ext cx="168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用户输入询问句 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070382" y="3329429"/>
            <a:ext cx="2088232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30120" y="3357421"/>
            <a:ext cx="200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分类器：判断用户意图 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79712" y="2752936"/>
            <a:ext cx="0" cy="576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7156" y="4294838"/>
            <a:ext cx="2088232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74439" y="4322830"/>
            <a:ext cx="233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对用户询问句进行抽象化 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79712" y="3699278"/>
            <a:ext cx="0" cy="576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09427" y="448537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26770" y="4275292"/>
            <a:ext cx="2061449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30522" y="4303284"/>
            <a:ext cx="168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查询</a:t>
            </a:r>
            <a:r>
              <a:rPr lang="en-US" altLang="zh-CN" sz="1400"/>
              <a:t>Neo4j</a:t>
            </a:r>
            <a:r>
              <a:rPr lang="zh-CN" altLang="en-US" sz="1400"/>
              <a:t>数据库 </a:t>
            </a:r>
            <a:endParaRPr lang="en-US" sz="140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6096" y="3699278"/>
            <a:ext cx="0" cy="576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96547" y="3329429"/>
            <a:ext cx="2088232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6463" y="3357421"/>
            <a:ext cx="181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返回数据库匹配结果 </a:t>
            </a:r>
            <a:endParaRPr 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36096" y="2752936"/>
            <a:ext cx="0" cy="576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06081" y="2341484"/>
            <a:ext cx="2088232" cy="335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9833" y="2369476"/>
            <a:ext cx="168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实现用户</a:t>
            </a:r>
            <a:r>
              <a:rPr lang="en-US" altLang="zh-CN" sz="1400"/>
              <a:t>UI</a:t>
            </a:r>
            <a:r>
              <a:rPr lang="zh-CN" altLang="en-US" sz="1400"/>
              <a:t>交互式 </a:t>
            </a:r>
            <a:endParaRPr 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1:</a:t>
            </a:r>
            <a:r>
              <a:rPr lang="zh-CN" altLang="en-US"/>
              <a:t> 基于</a:t>
            </a:r>
            <a:r>
              <a:rPr lang="en-US" altLang="zh-CN"/>
              <a:t>Spark</a:t>
            </a:r>
            <a:r>
              <a:rPr lang="zh-CN" altLang="en-US"/>
              <a:t>实现的</a:t>
            </a:r>
            <a:r>
              <a:rPr lang="en-US" altLang="zh-CN"/>
              <a:t>NaiveBeyes</a:t>
            </a:r>
            <a:r>
              <a:rPr lang="zh-CN" altLang="en-US"/>
              <a:t>意图分类模型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61310"/>
            <a:ext cx="3657600" cy="3416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1560" y="2182513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数据集：手工定制的</a:t>
            </a:r>
            <a:r>
              <a:rPr lang="en-US" altLang="zh-CN" sz="1600"/>
              <a:t>14</a:t>
            </a:r>
            <a:r>
              <a:rPr lang="zh-CN" altLang="en-US" sz="1600"/>
              <a:t>种用户意图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5130861" y="2182513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数据预处理阶段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4644008" y="2754983"/>
            <a:ext cx="4015245" cy="176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sz="1600"/>
              <a:t>对中文句子使用</a:t>
            </a:r>
            <a:r>
              <a:rPr lang="en-US" altLang="zh-CN" sz="1600"/>
              <a:t>jieba</a:t>
            </a:r>
            <a:r>
              <a:rPr lang="zh-CN" altLang="en-US" sz="1600"/>
              <a:t>分词操作</a:t>
            </a:r>
            <a:endParaRPr lang="en-US" altLang="zh-CN" sz="1600"/>
          </a:p>
          <a:p>
            <a:pPr marL="342900" indent="-342900">
              <a:lnSpc>
                <a:spcPts val="2200"/>
              </a:lnSpc>
              <a:buAutoNum type="arabicPeriod"/>
            </a:pPr>
            <a:endParaRPr lang="en-US" altLang="zh-CN" sz="160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sz="1600"/>
              <a:t>对分词后的词与高频词库进行匹配，转为词向量</a:t>
            </a:r>
            <a:endParaRPr lang="en-US" altLang="zh-CN" sz="1600"/>
          </a:p>
          <a:p>
            <a:pPr marL="342900" indent="-342900">
              <a:lnSpc>
                <a:spcPts val="2200"/>
              </a:lnSpc>
              <a:buAutoNum type="arabicPeriod"/>
            </a:pPr>
            <a:endParaRPr lang="en-US" altLang="zh-CN" sz="160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sz="1600"/>
              <a:t>读取标签，转为</a:t>
            </a:r>
            <a:r>
              <a:rPr lang="en-US" altLang="zh-CN" sz="1600"/>
              <a:t>data </a:t>
            </a:r>
            <a:r>
              <a:rPr lang="zh-CN" altLang="en-US" sz="1600"/>
              <a:t>和 </a:t>
            </a:r>
            <a:r>
              <a:rPr lang="en-US" altLang="zh-CN" sz="1600"/>
              <a:t>label</a:t>
            </a:r>
            <a:r>
              <a:rPr lang="zh-CN" altLang="en-US" sz="1600"/>
              <a:t>形式</a:t>
            </a:r>
            <a:endParaRPr 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1:</a:t>
            </a:r>
            <a:r>
              <a:rPr lang="zh-CN" altLang="en-US"/>
              <a:t> 基于</a:t>
            </a:r>
            <a:r>
              <a:rPr lang="en-US" altLang="zh-CN"/>
              <a:t>Spark</a:t>
            </a:r>
            <a:r>
              <a:rPr lang="zh-CN" altLang="en-US"/>
              <a:t>实现的</a:t>
            </a:r>
            <a:r>
              <a:rPr lang="en-US" altLang="zh-CN"/>
              <a:t>NaiveBeyes</a:t>
            </a:r>
            <a:r>
              <a:rPr lang="zh-CN" altLang="en-US"/>
              <a:t>意图分类模型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2182513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分类模型：我们分别基于原生的</a:t>
            </a:r>
            <a:r>
              <a:rPr lang="en-US" altLang="zh-CN" sz="1600"/>
              <a:t>pyspark</a:t>
            </a:r>
            <a:r>
              <a:rPr lang="zh-CN" altLang="en-US" sz="1600"/>
              <a:t>、</a:t>
            </a:r>
            <a:r>
              <a:rPr lang="en-US" altLang="zh-CN" sz="1600"/>
              <a:t>ml.NaiveBeyes </a:t>
            </a:r>
            <a:r>
              <a:rPr lang="zh-CN" altLang="en-US" sz="1600"/>
              <a:t>和自己实现的</a:t>
            </a:r>
            <a:r>
              <a:rPr lang="en-US" altLang="zh-CN" sz="1600"/>
              <a:t>spark</a:t>
            </a:r>
            <a:r>
              <a:rPr lang="zh-CN" altLang="en-US" sz="1600"/>
              <a:t>、</a:t>
            </a:r>
            <a:r>
              <a:rPr lang="en-US" altLang="zh-CN" sz="1600"/>
              <a:t>NaiveBeyes</a:t>
            </a:r>
            <a:r>
              <a:rPr lang="zh-CN" altLang="en-US" sz="1600"/>
              <a:t>实现分类。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83568" y="2857409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基于自己实现的</a:t>
            </a:r>
            <a:r>
              <a:rPr lang="en-US" altLang="zh-CN" sz="1600"/>
              <a:t>spark</a:t>
            </a:r>
            <a:r>
              <a:rPr lang="zh-CN" altLang="en-US" sz="1600"/>
              <a:t>、</a:t>
            </a:r>
            <a:r>
              <a:rPr lang="en-US" altLang="zh-CN" sz="1600"/>
              <a:t>NaiveBeyes</a:t>
            </a:r>
            <a:r>
              <a:rPr lang="zh-CN" altLang="en-US" sz="1600"/>
              <a:t>的分类模型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573020" y="3346513"/>
            <a:ext cx="7671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代码：</a:t>
            </a:r>
            <a:endParaRPr lang="en-US" altLang="zh-CN" sz="1600"/>
          </a:p>
          <a:p>
            <a:r>
              <a:rPr lang="en-US" sz="1600"/>
              <a:t>sc = Context()</a:t>
            </a:r>
          </a:p>
          <a:p>
            <a:r>
              <a:rPr lang="en-US" sz="1600"/>
              <a:t>myData = sc.parallelize(train_data, numPartitions=2)</a:t>
            </a:r>
            <a:endParaRPr lang="en-US" altLang="zh-CN" sz="1600"/>
          </a:p>
          <a:p>
            <a:r>
              <a:rPr lang="en-US" sz="1600"/>
              <a:t>priorityP = myData.Map(lambda x: (x[0], 1)).reduceByKey(lambda x, y: x + y).Map(lambda x: (x[0], x[1]/length)).collect()</a:t>
            </a:r>
          </a:p>
          <a:p>
            <a:r>
              <a:rPr lang="en-US" sz="1600"/>
              <a:t>……</a:t>
            </a:r>
          </a:p>
          <a:p>
            <a:r>
              <a:rPr lang="en-US" sz="1600"/>
              <a:t>independentP = myData.Map(lambda x: (x[0], x[1])).reduceByKey(lambda x, y: [x[i] + y[i] for i in range(len(x))]).collect()</a:t>
            </a:r>
          </a:p>
          <a:p>
            <a:r>
              <a:rPr lang="en-US" altLang="zh-CN" sz="1600"/>
              <a:t>……</a:t>
            </a:r>
          </a:p>
          <a:p>
            <a:r>
              <a:rPr lang="zh-CN" altLang="en-US" sz="1600"/>
              <a:t>截取部分核心代码，利用</a:t>
            </a:r>
            <a:r>
              <a:rPr lang="en-US" altLang="zh-CN" sz="1600"/>
              <a:t>rdd</a:t>
            </a:r>
            <a:r>
              <a:rPr lang="zh-CN" altLang="en-US" sz="1600"/>
              <a:t>框架计算数据集的先验概率和条件概率，并将这两个概率</a:t>
            </a:r>
            <a:r>
              <a:rPr lang="en-US" altLang="zh-CN" sz="1600"/>
              <a:t>P</a:t>
            </a:r>
            <a:r>
              <a:rPr lang="zh-CN" altLang="en-US" sz="1600"/>
              <a:t>保存起来即可保存模型进行计算。</a:t>
            </a:r>
            <a:endParaRPr 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1:</a:t>
            </a:r>
            <a:r>
              <a:rPr lang="zh-CN" altLang="en-US"/>
              <a:t> 基于</a:t>
            </a:r>
            <a:r>
              <a:rPr lang="en-US" altLang="zh-CN"/>
              <a:t>Spark</a:t>
            </a:r>
            <a:r>
              <a:rPr lang="zh-CN" altLang="en-US"/>
              <a:t>实现的</a:t>
            </a:r>
            <a:r>
              <a:rPr lang="en-US" altLang="zh-CN"/>
              <a:t>NaiveBeyes</a:t>
            </a:r>
            <a:r>
              <a:rPr lang="zh-CN" altLang="en-US"/>
              <a:t>意图分类模型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8732" y="2153413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对比基于原生的</a:t>
            </a:r>
            <a:r>
              <a:rPr lang="en-US" altLang="zh-CN" sz="1600"/>
              <a:t>pyspark</a:t>
            </a:r>
            <a:r>
              <a:rPr lang="zh-CN" altLang="en-US" sz="1600"/>
              <a:t>、</a:t>
            </a:r>
            <a:r>
              <a:rPr lang="en-US" altLang="zh-CN" sz="1600"/>
              <a:t>ml.NaiveBeyes </a:t>
            </a:r>
            <a:r>
              <a:rPr lang="zh-CN" altLang="en-US" sz="1600"/>
              <a:t>和自己实现的</a:t>
            </a:r>
            <a:r>
              <a:rPr lang="en-US" altLang="zh-CN" sz="1600"/>
              <a:t>spark</a:t>
            </a:r>
            <a:r>
              <a:rPr lang="zh-CN" altLang="en-US" sz="1600"/>
              <a:t>、</a:t>
            </a:r>
            <a:r>
              <a:rPr lang="en-US" altLang="zh-CN" sz="1600"/>
              <a:t>NaiveBeyes</a:t>
            </a:r>
            <a:r>
              <a:rPr lang="zh-CN" altLang="en-US" sz="1600"/>
              <a:t>的分类模型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73194" y="258967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训练时间对比</a:t>
            </a:r>
            <a:endParaRPr lang="en-US" altLang="zh-CN" sz="1600"/>
          </a:p>
          <a:p>
            <a:r>
              <a:rPr lang="zh-CN" altLang="en-US" sz="1600"/>
              <a:t>对比条件：去掉数据预处理的时间，仅分别对比模型的训练时间</a:t>
            </a:r>
            <a:endParaRPr lang="en-US" sz="16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560" y="333917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框架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1/S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2/S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3/S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4/S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平均</a:t>
                      </a:r>
                      <a:r>
                        <a:rPr lang="en-US" altLang="zh-CN" sz="1200" b="0"/>
                        <a:t>/S</a:t>
                      </a: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原生框架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22.9628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22.6906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23.5975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22.6169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22.9670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自己框架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0.0908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0.0910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0.0910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0.0947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11560" y="3339171"/>
            <a:ext cx="1008112" cy="344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93072" y="517810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框架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1/S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2/S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3/S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/>
                        <a:t>测试</a:t>
                      </a:r>
                      <a:r>
                        <a:rPr lang="en-US" altLang="zh-CN" sz="1200" b="0"/>
                        <a:t>4/S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平均</a:t>
                      </a:r>
                      <a:r>
                        <a:rPr lang="en-US" altLang="zh-CN" sz="1200" b="0"/>
                        <a:t>/S</a:t>
                      </a: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原生框架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22.4731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22.4463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21.9789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22.5372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22.3589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自己框架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0.00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0.0023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0.0028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0.0023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0.0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023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93072" y="5178106"/>
            <a:ext cx="1008112" cy="344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5556" y="450768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测试时间对比：测试句子为</a:t>
            </a:r>
            <a:r>
              <a:rPr lang="en-US" altLang="zh-CN" sz="1600"/>
              <a:t>—’</a:t>
            </a:r>
            <a:r>
              <a:rPr lang="zh-CN" altLang="en-US" sz="1600"/>
              <a:t> 不能说的秘密中参演的演员都有哪些</a:t>
            </a:r>
            <a:r>
              <a:rPr lang="en-US" altLang="zh-CN" sz="1600"/>
              <a:t>’</a:t>
            </a:r>
          </a:p>
          <a:p>
            <a:r>
              <a:rPr lang="zh-CN" altLang="en-US" sz="1600"/>
              <a:t>对比条件：去掉分词的时间，仅分别对比模型的加载和测试时间</a:t>
            </a:r>
            <a:endParaRPr 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1:</a:t>
            </a:r>
            <a:r>
              <a:rPr lang="zh-CN" altLang="en-US"/>
              <a:t> 基于</a:t>
            </a:r>
            <a:r>
              <a:rPr lang="en-US" altLang="zh-CN"/>
              <a:t>Spark</a:t>
            </a:r>
            <a:r>
              <a:rPr lang="zh-CN" altLang="en-US"/>
              <a:t>实现的</a:t>
            </a:r>
            <a:r>
              <a:rPr lang="en-US" altLang="zh-CN"/>
              <a:t>NaiveBeyes</a:t>
            </a:r>
            <a:r>
              <a:rPr lang="zh-CN" altLang="en-US"/>
              <a:t>意图分类模型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8732" y="2153413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对比基于原生的</a:t>
            </a:r>
            <a:r>
              <a:rPr lang="en-US" altLang="zh-CN" sz="1600"/>
              <a:t>pyspark</a:t>
            </a:r>
            <a:r>
              <a:rPr lang="zh-CN" altLang="en-US" sz="1600"/>
              <a:t>、</a:t>
            </a:r>
            <a:r>
              <a:rPr lang="en-US" altLang="zh-CN" sz="1600"/>
              <a:t>ml.NaiveBeyes </a:t>
            </a:r>
            <a:r>
              <a:rPr lang="zh-CN" altLang="en-US" sz="1600"/>
              <a:t>和自己实现的</a:t>
            </a:r>
            <a:r>
              <a:rPr lang="en-US" altLang="zh-CN" sz="1600"/>
              <a:t>spark</a:t>
            </a:r>
            <a:r>
              <a:rPr lang="zh-CN" altLang="en-US" sz="1600"/>
              <a:t>、</a:t>
            </a:r>
            <a:r>
              <a:rPr lang="en-US" altLang="zh-CN" sz="1600"/>
              <a:t>NaiveBeyes</a:t>
            </a:r>
            <a:r>
              <a:rPr lang="zh-CN" altLang="en-US" sz="1600"/>
              <a:t>的分类模型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73194" y="258967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结论：相比于原生的</a:t>
            </a:r>
            <a:r>
              <a:rPr lang="en-US" altLang="zh-CN" sz="1600"/>
              <a:t>pyspark</a:t>
            </a:r>
            <a:r>
              <a:rPr lang="zh-CN" altLang="en-US" sz="1600"/>
              <a:t>框架，我们的模型在此数据集上训练时间有</a:t>
            </a:r>
            <a:r>
              <a:rPr lang="en-US" altLang="zh-CN" sz="1600"/>
              <a:t>220</a:t>
            </a:r>
            <a:r>
              <a:rPr lang="zh-CN" altLang="en-US" sz="1600"/>
              <a:t>倍的提升，测试案例上有</a:t>
            </a:r>
            <a:r>
              <a:rPr lang="en-US" altLang="zh-CN" sz="1600"/>
              <a:t>10000</a:t>
            </a:r>
            <a:r>
              <a:rPr lang="zh-CN" altLang="en-US" sz="1600"/>
              <a:t>倍的提升。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原因分析：总结</a:t>
            </a:r>
            <a:r>
              <a:rPr lang="en-US" altLang="zh-CN" sz="1600"/>
              <a:t>—</a:t>
            </a:r>
            <a:r>
              <a:rPr lang="zh-CN" altLang="en-US" sz="1600"/>
              <a:t>这是一个“不公平”的比较</a:t>
            </a:r>
            <a:endParaRPr lang="en-US" altLang="zh-CN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2" y="3626639"/>
            <a:ext cx="6523548" cy="13733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1560" y="4967669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         </a:t>
            </a:r>
            <a:r>
              <a:rPr lang="en-US" altLang="zh-CN" sz="1600"/>
              <a:t>Pyspark</a:t>
            </a:r>
            <a:r>
              <a:rPr lang="zh-CN" altLang="en-US" sz="1600"/>
              <a:t>并没有实现一个纯</a:t>
            </a:r>
            <a:r>
              <a:rPr lang="en-US" altLang="zh-CN" sz="1600"/>
              <a:t>python</a:t>
            </a:r>
            <a:r>
              <a:rPr lang="zh-CN" altLang="en-US" sz="1600"/>
              <a:t>脚本，而是提供了一个</a:t>
            </a:r>
            <a:r>
              <a:rPr lang="en-US" altLang="zh-CN" sz="1600"/>
              <a:t>python</a:t>
            </a:r>
            <a:r>
              <a:rPr lang="zh-CN" altLang="en-US" sz="1600"/>
              <a:t> </a:t>
            </a:r>
            <a:r>
              <a:rPr lang="en-US" altLang="zh-CN" sz="1600"/>
              <a:t>API</a:t>
            </a:r>
            <a:r>
              <a:rPr lang="zh-CN" altLang="en-US" sz="1600"/>
              <a:t>的开发接口，因此每次的程序调用都需要通过</a:t>
            </a:r>
            <a:r>
              <a:rPr lang="en-US" altLang="zh-CN" sz="1600"/>
              <a:t>py4j</a:t>
            </a:r>
            <a:r>
              <a:rPr lang="zh-CN" altLang="en-US" sz="1600"/>
              <a:t>去调用</a:t>
            </a:r>
            <a:r>
              <a:rPr lang="en-US" altLang="zh-CN" sz="1600"/>
              <a:t>JAVA</a:t>
            </a:r>
            <a:r>
              <a:rPr lang="zh-CN" altLang="en-US" sz="1600"/>
              <a:t>的</a:t>
            </a:r>
            <a:r>
              <a:rPr lang="en-US" altLang="zh-CN" sz="1600"/>
              <a:t>JVM</a:t>
            </a:r>
            <a:r>
              <a:rPr lang="zh-CN" altLang="en-US" sz="1600"/>
              <a:t>，结果的返回也需要通过</a:t>
            </a:r>
            <a:r>
              <a:rPr lang="en-US" altLang="zh-CN" sz="1600"/>
              <a:t>JVM</a:t>
            </a:r>
            <a:r>
              <a:rPr lang="zh-CN" altLang="en-US" sz="1600"/>
              <a:t>。因此在我们这样一个</a:t>
            </a:r>
            <a:r>
              <a:rPr lang="en-US" altLang="zh-CN" sz="1600"/>
              <a:t>kb</a:t>
            </a:r>
            <a:r>
              <a:rPr lang="zh-CN" altLang="en-US" sz="1600"/>
              <a:t>级别的数据集上，</a:t>
            </a:r>
            <a:r>
              <a:rPr lang="en-US" altLang="zh-CN" sz="1600"/>
              <a:t>pyspark</a:t>
            </a:r>
            <a:r>
              <a:rPr lang="zh-CN" altLang="en-US" sz="1600"/>
              <a:t>并没有展现它调用</a:t>
            </a:r>
            <a:r>
              <a:rPr lang="en-US" altLang="zh-CN" sz="1600"/>
              <a:t>JAVA</a:t>
            </a:r>
            <a:r>
              <a:rPr lang="zh-CN" altLang="en-US" sz="1600"/>
              <a:t>带来的速度优势。</a:t>
            </a:r>
            <a:endParaRPr lang="en-US" altLang="zh-CN" sz="1600"/>
          </a:p>
          <a:p>
            <a:r>
              <a:rPr lang="zh-CN" altLang="en-US" sz="1600"/>
              <a:t>         而我们的</a:t>
            </a:r>
            <a:r>
              <a:rPr lang="en-US" altLang="zh-CN" sz="1600"/>
              <a:t>spark</a:t>
            </a:r>
            <a:r>
              <a:rPr lang="zh-CN" altLang="en-US" sz="1600"/>
              <a:t>是完全基于</a:t>
            </a:r>
            <a:r>
              <a:rPr lang="en-US" altLang="zh-CN" sz="1600"/>
              <a:t>python</a:t>
            </a:r>
            <a:r>
              <a:rPr lang="zh-CN" altLang="en-US" sz="1600"/>
              <a:t>写的，不依赖于</a:t>
            </a:r>
            <a:r>
              <a:rPr lang="en-US" altLang="zh-CN" sz="1600"/>
              <a:t>JAVA</a:t>
            </a:r>
            <a:r>
              <a:rPr lang="zh-CN" altLang="en-US" sz="1600"/>
              <a:t>。相比于</a:t>
            </a:r>
            <a:r>
              <a:rPr lang="en-US" altLang="zh-CN" sz="1600"/>
              <a:t>pyspark</a:t>
            </a:r>
            <a:r>
              <a:rPr lang="zh-CN" altLang="en-US" sz="1600"/>
              <a:t>，我们能在小型数据集提供轻量级且快速的实现。</a:t>
            </a:r>
            <a:endParaRPr lang="en-US" altLang="zh-CN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2:</a:t>
            </a:r>
            <a:r>
              <a:rPr lang="zh-CN" altLang="en-US"/>
              <a:t> 基于</a:t>
            </a:r>
            <a:r>
              <a:rPr lang="en-US" altLang="zh-CN"/>
              <a:t>Neo4j</a:t>
            </a:r>
            <a:r>
              <a:rPr lang="zh-CN" altLang="en-US"/>
              <a:t>实现的数据库查找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9350" y="2137084"/>
            <a:ext cx="259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对意图进行查询的抽象化</a:t>
            </a:r>
            <a:endParaRPr lang="en-US" altLang="zh-CN" sz="1600"/>
          </a:p>
          <a:p>
            <a:r>
              <a:rPr lang="en-US" altLang="zh-CN" sz="1600"/>
              <a:t>0:nm </a:t>
            </a:r>
            <a:r>
              <a:rPr lang="zh-CN" altLang="en-US" sz="1600"/>
              <a:t>评分</a:t>
            </a:r>
          </a:p>
          <a:p>
            <a:r>
              <a:rPr lang="en-US" altLang="zh-CN" sz="1600"/>
              <a:t>1:nm </a:t>
            </a:r>
            <a:r>
              <a:rPr lang="zh-CN" altLang="en-US" sz="1600"/>
              <a:t>上映时间</a:t>
            </a:r>
          </a:p>
          <a:p>
            <a:r>
              <a:rPr lang="en-US" altLang="zh-CN" sz="1600"/>
              <a:t>2:nm </a:t>
            </a:r>
            <a:r>
              <a:rPr lang="zh-CN" altLang="en-US" sz="1600"/>
              <a:t>类型</a:t>
            </a:r>
          </a:p>
          <a:p>
            <a:r>
              <a:rPr lang="en-US" altLang="zh-CN" sz="1600"/>
              <a:t>3:nm </a:t>
            </a:r>
            <a:r>
              <a:rPr lang="zh-CN" altLang="en-US" sz="1600"/>
              <a:t>简介</a:t>
            </a:r>
          </a:p>
          <a:p>
            <a:r>
              <a:rPr lang="en-US" altLang="zh-CN" sz="1600"/>
              <a:t>4:nm </a:t>
            </a:r>
            <a:r>
              <a:rPr lang="zh-CN" altLang="en-US" sz="1600"/>
              <a:t>演员列表</a:t>
            </a:r>
          </a:p>
          <a:p>
            <a:r>
              <a:rPr lang="en-US" altLang="zh-CN" sz="1600"/>
              <a:t>5:nr </a:t>
            </a:r>
            <a:r>
              <a:rPr lang="zh-CN" altLang="en-US" sz="1600"/>
              <a:t>介绍</a:t>
            </a:r>
          </a:p>
          <a:p>
            <a:r>
              <a:rPr lang="en-US" altLang="zh-CN" sz="1600"/>
              <a:t>6:nr ng </a:t>
            </a:r>
            <a:r>
              <a:rPr lang="zh-CN" altLang="en-US" sz="1600"/>
              <a:t>电影作品</a:t>
            </a:r>
          </a:p>
          <a:p>
            <a:r>
              <a:rPr lang="en-US" altLang="zh-CN" sz="1600"/>
              <a:t>7:nr </a:t>
            </a:r>
            <a:r>
              <a:rPr lang="zh-CN" altLang="en-US" sz="1600"/>
              <a:t>电影作品</a:t>
            </a:r>
          </a:p>
          <a:p>
            <a:r>
              <a:rPr lang="en-US" altLang="zh-CN" sz="1600"/>
              <a:t>8:nr </a:t>
            </a:r>
            <a:r>
              <a:rPr lang="zh-CN" altLang="en-US" sz="1600"/>
              <a:t>参演评分 大于 </a:t>
            </a:r>
            <a:r>
              <a:rPr lang="en-US" altLang="zh-CN" sz="1600"/>
              <a:t>m</a:t>
            </a:r>
          </a:p>
          <a:p>
            <a:r>
              <a:rPr lang="en-US" altLang="zh-CN" sz="1600"/>
              <a:t>9:nr </a:t>
            </a:r>
            <a:r>
              <a:rPr lang="zh-CN" altLang="en-US" sz="1600"/>
              <a:t>参演评分 小于 </a:t>
            </a:r>
            <a:r>
              <a:rPr lang="en-US" altLang="zh-CN" sz="1600"/>
              <a:t>m</a:t>
            </a:r>
          </a:p>
          <a:p>
            <a:r>
              <a:rPr lang="en-US" altLang="zh-CN" sz="1600"/>
              <a:t>10:nr </a:t>
            </a:r>
            <a:r>
              <a:rPr lang="zh-CN" altLang="en-US" sz="1600"/>
              <a:t>电影类型</a:t>
            </a:r>
          </a:p>
          <a:p>
            <a:r>
              <a:rPr lang="en-US" altLang="zh-CN" sz="1600"/>
              <a:t>11:nr nnr </a:t>
            </a:r>
            <a:r>
              <a:rPr lang="zh-CN" altLang="en-US" sz="1600"/>
              <a:t>合作 电影列表</a:t>
            </a:r>
          </a:p>
          <a:p>
            <a:r>
              <a:rPr lang="en-US" altLang="zh-CN" sz="1600"/>
              <a:t>12:nr </a:t>
            </a:r>
            <a:r>
              <a:rPr lang="zh-CN" altLang="en-US" sz="1600"/>
              <a:t>电影数量</a:t>
            </a:r>
          </a:p>
          <a:p>
            <a:r>
              <a:rPr lang="en-US" altLang="zh-CN" sz="1600"/>
              <a:t>13:nr </a:t>
            </a:r>
            <a:r>
              <a:rPr lang="zh-CN" altLang="en-US" sz="1600"/>
              <a:t>出生日期</a:t>
            </a:r>
            <a:endParaRPr lang="en-US" altLang="zh-CN" sz="1600"/>
          </a:p>
        </p:txBody>
      </p:sp>
      <p:sp>
        <p:nvSpPr>
          <p:cNvPr id="16" name="TextBox 15"/>
          <p:cNvSpPr txBox="1"/>
          <p:nvPr/>
        </p:nvSpPr>
        <p:spPr>
          <a:xfrm>
            <a:off x="539350" y="586346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nm —</a:t>
            </a:r>
            <a:r>
              <a:rPr lang="zh-CN" altLang="en-US" sz="1200"/>
              <a:t>电影名 </a:t>
            </a:r>
            <a:r>
              <a:rPr lang="en-US" altLang="zh-CN" sz="1200"/>
              <a:t>nr—</a:t>
            </a:r>
            <a:r>
              <a:rPr lang="zh-CN" altLang="en-US" sz="1200"/>
              <a:t>人名 </a:t>
            </a:r>
            <a:r>
              <a:rPr lang="en-US" altLang="zh-CN" sz="1200"/>
              <a:t>nnr—</a:t>
            </a:r>
            <a:r>
              <a:rPr lang="zh-CN" altLang="en-US" sz="1200"/>
              <a:t>另一个人的名字</a:t>
            </a:r>
            <a:endParaRPr lang="en-US" altLang="zh-CN" sz="1200"/>
          </a:p>
          <a:p>
            <a:r>
              <a:rPr lang="en-US" altLang="zh-CN" sz="1200"/>
              <a:t>ng —</a:t>
            </a:r>
            <a:r>
              <a:rPr lang="zh-CN" altLang="en-US" sz="1200"/>
              <a:t>电影类型 </a:t>
            </a:r>
            <a:r>
              <a:rPr lang="en-US" altLang="zh-CN" sz="1200"/>
              <a:t>m—</a:t>
            </a:r>
            <a:r>
              <a:rPr lang="zh-CN" altLang="en-US" sz="1200"/>
              <a:t>数字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9933" y="2129846"/>
            <a:ext cx="51385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把句子进行分词词性操作：</a:t>
            </a:r>
            <a:endParaRPr lang="en-US" altLang="zh-CN" sz="1600"/>
          </a:p>
          <a:p>
            <a:r>
              <a:rPr lang="zh-CN" altLang="en-US" sz="1600"/>
              <a:t>例如：</a:t>
            </a:r>
            <a:endParaRPr lang="en-US" altLang="zh-CN" sz="1600"/>
          </a:p>
          <a:p>
            <a:r>
              <a:rPr lang="en-US" altLang="zh-CN" sz="1600"/>
              <a:t>Sentence = ‘</a:t>
            </a:r>
            <a:r>
              <a:rPr lang="zh-CN" altLang="en-US" sz="1600"/>
              <a:t>章子怡和周润发一起出演过什么电影</a:t>
            </a:r>
            <a:r>
              <a:rPr lang="en-US" altLang="zh-CN" sz="1600"/>
              <a:t>’</a:t>
            </a:r>
          </a:p>
          <a:p>
            <a:r>
              <a:rPr lang="zh-CN" altLang="en-US" sz="1600"/>
              <a:t>抽象化的结果为</a:t>
            </a:r>
            <a:r>
              <a:rPr lang="en-US" altLang="zh-CN" sz="1600"/>
              <a:t>{'nr': '</a:t>
            </a:r>
            <a:r>
              <a:rPr lang="zh-CN" altLang="en-US" sz="1600"/>
              <a:t>章子怡</a:t>
            </a:r>
            <a:r>
              <a:rPr lang="en-US" altLang="zh-CN" sz="1600"/>
              <a:t>', 'nnr': '</a:t>
            </a:r>
            <a:r>
              <a:rPr lang="zh-CN" altLang="en-US" sz="1600"/>
              <a:t>周润发</a:t>
            </a:r>
            <a:r>
              <a:rPr lang="en-US" altLang="zh-CN" sz="1600"/>
              <a:t>', 'm': '</a:t>
            </a:r>
            <a:r>
              <a:rPr lang="zh-CN" altLang="en-US" sz="1600"/>
              <a:t>一起</a:t>
            </a:r>
            <a:r>
              <a:rPr lang="en-US" altLang="zh-CN" sz="1600"/>
              <a:t>’}</a:t>
            </a:r>
          </a:p>
          <a:p>
            <a:endParaRPr lang="en-US" altLang="zh-CN" sz="1600"/>
          </a:p>
          <a:p>
            <a:r>
              <a:rPr lang="zh-CN" altLang="en-US" sz="1600"/>
              <a:t>因为分类结果显示为</a:t>
            </a:r>
            <a:r>
              <a:rPr lang="en-US" altLang="zh-CN" sz="1600"/>
              <a:t>11</a:t>
            </a:r>
            <a:r>
              <a:rPr lang="zh-CN" altLang="en-US" sz="1600"/>
              <a:t>类型</a:t>
            </a:r>
            <a:endParaRPr lang="en-US" altLang="zh-CN" sz="1600"/>
          </a:p>
          <a:p>
            <a:r>
              <a:rPr lang="zh-CN" altLang="en-US" sz="1600"/>
              <a:t>所以为抽象化的查询任务为</a:t>
            </a:r>
            <a:endParaRPr lang="en-US" altLang="zh-CN" sz="1600"/>
          </a:p>
          <a:p>
            <a:r>
              <a:rPr lang="en-US" altLang="zh-CN" sz="1600"/>
              <a:t>‘</a:t>
            </a:r>
            <a:r>
              <a:rPr lang="zh-CN" altLang="en-US" sz="1600"/>
              <a:t>章子怡</a:t>
            </a:r>
            <a:r>
              <a:rPr lang="en-US" altLang="zh-CN" sz="1600"/>
              <a:t>’   ‘</a:t>
            </a:r>
            <a:r>
              <a:rPr lang="zh-CN" altLang="en-US" sz="1600"/>
              <a:t>周润发</a:t>
            </a:r>
            <a:r>
              <a:rPr lang="en-US" altLang="zh-CN" sz="1600"/>
              <a:t>’ </a:t>
            </a:r>
            <a:r>
              <a:rPr lang="zh-CN" altLang="en-US" sz="1600"/>
              <a:t> 合作 电影列表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Neo4j</a:t>
            </a:r>
            <a:r>
              <a:rPr lang="zh-CN" altLang="en-US" sz="1600"/>
              <a:t>查询语句：</a:t>
            </a:r>
            <a:endParaRPr lang="en-US" altLang="zh-CN" sz="1600"/>
          </a:p>
          <a:p>
            <a:r>
              <a:rPr lang="en-US" altLang="zh-CN" sz="1600"/>
              <a:t>match(n:Person)-[:actedin]-(m:Movie) where n.name ='</a:t>
            </a:r>
            <a:r>
              <a:rPr lang="zh-CN" altLang="en-US" sz="1600"/>
              <a:t>周润发</a:t>
            </a:r>
            <a:r>
              <a:rPr lang="en-US" altLang="zh-CN" sz="1600"/>
              <a:t>'match(p:Person)-[:actedin]-(m) where p.name='</a:t>
            </a:r>
            <a:r>
              <a:rPr lang="zh-CN" altLang="en-US" sz="1600"/>
              <a:t>章子怡</a:t>
            </a:r>
            <a:r>
              <a:rPr lang="en-US" altLang="zh-CN" sz="1600"/>
              <a:t>' return distinct m.title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527"/>
          <a:stretch>
            <a:fillRect/>
          </a:stretch>
        </p:blipFill>
        <p:spPr>
          <a:xfrm>
            <a:off x="3707904" y="5409659"/>
            <a:ext cx="4752528" cy="71634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2:</a:t>
            </a:r>
            <a:r>
              <a:rPr lang="zh-CN" altLang="en-US"/>
              <a:t> 基于</a:t>
            </a:r>
            <a:r>
              <a:rPr lang="en-US" altLang="zh-CN"/>
              <a:t>Neo4j</a:t>
            </a:r>
            <a:r>
              <a:rPr lang="zh-CN" altLang="en-US"/>
              <a:t>实现的数据库查找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5807A-EB86-424C-A5D5-BCDDDC4BF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757477" cy="3952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6E5BA-69B9-A840-8518-9489F2885EE5}"/>
              </a:ext>
            </a:extLst>
          </p:cNvPr>
          <p:cNvSpPr txBox="1"/>
          <p:nvPr/>
        </p:nvSpPr>
        <p:spPr>
          <a:xfrm>
            <a:off x="4547973" y="2852936"/>
            <a:ext cx="396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截取数据库中部分数据的关系图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38056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2:</a:t>
            </a:r>
            <a:r>
              <a:rPr lang="zh-CN" altLang="en-US"/>
              <a:t> 基于</a:t>
            </a:r>
            <a:r>
              <a:rPr lang="en-US" altLang="zh-CN"/>
              <a:t>Neo4j</a:t>
            </a:r>
            <a:r>
              <a:rPr lang="zh-CN" altLang="en-US"/>
              <a:t>实现的数据库查找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54" y="2111802"/>
            <a:ext cx="4471143" cy="867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54" y="2981412"/>
            <a:ext cx="4087253" cy="7643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54" y="3763932"/>
            <a:ext cx="4087253" cy="84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53" y="4626059"/>
            <a:ext cx="4320683" cy="1068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83629"/>
            <a:ext cx="3611215" cy="790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3079"/>
            <a:ext cx="3562558" cy="6993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29264"/>
            <a:ext cx="3611215" cy="11048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9" y="5037371"/>
            <a:ext cx="3611215" cy="752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分布式文件系统 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45706" y="339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8815" y="2689860"/>
            <a:ext cx="1329055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527425" y="270637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Namenode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09600" y="4545965"/>
            <a:ext cx="1371600" cy="625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07870" y="3002915"/>
            <a:ext cx="151955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89480" y="2689860"/>
            <a:ext cx="2047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请求上传文件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3910" y="3255645"/>
            <a:ext cx="2047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返回存储节点</a:t>
            </a:r>
            <a:r>
              <a:rPr lang="en-US" altLang="zh-CN" sz="1400" dirty="0"/>
              <a:t>block</a:t>
            </a:r>
            <a:r>
              <a:rPr lang="zh-CN" altLang="en-US" sz="1400"/>
              <a:t>信息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81200" y="3213100"/>
            <a:ext cx="1511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261235" y="4545965"/>
            <a:ext cx="1371600" cy="625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935095" y="4545965"/>
            <a:ext cx="1371600" cy="625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</a:p>
        </p:txBody>
      </p:sp>
      <p:cxnSp>
        <p:nvCxnSpPr>
          <p:cNvPr id="11" name="直接箭头连接符 10"/>
          <p:cNvCxnSpPr>
            <a:stCxn id="9" idx="2"/>
            <a:endCxn id="17" idx="0"/>
          </p:cNvCxnSpPr>
          <p:nvPr/>
        </p:nvCxnSpPr>
        <p:spPr>
          <a:xfrm flipH="1">
            <a:off x="1367155" y="3315335"/>
            <a:ext cx="48260" cy="1230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81200" y="4859020"/>
            <a:ext cx="28765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632835" y="4859020"/>
            <a:ext cx="30226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" name="文本框 14"/>
          <p:cNvSpPr txBox="1"/>
          <p:nvPr/>
        </p:nvSpPr>
        <p:spPr>
          <a:xfrm>
            <a:off x="1295400" y="3763010"/>
            <a:ext cx="1057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切分文件，上传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7220" y="540258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上传文件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44490" y="2070100"/>
            <a:ext cx="37179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维护命名空间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管理数据块的映射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响应客户端的请求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Data</a:t>
            </a:r>
            <a:r>
              <a:rPr lang="en-US" altLang="zh-CN" dirty="0">
                <a:sym typeface="+mn-ea"/>
              </a:rPr>
              <a:t>Nod</a:t>
            </a:r>
            <a:r>
              <a:rPr lang="x-none" altLang="en-US">
                <a:sym typeface="+mn-ea"/>
              </a:rPr>
              <a:t>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存储管理用户的文件块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dirty="0"/>
              <a:t>Client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发送命令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数据切分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5" name="矩形 4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  <a:effectLst>
            <a:outerShdw blurRad="50800" dist="431800" dir="18900000" algn="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3440"/>
            <a:ext cx="2555935" cy="859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1560" y="1793424"/>
            <a:ext cx="288032" cy="267424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599" y="1742470"/>
            <a:ext cx="56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应用设计</a:t>
            </a:r>
            <a:r>
              <a:rPr lang="en-US" altLang="zh-CN"/>
              <a:t>3:</a:t>
            </a:r>
            <a:r>
              <a:rPr lang="zh-CN" altLang="en-US"/>
              <a:t> 基于</a:t>
            </a:r>
            <a:r>
              <a:rPr lang="en-US" altLang="zh-CN"/>
              <a:t>Pyqt5</a:t>
            </a:r>
            <a:r>
              <a:rPr lang="zh-CN" altLang="en-US"/>
              <a:t>的交互式</a:t>
            </a:r>
            <a:r>
              <a:rPr lang="en-US" altLang="zh-CN"/>
              <a:t>UI</a:t>
            </a:r>
            <a:r>
              <a:rPr lang="zh-CN" altLang="en-US"/>
              <a:t>展示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r="2230"/>
          <a:stretch>
            <a:fillRect/>
          </a:stretch>
        </p:blipFill>
        <p:spPr>
          <a:xfrm>
            <a:off x="611560" y="2204864"/>
            <a:ext cx="3993746" cy="3903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4027" y="2337847"/>
            <a:ext cx="358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         示例问题的交互式显示问答，展示我们的应用成果</a:t>
            </a:r>
            <a:endParaRPr 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/>
          <p:nvPr/>
        </p:nvSpPr>
        <p:spPr>
          <a:xfrm>
            <a:off x="-13648" y="0"/>
            <a:ext cx="9157648" cy="3717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3528392" cy="11862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分布式文件系统的功能 </a:t>
            </a:r>
            <a:endParaRPr lang="en-US" altLang="zh-CN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1322705" y="3383915"/>
            <a:ext cx="1567815" cy="466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CopyToLocal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21435" y="2811780"/>
            <a:ext cx="1627505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CopyFromLocal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320800" y="5301615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Format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321435" y="4015105"/>
            <a:ext cx="1567180" cy="46672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Rm</a:t>
            </a:r>
            <a:r>
              <a:rPr lang="zh-CN" altLang="en-US" sz="1600"/>
              <a:t> </a:t>
            </a:r>
            <a:endParaRPr lang="en-US" altLang="zh-CN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1322705" y="2190750"/>
            <a:ext cx="1626870" cy="466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Ls</a:t>
            </a:r>
            <a:r>
              <a:rPr lang="zh-CN" altLang="en-US" sz="1600"/>
              <a:t>  </a:t>
            </a:r>
            <a:endParaRPr lang="en-US" altLang="zh-CN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1322705" y="4647565"/>
            <a:ext cx="1567815" cy="466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72535" y="3463925"/>
            <a:ext cx="4003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从分布式文文件系统下载文件到本地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72535" y="2891790"/>
            <a:ext cx="4415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从本地上传文件到分布式文件系统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772535" y="2289175"/>
            <a:ext cx="4838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显示指定目录下的内容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72535" y="4095115"/>
            <a:ext cx="4136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删除分布文件系统中的指定文件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72535" y="4727575"/>
            <a:ext cx="374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输出文件内容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747770" y="5381625"/>
            <a:ext cx="405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格式化文件系统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9480" y="1540510"/>
            <a:ext cx="50812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分布式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Mapreduce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整体架构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17600" y="3856990"/>
            <a:ext cx="1329055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cxnSp>
        <p:nvCxnSpPr>
          <p:cNvPr id="10" name="直接箭头连接符 9"/>
          <p:cNvCxnSpPr>
            <a:stCxn id="20" idx="0"/>
            <a:endCxn id="14" idx="2"/>
          </p:cNvCxnSpPr>
          <p:nvPr/>
        </p:nvCxnSpPr>
        <p:spPr>
          <a:xfrm flipV="1">
            <a:off x="4104005" y="3418205"/>
            <a:ext cx="0" cy="1571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8205" y="27927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Namenode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04005" y="3760470"/>
            <a:ext cx="1421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请求数据，获取文件位置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04305" y="27927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409825" y="4253230"/>
            <a:ext cx="1008380" cy="820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418205" y="4989830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Jobtracker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785995" y="5228590"/>
            <a:ext cx="172847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504305" y="5019675"/>
            <a:ext cx="1371600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Tasktracker</a:t>
            </a:r>
          </a:p>
        </p:txBody>
      </p:sp>
      <p:cxnSp>
        <p:nvCxnSpPr>
          <p:cNvPr id="23" name="直接箭头连接符 22"/>
          <p:cNvCxnSpPr>
            <a:stCxn id="22" idx="0"/>
            <a:endCxn id="17" idx="2"/>
          </p:cNvCxnSpPr>
          <p:nvPr/>
        </p:nvCxnSpPr>
        <p:spPr>
          <a:xfrm flipV="1">
            <a:off x="7118350" y="3418205"/>
            <a:ext cx="0" cy="1601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60955" y="4201795"/>
            <a:ext cx="1759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下发计算任务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105400" y="4883150"/>
            <a:ext cx="134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任务分配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270750" y="3760470"/>
            <a:ext cx="3409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获取数据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785995" y="5444490"/>
            <a:ext cx="1728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78400" y="5510530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返回结果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338070" y="4482465"/>
            <a:ext cx="1080135" cy="866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25600" y="4883150"/>
            <a:ext cx="146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返回所有结果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通用的</a:t>
            </a:r>
            <a:r>
              <a:rPr lang="en-US" altLang="zh-CN" sz="2400" dirty="0">
                <a:sym typeface="+mn-ea"/>
              </a:rPr>
              <a:t>mapReduce</a:t>
            </a:r>
            <a:r>
              <a:rPr lang="zh-CN" altLang="en-US" sz="2400" dirty="0">
                <a:sym typeface="+mn-ea"/>
              </a:rPr>
              <a:t>计算框架</a:t>
            </a:r>
            <a:endParaRPr lang="en-US" altLang="zh-CN" sz="2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23850" y="2103755"/>
            <a:ext cx="8290560" cy="2714625"/>
            <a:chOff x="510" y="3313"/>
            <a:chExt cx="13556" cy="4477"/>
          </a:xfrm>
        </p:grpSpPr>
        <p:sp>
          <p:nvSpPr>
            <p:cNvPr id="3" name="TextBox 2"/>
            <p:cNvSpPr txBox="1"/>
            <p:nvPr/>
          </p:nvSpPr>
          <p:spPr>
            <a:xfrm>
              <a:off x="12153" y="5796"/>
              <a:ext cx="29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510" y="5609"/>
              <a:ext cx="2096" cy="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Input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79" y="4345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share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266" y="5731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share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66" y="7166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share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65" y="4318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map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266" y="5731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map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265" y="7166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map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257" y="4851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reduce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256" y="6286"/>
              <a:ext cx="2095" cy="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reduce</a:t>
              </a:r>
            </a:p>
          </p:txBody>
        </p:sp>
        <p:cxnSp>
          <p:nvCxnSpPr>
            <p:cNvPr id="24" name="直接箭头连接符 23"/>
            <p:cNvCxnSpPr>
              <a:stCxn id="2" idx="3"/>
              <a:endCxn id="8" idx="1"/>
            </p:cNvCxnSpPr>
            <p:nvPr/>
          </p:nvCxnSpPr>
          <p:spPr>
            <a:xfrm flipV="1">
              <a:off x="2606" y="4770"/>
              <a:ext cx="773" cy="13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" idx="3"/>
              <a:endCxn id="15" idx="1"/>
            </p:cNvCxnSpPr>
            <p:nvPr/>
          </p:nvCxnSpPr>
          <p:spPr>
            <a:xfrm>
              <a:off x="2606" y="6156"/>
              <a:ext cx="660" cy="14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" idx="3"/>
              <a:endCxn id="14" idx="1"/>
            </p:cNvCxnSpPr>
            <p:nvPr/>
          </p:nvCxnSpPr>
          <p:spPr>
            <a:xfrm>
              <a:off x="2606" y="6156"/>
              <a:ext cx="6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" idx="3"/>
              <a:endCxn id="18" idx="1"/>
            </p:cNvCxnSpPr>
            <p:nvPr/>
          </p:nvCxnSpPr>
          <p:spPr>
            <a:xfrm flipV="1">
              <a:off x="5474" y="4743"/>
              <a:ext cx="791" cy="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3"/>
              <a:endCxn id="19" idx="1"/>
            </p:cNvCxnSpPr>
            <p:nvPr/>
          </p:nvCxnSpPr>
          <p:spPr>
            <a:xfrm>
              <a:off x="5361" y="6156"/>
              <a:ext cx="90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5" idx="3"/>
              <a:endCxn id="20" idx="1"/>
            </p:cNvCxnSpPr>
            <p:nvPr/>
          </p:nvCxnSpPr>
          <p:spPr>
            <a:xfrm>
              <a:off x="5361" y="7591"/>
              <a:ext cx="90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0" idx="3"/>
              <a:endCxn id="23" idx="1"/>
            </p:cNvCxnSpPr>
            <p:nvPr/>
          </p:nvCxnSpPr>
          <p:spPr>
            <a:xfrm flipV="1">
              <a:off x="8360" y="6711"/>
              <a:ext cx="896" cy="8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3" idx="1"/>
            </p:cNvCxnSpPr>
            <p:nvPr/>
          </p:nvCxnSpPr>
          <p:spPr>
            <a:xfrm>
              <a:off x="8360" y="6156"/>
              <a:ext cx="896" cy="55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8" idx="3"/>
            </p:cNvCxnSpPr>
            <p:nvPr/>
          </p:nvCxnSpPr>
          <p:spPr>
            <a:xfrm>
              <a:off x="8360" y="4743"/>
              <a:ext cx="881" cy="19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22" idx="1"/>
            </p:cNvCxnSpPr>
            <p:nvPr/>
          </p:nvCxnSpPr>
          <p:spPr>
            <a:xfrm flipV="1">
              <a:off x="8334" y="5276"/>
              <a:ext cx="923" cy="227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3"/>
              <a:endCxn id="22" idx="1"/>
            </p:cNvCxnSpPr>
            <p:nvPr/>
          </p:nvCxnSpPr>
          <p:spPr>
            <a:xfrm flipV="1">
              <a:off x="8361" y="5276"/>
              <a:ext cx="896" cy="8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8" idx="3"/>
              <a:endCxn id="22" idx="1"/>
            </p:cNvCxnSpPr>
            <p:nvPr/>
          </p:nvCxnSpPr>
          <p:spPr>
            <a:xfrm>
              <a:off x="8360" y="4743"/>
              <a:ext cx="897" cy="53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446" y="3340"/>
              <a:ext cx="1940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Splitting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21" y="3313"/>
              <a:ext cx="1940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Mapping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411" y="3340"/>
              <a:ext cx="1940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Reducing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712" y="3340"/>
              <a:ext cx="2093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Final result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1970" y="5419"/>
              <a:ext cx="2096" cy="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</a:t>
              </a:r>
            </a:p>
          </p:txBody>
        </p:sp>
        <p:cxnSp>
          <p:nvCxnSpPr>
            <p:cNvPr id="44" name="直接箭头连接符 43"/>
            <p:cNvCxnSpPr>
              <a:endCxn id="43" idx="1"/>
            </p:cNvCxnSpPr>
            <p:nvPr/>
          </p:nvCxnSpPr>
          <p:spPr>
            <a:xfrm>
              <a:off x="11351" y="5196"/>
              <a:ext cx="619" cy="65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3" idx="3"/>
            </p:cNvCxnSpPr>
            <p:nvPr/>
          </p:nvCxnSpPr>
          <p:spPr>
            <a:xfrm flipV="1">
              <a:off x="11351" y="5853"/>
              <a:ext cx="611" cy="7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Splitting</a:t>
            </a:r>
            <a:r>
              <a:rPr lang="zh-CN" altLang="en-US" sz="2400"/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166620"/>
            <a:ext cx="7693660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536" y="1602958"/>
            <a:ext cx="360040" cy="369332"/>
          </a:xfrm>
          <a:prstGeom prst="rect">
            <a:avLst/>
          </a:prstGeom>
          <a:solidFill>
            <a:srgbClr val="4E1D8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556792"/>
            <a:ext cx="74888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Map</a:t>
            </a:r>
            <a:r>
              <a:rPr lang="zh-CN" altLang="en-US" sz="2400"/>
              <a:t>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16181"/>
          <a:stretch>
            <a:fillRect/>
          </a:stretch>
        </p:blipFill>
        <p:spPr>
          <a:xfrm>
            <a:off x="704215" y="2550795"/>
            <a:ext cx="6445885" cy="2544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184400"/>
            <a:ext cx="6445250" cy="4021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2315</Words>
  <Application>Microsoft Macintosh PowerPoint</Application>
  <PresentationFormat>On-screen Show (4:3)</PresentationFormat>
  <Paragraphs>369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华文楷体</vt:lpstr>
      <vt:lpstr>Arial</vt:lpstr>
      <vt:lpstr>Calibri</vt:lpstr>
      <vt:lpstr>Times New Roman</vt:lpstr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991</cp:revision>
  <cp:lastPrinted>2013-08-29T14:21:00Z</cp:lastPrinted>
  <dcterms:created xsi:type="dcterms:W3CDTF">2013-04-09T02:15:00Z</dcterms:created>
  <dcterms:modified xsi:type="dcterms:W3CDTF">2019-12-17T15:39:54Z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