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4"/>
  </p:notesMasterIdLst>
  <p:sldIdLst>
    <p:sldId id="261" r:id="rId3"/>
  </p:sldIdLst>
  <p:sldSz cx="7772400" cy="10058400"/>
  <p:notesSz cx="6858000" cy="9144000"/>
  <p:embeddedFontLst>
    <p:embeddedFont>
      <p:font typeface="Google Sans SemiBold" panose="020B0604020202020204" charset="0"/>
      <p:regular r:id="rId5"/>
      <p:bold r:id="rId6"/>
      <p:italic r:id="rId7"/>
      <p:boldItalic r:id="rId8"/>
    </p:embeddedFont>
    <p:embeddedFont>
      <p:font typeface="Google Sans" panose="020B0604020202020204" charset="0"/>
      <p:regular r:id="rId9"/>
      <p:bold r:id="rId10"/>
      <p:italic r:id="rId11"/>
      <p:boldItalic r:id="rId12"/>
    </p:embeddedFont>
    <p:embeddedFont>
      <p:font typeface="Work Sans" panose="020B0604020202020204" charset="0"/>
      <p:regular r:id="rId13"/>
      <p:bold r:id="rId14"/>
      <p:italic r:id="rId15"/>
      <p:boldItalic r:id="rId16"/>
    </p:embeddedFont>
    <p:embeddedFont>
      <p:font typeface="Lato" panose="020F0502020204030203" pitchFamily="34" charset="0"/>
      <p:regular r:id="rId17"/>
      <p:bold r:id="rId18"/>
    </p:embeddedFont>
    <p:embeddedFont>
      <p:font typeface="PT Sans Narrow" panose="020B0604020202020204" charset="0"/>
      <p:regular r:id="rId19"/>
      <p:bold r:id="rId20"/>
    </p:embeddedFont>
    <p:embeddedFont>
      <p:font typeface="Robot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0" y="-285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26" Type="http://schemas.openxmlformats.org/officeDocument/2006/relationships/font" Target="fonts/font22.fntdata"/><Relationship Id="rId3" Type="http://schemas.openxmlformats.org/officeDocument/2006/relationships/slide" Target="slides/slide1.xml"/><Relationship Id="rId21" Type="http://schemas.openxmlformats.org/officeDocument/2006/relationships/font" Target="fonts/font17.fntdata"/><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font" Target="fonts/font21.fntdata"/><Relationship Id="rId2" Type="http://schemas.openxmlformats.org/officeDocument/2006/relationships/slideMaster" Target="slideMasters/slideMaster2.xml"/><Relationship Id="rId16" Type="http://schemas.openxmlformats.org/officeDocument/2006/relationships/font" Target="fonts/font12.fntdata"/><Relationship Id="rId20" Type="http://schemas.openxmlformats.org/officeDocument/2006/relationships/font" Target="fonts/font1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font" Target="fonts/font20.fntdata"/><Relationship Id="rId32" Type="http://schemas.openxmlformats.org/officeDocument/2006/relationships/tableStyles" Target="tableStyle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font" Target="fonts/font19.fntdata"/><Relationship Id="rId28" Type="http://schemas.openxmlformats.org/officeDocument/2006/relationships/font" Target="fonts/font24.fntdata"/><Relationship Id="rId10" Type="http://schemas.openxmlformats.org/officeDocument/2006/relationships/font" Target="fonts/font6.fntdata"/><Relationship Id="rId19" Type="http://schemas.openxmlformats.org/officeDocument/2006/relationships/font" Target="fonts/font15.fntdata"/><Relationship Id="rId31"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font" Target="fonts/font18.fntdata"/><Relationship Id="rId27" Type="http://schemas.openxmlformats.org/officeDocument/2006/relationships/font" Target="fonts/font2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780679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e3a6309cc6_3_3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e3a6309cc6_3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5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67" name="Google Shape;67;p3"/>
          <p:cNvCxnSpPr>
            <a:stCxn id="68"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69" name="Google Shape;69;p3"/>
          <p:cNvGrpSpPr/>
          <p:nvPr/>
        </p:nvGrpSpPr>
        <p:grpSpPr>
          <a:xfrm>
            <a:off x="190345" y="900758"/>
            <a:ext cx="7581747" cy="5906"/>
            <a:chOff x="1890075" y="5241175"/>
            <a:chExt cx="4240556" cy="257700"/>
          </a:xfrm>
        </p:grpSpPr>
        <p:sp>
          <p:nvSpPr>
            <p:cNvPr id="68" name="Google Shape;6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3"/>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83" name="Google Shape;83;p3"/>
          <p:cNvCxnSpPr>
            <a:stCxn id="84"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85" name="Google Shape;85;p3"/>
          <p:cNvGrpSpPr/>
          <p:nvPr/>
        </p:nvGrpSpPr>
        <p:grpSpPr>
          <a:xfrm>
            <a:off x="190320" y="900657"/>
            <a:ext cx="7581691" cy="5901"/>
            <a:chOff x="1890075" y="5241175"/>
            <a:chExt cx="4240556" cy="257700"/>
          </a:xfrm>
        </p:grpSpPr>
        <p:sp>
          <p:nvSpPr>
            <p:cNvPr id="84" name="Google Shape;8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7" name="Google Shape;87;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8" name="Google Shape;88;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9" name="Google Shape;89;p3"/>
          <p:cNvGrpSpPr/>
          <p:nvPr/>
        </p:nvGrpSpPr>
        <p:grpSpPr>
          <a:xfrm>
            <a:off x="190320" y="931759"/>
            <a:ext cx="7581691" cy="5901"/>
            <a:chOff x="1890075" y="5241175"/>
            <a:chExt cx="4240556" cy="257700"/>
          </a:xfrm>
        </p:grpSpPr>
        <p:sp>
          <p:nvSpPr>
            <p:cNvPr id="90" name="Google Shape;90;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1" name="Google Shape;91;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92;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93;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4" name="Google Shape;94;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5" name="Google Shape;95;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6" name="Google Shape;96;p3"/>
          <p:cNvGrpSpPr/>
          <p:nvPr/>
        </p:nvGrpSpPr>
        <p:grpSpPr>
          <a:xfrm>
            <a:off x="172024" y="1040825"/>
            <a:ext cx="137818" cy="187200"/>
            <a:chOff x="507100" y="1997600"/>
            <a:chExt cx="158375" cy="187200"/>
          </a:xfrm>
        </p:grpSpPr>
        <p:sp>
          <p:nvSpPr>
            <p:cNvPr id="97" name="Google Shape;97;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100" name="Google Shape;100;p3"/>
          <p:cNvGrpSpPr/>
          <p:nvPr/>
        </p:nvGrpSpPr>
        <p:grpSpPr>
          <a:xfrm>
            <a:off x="190349" y="2907725"/>
            <a:ext cx="137818" cy="187200"/>
            <a:chOff x="507100" y="1540400"/>
            <a:chExt cx="158375" cy="187200"/>
          </a:xfrm>
        </p:grpSpPr>
        <p:sp>
          <p:nvSpPr>
            <p:cNvPr id="101" name="Google Shape;101;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4" name="Google Shape;104;p3"/>
          <p:cNvGrpSpPr/>
          <p:nvPr/>
        </p:nvGrpSpPr>
        <p:grpSpPr>
          <a:xfrm>
            <a:off x="172024" y="5506200"/>
            <a:ext cx="137818" cy="187200"/>
            <a:chOff x="507100" y="1997600"/>
            <a:chExt cx="158375" cy="187200"/>
          </a:xfrm>
        </p:grpSpPr>
        <p:sp>
          <p:nvSpPr>
            <p:cNvPr id="105" name="Google Shape;105;p3"/>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8" name="Google Shape;108;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109" name="Google Shape;109;p3"/>
          <p:cNvGrpSpPr/>
          <p:nvPr/>
        </p:nvGrpSpPr>
        <p:grpSpPr>
          <a:xfrm>
            <a:off x="172024" y="7607808"/>
            <a:ext cx="137818" cy="187200"/>
            <a:chOff x="507100" y="1997600"/>
            <a:chExt cx="158375" cy="187200"/>
          </a:xfrm>
        </p:grpSpPr>
        <p:sp>
          <p:nvSpPr>
            <p:cNvPr id="110" name="Google Shape;110;p3"/>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3" name="Google Shape;113;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14" name="Google Shape;114;p3"/>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15" name="Google Shape;115;p3"/>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116" name="Google Shape;116;p3"/>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7"/>
        <p:cNvGrpSpPr/>
        <p:nvPr/>
      </p:nvGrpSpPr>
      <p:grpSpPr>
        <a:xfrm>
          <a:off x="0" y="0"/>
          <a:ext cx="0" cy="0"/>
          <a:chOff x="0" y="0"/>
          <a:chExt cx="0" cy="0"/>
        </a:xfrm>
      </p:grpSpPr>
      <p:cxnSp>
        <p:nvCxnSpPr>
          <p:cNvPr id="118" name="Google Shape;118;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04725" y="1300475"/>
            <a:ext cx="6908400" cy="72025"/>
            <a:chOff x="404725" y="1681475"/>
            <a:chExt cx="6908400" cy="72025"/>
          </a:xfrm>
        </p:grpSpPr>
        <p:cxnSp>
          <p:nvCxnSpPr>
            <p:cNvPr id="120" name="Google Shape;120;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21" name="Google Shape;121;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22" name="Google Shape;122;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23" name="Google Shape;123;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24" name="Google Shape;124;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25" name="Google Shape;125;p4"/>
          <p:cNvGrpSpPr/>
          <p:nvPr/>
        </p:nvGrpSpPr>
        <p:grpSpPr>
          <a:xfrm>
            <a:off x="417975" y="1504250"/>
            <a:ext cx="2357775" cy="410125"/>
            <a:chOff x="417975" y="1885250"/>
            <a:chExt cx="2357775" cy="410125"/>
          </a:xfrm>
        </p:grpSpPr>
        <p:sp>
          <p:nvSpPr>
            <p:cNvPr id="126" name="Google Shape;126;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417975" y="3276600"/>
            <a:ext cx="2357775" cy="410125"/>
            <a:chOff x="265575" y="3352800"/>
            <a:chExt cx="2357775" cy="410125"/>
          </a:xfrm>
        </p:grpSpPr>
        <p:sp>
          <p:nvSpPr>
            <p:cNvPr id="131" name="Google Shape;131;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a:off x="3872044" y="3276600"/>
            <a:ext cx="2747987" cy="410125"/>
            <a:chOff x="3567313" y="3200400"/>
            <a:chExt cx="2357775" cy="410125"/>
          </a:xfrm>
        </p:grpSpPr>
        <p:sp>
          <p:nvSpPr>
            <p:cNvPr id="136" name="Google Shape;136;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4"/>
          <p:cNvGrpSpPr/>
          <p:nvPr/>
        </p:nvGrpSpPr>
        <p:grpSpPr>
          <a:xfrm>
            <a:off x="417963" y="6597750"/>
            <a:ext cx="2357775" cy="410125"/>
            <a:chOff x="-39237" y="6140550"/>
            <a:chExt cx="2357775" cy="410125"/>
          </a:xfrm>
        </p:grpSpPr>
        <p:sp>
          <p:nvSpPr>
            <p:cNvPr id="141" name="Google Shape;141;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6" name="Google Shape;146;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7" name="Google Shape;147;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8" name="Google Shape;148;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9" name="Google Shape;149;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0" name="Google Shape;150;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1" name="Google Shape;151;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2" name="Google Shape;152;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3" name="Google Shape;153;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54" name="Google Shape;154;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55" name="Google Shape;155;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6" name="Google Shape;156;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7" name="Google Shape;157;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8"/>
        <p:cNvGrpSpPr/>
        <p:nvPr/>
      </p:nvGrpSpPr>
      <p:grpSpPr>
        <a:xfrm>
          <a:off x="0" y="0"/>
          <a:ext cx="0" cy="0"/>
          <a:chOff x="0" y="0"/>
          <a:chExt cx="0" cy="0"/>
        </a:xfrm>
      </p:grpSpPr>
      <p:sp>
        <p:nvSpPr>
          <p:cNvPr id="159" name="Google Shape;159;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60" name="Google Shape;160;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61" name="Google Shape;161;p5"/>
          <p:cNvGrpSpPr/>
          <p:nvPr/>
        </p:nvGrpSpPr>
        <p:grpSpPr>
          <a:xfrm>
            <a:off x="95351" y="1392509"/>
            <a:ext cx="7581691" cy="5901"/>
            <a:chOff x="1890075" y="5241175"/>
            <a:chExt cx="4240556" cy="257700"/>
          </a:xfrm>
        </p:grpSpPr>
        <p:sp>
          <p:nvSpPr>
            <p:cNvPr id="162" name="Google Shape;162;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5" name="Google Shape;165;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6" name="Google Shape;166;p5"/>
          <p:cNvGrpSpPr/>
          <p:nvPr/>
        </p:nvGrpSpPr>
        <p:grpSpPr>
          <a:xfrm>
            <a:off x="95351" y="4542984"/>
            <a:ext cx="7581691" cy="5901"/>
            <a:chOff x="1890075" y="5241175"/>
            <a:chExt cx="4240556" cy="257700"/>
          </a:xfrm>
        </p:grpSpPr>
        <p:sp>
          <p:nvSpPr>
            <p:cNvPr id="167" name="Google Shape;16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8" name="Google Shape;16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9" name="Google Shape;16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0" name="Google Shape;17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1" name="Google Shape;171;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72" name="Google Shape;172;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73" name="Google Shape;173;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74" name="Google Shape;174;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75" name="Google Shape;175;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6" name="Google Shape;176;p5"/>
          <p:cNvGrpSpPr/>
          <p:nvPr/>
        </p:nvGrpSpPr>
        <p:grpSpPr>
          <a:xfrm>
            <a:off x="95351" y="8200359"/>
            <a:ext cx="7581691" cy="5901"/>
            <a:chOff x="1890075" y="5241175"/>
            <a:chExt cx="4240556" cy="257700"/>
          </a:xfrm>
        </p:grpSpPr>
        <p:sp>
          <p:nvSpPr>
            <p:cNvPr id="177" name="Google Shape;17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8" name="Google Shape;17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9" name="Google Shape;17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0" name="Google Shape;18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81" name="Google Shape;181;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82" name="Google Shape;182;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83" name="Google Shape;183;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84" name="Google Shape;184;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9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328"/>
        <p:cNvGrpSpPr/>
        <p:nvPr/>
      </p:nvGrpSpPr>
      <p:grpSpPr>
        <a:xfrm>
          <a:off x="0" y="0"/>
          <a:ext cx="0" cy="0"/>
          <a:chOff x="0" y="0"/>
          <a:chExt cx="0" cy="0"/>
        </a:xfrm>
      </p:grpSpPr>
      <p:sp>
        <p:nvSpPr>
          <p:cNvPr id="329" name="Google Shape;329;p12"/>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330" name="Google Shape;330;p12"/>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331" name="Google Shape;331;p12"/>
          <p:cNvGrpSpPr/>
          <p:nvPr/>
        </p:nvGrpSpPr>
        <p:grpSpPr>
          <a:xfrm>
            <a:off x="95351" y="1392509"/>
            <a:ext cx="7581691" cy="5901"/>
            <a:chOff x="1890075" y="5241175"/>
            <a:chExt cx="4240556" cy="257700"/>
          </a:xfrm>
        </p:grpSpPr>
        <p:sp>
          <p:nvSpPr>
            <p:cNvPr id="332" name="Google Shape;332;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3" name="Google Shape;333;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4" name="Google Shape;334;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5" name="Google Shape;335;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36" name="Google Shape;336;p12"/>
          <p:cNvGrpSpPr/>
          <p:nvPr/>
        </p:nvGrpSpPr>
        <p:grpSpPr>
          <a:xfrm>
            <a:off x="95351" y="4542984"/>
            <a:ext cx="7581691" cy="5901"/>
            <a:chOff x="1890075" y="5241175"/>
            <a:chExt cx="4240556" cy="257700"/>
          </a:xfrm>
        </p:grpSpPr>
        <p:sp>
          <p:nvSpPr>
            <p:cNvPr id="337" name="Google Shape;337;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8" name="Google Shape;338;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9" name="Google Shape;339;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0" name="Google Shape;340;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41" name="Google Shape;341;p12"/>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342" name="Google Shape;342;p12"/>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343" name="Google Shape;343;p12"/>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344" name="Google Shape;344;p12"/>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345" name="Google Shape;345;p12"/>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346" name="Google Shape;346;p12"/>
          <p:cNvGrpSpPr/>
          <p:nvPr/>
        </p:nvGrpSpPr>
        <p:grpSpPr>
          <a:xfrm>
            <a:off x="95351" y="8200359"/>
            <a:ext cx="7581691" cy="5901"/>
            <a:chOff x="1890075" y="5241175"/>
            <a:chExt cx="4240556" cy="257700"/>
          </a:xfrm>
        </p:grpSpPr>
        <p:sp>
          <p:nvSpPr>
            <p:cNvPr id="347" name="Google Shape;347;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 name="Google Shape;348;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9" name="Google Shape;349;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0" name="Google Shape;350;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51" name="Google Shape;351;p12"/>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3" name="Google Shape;193;p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94" name="Google Shape;194;p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8"/>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1"/>
          <p:cNvSpPr txBox="1"/>
          <p:nvPr/>
        </p:nvSpPr>
        <p:spPr>
          <a:xfrm>
            <a:off x="4467025" y="6874903"/>
            <a:ext cx="3006900" cy="2850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900" i="1" dirty="0" smtClean="0">
                <a:latin typeface="Lato"/>
                <a:ea typeface="Lato"/>
                <a:cs typeface="Lato"/>
                <a:sym typeface="Lato"/>
              </a:rPr>
              <a:t>Important features for the random forest model</a:t>
            </a:r>
            <a:endParaRPr sz="900" i="1" dirty="0">
              <a:solidFill>
                <a:srgbClr val="000000"/>
              </a:solidFill>
              <a:latin typeface="Lato"/>
              <a:ea typeface="Lato"/>
              <a:cs typeface="Lato"/>
              <a:sym typeface="Lato"/>
            </a:endParaRPr>
          </a:p>
        </p:txBody>
      </p:sp>
      <p:grpSp>
        <p:nvGrpSpPr>
          <p:cNvPr id="461" name="Google Shape;461;p21"/>
          <p:cNvGrpSpPr/>
          <p:nvPr/>
        </p:nvGrpSpPr>
        <p:grpSpPr>
          <a:xfrm>
            <a:off x="1025250" y="665125"/>
            <a:ext cx="5190000" cy="771300"/>
            <a:chOff x="1025250" y="665125"/>
            <a:chExt cx="5190000" cy="771300"/>
          </a:xfrm>
        </p:grpSpPr>
        <p:sp>
          <p:nvSpPr>
            <p:cNvPr id="462" name="Google Shape;462;p21"/>
            <p:cNvSpPr txBox="1"/>
            <p:nvPr/>
          </p:nvSpPr>
          <p:spPr>
            <a:xfrm>
              <a:off x="1025250" y="665125"/>
              <a:ext cx="5190000"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lnSpc>
                  <a:spcPct val="95000"/>
                </a:lnSpc>
                <a:spcBef>
                  <a:spcPts val="0"/>
                </a:spcBef>
                <a:spcAft>
                  <a:spcPts val="0"/>
                </a:spcAft>
                <a:buNone/>
              </a:pPr>
              <a:r>
                <a:rPr lang="en" sz="1600" b="1" dirty="0" smtClean="0">
                  <a:latin typeface="Google Sans SemiBold"/>
                  <a:ea typeface="Google Sans SemiBold"/>
                  <a:cs typeface="Google Sans SemiBold"/>
                  <a:sym typeface="Google Sans SemiBold"/>
                </a:rPr>
                <a:t>Build a Classification Model on HR turnover data</a:t>
              </a:r>
              <a:endParaRPr sz="1900" dirty="0">
                <a:solidFill>
                  <a:srgbClr val="000000"/>
                </a:solidFill>
                <a:latin typeface="Google Sans SemiBold"/>
                <a:ea typeface="Google Sans SemiBold"/>
                <a:cs typeface="Google Sans SemiBold"/>
                <a:sym typeface="Google Sans SemiBold"/>
              </a:endParaRPr>
            </a:p>
          </p:txBody>
        </p:sp>
        <p:sp>
          <p:nvSpPr>
            <p:cNvPr id="463" name="Google Shape;463;p21"/>
            <p:cNvSpPr txBox="1"/>
            <p:nvPr/>
          </p:nvSpPr>
          <p:spPr>
            <a:xfrm>
              <a:off x="1861800" y="1036225"/>
              <a:ext cx="3516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200"/>
                </a:spcAft>
                <a:buNone/>
              </a:pPr>
              <a:r>
                <a:rPr lang="en" dirty="0" smtClean="0">
                  <a:latin typeface="Roboto"/>
                  <a:ea typeface="Roboto"/>
                  <a:cs typeface="Roboto"/>
                  <a:sym typeface="Roboto"/>
                </a:rPr>
                <a:t>Prepared for Salifort Motors</a:t>
              </a:r>
              <a:endParaRPr dirty="0">
                <a:solidFill>
                  <a:srgbClr val="000000"/>
                </a:solidFill>
                <a:latin typeface="Roboto"/>
                <a:ea typeface="Roboto"/>
                <a:cs typeface="Roboto"/>
                <a:sym typeface="Roboto"/>
              </a:endParaRPr>
            </a:p>
          </p:txBody>
        </p:sp>
      </p:grpSp>
      <p:sp>
        <p:nvSpPr>
          <p:cNvPr id="2" name="TextBox 1"/>
          <p:cNvSpPr txBox="1"/>
          <p:nvPr/>
        </p:nvSpPr>
        <p:spPr>
          <a:xfrm>
            <a:off x="2115047" y="1677725"/>
            <a:ext cx="5358878" cy="738664"/>
          </a:xfrm>
          <a:prstGeom prst="rect">
            <a:avLst/>
          </a:prstGeom>
          <a:noFill/>
        </p:spPr>
        <p:txBody>
          <a:bodyPr wrap="square" rtlCol="0">
            <a:spAutoFit/>
          </a:bodyPr>
          <a:lstStyle/>
          <a:p>
            <a:r>
              <a:rPr lang="en-CA" dirty="0" err="1" smtClean="0"/>
              <a:t>Salifort</a:t>
            </a:r>
            <a:r>
              <a:rPr lang="en-CA" dirty="0" smtClean="0"/>
              <a:t> Motors has a high turnover of employees and wants a model that will predict whether an employee will leave the company.</a:t>
            </a:r>
            <a:endParaRPr lang="en-CA" dirty="0"/>
          </a:p>
        </p:txBody>
      </p:sp>
      <p:sp>
        <p:nvSpPr>
          <p:cNvPr id="3" name="TextBox 2"/>
          <p:cNvSpPr txBox="1"/>
          <p:nvPr/>
        </p:nvSpPr>
        <p:spPr>
          <a:xfrm>
            <a:off x="2099144" y="2671638"/>
            <a:ext cx="5446644" cy="954107"/>
          </a:xfrm>
          <a:prstGeom prst="rect">
            <a:avLst/>
          </a:prstGeom>
          <a:noFill/>
        </p:spPr>
        <p:txBody>
          <a:bodyPr wrap="square" rtlCol="0">
            <a:spAutoFit/>
          </a:bodyPr>
          <a:lstStyle/>
          <a:p>
            <a:r>
              <a:rPr lang="en-CA" dirty="0" smtClean="0"/>
              <a:t>Due to the high turnover rate, the company needs a classification model to predict if an employee will leave the company. It will help the company increase retention and job satisfaction for current employees, and save money and time in training new employees</a:t>
            </a:r>
            <a:endParaRPr lang="en-CA" dirty="0"/>
          </a:p>
        </p:txBody>
      </p:sp>
      <p:sp>
        <p:nvSpPr>
          <p:cNvPr id="4" name="TextBox 3"/>
          <p:cNvSpPr txBox="1"/>
          <p:nvPr/>
        </p:nvSpPr>
        <p:spPr>
          <a:xfrm>
            <a:off x="2115047" y="3737113"/>
            <a:ext cx="5358878" cy="738664"/>
          </a:xfrm>
          <a:prstGeom prst="rect">
            <a:avLst/>
          </a:prstGeom>
          <a:noFill/>
        </p:spPr>
        <p:txBody>
          <a:bodyPr wrap="square" rtlCol="0">
            <a:spAutoFit/>
          </a:bodyPr>
          <a:lstStyle/>
          <a:p>
            <a:r>
              <a:rPr lang="en-CA" dirty="0" smtClean="0"/>
              <a:t>Build a statistical model, e.g. logistic regression and a machine learning model e.g. random forest to predict if an employee will leave.</a:t>
            </a:r>
            <a:endParaRPr lang="en-CA" dirty="0"/>
          </a:p>
        </p:txBody>
      </p:sp>
      <p:sp>
        <p:nvSpPr>
          <p:cNvPr id="6" name="TextBox 5"/>
          <p:cNvSpPr txBox="1"/>
          <p:nvPr/>
        </p:nvSpPr>
        <p:spPr>
          <a:xfrm>
            <a:off x="127000" y="4995329"/>
            <a:ext cx="4030133" cy="310854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The analysis shows employees are overworked.</a:t>
            </a:r>
          </a:p>
          <a:p>
            <a:pPr marL="285750" indent="-285750">
              <a:buFont typeface="Arial" panose="020B0604020202020204" pitchFamily="34" charset="0"/>
              <a:buChar char="•"/>
            </a:pPr>
            <a:r>
              <a:rPr lang="en-CA" dirty="0" smtClean="0"/>
              <a:t>Employees working on too many projects – 7.leave the company.</a:t>
            </a:r>
          </a:p>
          <a:p>
            <a:pPr marL="285750" indent="-285750">
              <a:buFont typeface="Arial" panose="020B0604020202020204" pitchFamily="34" charset="0"/>
              <a:buChar char="•"/>
            </a:pPr>
            <a:r>
              <a:rPr lang="en-CA" dirty="0" smtClean="0"/>
              <a:t>Employees that are overworked and dissatisfied leave the company. ‘employees that are not overworked a </a:t>
            </a:r>
            <a:r>
              <a:rPr lang="en-CA" dirty="0" err="1" smtClean="0"/>
              <a:t>nd</a:t>
            </a:r>
            <a:r>
              <a:rPr lang="en-CA" dirty="0" smtClean="0"/>
              <a:t> dissatisfied might have been fired. Employees that </a:t>
            </a:r>
            <a:r>
              <a:rPr lang="en-CA" dirty="0" err="1" smtClean="0"/>
              <a:t>aare</a:t>
            </a:r>
            <a:r>
              <a:rPr lang="en-CA" dirty="0" smtClean="0"/>
              <a:t> overworked and satisfied might have been recruited by other companies.</a:t>
            </a:r>
          </a:p>
          <a:p>
            <a:pPr marL="285750" indent="-285750">
              <a:buFont typeface="Arial" panose="020B0604020202020204" pitchFamily="34" charset="0"/>
              <a:buChar char="•"/>
            </a:pPr>
            <a:r>
              <a:rPr lang="en-CA" dirty="0" smtClean="0"/>
              <a:t>The random forest model gave an excellent performance </a:t>
            </a:r>
            <a:r>
              <a:rPr lang="en-CA" dirty="0"/>
              <a:t>w</a:t>
            </a:r>
            <a:r>
              <a:rPr lang="en-CA" dirty="0" smtClean="0"/>
              <a:t>ith an f1 score </a:t>
            </a:r>
            <a:r>
              <a:rPr lang="en-CA" smtClean="0"/>
              <a:t>= </a:t>
            </a:r>
            <a:r>
              <a:rPr lang="en-CA" smtClean="0"/>
              <a:t>95</a:t>
            </a:r>
            <a:r>
              <a:rPr lang="en-CA" smtClean="0"/>
              <a:t>.6</a:t>
            </a:r>
            <a:r>
              <a:rPr lang="en-CA" smtClean="0"/>
              <a:t>%, </a:t>
            </a:r>
            <a:r>
              <a:rPr lang="en-CA" smtClean="0"/>
              <a:t>precision </a:t>
            </a:r>
            <a:r>
              <a:rPr lang="en-CA" smtClean="0"/>
              <a:t>= 98.5% </a:t>
            </a:r>
            <a:r>
              <a:rPr lang="en-CA" dirty="0" smtClean="0"/>
              <a:t>and recall </a:t>
            </a:r>
            <a:r>
              <a:rPr lang="en-CA" smtClean="0"/>
              <a:t>= </a:t>
            </a:r>
            <a:r>
              <a:rPr lang="en-CA" smtClean="0"/>
              <a:t>93.0%</a:t>
            </a:r>
            <a:endParaRPr lang="en-CA" dirty="0" smtClean="0"/>
          </a:p>
          <a:p>
            <a:pPr marL="285750" indent="-285750">
              <a:buFont typeface="Arial" panose="020B0604020202020204" pitchFamily="34" charset="0"/>
              <a:buChar char="•"/>
            </a:pPr>
            <a:r>
              <a:rPr lang="en-CA" dirty="0" smtClean="0"/>
              <a:t>Logistic regression model f1 score = 34%</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3200" y="4643836"/>
            <a:ext cx="3759200" cy="1991815"/>
          </a:xfrm>
          <a:prstGeom prst="rect">
            <a:avLst/>
          </a:prstGeom>
        </p:spPr>
      </p:pic>
      <p:sp>
        <p:nvSpPr>
          <p:cNvPr id="8" name="TextBox 7"/>
          <p:cNvSpPr txBox="1"/>
          <p:nvPr/>
        </p:nvSpPr>
        <p:spPr>
          <a:xfrm>
            <a:off x="4301656" y="7283395"/>
            <a:ext cx="3307742" cy="1169551"/>
          </a:xfrm>
          <a:prstGeom prst="rect">
            <a:avLst/>
          </a:prstGeom>
          <a:noFill/>
        </p:spPr>
        <p:txBody>
          <a:bodyPr wrap="square" rtlCol="0">
            <a:spAutoFit/>
          </a:bodyPr>
          <a:lstStyle/>
          <a:p>
            <a:r>
              <a:rPr lang="en-CA" dirty="0"/>
              <a:t>The important features </a:t>
            </a:r>
            <a:r>
              <a:rPr lang="en-CA" dirty="0" smtClean="0"/>
              <a:t>for the random forest model are </a:t>
            </a:r>
            <a:r>
              <a:rPr lang="en-CA" dirty="0" err="1"/>
              <a:t>satisfaction_level</a:t>
            </a:r>
            <a:r>
              <a:rPr lang="en-CA" dirty="0"/>
              <a:t>, </a:t>
            </a:r>
            <a:r>
              <a:rPr lang="en-CA" dirty="0" err="1"/>
              <a:t>number_project,last_evaluation</a:t>
            </a:r>
            <a:r>
              <a:rPr lang="en-CA" dirty="0"/>
              <a:t>, tenure, </a:t>
            </a:r>
            <a:r>
              <a:rPr lang="en-CA" dirty="0" err="1"/>
              <a:t>average_monthly_hours</a:t>
            </a:r>
            <a:endParaRPr lang="en-CA" dirty="0"/>
          </a:p>
          <a:p>
            <a:endParaRPr lang="en-CA" dirty="0"/>
          </a:p>
        </p:txBody>
      </p:sp>
      <p:sp>
        <p:nvSpPr>
          <p:cNvPr id="9" name="TextBox 8"/>
          <p:cNvSpPr txBox="1"/>
          <p:nvPr/>
        </p:nvSpPr>
        <p:spPr>
          <a:xfrm>
            <a:off x="620185" y="8484049"/>
            <a:ext cx="7331103" cy="1169551"/>
          </a:xfrm>
          <a:prstGeom prst="rect">
            <a:avLst/>
          </a:prstGeom>
          <a:noFill/>
        </p:spPr>
        <p:txBody>
          <a:bodyPr wrap="square" rtlCol="0">
            <a:spAutoFit/>
          </a:bodyPr>
          <a:lstStyle/>
          <a:p>
            <a:r>
              <a:rPr lang="en-CA" dirty="0"/>
              <a:t>Establish a policy where </a:t>
            </a:r>
            <a:r>
              <a:rPr lang="en-CA" dirty="0" smtClean="0"/>
              <a:t>employees </a:t>
            </a:r>
            <a:r>
              <a:rPr lang="en-CA" dirty="0"/>
              <a:t>work reasonable hours to prevent them from becoming </a:t>
            </a:r>
            <a:r>
              <a:rPr lang="en-CA" dirty="0" smtClean="0"/>
              <a:t>overworked burnout. Ensure </a:t>
            </a:r>
            <a:r>
              <a:rPr lang="en-CA" dirty="0"/>
              <a:t>employees work 3-4 </a:t>
            </a:r>
            <a:r>
              <a:rPr lang="en-CA" dirty="0" smtClean="0"/>
              <a:t>projects. Create </a:t>
            </a:r>
            <a:r>
              <a:rPr lang="en-CA" dirty="0"/>
              <a:t>an overtime with pay policy, so </a:t>
            </a:r>
            <a:r>
              <a:rPr lang="en-CA" dirty="0" smtClean="0"/>
              <a:t>employees </a:t>
            </a:r>
            <a:r>
              <a:rPr lang="en-CA" dirty="0"/>
              <a:t>are compensated for their time. </a:t>
            </a:r>
            <a:r>
              <a:rPr lang="en-CA" dirty="0" smtClean="0"/>
              <a:t>Instead </a:t>
            </a:r>
            <a:r>
              <a:rPr lang="en-CA" dirty="0"/>
              <a:t>of predicting who is likely to leave, predict satisfaction level of employees.</a:t>
            </a:r>
          </a:p>
          <a:p>
            <a:endParaRPr lang="en-CA"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1657</TotalTime>
  <Words>270</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Google Sans SemiBold</vt:lpstr>
      <vt:lpstr>Google Sans</vt:lpstr>
      <vt:lpstr>Work Sans</vt:lpstr>
      <vt:lpstr>Lato</vt:lpstr>
      <vt:lpstr>Arial</vt:lpstr>
      <vt:lpstr>PT Sans Narrow</vt:lpstr>
      <vt:lpstr>Roboto</vt:lpstr>
      <vt:lpstr>Calibri</vt:lpstr>
      <vt:lpstr>Simple Light</vt:lpstr>
      <vt:lpstr>Simple Light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Laura</cp:lastModifiedBy>
  <cp:revision>10</cp:revision>
  <dcterms:modified xsi:type="dcterms:W3CDTF">2024-03-18T22:04:25Z</dcterms:modified>
</cp:coreProperties>
</file>