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5" r:id="rId2"/>
    <p:sldId id="286" r:id="rId3"/>
    <p:sldId id="288" r:id="rId4"/>
    <p:sldId id="289" r:id="rId5"/>
    <p:sldId id="290" r:id="rId6"/>
    <p:sldId id="291" r:id="rId7"/>
    <p:sldId id="293" r:id="rId8"/>
    <p:sldId id="294" r:id="rId9"/>
    <p:sldId id="295" r:id="rId10"/>
    <p:sldId id="296" r:id="rId11"/>
    <p:sldId id="297" r:id="rId12"/>
    <p:sldId id="298" r:id="rId13"/>
    <p:sldId id="299" r:id="rId14"/>
    <p:sldId id="300" r:id="rId15"/>
    <p:sldId id="301" r:id="rId16"/>
    <p:sldId id="302"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ương Văn Sơn" initials="PVS" lastIdx="1" clrIdx="0">
    <p:extLst>
      <p:ext uri="{19B8F6BF-5375-455C-9EA6-DF929625EA0E}">
        <p15:presenceInfo xmlns:p15="http://schemas.microsoft.com/office/powerpoint/2012/main" userId="S::AT160250@actvn.edu.vn::4fe29a21-ff5f-4414-a973-0d52416c99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800"/>
    <a:srgbClr val="2B2B2D"/>
    <a:srgbClr val="E900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C38A1-ADFB-4A86-804A-458E065EAA7E}"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BD61D-D0F7-433A-966F-9ACEA3B74675}" type="slidenum">
              <a:rPr lang="en-US" smtClean="0"/>
              <a:t>‹#›</a:t>
            </a:fld>
            <a:endParaRPr lang="en-US"/>
          </a:p>
        </p:txBody>
      </p:sp>
    </p:spTree>
    <p:extLst>
      <p:ext uri="{BB962C8B-B14F-4D97-AF65-F5344CB8AC3E}">
        <p14:creationId xmlns:p14="http://schemas.microsoft.com/office/powerpoint/2010/main" val="369061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
        <p:nvSpPr>
          <p:cNvPr id="5" name="Date Placeholder 4"/>
          <p:cNvSpPr>
            <a:spLocks noGrp="1"/>
          </p:cNvSpPr>
          <p:nvPr>
            <p:ph type="dt" idx="11"/>
          </p:nvPr>
        </p:nvSpPr>
        <p:spPr/>
        <p:txBody>
          <a:bodyPr/>
          <a:lstStyle/>
          <a:p>
            <a:fld id="{1B3D246E-5EAC-4A49-A199-6C1AE528FA82}" type="datetime1">
              <a:rPr lang="zh-CN" altLang="en-US" smtClean="0"/>
              <a:t>2022/12/23</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51402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D4BA-6480-29D9-5B46-AD08B0170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D4BEF1-AEC5-8C5E-5404-BA09384D7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8A6187-D213-2617-A8C6-CFD24C7A7A37}"/>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98F10BB1-8DF4-67BB-D712-32C9F603E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1E099-3578-86A2-238C-F52F7DCB59E9}"/>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172293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187B-7F0E-48F7-96FC-A11DF258F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31E25-C610-834C-BF97-9809F160D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664C7-89DE-4D28-52CA-A5E860D3DC27}"/>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D1E2ADD0-663C-DDD6-76C1-1B0008032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1CF27-89F9-5E23-9E04-8FC514696F3F}"/>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132293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769C2-B520-A654-7BF4-4A954FF1D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2F1D1-71E6-01F9-1F5E-932D45D4C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D9BF4-0B98-F047-EBF4-835229E3EE9B}"/>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2AED1B6B-0AA1-615C-2539-FDBF02833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940AD-846B-1FF1-4A54-1DA90CB66221}"/>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985255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2"/>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09"/>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solidFill>
                  <a:schemeClr val="bg1"/>
                </a:solidFill>
              </a:rPr>
              <a:pPr lvl="0" algn="r"/>
              <a:t>23 December 2022</a:t>
            </a:fld>
            <a:r>
              <a:rPr lang="en-US">
                <a:solidFill>
                  <a:schemeClr val="bg1"/>
                </a:solidFill>
              </a:rPr>
              <a:t> | Page </a:t>
            </a:r>
            <a:fld id="{ABE13A69-7510-48BA-B518-3F4112F4C1A0}" type="slidenum">
              <a:rPr lang="en-US" smtClean="0">
                <a:solidFill>
                  <a:schemeClr val="bg1"/>
                </a:solidFill>
              </a:rPr>
              <a:pPr lvl="0" algn="r"/>
              <a:t>‹#›</a:t>
            </a:fld>
            <a:endParaRPr lang="en-US">
              <a:solidFill>
                <a:schemeClr val="bg1"/>
              </a:solidFill>
            </a:endParaRPr>
          </a:p>
        </p:txBody>
      </p:sp>
    </p:spTree>
    <p:extLst>
      <p:ext uri="{BB962C8B-B14F-4D97-AF65-F5344CB8AC3E}">
        <p14:creationId xmlns:p14="http://schemas.microsoft.com/office/powerpoint/2010/main" val="43890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ACB5-1298-DB8D-992C-6449F87FF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DF0A9-FC3E-AAB1-7D34-E00D8BBBB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9EC54-F772-986D-8E9A-D01892C4FA8C}"/>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7AC0EB2A-0A79-B32D-61B8-0BD31AD1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B24DB-B7D3-06AA-CBA9-273C8AC05C89}"/>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6975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9F37-2988-CD1D-9BC0-CE76D09EE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26592-B8D9-7A73-01AA-F17221059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851AE-E05B-FF6D-585A-C592B44489E6}"/>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F694A3A7-7BB6-A8B0-FF6E-3421A510D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0D353-57A4-6B33-D6AD-D06B250ACDA6}"/>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171590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1E37-BB47-394B-6283-DD1C99FBA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48A08-00C1-4F77-1A1E-3634A7302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9252AD-82F1-E392-90FC-047588C278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1705F7-435B-4B25-1924-A5C681E80AF3}"/>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6" name="Footer Placeholder 5">
            <a:extLst>
              <a:ext uri="{FF2B5EF4-FFF2-40B4-BE49-F238E27FC236}">
                <a16:creationId xmlns:a16="http://schemas.microsoft.com/office/drawing/2014/main" id="{30439DCA-3838-2D25-6431-6CADD1E37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536C8-1361-9924-0E57-A7791F2F8EFA}"/>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4884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8E3E-F3AB-E2DD-49F3-2CB53CA3AE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A1D40C-23E8-54A2-459E-E8C112D7B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CD6C28-867D-A708-CE81-099C6F1B7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65846-A456-4F66-F026-8EB71630C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A19E4-D309-6724-B319-7D61B90737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02663-B92F-A1ED-F4A2-7C3436EF0523}"/>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8" name="Footer Placeholder 7">
            <a:extLst>
              <a:ext uri="{FF2B5EF4-FFF2-40B4-BE49-F238E27FC236}">
                <a16:creationId xmlns:a16="http://schemas.microsoft.com/office/drawing/2014/main" id="{5C8A74BC-8FF8-BFB0-1C1B-D43E638A5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C321-B499-F649-71B9-2A24D96280FD}"/>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52114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0988-251D-705C-5B93-CA0EF8ED7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DE2FCF-12A8-441D-42FE-6CF6561750F5}"/>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4" name="Footer Placeholder 3">
            <a:extLst>
              <a:ext uri="{FF2B5EF4-FFF2-40B4-BE49-F238E27FC236}">
                <a16:creationId xmlns:a16="http://schemas.microsoft.com/office/drawing/2014/main" id="{6D9388AA-8C05-5EA9-D8C3-06E2B8A1A4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70217-31BF-9CBA-FC6B-02FF9DB3FFB4}"/>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73878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1CBFC-2BA1-1F3B-64B5-852B934999DC}"/>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3" name="Footer Placeholder 2">
            <a:extLst>
              <a:ext uri="{FF2B5EF4-FFF2-40B4-BE49-F238E27FC236}">
                <a16:creationId xmlns:a16="http://schemas.microsoft.com/office/drawing/2014/main" id="{2E86D498-4B48-50CF-BD2A-DB65FAA22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901CA5-104C-77D5-DA24-04B03F043E7A}"/>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4358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BF1A-E159-2ABB-D9D4-1CB066B52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F35C56-F5CF-F5DC-956E-86F402C80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DD00A-6257-D7BC-3C1A-DC0DEF86C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8B6D5-ACB1-F597-A7FF-63DFDA2C35B7}"/>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6" name="Footer Placeholder 5">
            <a:extLst>
              <a:ext uri="{FF2B5EF4-FFF2-40B4-BE49-F238E27FC236}">
                <a16:creationId xmlns:a16="http://schemas.microsoft.com/office/drawing/2014/main" id="{7760C2FC-5272-D39D-DF43-1CB16B2FF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A6A3-2A9D-D717-27C7-66100FAEBEAC}"/>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179062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C621-BC64-FD69-FF50-E6EDAB3F5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4C98C-0C65-591F-8C58-A50AE529A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067E2-034E-0913-783E-DBF23FF41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27D48-449E-4B6C-BA95-3EB3C5B9A838}"/>
              </a:ext>
            </a:extLst>
          </p:cNvPr>
          <p:cNvSpPr>
            <a:spLocks noGrp="1"/>
          </p:cNvSpPr>
          <p:nvPr>
            <p:ph type="dt" sz="half" idx="10"/>
          </p:nvPr>
        </p:nvSpPr>
        <p:spPr/>
        <p:txBody>
          <a:bodyPr/>
          <a:lstStyle/>
          <a:p>
            <a:fld id="{51721B43-3A6B-434A-B2F4-9A6BD7DC1C4B}" type="datetimeFigureOut">
              <a:rPr lang="en-US" smtClean="0"/>
              <a:t>12/23/2022</a:t>
            </a:fld>
            <a:endParaRPr lang="en-US"/>
          </a:p>
        </p:txBody>
      </p:sp>
      <p:sp>
        <p:nvSpPr>
          <p:cNvPr id="6" name="Footer Placeholder 5">
            <a:extLst>
              <a:ext uri="{FF2B5EF4-FFF2-40B4-BE49-F238E27FC236}">
                <a16:creationId xmlns:a16="http://schemas.microsoft.com/office/drawing/2014/main" id="{5020594C-596F-99F5-A12A-3C4214B6B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2698A-5549-DBA3-7995-46FD5CE13543}"/>
              </a:ext>
            </a:extLst>
          </p:cNvPr>
          <p:cNvSpPr>
            <a:spLocks noGrp="1"/>
          </p:cNvSpPr>
          <p:nvPr>
            <p:ph type="sldNum" sz="quarter" idx="12"/>
          </p:nvPr>
        </p:nvSpPr>
        <p:spPr/>
        <p:txBody>
          <a:bodyPr/>
          <a:lstStyle/>
          <a:p>
            <a:fld id="{6B8C040C-7593-496A-BD87-BA27B32FC06C}" type="slidenum">
              <a:rPr lang="en-US" smtClean="0"/>
              <a:t>‹#›</a:t>
            </a:fld>
            <a:endParaRPr lang="en-US"/>
          </a:p>
        </p:txBody>
      </p:sp>
    </p:spTree>
    <p:extLst>
      <p:ext uri="{BB962C8B-B14F-4D97-AF65-F5344CB8AC3E}">
        <p14:creationId xmlns:p14="http://schemas.microsoft.com/office/powerpoint/2010/main" val="320232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C1D17-A6DD-1101-062B-42E7EF556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FBA7D-45EF-5A2C-4C0A-700441A04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87E33-5BE5-57C7-9D26-D217CB58E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21B43-3A6B-434A-B2F4-9A6BD7DC1C4B}" type="datetimeFigureOut">
              <a:rPr lang="en-US" smtClean="0"/>
              <a:t>12/23/2022</a:t>
            </a:fld>
            <a:endParaRPr lang="en-US"/>
          </a:p>
        </p:txBody>
      </p:sp>
      <p:sp>
        <p:nvSpPr>
          <p:cNvPr id="5" name="Footer Placeholder 4">
            <a:extLst>
              <a:ext uri="{FF2B5EF4-FFF2-40B4-BE49-F238E27FC236}">
                <a16:creationId xmlns:a16="http://schemas.microsoft.com/office/drawing/2014/main" id="{FAF21333-339A-6045-1944-93D8840981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3EF97C-9C6B-ED07-CE43-D52AC4E5F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C040C-7593-496A-BD87-BA27B32FC06C}" type="slidenum">
              <a:rPr lang="en-US" smtClean="0"/>
              <a:t>‹#›</a:t>
            </a:fld>
            <a:endParaRPr lang="en-US"/>
          </a:p>
        </p:txBody>
      </p:sp>
    </p:spTree>
    <p:extLst>
      <p:ext uri="{BB962C8B-B14F-4D97-AF65-F5344CB8AC3E}">
        <p14:creationId xmlns:p14="http://schemas.microsoft.com/office/powerpoint/2010/main" val="335083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331694" y="1128408"/>
            <a:ext cx="9592235" cy="1200329"/>
          </a:xfrm>
          <a:prstGeom prst="rect">
            <a:avLst/>
          </a:prstGeom>
          <a:noFill/>
        </p:spPr>
        <p:txBody>
          <a:bodyPr wrap="square" rtlCol="0">
            <a:spAutoFit/>
            <a:scene3d>
              <a:camera prst="orthographicFront"/>
              <a:lightRig rig="threePt" dir="t"/>
            </a:scene3d>
            <a:sp3d contourW="12700"/>
          </a:bodyPr>
          <a:lstStyle/>
          <a:p>
            <a:r>
              <a:rPr lang="en-US" altLang="zh-CN" sz="3600" b="1">
                <a:solidFill>
                  <a:schemeClr val="tx1">
                    <a:lumMod val="75000"/>
                    <a:lumOff val="25000"/>
                  </a:schemeClr>
                </a:solidFill>
                <a:latin typeface="Calibri" panose="020F0502020204030204" pitchFamily="34" charset="0"/>
                <a:ea typeface="+mj-ea"/>
              </a:rPr>
              <a:t>NGHIÊN CỨU GIẢI PHÁP ĐẢM BẢO AN TOÀN CHO MICROSERVICES TRÊN KUBERNETES</a:t>
            </a:r>
            <a:endParaRPr lang="en-US" altLang="zh-CN" sz="2800" i="1">
              <a:solidFill>
                <a:schemeClr val="tx1">
                  <a:lumMod val="75000"/>
                  <a:lumOff val="25000"/>
                </a:schemeClr>
              </a:solidFill>
              <a:latin typeface="Calibri" panose="020F0502020204030204" pitchFamily="34" charset="0"/>
              <a:ea typeface="+mj-ea"/>
            </a:endParaRPr>
          </a:p>
        </p:txBody>
      </p:sp>
      <p:sp>
        <p:nvSpPr>
          <p:cNvPr id="2" name="Rectangle 1">
            <a:extLst>
              <a:ext uri="{FF2B5EF4-FFF2-40B4-BE49-F238E27FC236}">
                <a16:creationId xmlns:a16="http://schemas.microsoft.com/office/drawing/2014/main" id="{BE1A2837-DE52-A878-2428-6327100B3223}"/>
              </a:ext>
            </a:extLst>
          </p:cNvPr>
          <p:cNvSpPr/>
          <p:nvPr/>
        </p:nvSpPr>
        <p:spPr>
          <a:xfrm>
            <a:off x="9923929" y="6248400"/>
            <a:ext cx="2268071" cy="546847"/>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78AF331-2C8A-12F6-DCF5-FCBA6A6B387D}"/>
              </a:ext>
            </a:extLst>
          </p:cNvPr>
          <p:cNvSpPr/>
          <p:nvPr/>
        </p:nvSpPr>
        <p:spPr>
          <a:xfrm>
            <a:off x="0" y="6589059"/>
            <a:ext cx="4715435"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07775D-309E-7803-3A3F-2DC6C10407D6}"/>
              </a:ext>
            </a:extLst>
          </p:cNvPr>
          <p:cNvSpPr txBox="1"/>
          <p:nvPr/>
        </p:nvSpPr>
        <p:spPr>
          <a:xfrm>
            <a:off x="699247" y="4258236"/>
            <a:ext cx="5764306" cy="923330"/>
          </a:xfrm>
          <a:prstGeom prst="rect">
            <a:avLst/>
          </a:prstGeom>
          <a:noFill/>
        </p:spPr>
        <p:txBody>
          <a:bodyPr wrap="square" rtlCol="0">
            <a:spAutoFit/>
          </a:bodyPr>
          <a:lstStyle/>
          <a:p>
            <a:r>
              <a:rPr lang="en-US"/>
              <a:t>Giáo viên hướng dẫn: TS. Nguyễn Mạnh Thắng</a:t>
            </a:r>
          </a:p>
          <a:p>
            <a:r>
              <a:rPr lang="en-US"/>
              <a:t>Thành viên nhóm: 	Phương Văn Sơn</a:t>
            </a:r>
          </a:p>
          <a:p>
            <a:r>
              <a:rPr lang="en-US"/>
              <a:t>	 	Lê Huy Dũng</a:t>
            </a: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or: Elbow 35">
            <a:extLst>
              <a:ext uri="{FF2B5EF4-FFF2-40B4-BE49-F238E27FC236}">
                <a16:creationId xmlns:a16="http://schemas.microsoft.com/office/drawing/2014/main" id="{2D3266EE-0303-44F8-EDC1-9890FE59CB1C}"/>
              </a:ext>
            </a:extLst>
          </p:cNvPr>
          <p:cNvCxnSpPr/>
          <p:nvPr/>
        </p:nvCxnSpPr>
        <p:spPr>
          <a:xfrm>
            <a:off x="5576488" y="4810141"/>
            <a:ext cx="653661" cy="878519"/>
          </a:xfrm>
          <a:prstGeom prst="bentConnector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quản lí traffic</a:t>
            </a:r>
          </a:p>
        </p:txBody>
      </p:sp>
      <p:sp>
        <p:nvSpPr>
          <p:cNvPr id="6" name="TextBox 5">
            <a:extLst>
              <a:ext uri="{FF2B5EF4-FFF2-40B4-BE49-F238E27FC236}">
                <a16:creationId xmlns:a16="http://schemas.microsoft.com/office/drawing/2014/main" id="{EC28A538-0015-7EB3-AD4C-2B347CA8E9C8}"/>
              </a:ext>
            </a:extLst>
          </p:cNvPr>
          <p:cNvSpPr txBox="1"/>
          <p:nvPr/>
        </p:nvSpPr>
        <p:spPr>
          <a:xfrm>
            <a:off x="1024337" y="1087076"/>
            <a:ext cx="9941509"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 Tạo ra các file cấu hình để cho control plane đọc sau đó control plane gửi lại các cấu file cấu hình định tuyến cho proxy, và các proxy sẽ áp dụng các luật trong các file định tuyến này. Ngoài ra Istio có tính năng như canary deployment, traffic mirroring, dark release.</a:t>
            </a:r>
          </a:p>
        </p:txBody>
      </p:sp>
      <p:sp>
        <p:nvSpPr>
          <p:cNvPr id="19" name="Rectangle 18">
            <a:extLst>
              <a:ext uri="{FF2B5EF4-FFF2-40B4-BE49-F238E27FC236}">
                <a16:creationId xmlns:a16="http://schemas.microsoft.com/office/drawing/2014/main" id="{BF419C00-8669-2BB3-890B-78035785E67F}"/>
              </a:ext>
            </a:extLst>
          </p:cNvPr>
          <p:cNvSpPr/>
          <p:nvPr/>
        </p:nvSpPr>
        <p:spPr>
          <a:xfrm>
            <a:off x="4710512" y="4343400"/>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A</a:t>
            </a:r>
          </a:p>
        </p:txBody>
      </p:sp>
      <p:sp>
        <p:nvSpPr>
          <p:cNvPr id="20" name="Rectangle 19">
            <a:extLst>
              <a:ext uri="{FF2B5EF4-FFF2-40B4-BE49-F238E27FC236}">
                <a16:creationId xmlns:a16="http://schemas.microsoft.com/office/drawing/2014/main" id="{7ACC229D-6E0F-FB80-5604-E2AD225258EA}"/>
              </a:ext>
            </a:extLst>
          </p:cNvPr>
          <p:cNvSpPr/>
          <p:nvPr/>
        </p:nvSpPr>
        <p:spPr>
          <a:xfrm>
            <a:off x="6230149" y="3677390"/>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v1</a:t>
            </a:r>
          </a:p>
        </p:txBody>
      </p:sp>
      <p:sp>
        <p:nvSpPr>
          <p:cNvPr id="21" name="Rectangle 20">
            <a:extLst>
              <a:ext uri="{FF2B5EF4-FFF2-40B4-BE49-F238E27FC236}">
                <a16:creationId xmlns:a16="http://schemas.microsoft.com/office/drawing/2014/main" id="{DC100A3F-E1D6-1D96-0C4D-EE48EA7DB146}"/>
              </a:ext>
            </a:extLst>
          </p:cNvPr>
          <p:cNvSpPr/>
          <p:nvPr/>
        </p:nvSpPr>
        <p:spPr>
          <a:xfrm>
            <a:off x="6230149" y="5221919"/>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v2</a:t>
            </a:r>
          </a:p>
        </p:txBody>
      </p:sp>
      <p:sp>
        <p:nvSpPr>
          <p:cNvPr id="25" name="Rectangle 24">
            <a:extLst>
              <a:ext uri="{FF2B5EF4-FFF2-40B4-BE49-F238E27FC236}">
                <a16:creationId xmlns:a16="http://schemas.microsoft.com/office/drawing/2014/main" id="{4657804B-14AC-84C0-DDC1-A91F490DB35C}"/>
              </a:ext>
            </a:extLst>
          </p:cNvPr>
          <p:cNvSpPr/>
          <p:nvPr/>
        </p:nvSpPr>
        <p:spPr>
          <a:xfrm>
            <a:off x="557612" y="4345619"/>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A</a:t>
            </a:r>
          </a:p>
        </p:txBody>
      </p:sp>
      <p:sp>
        <p:nvSpPr>
          <p:cNvPr id="26" name="Rectangle 25">
            <a:extLst>
              <a:ext uri="{FF2B5EF4-FFF2-40B4-BE49-F238E27FC236}">
                <a16:creationId xmlns:a16="http://schemas.microsoft.com/office/drawing/2014/main" id="{FBE5B890-97F4-7619-F756-35412380D18A}"/>
              </a:ext>
            </a:extLst>
          </p:cNvPr>
          <p:cNvSpPr/>
          <p:nvPr/>
        </p:nvSpPr>
        <p:spPr>
          <a:xfrm>
            <a:off x="2077249" y="3679609"/>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v1</a:t>
            </a:r>
          </a:p>
        </p:txBody>
      </p:sp>
      <p:sp>
        <p:nvSpPr>
          <p:cNvPr id="27" name="Rectangle 26">
            <a:extLst>
              <a:ext uri="{FF2B5EF4-FFF2-40B4-BE49-F238E27FC236}">
                <a16:creationId xmlns:a16="http://schemas.microsoft.com/office/drawing/2014/main" id="{5226ED6A-EBCA-F896-6AD9-124166571825}"/>
              </a:ext>
            </a:extLst>
          </p:cNvPr>
          <p:cNvSpPr/>
          <p:nvPr/>
        </p:nvSpPr>
        <p:spPr>
          <a:xfrm>
            <a:off x="2077249" y="5224138"/>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v2</a:t>
            </a:r>
          </a:p>
        </p:txBody>
      </p:sp>
      <p:sp>
        <p:nvSpPr>
          <p:cNvPr id="28" name="Rectangle 27">
            <a:extLst>
              <a:ext uri="{FF2B5EF4-FFF2-40B4-BE49-F238E27FC236}">
                <a16:creationId xmlns:a16="http://schemas.microsoft.com/office/drawing/2014/main" id="{F2AFE0EF-37D6-DD78-5529-450567A4FDE6}"/>
              </a:ext>
            </a:extLst>
          </p:cNvPr>
          <p:cNvSpPr/>
          <p:nvPr/>
        </p:nvSpPr>
        <p:spPr>
          <a:xfrm>
            <a:off x="8663387" y="4343400"/>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A</a:t>
            </a:r>
          </a:p>
        </p:txBody>
      </p:sp>
      <p:sp>
        <p:nvSpPr>
          <p:cNvPr id="29" name="Rectangle 28">
            <a:extLst>
              <a:ext uri="{FF2B5EF4-FFF2-40B4-BE49-F238E27FC236}">
                <a16:creationId xmlns:a16="http://schemas.microsoft.com/office/drawing/2014/main" id="{F6B106FD-2948-56F5-2C46-429C1A24520F}"/>
              </a:ext>
            </a:extLst>
          </p:cNvPr>
          <p:cNvSpPr/>
          <p:nvPr/>
        </p:nvSpPr>
        <p:spPr>
          <a:xfrm>
            <a:off x="10183024" y="3677390"/>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v1</a:t>
            </a:r>
          </a:p>
        </p:txBody>
      </p:sp>
      <p:sp>
        <p:nvSpPr>
          <p:cNvPr id="30" name="Rectangle 29">
            <a:extLst>
              <a:ext uri="{FF2B5EF4-FFF2-40B4-BE49-F238E27FC236}">
                <a16:creationId xmlns:a16="http://schemas.microsoft.com/office/drawing/2014/main" id="{430C9CDF-549C-C4D0-87A7-BA42B106042A}"/>
              </a:ext>
            </a:extLst>
          </p:cNvPr>
          <p:cNvSpPr/>
          <p:nvPr/>
        </p:nvSpPr>
        <p:spPr>
          <a:xfrm>
            <a:off x="10183024" y="5221919"/>
            <a:ext cx="865976" cy="865976"/>
          </a:xfrm>
          <a:prstGeom prst="rect">
            <a:avLst/>
          </a:prstGeom>
          <a:solidFill>
            <a:srgbClr val="C00000"/>
          </a:solidFill>
          <a:ln>
            <a:solidFill>
              <a:srgbClr val="FF1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mes New Roman" panose="02020603050405020304" pitchFamily="18" charset="0"/>
                <a:cs typeface="Times New Roman" panose="02020603050405020304" pitchFamily="18" charset="0"/>
              </a:rPr>
              <a:t>Service B</a:t>
            </a:r>
          </a:p>
          <a:p>
            <a:pPr algn="ctr"/>
            <a:r>
              <a:rPr lang="en-US" sz="1200">
                <a:latin typeface="Times New Roman" panose="02020603050405020304" pitchFamily="18" charset="0"/>
                <a:cs typeface="Times New Roman" panose="02020603050405020304" pitchFamily="18" charset="0"/>
              </a:rPr>
              <a:t>v2</a:t>
            </a:r>
          </a:p>
        </p:txBody>
      </p:sp>
      <p:cxnSp>
        <p:nvCxnSpPr>
          <p:cNvPr id="32" name="Connector: Elbow 31">
            <a:extLst>
              <a:ext uri="{FF2B5EF4-FFF2-40B4-BE49-F238E27FC236}">
                <a16:creationId xmlns:a16="http://schemas.microsoft.com/office/drawing/2014/main" id="{8B00A44E-BAE7-83DF-C131-466A0680C1CE}"/>
              </a:ext>
            </a:extLst>
          </p:cNvPr>
          <p:cNvCxnSpPr>
            <a:stCxn id="25" idx="3"/>
            <a:endCxn id="26" idx="1"/>
          </p:cNvCxnSpPr>
          <p:nvPr/>
        </p:nvCxnSpPr>
        <p:spPr>
          <a:xfrm flipV="1">
            <a:off x="1423588" y="4112597"/>
            <a:ext cx="653661" cy="666010"/>
          </a:xfrm>
          <a:prstGeom prst="bentConnector3">
            <a:avLst/>
          </a:prstGeom>
          <a:ln>
            <a:solidFill>
              <a:srgbClr val="FF1800"/>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10D7B78-186C-941B-2935-356BA8CB6B2E}"/>
              </a:ext>
            </a:extLst>
          </p:cNvPr>
          <p:cNvCxnSpPr>
            <a:stCxn id="25" idx="3"/>
            <a:endCxn id="27" idx="1"/>
          </p:cNvCxnSpPr>
          <p:nvPr/>
        </p:nvCxnSpPr>
        <p:spPr>
          <a:xfrm>
            <a:off x="1423588" y="4778607"/>
            <a:ext cx="653661" cy="878519"/>
          </a:xfrm>
          <a:prstGeom prst="bentConnector3">
            <a:avLst/>
          </a:prstGeom>
          <a:ln>
            <a:solidFill>
              <a:srgbClr val="FF1800"/>
            </a:solidFill>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817BC78-7C06-DE15-8F17-4991A9C3B7D0}"/>
              </a:ext>
            </a:extLst>
          </p:cNvPr>
          <p:cNvCxnSpPr/>
          <p:nvPr/>
        </p:nvCxnSpPr>
        <p:spPr>
          <a:xfrm flipV="1">
            <a:off x="5576488" y="4144131"/>
            <a:ext cx="653661" cy="666010"/>
          </a:xfrm>
          <a:prstGeom prst="bentConnector3">
            <a:avLst/>
          </a:prstGeom>
          <a:ln>
            <a:solidFill>
              <a:srgbClr val="FF1800"/>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E185AD0-6EEC-0317-C9C4-E4F42C413E97}"/>
              </a:ext>
            </a:extLst>
          </p:cNvPr>
          <p:cNvCxnSpPr/>
          <p:nvPr/>
        </p:nvCxnSpPr>
        <p:spPr>
          <a:xfrm flipV="1">
            <a:off x="9529363" y="4144131"/>
            <a:ext cx="653661" cy="666010"/>
          </a:xfrm>
          <a:prstGeom prst="bentConnector3">
            <a:avLst/>
          </a:prstGeom>
          <a:ln>
            <a:solidFill>
              <a:srgbClr val="FF1800"/>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C3A2B06-D9D8-1CD8-E9AC-034F6845F8BF}"/>
              </a:ext>
            </a:extLst>
          </p:cNvPr>
          <p:cNvCxnSpPr/>
          <p:nvPr/>
        </p:nvCxnSpPr>
        <p:spPr>
          <a:xfrm>
            <a:off x="9529363" y="4810141"/>
            <a:ext cx="653661" cy="878519"/>
          </a:xfrm>
          <a:prstGeom prst="bentConnector3">
            <a:avLst/>
          </a:prstGeom>
          <a:ln>
            <a:solidFill>
              <a:schemeClr val="tx1">
                <a:lumMod val="95000"/>
                <a:lumOff val="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CB7CFEF-B6B8-9474-6345-1B9AF26967CB}"/>
              </a:ext>
            </a:extLst>
          </p:cNvPr>
          <p:cNvSpPr txBox="1"/>
          <p:nvPr/>
        </p:nvSpPr>
        <p:spPr>
          <a:xfrm>
            <a:off x="1223563" y="3938188"/>
            <a:ext cx="853686" cy="369332"/>
          </a:xfrm>
          <a:prstGeom prst="rect">
            <a:avLst/>
          </a:prstGeom>
          <a:noFill/>
        </p:spPr>
        <p:txBody>
          <a:bodyPr wrap="square" rtlCol="0">
            <a:spAutoFit/>
          </a:bodyPr>
          <a:lstStyle/>
          <a:p>
            <a:r>
              <a:rPr lang="en-US"/>
              <a:t>20%</a:t>
            </a:r>
          </a:p>
        </p:txBody>
      </p:sp>
      <p:sp>
        <p:nvSpPr>
          <p:cNvPr id="40" name="TextBox 39">
            <a:extLst>
              <a:ext uri="{FF2B5EF4-FFF2-40B4-BE49-F238E27FC236}">
                <a16:creationId xmlns:a16="http://schemas.microsoft.com/office/drawing/2014/main" id="{8866189D-D608-155E-74D9-0FCB18F1E586}"/>
              </a:ext>
            </a:extLst>
          </p:cNvPr>
          <p:cNvSpPr txBox="1"/>
          <p:nvPr/>
        </p:nvSpPr>
        <p:spPr>
          <a:xfrm>
            <a:off x="1223563" y="5401592"/>
            <a:ext cx="853686" cy="369332"/>
          </a:xfrm>
          <a:prstGeom prst="rect">
            <a:avLst/>
          </a:prstGeom>
          <a:noFill/>
        </p:spPr>
        <p:txBody>
          <a:bodyPr wrap="square" rtlCol="0">
            <a:spAutoFit/>
          </a:bodyPr>
          <a:lstStyle/>
          <a:p>
            <a:r>
              <a:rPr lang="en-US"/>
              <a:t>80%</a:t>
            </a:r>
          </a:p>
        </p:txBody>
      </p:sp>
      <p:sp>
        <p:nvSpPr>
          <p:cNvPr id="41" name="TextBox 40">
            <a:extLst>
              <a:ext uri="{FF2B5EF4-FFF2-40B4-BE49-F238E27FC236}">
                <a16:creationId xmlns:a16="http://schemas.microsoft.com/office/drawing/2014/main" id="{5811D1B7-9484-66C6-6E95-873DB7CDE64F}"/>
              </a:ext>
            </a:extLst>
          </p:cNvPr>
          <p:cNvSpPr txBox="1"/>
          <p:nvPr/>
        </p:nvSpPr>
        <p:spPr>
          <a:xfrm>
            <a:off x="5205013" y="5503994"/>
            <a:ext cx="962824" cy="369332"/>
          </a:xfrm>
          <a:prstGeom prst="rect">
            <a:avLst/>
          </a:prstGeom>
          <a:noFill/>
        </p:spPr>
        <p:txBody>
          <a:bodyPr wrap="square" rtlCol="0">
            <a:spAutoFit/>
          </a:bodyPr>
          <a:lstStyle/>
          <a:p>
            <a:r>
              <a:rPr lang="en-US"/>
              <a:t>tester</a:t>
            </a:r>
          </a:p>
        </p:txBody>
      </p:sp>
      <p:sp>
        <p:nvSpPr>
          <p:cNvPr id="42" name="TextBox 41">
            <a:extLst>
              <a:ext uri="{FF2B5EF4-FFF2-40B4-BE49-F238E27FC236}">
                <a16:creationId xmlns:a16="http://schemas.microsoft.com/office/drawing/2014/main" id="{008DB995-0803-0B9A-591D-4886F4C0916F}"/>
              </a:ext>
            </a:extLst>
          </p:cNvPr>
          <p:cNvSpPr txBox="1"/>
          <p:nvPr/>
        </p:nvSpPr>
        <p:spPr>
          <a:xfrm>
            <a:off x="5255132" y="3891960"/>
            <a:ext cx="962824" cy="369332"/>
          </a:xfrm>
          <a:prstGeom prst="rect">
            <a:avLst/>
          </a:prstGeom>
          <a:noFill/>
        </p:spPr>
        <p:txBody>
          <a:bodyPr wrap="square" rtlCol="0">
            <a:spAutoFit/>
          </a:bodyPr>
          <a:lstStyle/>
          <a:p>
            <a:r>
              <a:rPr lang="en-US"/>
              <a:t>users</a:t>
            </a:r>
          </a:p>
        </p:txBody>
      </p:sp>
      <p:sp>
        <p:nvSpPr>
          <p:cNvPr id="43" name="TextBox 42">
            <a:extLst>
              <a:ext uri="{FF2B5EF4-FFF2-40B4-BE49-F238E27FC236}">
                <a16:creationId xmlns:a16="http://schemas.microsoft.com/office/drawing/2014/main" id="{6D5E8F9F-47DB-56EE-F7A0-143FE9BA9C40}"/>
              </a:ext>
            </a:extLst>
          </p:cNvPr>
          <p:cNvSpPr txBox="1"/>
          <p:nvPr/>
        </p:nvSpPr>
        <p:spPr>
          <a:xfrm>
            <a:off x="9232393" y="3826078"/>
            <a:ext cx="962824" cy="369332"/>
          </a:xfrm>
          <a:prstGeom prst="rect">
            <a:avLst/>
          </a:prstGeom>
          <a:noFill/>
        </p:spPr>
        <p:txBody>
          <a:bodyPr wrap="square" rtlCol="0">
            <a:spAutoFit/>
          </a:bodyPr>
          <a:lstStyle/>
          <a:p>
            <a:r>
              <a:rPr lang="en-US"/>
              <a:t>100%</a:t>
            </a:r>
          </a:p>
        </p:txBody>
      </p:sp>
      <p:sp>
        <p:nvSpPr>
          <p:cNvPr id="44" name="TextBox 43">
            <a:extLst>
              <a:ext uri="{FF2B5EF4-FFF2-40B4-BE49-F238E27FC236}">
                <a16:creationId xmlns:a16="http://schemas.microsoft.com/office/drawing/2014/main" id="{4B3AC49E-0483-D5FD-1085-4B46FBE9C76A}"/>
              </a:ext>
            </a:extLst>
          </p:cNvPr>
          <p:cNvSpPr txBox="1"/>
          <p:nvPr/>
        </p:nvSpPr>
        <p:spPr>
          <a:xfrm>
            <a:off x="9247976" y="5436488"/>
            <a:ext cx="962824" cy="369332"/>
          </a:xfrm>
          <a:prstGeom prst="rect">
            <a:avLst/>
          </a:prstGeom>
          <a:noFill/>
        </p:spPr>
        <p:txBody>
          <a:bodyPr wrap="square" rtlCol="0">
            <a:spAutoFit/>
          </a:bodyPr>
          <a:lstStyle/>
          <a:p>
            <a:r>
              <a:rPr lang="en-US"/>
              <a:t>copy</a:t>
            </a:r>
          </a:p>
        </p:txBody>
      </p:sp>
      <p:sp>
        <p:nvSpPr>
          <p:cNvPr id="46" name="TextBox 45">
            <a:extLst>
              <a:ext uri="{FF2B5EF4-FFF2-40B4-BE49-F238E27FC236}">
                <a16:creationId xmlns:a16="http://schemas.microsoft.com/office/drawing/2014/main" id="{2B5161F9-1835-2FD8-D9A8-5C15F98B8BCA}"/>
              </a:ext>
            </a:extLst>
          </p:cNvPr>
          <p:cNvSpPr txBox="1"/>
          <p:nvPr/>
        </p:nvSpPr>
        <p:spPr>
          <a:xfrm>
            <a:off x="884442" y="6350979"/>
            <a:ext cx="2385613" cy="369332"/>
          </a:xfrm>
          <a:prstGeom prst="rect">
            <a:avLst/>
          </a:prstGeom>
          <a:noFill/>
        </p:spPr>
        <p:txBody>
          <a:bodyPr wrap="square" rtlCol="0">
            <a:spAutoFit/>
          </a:bodyPr>
          <a:lstStyle/>
          <a:p>
            <a:r>
              <a:rPr lang="en-US"/>
              <a:t>1. Canary deployment</a:t>
            </a:r>
          </a:p>
        </p:txBody>
      </p:sp>
      <p:sp>
        <p:nvSpPr>
          <p:cNvPr id="47" name="TextBox 46">
            <a:extLst>
              <a:ext uri="{FF2B5EF4-FFF2-40B4-BE49-F238E27FC236}">
                <a16:creationId xmlns:a16="http://schemas.microsoft.com/office/drawing/2014/main" id="{CF91EB02-8161-04C5-6F0D-066DB99CB550}"/>
              </a:ext>
            </a:extLst>
          </p:cNvPr>
          <p:cNvSpPr txBox="1"/>
          <p:nvPr/>
        </p:nvSpPr>
        <p:spPr>
          <a:xfrm>
            <a:off x="9096375" y="6302464"/>
            <a:ext cx="2385613" cy="369332"/>
          </a:xfrm>
          <a:prstGeom prst="rect">
            <a:avLst/>
          </a:prstGeom>
          <a:noFill/>
        </p:spPr>
        <p:txBody>
          <a:bodyPr wrap="square" rtlCol="0">
            <a:spAutoFit/>
          </a:bodyPr>
          <a:lstStyle/>
          <a:p>
            <a:r>
              <a:rPr lang="en-US"/>
              <a:t>3. Traffic mirroring</a:t>
            </a:r>
          </a:p>
        </p:txBody>
      </p:sp>
      <p:sp>
        <p:nvSpPr>
          <p:cNvPr id="48" name="TextBox 47">
            <a:extLst>
              <a:ext uri="{FF2B5EF4-FFF2-40B4-BE49-F238E27FC236}">
                <a16:creationId xmlns:a16="http://schemas.microsoft.com/office/drawing/2014/main" id="{7B3BA203-4E9A-C2DF-CFB9-EE7BAB50EE03}"/>
              </a:ext>
            </a:extLst>
          </p:cNvPr>
          <p:cNvSpPr txBox="1"/>
          <p:nvPr/>
        </p:nvSpPr>
        <p:spPr>
          <a:xfrm>
            <a:off x="5205013" y="6350979"/>
            <a:ext cx="2385613" cy="369332"/>
          </a:xfrm>
          <a:prstGeom prst="rect">
            <a:avLst/>
          </a:prstGeom>
          <a:noFill/>
        </p:spPr>
        <p:txBody>
          <a:bodyPr wrap="square" rtlCol="0">
            <a:spAutoFit/>
          </a:bodyPr>
          <a:lstStyle/>
          <a:p>
            <a:r>
              <a:rPr lang="en-US"/>
              <a:t>2. Dark release</a:t>
            </a:r>
          </a:p>
        </p:txBody>
      </p:sp>
    </p:spTree>
    <p:extLst>
      <p:ext uri="{BB962C8B-B14F-4D97-AF65-F5344CB8AC3E}">
        <p14:creationId xmlns:p14="http://schemas.microsoft.com/office/powerpoint/2010/main" val="64542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CB8872-9DD4-E208-FED4-98559014FF42}"/>
              </a:ext>
            </a:extLst>
          </p:cNvPr>
          <p:cNvPicPr>
            <a:picLocks noChangeAspect="1"/>
          </p:cNvPicPr>
          <p:nvPr/>
        </p:nvPicPr>
        <p:blipFill>
          <a:blip r:embed="rId2"/>
          <a:stretch>
            <a:fillRect/>
          </a:stretch>
        </p:blipFill>
        <p:spPr>
          <a:xfrm>
            <a:off x="2055054" y="3212691"/>
            <a:ext cx="7003774" cy="3645309"/>
          </a:xfrm>
          <a:prstGeom prst="rect">
            <a:avLst/>
          </a:prstGeom>
        </p:spPr>
      </p:pic>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giám sát network</a:t>
            </a:r>
          </a:p>
        </p:txBody>
      </p:sp>
      <p:sp>
        <p:nvSpPr>
          <p:cNvPr id="6" name="TextBox 5">
            <a:extLst>
              <a:ext uri="{FF2B5EF4-FFF2-40B4-BE49-F238E27FC236}">
                <a16:creationId xmlns:a16="http://schemas.microsoft.com/office/drawing/2014/main" id="{EC28A538-0015-7EB3-AD4C-2B347CA8E9C8}"/>
              </a:ext>
            </a:extLst>
          </p:cNvPr>
          <p:cNvSpPr txBox="1"/>
          <p:nvPr/>
        </p:nvSpPr>
        <p:spPr>
          <a:xfrm>
            <a:off x="586187" y="987361"/>
            <a:ext cx="9941509" cy="2677656"/>
          </a:xfrm>
          <a:prstGeom prst="rect">
            <a:avLst/>
          </a:prstGeom>
          <a:noFill/>
        </p:spPr>
        <p:txBody>
          <a:bodyPr wrap="square" rtlCol="0">
            <a:spAutoFit/>
          </a:bodyPr>
          <a:lstStyle/>
          <a:p>
            <a:pPr marL="457200" indent="-457200" algn="just">
              <a:buAutoNum type="arabicPeriod"/>
            </a:pPr>
            <a:r>
              <a:rPr lang="en-US" sz="2400">
                <a:latin typeface="Times New Roman" panose="02020603050405020304" pitchFamily="18" charset="0"/>
                <a:cs typeface="Times New Roman" panose="02020603050405020304" pitchFamily="18" charset="0"/>
              </a:rPr>
              <a:t>Cách Istio thu thập metrics:</a:t>
            </a:r>
          </a:p>
          <a:p>
            <a:pPr algn="just"/>
            <a:r>
              <a:rPr lang="en-US" sz="2400">
                <a:latin typeface="Times New Roman" panose="02020603050405020304" pitchFamily="18" charset="0"/>
                <a:cs typeface="Times New Roman" panose="02020603050405020304" pitchFamily="18" charset="0"/>
              </a:rPr>
              <a:t>- Các proxy có thu thập và chia sẻ các metric như:</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istio_requests_total: tổng số request</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istio_request_bytes: tổng số byte request</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istio_response_bytes: tổng số byte response</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istio_request_duration_ milliseconds: thời gian request</a:t>
            </a: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55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giám sát network</a:t>
            </a:r>
          </a:p>
        </p:txBody>
      </p:sp>
      <p:sp>
        <p:nvSpPr>
          <p:cNvPr id="6" name="TextBox 5">
            <a:extLst>
              <a:ext uri="{FF2B5EF4-FFF2-40B4-BE49-F238E27FC236}">
                <a16:creationId xmlns:a16="http://schemas.microsoft.com/office/drawing/2014/main" id="{EC28A538-0015-7EB3-AD4C-2B347CA8E9C8}"/>
              </a:ext>
            </a:extLst>
          </p:cNvPr>
          <p:cNvSpPr txBox="1"/>
          <p:nvPr/>
        </p:nvSpPr>
        <p:spPr>
          <a:xfrm>
            <a:off x="693144" y="904367"/>
            <a:ext cx="11165482" cy="2308324"/>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   1. Cách Istio theo dõi phân tán dịch vụ (distributed tracing):</a:t>
            </a:r>
          </a:p>
          <a:p>
            <a:pPr algn="just"/>
            <a:r>
              <a:rPr lang="en-US" sz="2400">
                <a:latin typeface="Times New Roman" panose="02020603050405020304" pitchFamily="18" charset="0"/>
                <a:cs typeface="Times New Roman" panose="02020603050405020304" pitchFamily="18" charset="0"/>
              </a:rPr>
              <a:t>- Các proxy có thu thập các span, span bao gồm thời gian request được khởi tạo, thời gian request kết thúc, các tags, logs,.. Và chúng sẽ gửi các span đó đến các dịch vụ theo dõi phân tán (Jaeger, Kiali, …), khi gửi request thì Istio thêm một số headers vào request được gọi là Zipkin tracing headers nhằm giúp các dịch vụ theo dõi phân tán biết request đi qua những service nào và thứ tự ra sao.</a:t>
            </a:r>
          </a:p>
        </p:txBody>
      </p:sp>
      <p:pic>
        <p:nvPicPr>
          <p:cNvPr id="5" name="Picture 4">
            <a:extLst>
              <a:ext uri="{FF2B5EF4-FFF2-40B4-BE49-F238E27FC236}">
                <a16:creationId xmlns:a16="http://schemas.microsoft.com/office/drawing/2014/main" id="{6C8A1D3E-AD5A-09D5-F2C4-5399E39A5C00}"/>
              </a:ext>
            </a:extLst>
          </p:cNvPr>
          <p:cNvPicPr>
            <a:picLocks noChangeAspect="1"/>
          </p:cNvPicPr>
          <p:nvPr/>
        </p:nvPicPr>
        <p:blipFill>
          <a:blip r:embed="rId3"/>
          <a:stretch>
            <a:fillRect/>
          </a:stretch>
        </p:blipFill>
        <p:spPr>
          <a:xfrm>
            <a:off x="276224" y="3603975"/>
            <a:ext cx="7279743" cy="2349658"/>
          </a:xfrm>
          <a:prstGeom prst="rect">
            <a:avLst/>
          </a:prstGeom>
        </p:spPr>
      </p:pic>
      <p:pic>
        <p:nvPicPr>
          <p:cNvPr id="11" name="Picture 10">
            <a:extLst>
              <a:ext uri="{FF2B5EF4-FFF2-40B4-BE49-F238E27FC236}">
                <a16:creationId xmlns:a16="http://schemas.microsoft.com/office/drawing/2014/main" id="{351BB99E-4C14-3611-8295-EF7AE84695FE}"/>
              </a:ext>
            </a:extLst>
          </p:cNvPr>
          <p:cNvPicPr>
            <a:picLocks noChangeAspect="1"/>
          </p:cNvPicPr>
          <p:nvPr/>
        </p:nvPicPr>
        <p:blipFill>
          <a:blip r:embed="rId4"/>
          <a:stretch>
            <a:fillRect/>
          </a:stretch>
        </p:blipFill>
        <p:spPr>
          <a:xfrm>
            <a:off x="8323086" y="3645310"/>
            <a:ext cx="2842692" cy="2605801"/>
          </a:xfrm>
          <a:prstGeom prst="rect">
            <a:avLst/>
          </a:prstGeom>
        </p:spPr>
      </p:pic>
    </p:spTree>
    <p:extLst>
      <p:ext uri="{BB962C8B-B14F-4D97-AF65-F5344CB8AC3E}">
        <p14:creationId xmlns:p14="http://schemas.microsoft.com/office/powerpoint/2010/main" val="414403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giám sát network</a:t>
            </a:r>
          </a:p>
        </p:txBody>
      </p:sp>
      <p:sp>
        <p:nvSpPr>
          <p:cNvPr id="6" name="TextBox 5">
            <a:extLst>
              <a:ext uri="{FF2B5EF4-FFF2-40B4-BE49-F238E27FC236}">
                <a16:creationId xmlns:a16="http://schemas.microsoft.com/office/drawing/2014/main" id="{EC28A538-0015-7EB3-AD4C-2B347CA8E9C8}"/>
              </a:ext>
            </a:extLst>
          </p:cNvPr>
          <p:cNvSpPr txBox="1"/>
          <p:nvPr/>
        </p:nvSpPr>
        <p:spPr>
          <a:xfrm>
            <a:off x="693144" y="904367"/>
            <a:ext cx="11165482" cy="2308324"/>
          </a:xfrm>
          <a:prstGeom prst="rect">
            <a:avLst/>
          </a:prstGeom>
          <a:noFill/>
        </p:spPr>
        <p:txBody>
          <a:bodyPr wrap="square" rtlCol="0">
            <a:spAutoFit/>
          </a:bodyPr>
          <a:lstStyle/>
          <a:p>
            <a:pPr lvl="1" algn="just"/>
            <a:r>
              <a:rPr lang="en-US" sz="2400">
                <a:latin typeface="Times New Roman" panose="02020603050405020304" pitchFamily="18" charset="0"/>
                <a:cs typeface="Times New Roman" panose="02020603050405020304" pitchFamily="18" charset="0"/>
              </a:rPr>
              <a:t>2. Cách Istio theo dõi phân tán dịch vụ (distributed tracing):</a:t>
            </a:r>
          </a:p>
          <a:p>
            <a:pPr algn="just"/>
            <a:r>
              <a:rPr lang="en-US" sz="2400">
                <a:latin typeface="Times New Roman" panose="02020603050405020304" pitchFamily="18" charset="0"/>
                <a:cs typeface="Times New Roman" panose="02020603050405020304" pitchFamily="18" charset="0"/>
              </a:rPr>
              <a:t>- Các proxy có thu thập các span, span bao gồm thời gian request được khởi tạo, thời gian request kết thúc, các tags, logs,.. Và chúng sẽ gửi các span đó đến các dịch vụ theo dõi phân tán (Jaeger, Kiali, …), khi gửi request thì Istio thêm một số headers vào request được gọi là Zipkin tracing headers nhằm giúp các dịch vụ theo dõi phân tán biết request đi qua những service nào và thứ tự ra sao.</a:t>
            </a:r>
          </a:p>
        </p:txBody>
      </p:sp>
      <p:pic>
        <p:nvPicPr>
          <p:cNvPr id="5" name="Picture 4">
            <a:extLst>
              <a:ext uri="{FF2B5EF4-FFF2-40B4-BE49-F238E27FC236}">
                <a16:creationId xmlns:a16="http://schemas.microsoft.com/office/drawing/2014/main" id="{6C8A1D3E-AD5A-09D5-F2C4-5399E39A5C00}"/>
              </a:ext>
            </a:extLst>
          </p:cNvPr>
          <p:cNvPicPr>
            <a:picLocks noChangeAspect="1"/>
          </p:cNvPicPr>
          <p:nvPr/>
        </p:nvPicPr>
        <p:blipFill>
          <a:blip r:embed="rId3"/>
          <a:stretch>
            <a:fillRect/>
          </a:stretch>
        </p:blipFill>
        <p:spPr>
          <a:xfrm>
            <a:off x="276224" y="3603975"/>
            <a:ext cx="7279743" cy="2349658"/>
          </a:xfrm>
          <a:prstGeom prst="rect">
            <a:avLst/>
          </a:prstGeom>
        </p:spPr>
      </p:pic>
      <p:pic>
        <p:nvPicPr>
          <p:cNvPr id="11" name="Picture 10">
            <a:extLst>
              <a:ext uri="{FF2B5EF4-FFF2-40B4-BE49-F238E27FC236}">
                <a16:creationId xmlns:a16="http://schemas.microsoft.com/office/drawing/2014/main" id="{351BB99E-4C14-3611-8295-EF7AE84695FE}"/>
              </a:ext>
            </a:extLst>
          </p:cNvPr>
          <p:cNvPicPr>
            <a:picLocks noChangeAspect="1"/>
          </p:cNvPicPr>
          <p:nvPr/>
        </p:nvPicPr>
        <p:blipFill>
          <a:blip r:embed="rId4"/>
          <a:stretch>
            <a:fillRect/>
          </a:stretch>
        </p:blipFill>
        <p:spPr>
          <a:xfrm>
            <a:off x="8323086" y="3645310"/>
            <a:ext cx="2842692" cy="2605801"/>
          </a:xfrm>
          <a:prstGeom prst="rect">
            <a:avLst/>
          </a:prstGeom>
        </p:spPr>
      </p:pic>
    </p:spTree>
    <p:extLst>
      <p:ext uri="{BB962C8B-B14F-4D97-AF65-F5344CB8AC3E}">
        <p14:creationId xmlns:p14="http://schemas.microsoft.com/office/powerpoint/2010/main" val="403563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bảo mật</a:t>
            </a:r>
          </a:p>
        </p:txBody>
      </p:sp>
      <p:sp>
        <p:nvSpPr>
          <p:cNvPr id="10" name="TextBox 9">
            <a:extLst>
              <a:ext uri="{FF2B5EF4-FFF2-40B4-BE49-F238E27FC236}">
                <a16:creationId xmlns:a16="http://schemas.microsoft.com/office/drawing/2014/main" id="{8FA719B7-B4BB-ED15-3E7E-6B631FE0F8E2}"/>
              </a:ext>
            </a:extLst>
          </p:cNvPr>
          <p:cNvSpPr txBox="1"/>
          <p:nvPr/>
        </p:nvSpPr>
        <p:spPr>
          <a:xfrm>
            <a:off x="590550" y="1091421"/>
            <a:ext cx="11277600" cy="1569660"/>
          </a:xfrm>
          <a:prstGeom prst="rect">
            <a:avLst/>
          </a:prstGeom>
          <a:noFill/>
        </p:spPr>
        <p:txBody>
          <a:bodyPr wrap="square" rtlCol="0">
            <a:spAutoFit/>
          </a:bodyPr>
          <a:lstStyle/>
          <a:p>
            <a:pPr marL="342900" indent="-342900">
              <a:buAutoNum type="arabicPeriod"/>
            </a:pPr>
            <a:r>
              <a:rPr lang="en-US" sz="2400">
                <a:latin typeface="Times New Roman" panose="02020603050405020304" pitchFamily="18" charset="0"/>
                <a:cs typeface="Times New Roman" panose="02020603050405020304" pitchFamily="18" charset="0"/>
              </a:rPr>
              <a:t>Tính năng tự động xác thực và mã hóa (mTLS):</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Control plane của Istio có cơ chế quản lý các certificate của các dịch vụ, các dịch vụ đã được xác thực lẫn nhau thì đường truyền giữa các dataplane sẽ được mã hóa mặc định.</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Control plane còn tự động tạo ra các certificate mới cho các dịch vụ.</a:t>
            </a:r>
          </a:p>
        </p:txBody>
      </p:sp>
      <p:pic>
        <p:nvPicPr>
          <p:cNvPr id="13" name="Picture 12">
            <a:extLst>
              <a:ext uri="{FF2B5EF4-FFF2-40B4-BE49-F238E27FC236}">
                <a16:creationId xmlns:a16="http://schemas.microsoft.com/office/drawing/2014/main" id="{0BB44B15-DDB4-39F6-2ADC-6E164F708C12}"/>
              </a:ext>
            </a:extLst>
          </p:cNvPr>
          <p:cNvPicPr>
            <a:picLocks noChangeAspect="1"/>
          </p:cNvPicPr>
          <p:nvPr/>
        </p:nvPicPr>
        <p:blipFill>
          <a:blip r:embed="rId3"/>
          <a:stretch>
            <a:fillRect/>
          </a:stretch>
        </p:blipFill>
        <p:spPr>
          <a:xfrm>
            <a:off x="3395596" y="2737281"/>
            <a:ext cx="5400807" cy="3861577"/>
          </a:xfrm>
          <a:prstGeom prst="rect">
            <a:avLst/>
          </a:prstGeom>
        </p:spPr>
      </p:pic>
    </p:spTree>
    <p:extLst>
      <p:ext uri="{BB962C8B-B14F-4D97-AF65-F5344CB8AC3E}">
        <p14:creationId xmlns:p14="http://schemas.microsoft.com/office/powerpoint/2010/main" val="59154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bảo mật</a:t>
            </a:r>
          </a:p>
        </p:txBody>
      </p:sp>
      <p:sp>
        <p:nvSpPr>
          <p:cNvPr id="10" name="TextBox 9">
            <a:extLst>
              <a:ext uri="{FF2B5EF4-FFF2-40B4-BE49-F238E27FC236}">
                <a16:creationId xmlns:a16="http://schemas.microsoft.com/office/drawing/2014/main" id="{8FA719B7-B4BB-ED15-3E7E-6B631FE0F8E2}"/>
              </a:ext>
            </a:extLst>
          </p:cNvPr>
          <p:cNvSpPr txBox="1"/>
          <p:nvPr/>
        </p:nvSpPr>
        <p:spPr>
          <a:xfrm>
            <a:off x="1128670" y="1166842"/>
            <a:ext cx="9625055" cy="4524315"/>
          </a:xfrm>
          <a:prstGeom prst="rect">
            <a:avLst/>
          </a:prstGeom>
          <a:noFill/>
        </p:spPr>
        <p:txBody>
          <a:bodyPr wrap="square" rtlCol="0">
            <a:spAutoFit/>
          </a:bodyPr>
          <a:lstStyle/>
          <a:p>
            <a:pPr marL="342900" indent="-342900" algn="just">
              <a:buAutoNum type="arabicPeriod" startAt="2"/>
            </a:pPr>
            <a:r>
              <a:rPr lang="en-US" sz="2400">
                <a:latin typeface="Times New Roman" panose="02020603050405020304" pitchFamily="18" charset="0"/>
                <a:cs typeface="Times New Roman" panose="02020603050405020304" pitchFamily="18" charset="0"/>
              </a:rPr>
              <a:t>Tạo ra các chính sách bảo mật:</a:t>
            </a:r>
          </a:p>
          <a:p>
            <a:pPr marL="342900" indent="-342900" algn="jus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Tài nguyên PeerAuthentication định cấu hình proxy để xác thực lưu lượng dịch vụ đến dịch vụ. Khi xác thực thành công, proxy sẽ trích xuất thông tin được mã hóa trong chứng chỉ và cung cấp thông tin đó để cho phép gửi các request.</a:t>
            </a: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Tài nguyên RequestAuthentication định cấu hình proxy để xác thực thông tin đăng nhập của người dùng cuối đối với các máy chủ đã cấp chúng. Khi xác thực thành công, nó cũng trích xuất thông tin được mã hóa trong thông tin xác thực và cung cấp thông tin đó để cho phép gửi các request.</a:t>
            </a: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Tài nguyên AuthorizationPolicy định cấu hình proxy để cho phép hoặc từ chối các thực hiện các request bằng cách đưa ra quyết định dựa trên dữ liệu được trích xuất bởi hai tài nguyên trước đó.</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21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Cách Istio bảo mật</a:t>
            </a:r>
          </a:p>
        </p:txBody>
      </p:sp>
      <p:sp>
        <p:nvSpPr>
          <p:cNvPr id="10" name="TextBox 9">
            <a:extLst>
              <a:ext uri="{FF2B5EF4-FFF2-40B4-BE49-F238E27FC236}">
                <a16:creationId xmlns:a16="http://schemas.microsoft.com/office/drawing/2014/main" id="{8FA719B7-B4BB-ED15-3E7E-6B631FE0F8E2}"/>
              </a:ext>
            </a:extLst>
          </p:cNvPr>
          <p:cNvSpPr txBox="1"/>
          <p:nvPr/>
        </p:nvSpPr>
        <p:spPr>
          <a:xfrm>
            <a:off x="1128670" y="1166842"/>
            <a:ext cx="9625055" cy="461665"/>
          </a:xfrm>
          <a:prstGeom prst="rect">
            <a:avLst/>
          </a:prstGeom>
          <a:noFill/>
        </p:spPr>
        <p:txBody>
          <a:bodyPr wrap="square" rtlCol="0">
            <a:spAutoFit/>
          </a:bodyPr>
          <a:lstStyle/>
          <a:p>
            <a:pPr marL="342900" indent="-342900" algn="just">
              <a:buAutoNum type="arabicPeriod" startAt="2"/>
            </a:pPr>
            <a:r>
              <a:rPr lang="en-US" sz="2400">
                <a:latin typeface="Times New Roman" panose="02020603050405020304" pitchFamily="18" charset="0"/>
                <a:cs typeface="Times New Roman" panose="02020603050405020304" pitchFamily="18" charset="0"/>
              </a:rPr>
              <a:t>Tạo ra các chính sách bảo mật:</a:t>
            </a:r>
          </a:p>
        </p:txBody>
      </p:sp>
      <p:pic>
        <p:nvPicPr>
          <p:cNvPr id="5" name="Picture 4">
            <a:extLst>
              <a:ext uri="{FF2B5EF4-FFF2-40B4-BE49-F238E27FC236}">
                <a16:creationId xmlns:a16="http://schemas.microsoft.com/office/drawing/2014/main" id="{A08B0742-ADCB-6EAF-2887-3CFD96E5A0BE}"/>
              </a:ext>
            </a:extLst>
          </p:cNvPr>
          <p:cNvPicPr>
            <a:picLocks noChangeAspect="1"/>
          </p:cNvPicPr>
          <p:nvPr/>
        </p:nvPicPr>
        <p:blipFill>
          <a:blip r:embed="rId3"/>
          <a:stretch>
            <a:fillRect/>
          </a:stretch>
        </p:blipFill>
        <p:spPr>
          <a:xfrm>
            <a:off x="2207641" y="1514693"/>
            <a:ext cx="7955534" cy="5117231"/>
          </a:xfrm>
          <a:prstGeom prst="rect">
            <a:avLst/>
          </a:prstGeom>
        </p:spPr>
      </p:pic>
    </p:spTree>
    <p:extLst>
      <p:ext uri="{BB962C8B-B14F-4D97-AF65-F5344CB8AC3E}">
        <p14:creationId xmlns:p14="http://schemas.microsoft.com/office/powerpoint/2010/main" val="284458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Mô hình ứng dụng</a:t>
            </a:r>
          </a:p>
        </p:txBody>
      </p:sp>
      <p:pic>
        <p:nvPicPr>
          <p:cNvPr id="6" name="Picture 5">
            <a:extLst>
              <a:ext uri="{FF2B5EF4-FFF2-40B4-BE49-F238E27FC236}">
                <a16:creationId xmlns:a16="http://schemas.microsoft.com/office/drawing/2014/main" id="{74523C8E-C98C-D1FA-9EFF-21BA480907A5}"/>
              </a:ext>
            </a:extLst>
          </p:cNvPr>
          <p:cNvPicPr>
            <a:picLocks noChangeAspect="1"/>
          </p:cNvPicPr>
          <p:nvPr/>
        </p:nvPicPr>
        <p:blipFill>
          <a:blip r:embed="rId3"/>
          <a:stretch>
            <a:fillRect/>
          </a:stretch>
        </p:blipFill>
        <p:spPr>
          <a:xfrm>
            <a:off x="1485555" y="1091421"/>
            <a:ext cx="8601420" cy="5350165"/>
          </a:xfrm>
          <a:prstGeom prst="rect">
            <a:avLst/>
          </a:prstGeom>
        </p:spPr>
      </p:pic>
    </p:spTree>
    <p:extLst>
      <p:ext uri="{BB962C8B-B14F-4D97-AF65-F5344CB8AC3E}">
        <p14:creationId xmlns:p14="http://schemas.microsoft.com/office/powerpoint/2010/main" val="100269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70496"/>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1024337" y="70496"/>
            <a:ext cx="1059628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Kiến trúc Monolith và Microservices</a:t>
            </a:r>
          </a:p>
        </p:txBody>
      </p:sp>
      <p:pic>
        <p:nvPicPr>
          <p:cNvPr id="11" name="Picture 10">
            <a:extLst>
              <a:ext uri="{FF2B5EF4-FFF2-40B4-BE49-F238E27FC236}">
                <a16:creationId xmlns:a16="http://schemas.microsoft.com/office/drawing/2014/main" id="{6911A36B-F5FF-AAB3-87EB-62EDB862F1D6}"/>
              </a:ext>
            </a:extLst>
          </p:cNvPr>
          <p:cNvPicPr>
            <a:picLocks noChangeAspect="1"/>
          </p:cNvPicPr>
          <p:nvPr/>
        </p:nvPicPr>
        <p:blipFill>
          <a:blip r:embed="rId3"/>
          <a:stretch>
            <a:fillRect/>
          </a:stretch>
        </p:blipFill>
        <p:spPr>
          <a:xfrm>
            <a:off x="8374654" y="158507"/>
            <a:ext cx="3627434" cy="403895"/>
          </a:xfrm>
          <a:prstGeom prst="rect">
            <a:avLst/>
          </a:prstGeom>
        </p:spPr>
      </p:pic>
      <p:grpSp>
        <p:nvGrpSpPr>
          <p:cNvPr id="73" name="Group 72">
            <a:extLst>
              <a:ext uri="{FF2B5EF4-FFF2-40B4-BE49-F238E27FC236}">
                <a16:creationId xmlns:a16="http://schemas.microsoft.com/office/drawing/2014/main" id="{5B4A1411-DE17-F9CF-5EBC-4D68ACE7FCFE}"/>
              </a:ext>
            </a:extLst>
          </p:cNvPr>
          <p:cNvGrpSpPr/>
          <p:nvPr/>
        </p:nvGrpSpPr>
        <p:grpSpPr>
          <a:xfrm>
            <a:off x="1421940" y="2125699"/>
            <a:ext cx="2974889" cy="4758697"/>
            <a:chOff x="879933" y="1756849"/>
            <a:chExt cx="2974889" cy="4758697"/>
          </a:xfrm>
        </p:grpSpPr>
        <p:grpSp>
          <p:nvGrpSpPr>
            <p:cNvPr id="72" name="Group 71">
              <a:extLst>
                <a:ext uri="{FF2B5EF4-FFF2-40B4-BE49-F238E27FC236}">
                  <a16:creationId xmlns:a16="http://schemas.microsoft.com/office/drawing/2014/main" id="{DCCFCB35-E291-D7BB-3DAE-62BB56FBA802}"/>
                </a:ext>
              </a:extLst>
            </p:cNvPr>
            <p:cNvGrpSpPr/>
            <p:nvPr/>
          </p:nvGrpSpPr>
          <p:grpSpPr>
            <a:xfrm>
              <a:off x="879933" y="2603813"/>
              <a:ext cx="2974889" cy="3911733"/>
              <a:chOff x="879933" y="2603813"/>
              <a:chExt cx="2974889" cy="3911733"/>
            </a:xfrm>
          </p:grpSpPr>
          <p:sp>
            <p:nvSpPr>
              <p:cNvPr id="5" name="Oval 4">
                <a:extLst>
                  <a:ext uri="{FF2B5EF4-FFF2-40B4-BE49-F238E27FC236}">
                    <a16:creationId xmlns:a16="http://schemas.microsoft.com/office/drawing/2014/main" id="{44E68FCD-EA98-72E6-7404-14928DAD2D96}"/>
                  </a:ext>
                </a:extLst>
              </p:cNvPr>
              <p:cNvSpPr/>
              <p:nvPr/>
            </p:nvSpPr>
            <p:spPr>
              <a:xfrm>
                <a:off x="2344036" y="2620349"/>
                <a:ext cx="1510786" cy="1510786"/>
              </a:xfrm>
              <a:prstGeom prst="ellipse">
                <a:avLst/>
              </a:prstGeom>
              <a:solidFill>
                <a:srgbClr val="FF1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Giỏ hàng</a:t>
                </a:r>
              </a:p>
            </p:txBody>
          </p:sp>
          <p:sp>
            <p:nvSpPr>
              <p:cNvPr id="6" name="Oval 5">
                <a:extLst>
                  <a:ext uri="{FF2B5EF4-FFF2-40B4-BE49-F238E27FC236}">
                    <a16:creationId xmlns:a16="http://schemas.microsoft.com/office/drawing/2014/main" id="{F7C0E7BF-DAB0-F3F1-D492-C0F8EC719CB7}"/>
                  </a:ext>
                </a:extLst>
              </p:cNvPr>
              <p:cNvSpPr/>
              <p:nvPr/>
            </p:nvSpPr>
            <p:spPr>
              <a:xfrm>
                <a:off x="879933" y="2603813"/>
                <a:ext cx="1510786" cy="1510786"/>
              </a:xfrm>
              <a:prstGeom prst="ellipse">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Thanh toán</a:t>
                </a:r>
              </a:p>
            </p:txBody>
          </p:sp>
          <p:cxnSp>
            <p:nvCxnSpPr>
              <p:cNvPr id="14" name="Straight Connector 13">
                <a:extLst>
                  <a:ext uri="{FF2B5EF4-FFF2-40B4-BE49-F238E27FC236}">
                    <a16:creationId xmlns:a16="http://schemas.microsoft.com/office/drawing/2014/main" id="{5557DE3D-D1AA-9A43-6E27-12915D754F89}"/>
                  </a:ext>
                </a:extLst>
              </p:cNvPr>
              <p:cNvCxnSpPr>
                <a:cxnSpLocks/>
              </p:cNvCxnSpPr>
              <p:nvPr/>
            </p:nvCxnSpPr>
            <p:spPr>
              <a:xfrm>
                <a:off x="2344036" y="3919771"/>
                <a:ext cx="0" cy="921170"/>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D6C0016F-8789-2C54-53A3-BE127AF2080D}"/>
                  </a:ext>
                </a:extLst>
              </p:cNvPr>
              <p:cNvGrpSpPr/>
              <p:nvPr/>
            </p:nvGrpSpPr>
            <p:grpSpPr>
              <a:xfrm>
                <a:off x="1553962" y="4978099"/>
                <a:ext cx="1510787" cy="1537447"/>
                <a:chOff x="1553962" y="4978099"/>
                <a:chExt cx="1510787" cy="1537447"/>
              </a:xfrm>
            </p:grpSpPr>
            <p:grpSp>
              <p:nvGrpSpPr>
                <p:cNvPr id="22" name="Group 21">
                  <a:extLst>
                    <a:ext uri="{FF2B5EF4-FFF2-40B4-BE49-F238E27FC236}">
                      <a16:creationId xmlns:a16="http://schemas.microsoft.com/office/drawing/2014/main" id="{9D70BF60-9CE8-5B48-25BF-78166B7EA88A}"/>
                    </a:ext>
                  </a:extLst>
                </p:cNvPr>
                <p:cNvGrpSpPr/>
                <p:nvPr/>
              </p:nvGrpSpPr>
              <p:grpSpPr>
                <a:xfrm>
                  <a:off x="1553962" y="4978099"/>
                  <a:ext cx="1364993" cy="1029956"/>
                  <a:chOff x="1192306" y="4957482"/>
                  <a:chExt cx="1364993" cy="1029956"/>
                </a:xfrm>
              </p:grpSpPr>
              <p:sp>
                <p:nvSpPr>
                  <p:cNvPr id="16" name="Oval 15">
                    <a:extLst>
                      <a:ext uri="{FF2B5EF4-FFF2-40B4-BE49-F238E27FC236}">
                        <a16:creationId xmlns:a16="http://schemas.microsoft.com/office/drawing/2014/main" id="{C411B8F2-053D-8317-2B56-DF59D194130D}"/>
                      </a:ext>
                    </a:extLst>
                  </p:cNvPr>
                  <p:cNvSpPr/>
                  <p:nvPr/>
                </p:nvSpPr>
                <p:spPr>
                  <a:xfrm>
                    <a:off x="1192306" y="4957482"/>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11FC2DB-A3CA-5F20-A644-9122CC88C1B3}"/>
                      </a:ext>
                    </a:extLst>
                  </p:cNvPr>
                  <p:cNvSpPr/>
                  <p:nvPr/>
                </p:nvSpPr>
                <p:spPr>
                  <a:xfrm>
                    <a:off x="1192306" y="5355919"/>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5F19BA-008D-CB3E-5AE7-F0AADFD6FAAC}"/>
                      </a:ext>
                    </a:extLst>
                  </p:cNvPr>
                  <p:cNvSpPr/>
                  <p:nvPr/>
                </p:nvSpPr>
                <p:spPr>
                  <a:xfrm>
                    <a:off x="1192306" y="5754356"/>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CBBAEC5-DFF0-FF79-48B6-67065C2D3E1B}"/>
                      </a:ext>
                    </a:extLst>
                  </p:cNvPr>
                  <p:cNvSpPr/>
                  <p:nvPr/>
                </p:nvSpPr>
                <p:spPr>
                  <a:xfrm>
                    <a:off x="1517393" y="4957482"/>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7FA8BE-42E9-5132-3788-6EAD80B0B7AA}"/>
                      </a:ext>
                    </a:extLst>
                  </p:cNvPr>
                  <p:cNvSpPr/>
                  <p:nvPr/>
                </p:nvSpPr>
                <p:spPr>
                  <a:xfrm>
                    <a:off x="1523054" y="5355919"/>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D527EE4-47AA-2E94-F241-CA139CE58B2D}"/>
                      </a:ext>
                    </a:extLst>
                  </p:cNvPr>
                  <p:cNvSpPr/>
                  <p:nvPr/>
                </p:nvSpPr>
                <p:spPr>
                  <a:xfrm>
                    <a:off x="1528715" y="5754356"/>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4E93900-E528-7811-1127-740A483899E9}"/>
                    </a:ext>
                  </a:extLst>
                </p:cNvPr>
                <p:cNvSpPr txBox="1"/>
                <p:nvPr/>
              </p:nvSpPr>
              <p:spPr>
                <a:xfrm>
                  <a:off x="1553962" y="6145306"/>
                  <a:ext cx="1510787" cy="3702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Cở sở dữ liệu</a:t>
                  </a:r>
                </a:p>
              </p:txBody>
            </p:sp>
          </p:grpSp>
        </p:grpSp>
        <p:sp>
          <p:nvSpPr>
            <p:cNvPr id="3" name="Oval 2">
              <a:extLst>
                <a:ext uri="{FF2B5EF4-FFF2-40B4-BE49-F238E27FC236}">
                  <a16:creationId xmlns:a16="http://schemas.microsoft.com/office/drawing/2014/main" id="{01ADE269-5375-C155-43BD-836E850388DD}"/>
                </a:ext>
              </a:extLst>
            </p:cNvPr>
            <p:cNvSpPr/>
            <p:nvPr/>
          </p:nvSpPr>
          <p:spPr>
            <a:xfrm>
              <a:off x="1696687" y="1756849"/>
              <a:ext cx="1510786" cy="1510786"/>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Giao diện</a:t>
              </a:r>
            </a:p>
          </p:txBody>
        </p:sp>
      </p:grpSp>
      <p:grpSp>
        <p:nvGrpSpPr>
          <p:cNvPr id="71" name="Group 70">
            <a:extLst>
              <a:ext uri="{FF2B5EF4-FFF2-40B4-BE49-F238E27FC236}">
                <a16:creationId xmlns:a16="http://schemas.microsoft.com/office/drawing/2014/main" id="{2517AC7A-9BCF-CBB5-4F72-1ED539393D91}"/>
              </a:ext>
            </a:extLst>
          </p:cNvPr>
          <p:cNvGrpSpPr/>
          <p:nvPr/>
        </p:nvGrpSpPr>
        <p:grpSpPr>
          <a:xfrm>
            <a:off x="7175274" y="2428137"/>
            <a:ext cx="4154880" cy="4153821"/>
            <a:chOff x="6933227" y="1756849"/>
            <a:chExt cx="4154880" cy="4153821"/>
          </a:xfrm>
        </p:grpSpPr>
        <p:sp>
          <p:nvSpPr>
            <p:cNvPr id="25" name="Oval 24">
              <a:extLst>
                <a:ext uri="{FF2B5EF4-FFF2-40B4-BE49-F238E27FC236}">
                  <a16:creationId xmlns:a16="http://schemas.microsoft.com/office/drawing/2014/main" id="{45F72597-1A8D-C65B-1877-7FDAC72E8F9E}"/>
                </a:ext>
              </a:extLst>
            </p:cNvPr>
            <p:cNvSpPr/>
            <p:nvPr/>
          </p:nvSpPr>
          <p:spPr>
            <a:xfrm>
              <a:off x="8442627" y="3059090"/>
              <a:ext cx="1109498" cy="1109498"/>
            </a:xfrm>
            <a:prstGeom prst="ellipse">
              <a:avLst/>
            </a:prstGeom>
            <a:solidFill>
              <a:srgbClr val="FF1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Giỏ hàng</a:t>
              </a:r>
            </a:p>
          </p:txBody>
        </p:sp>
        <p:sp>
          <p:nvSpPr>
            <p:cNvPr id="26" name="Oval 25">
              <a:extLst>
                <a:ext uri="{FF2B5EF4-FFF2-40B4-BE49-F238E27FC236}">
                  <a16:creationId xmlns:a16="http://schemas.microsoft.com/office/drawing/2014/main" id="{FB82FFAD-F3A0-DB95-1925-9486C2C26114}"/>
                </a:ext>
              </a:extLst>
            </p:cNvPr>
            <p:cNvSpPr/>
            <p:nvPr/>
          </p:nvSpPr>
          <p:spPr>
            <a:xfrm>
              <a:off x="6933946" y="3059090"/>
              <a:ext cx="1109498" cy="1109498"/>
            </a:xfrm>
            <a:prstGeom prst="ellipse">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Thanh toán</a:t>
              </a:r>
            </a:p>
          </p:txBody>
        </p:sp>
        <p:sp>
          <p:nvSpPr>
            <p:cNvPr id="27" name="Oval 26">
              <a:extLst>
                <a:ext uri="{FF2B5EF4-FFF2-40B4-BE49-F238E27FC236}">
                  <a16:creationId xmlns:a16="http://schemas.microsoft.com/office/drawing/2014/main" id="{DCF0797C-3F4C-5CBC-4298-ADB59178C06C}"/>
                </a:ext>
              </a:extLst>
            </p:cNvPr>
            <p:cNvSpPr/>
            <p:nvPr/>
          </p:nvSpPr>
          <p:spPr>
            <a:xfrm>
              <a:off x="8442627" y="1756849"/>
              <a:ext cx="1109498" cy="1109498"/>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Giao diện</a:t>
              </a:r>
            </a:p>
          </p:txBody>
        </p:sp>
        <p:sp>
          <p:nvSpPr>
            <p:cNvPr id="28" name="Oval 27">
              <a:extLst>
                <a:ext uri="{FF2B5EF4-FFF2-40B4-BE49-F238E27FC236}">
                  <a16:creationId xmlns:a16="http://schemas.microsoft.com/office/drawing/2014/main" id="{8FF26B46-BD8E-B650-CD63-6022C1393F29}"/>
                </a:ext>
              </a:extLst>
            </p:cNvPr>
            <p:cNvSpPr/>
            <p:nvPr/>
          </p:nvSpPr>
          <p:spPr>
            <a:xfrm>
              <a:off x="9847964" y="3059090"/>
              <a:ext cx="1109498" cy="1109498"/>
            </a:xfrm>
            <a:prstGeom prst="ellipse">
              <a:avLst/>
            </a:prstGeom>
            <a:solidFill>
              <a:srgbClr val="FF1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anose="02020603050405020304" pitchFamily="18" charset="0"/>
                  <a:cs typeface="Times New Roman" panose="02020603050405020304" pitchFamily="18" charset="0"/>
                </a:rPr>
                <a:t>Quản lý người dùng</a:t>
              </a:r>
            </a:p>
          </p:txBody>
        </p:sp>
        <p:grpSp>
          <p:nvGrpSpPr>
            <p:cNvPr id="29" name="Group 28">
              <a:extLst>
                <a:ext uri="{FF2B5EF4-FFF2-40B4-BE49-F238E27FC236}">
                  <a16:creationId xmlns:a16="http://schemas.microsoft.com/office/drawing/2014/main" id="{73A6DD4D-5392-01B9-7A63-CF46B9F3BA54}"/>
                </a:ext>
              </a:extLst>
            </p:cNvPr>
            <p:cNvGrpSpPr/>
            <p:nvPr/>
          </p:nvGrpSpPr>
          <p:grpSpPr>
            <a:xfrm>
              <a:off x="6933227" y="4836056"/>
              <a:ext cx="1032402" cy="1074614"/>
              <a:chOff x="1553962" y="4978099"/>
              <a:chExt cx="1510787" cy="1572559"/>
            </a:xfrm>
          </p:grpSpPr>
          <p:grpSp>
            <p:nvGrpSpPr>
              <p:cNvPr id="30" name="Group 29">
                <a:extLst>
                  <a:ext uri="{FF2B5EF4-FFF2-40B4-BE49-F238E27FC236}">
                    <a16:creationId xmlns:a16="http://schemas.microsoft.com/office/drawing/2014/main" id="{E302D3EA-5FE8-00A1-0F88-AD2DAA73A00A}"/>
                  </a:ext>
                </a:extLst>
              </p:cNvPr>
              <p:cNvGrpSpPr/>
              <p:nvPr/>
            </p:nvGrpSpPr>
            <p:grpSpPr>
              <a:xfrm>
                <a:off x="1553962" y="4978099"/>
                <a:ext cx="1364993" cy="1029956"/>
                <a:chOff x="1192306" y="4957482"/>
                <a:chExt cx="1364993" cy="1029956"/>
              </a:xfrm>
            </p:grpSpPr>
            <p:sp>
              <p:nvSpPr>
                <p:cNvPr id="32" name="Oval 31">
                  <a:extLst>
                    <a:ext uri="{FF2B5EF4-FFF2-40B4-BE49-F238E27FC236}">
                      <a16:creationId xmlns:a16="http://schemas.microsoft.com/office/drawing/2014/main" id="{B4152E55-9BAB-FBB6-DF5A-325F27837F00}"/>
                    </a:ext>
                  </a:extLst>
                </p:cNvPr>
                <p:cNvSpPr/>
                <p:nvPr/>
              </p:nvSpPr>
              <p:spPr>
                <a:xfrm>
                  <a:off x="1192306" y="4957482"/>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93E3B4F-63F0-8B6C-737E-24D3EA76CA4F}"/>
                    </a:ext>
                  </a:extLst>
                </p:cNvPr>
                <p:cNvSpPr/>
                <p:nvPr/>
              </p:nvSpPr>
              <p:spPr>
                <a:xfrm>
                  <a:off x="1192306" y="5355919"/>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EB20691-A948-D383-E204-95EF6C7389F5}"/>
                    </a:ext>
                  </a:extLst>
                </p:cNvPr>
                <p:cNvSpPr/>
                <p:nvPr/>
              </p:nvSpPr>
              <p:spPr>
                <a:xfrm>
                  <a:off x="1192306" y="5754356"/>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E1DBAF8-6DC9-6622-05EF-3DC20402C1FE}"/>
                    </a:ext>
                  </a:extLst>
                </p:cNvPr>
                <p:cNvSpPr/>
                <p:nvPr/>
              </p:nvSpPr>
              <p:spPr>
                <a:xfrm>
                  <a:off x="1517393" y="4957482"/>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3760A7A-B17C-1DBA-C94F-472596964F63}"/>
                    </a:ext>
                  </a:extLst>
                </p:cNvPr>
                <p:cNvSpPr/>
                <p:nvPr/>
              </p:nvSpPr>
              <p:spPr>
                <a:xfrm>
                  <a:off x="1523054" y="5355919"/>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C6AC342-55A8-718D-F2F5-4E48E1C8DA01}"/>
                    </a:ext>
                  </a:extLst>
                </p:cNvPr>
                <p:cNvSpPr/>
                <p:nvPr/>
              </p:nvSpPr>
              <p:spPr>
                <a:xfrm>
                  <a:off x="1528715" y="5754356"/>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73915DEC-A916-B3D3-055B-12606FD19CB7}"/>
                  </a:ext>
                </a:extLst>
              </p:cNvPr>
              <p:cNvSpPr txBox="1"/>
              <p:nvPr/>
            </p:nvSpPr>
            <p:spPr>
              <a:xfrm>
                <a:off x="1553962" y="6145306"/>
                <a:ext cx="1510787" cy="405352"/>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Cở sở dữ liệu</a:t>
                </a:r>
              </a:p>
            </p:txBody>
          </p:sp>
        </p:grpSp>
        <p:grpSp>
          <p:nvGrpSpPr>
            <p:cNvPr id="38" name="Group 37">
              <a:extLst>
                <a:ext uri="{FF2B5EF4-FFF2-40B4-BE49-F238E27FC236}">
                  <a16:creationId xmlns:a16="http://schemas.microsoft.com/office/drawing/2014/main" id="{9C5FFE79-57A5-0BCC-B78B-25DD1F30D7FA}"/>
                </a:ext>
              </a:extLst>
            </p:cNvPr>
            <p:cNvGrpSpPr/>
            <p:nvPr/>
          </p:nvGrpSpPr>
          <p:grpSpPr>
            <a:xfrm>
              <a:off x="8494466" y="4828816"/>
              <a:ext cx="1032402" cy="1074614"/>
              <a:chOff x="1553962" y="4978099"/>
              <a:chExt cx="1510787" cy="1572559"/>
            </a:xfrm>
          </p:grpSpPr>
          <p:grpSp>
            <p:nvGrpSpPr>
              <p:cNvPr id="39" name="Group 38">
                <a:extLst>
                  <a:ext uri="{FF2B5EF4-FFF2-40B4-BE49-F238E27FC236}">
                    <a16:creationId xmlns:a16="http://schemas.microsoft.com/office/drawing/2014/main" id="{8B2306BF-86EB-250D-9884-BE68708E71A3}"/>
                  </a:ext>
                </a:extLst>
              </p:cNvPr>
              <p:cNvGrpSpPr/>
              <p:nvPr/>
            </p:nvGrpSpPr>
            <p:grpSpPr>
              <a:xfrm>
                <a:off x="1553962" y="4978099"/>
                <a:ext cx="1364993" cy="1029956"/>
                <a:chOff x="1192306" y="4957482"/>
                <a:chExt cx="1364993" cy="1029956"/>
              </a:xfrm>
            </p:grpSpPr>
            <p:sp>
              <p:nvSpPr>
                <p:cNvPr id="41" name="Oval 40">
                  <a:extLst>
                    <a:ext uri="{FF2B5EF4-FFF2-40B4-BE49-F238E27FC236}">
                      <a16:creationId xmlns:a16="http://schemas.microsoft.com/office/drawing/2014/main" id="{82122556-981B-4A6E-6D2C-A985FCAB136B}"/>
                    </a:ext>
                  </a:extLst>
                </p:cNvPr>
                <p:cNvSpPr/>
                <p:nvPr/>
              </p:nvSpPr>
              <p:spPr>
                <a:xfrm>
                  <a:off x="1192306" y="4957482"/>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9CF61B7-2AAB-E48F-0930-E5B73691BF2F}"/>
                    </a:ext>
                  </a:extLst>
                </p:cNvPr>
                <p:cNvSpPr/>
                <p:nvPr/>
              </p:nvSpPr>
              <p:spPr>
                <a:xfrm>
                  <a:off x="1192306" y="5355919"/>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4F28C2-5468-BB56-DE64-65EA7AD553F7}"/>
                    </a:ext>
                  </a:extLst>
                </p:cNvPr>
                <p:cNvSpPr/>
                <p:nvPr/>
              </p:nvSpPr>
              <p:spPr>
                <a:xfrm>
                  <a:off x="1192306" y="5754356"/>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A549857C-A63E-2FC5-8411-FEBC61740DF6}"/>
                    </a:ext>
                  </a:extLst>
                </p:cNvPr>
                <p:cNvSpPr/>
                <p:nvPr/>
              </p:nvSpPr>
              <p:spPr>
                <a:xfrm>
                  <a:off x="1517393" y="4957482"/>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8510BC71-C3C1-A379-86F6-FE4A7E8652E5}"/>
                    </a:ext>
                  </a:extLst>
                </p:cNvPr>
                <p:cNvSpPr/>
                <p:nvPr/>
              </p:nvSpPr>
              <p:spPr>
                <a:xfrm>
                  <a:off x="1523054" y="5355919"/>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2671A666-73EC-1CD2-4A42-BB5C333EB8E2}"/>
                    </a:ext>
                  </a:extLst>
                </p:cNvPr>
                <p:cNvSpPr/>
                <p:nvPr/>
              </p:nvSpPr>
              <p:spPr>
                <a:xfrm>
                  <a:off x="1528715" y="5754356"/>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DA9CA9D0-0307-6130-5021-0F1163C17116}"/>
                  </a:ext>
                </a:extLst>
              </p:cNvPr>
              <p:cNvSpPr txBox="1"/>
              <p:nvPr/>
            </p:nvSpPr>
            <p:spPr>
              <a:xfrm>
                <a:off x="1553962" y="6145306"/>
                <a:ext cx="1510787" cy="405352"/>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Cở sở dữ liệu</a:t>
                </a:r>
              </a:p>
            </p:txBody>
          </p:sp>
        </p:grpSp>
        <p:grpSp>
          <p:nvGrpSpPr>
            <p:cNvPr id="47" name="Group 46">
              <a:extLst>
                <a:ext uri="{FF2B5EF4-FFF2-40B4-BE49-F238E27FC236}">
                  <a16:creationId xmlns:a16="http://schemas.microsoft.com/office/drawing/2014/main" id="{4B2AC482-9718-8D76-93C6-6F08B6B3E36F}"/>
                </a:ext>
              </a:extLst>
            </p:cNvPr>
            <p:cNvGrpSpPr/>
            <p:nvPr/>
          </p:nvGrpSpPr>
          <p:grpSpPr>
            <a:xfrm>
              <a:off x="10055705" y="4828816"/>
              <a:ext cx="1032402" cy="1074614"/>
              <a:chOff x="1553962" y="4978099"/>
              <a:chExt cx="1510787" cy="1572559"/>
            </a:xfrm>
          </p:grpSpPr>
          <p:grpSp>
            <p:nvGrpSpPr>
              <p:cNvPr id="48" name="Group 47">
                <a:extLst>
                  <a:ext uri="{FF2B5EF4-FFF2-40B4-BE49-F238E27FC236}">
                    <a16:creationId xmlns:a16="http://schemas.microsoft.com/office/drawing/2014/main" id="{BE9DBD48-A343-6D51-C213-6CB945D10C24}"/>
                  </a:ext>
                </a:extLst>
              </p:cNvPr>
              <p:cNvGrpSpPr/>
              <p:nvPr/>
            </p:nvGrpSpPr>
            <p:grpSpPr>
              <a:xfrm>
                <a:off x="1553962" y="4978099"/>
                <a:ext cx="1364993" cy="1029956"/>
                <a:chOff x="1192306" y="4957482"/>
                <a:chExt cx="1364993" cy="1029956"/>
              </a:xfrm>
            </p:grpSpPr>
            <p:sp>
              <p:nvSpPr>
                <p:cNvPr id="50" name="Oval 49">
                  <a:extLst>
                    <a:ext uri="{FF2B5EF4-FFF2-40B4-BE49-F238E27FC236}">
                      <a16:creationId xmlns:a16="http://schemas.microsoft.com/office/drawing/2014/main" id="{8250672D-31C8-F381-E149-4169652C25E1}"/>
                    </a:ext>
                  </a:extLst>
                </p:cNvPr>
                <p:cNvSpPr/>
                <p:nvPr/>
              </p:nvSpPr>
              <p:spPr>
                <a:xfrm>
                  <a:off x="1192306" y="4957482"/>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E81285C-2C91-6B38-0A90-1E75CE9BE73F}"/>
                    </a:ext>
                  </a:extLst>
                </p:cNvPr>
                <p:cNvSpPr/>
                <p:nvPr/>
              </p:nvSpPr>
              <p:spPr>
                <a:xfrm>
                  <a:off x="1192306" y="5355919"/>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46D0EC6-7A10-6D23-BC41-71806F4AC4AE}"/>
                    </a:ext>
                  </a:extLst>
                </p:cNvPr>
                <p:cNvSpPr/>
                <p:nvPr/>
              </p:nvSpPr>
              <p:spPr>
                <a:xfrm>
                  <a:off x="1192306" y="5754356"/>
                  <a:ext cx="233082" cy="233082"/>
                </a:xfrm>
                <a:prstGeom prst="ellipse">
                  <a:avLst/>
                </a:prstGeom>
                <a:solidFill>
                  <a:srgbClr val="E90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65D1B74-5226-E0ED-B835-DA83F3BF3082}"/>
                    </a:ext>
                  </a:extLst>
                </p:cNvPr>
                <p:cNvSpPr/>
                <p:nvPr/>
              </p:nvSpPr>
              <p:spPr>
                <a:xfrm>
                  <a:off x="1517393" y="4957482"/>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5F10E33F-4F66-5808-7DA7-AE0AF0837440}"/>
                    </a:ext>
                  </a:extLst>
                </p:cNvPr>
                <p:cNvSpPr/>
                <p:nvPr/>
              </p:nvSpPr>
              <p:spPr>
                <a:xfrm>
                  <a:off x="1523054" y="5355919"/>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9598F491-F041-3F31-F15F-E6C0AF4E7CC3}"/>
                    </a:ext>
                  </a:extLst>
                </p:cNvPr>
                <p:cNvSpPr/>
                <p:nvPr/>
              </p:nvSpPr>
              <p:spPr>
                <a:xfrm>
                  <a:off x="1528715" y="5754356"/>
                  <a:ext cx="1028584" cy="233082"/>
                </a:xfrm>
                <a:prstGeom prst="roundRect">
                  <a:avLst>
                    <a:gd name="adj" fmla="val 50000"/>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09D94D27-AA60-474F-F965-C9B5FD9BEF84}"/>
                  </a:ext>
                </a:extLst>
              </p:cNvPr>
              <p:cNvSpPr txBox="1"/>
              <p:nvPr/>
            </p:nvSpPr>
            <p:spPr>
              <a:xfrm>
                <a:off x="1553962" y="6145306"/>
                <a:ext cx="1510787" cy="405352"/>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Cở sở dữ liệu</a:t>
                </a:r>
              </a:p>
            </p:txBody>
          </p:sp>
        </p:grpSp>
        <p:cxnSp>
          <p:nvCxnSpPr>
            <p:cNvPr id="56" name="Straight Connector 55">
              <a:extLst>
                <a:ext uri="{FF2B5EF4-FFF2-40B4-BE49-F238E27FC236}">
                  <a16:creationId xmlns:a16="http://schemas.microsoft.com/office/drawing/2014/main" id="{CE60C520-CDDB-699C-ECF5-E0FD3756090D}"/>
                </a:ext>
              </a:extLst>
            </p:cNvPr>
            <p:cNvCxnSpPr>
              <a:cxnSpLocks/>
            </p:cNvCxnSpPr>
            <p:nvPr/>
          </p:nvCxnSpPr>
          <p:spPr>
            <a:xfrm flipH="1">
              <a:off x="7797382" y="2596871"/>
              <a:ext cx="645245" cy="462219"/>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20FD09E-BF36-5E68-D1F8-795F890A424A}"/>
                </a:ext>
              </a:extLst>
            </p:cNvPr>
            <p:cNvCxnSpPr>
              <a:cxnSpLocks/>
            </p:cNvCxnSpPr>
            <p:nvPr/>
          </p:nvCxnSpPr>
          <p:spPr>
            <a:xfrm flipH="1" flipV="1">
              <a:off x="9575578" y="2603124"/>
              <a:ext cx="621792" cy="423603"/>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78AF9A-E8DA-61BC-F531-9599A5CC5441}"/>
                </a:ext>
              </a:extLst>
            </p:cNvPr>
            <p:cNvCxnSpPr>
              <a:cxnSpLocks/>
            </p:cNvCxnSpPr>
            <p:nvPr/>
          </p:nvCxnSpPr>
          <p:spPr>
            <a:xfrm flipV="1">
              <a:off x="9006026" y="2905757"/>
              <a:ext cx="0" cy="101166"/>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B39FD4-D0D2-C8AC-2FA1-47B5B0257CB2}"/>
                </a:ext>
              </a:extLst>
            </p:cNvPr>
            <p:cNvCxnSpPr>
              <a:cxnSpLocks/>
            </p:cNvCxnSpPr>
            <p:nvPr/>
          </p:nvCxnSpPr>
          <p:spPr>
            <a:xfrm flipV="1">
              <a:off x="9015522" y="4279190"/>
              <a:ext cx="0" cy="394684"/>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E9890-5C1E-AA1C-E582-581F96ED5965}"/>
                </a:ext>
              </a:extLst>
            </p:cNvPr>
            <p:cNvCxnSpPr>
              <a:cxnSpLocks/>
            </p:cNvCxnSpPr>
            <p:nvPr/>
          </p:nvCxnSpPr>
          <p:spPr>
            <a:xfrm flipV="1">
              <a:off x="7449428" y="4243330"/>
              <a:ext cx="0" cy="394684"/>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0E14727-DFCF-511A-9C3E-F056B1CE2823}"/>
                </a:ext>
              </a:extLst>
            </p:cNvPr>
            <p:cNvCxnSpPr>
              <a:cxnSpLocks/>
            </p:cNvCxnSpPr>
            <p:nvPr/>
          </p:nvCxnSpPr>
          <p:spPr>
            <a:xfrm flipV="1">
              <a:off x="10450023" y="4279190"/>
              <a:ext cx="0" cy="394684"/>
            </a:xfrm>
            <a:prstGeom prst="line">
              <a:avLst/>
            </a:prstGeom>
            <a:ln w="19050">
              <a:solidFill>
                <a:srgbClr val="2B2B2D"/>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48655F1E-7470-A7E8-8DB8-3D660A2618C1}"/>
              </a:ext>
            </a:extLst>
          </p:cNvPr>
          <p:cNvCxnSpPr/>
          <p:nvPr/>
        </p:nvCxnSpPr>
        <p:spPr>
          <a:xfrm>
            <a:off x="590017" y="1657350"/>
            <a:ext cx="11412071" cy="0"/>
          </a:xfrm>
          <a:prstGeom prst="line">
            <a:avLst/>
          </a:prstGeom>
          <a:ln w="38100">
            <a:solidFill>
              <a:srgbClr val="2B2B2D"/>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FC63162-F928-DC24-DF20-C2794491C8A4}"/>
              </a:ext>
            </a:extLst>
          </p:cNvPr>
          <p:cNvCxnSpPr>
            <a:cxnSpLocks/>
          </p:cNvCxnSpPr>
          <p:nvPr/>
        </p:nvCxnSpPr>
        <p:spPr>
          <a:xfrm>
            <a:off x="6143625" y="1087958"/>
            <a:ext cx="0" cy="5699546"/>
          </a:xfrm>
          <a:prstGeom prst="line">
            <a:avLst/>
          </a:prstGeom>
          <a:ln w="38100">
            <a:solidFill>
              <a:srgbClr val="2B2B2D"/>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D2D8EC8-2EC5-3F7C-05F6-5895CFDD274B}"/>
              </a:ext>
            </a:extLst>
          </p:cNvPr>
          <p:cNvSpPr txBox="1"/>
          <p:nvPr/>
        </p:nvSpPr>
        <p:spPr>
          <a:xfrm>
            <a:off x="7443588" y="1118867"/>
            <a:ext cx="3689317"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Microservices</a:t>
            </a:r>
            <a:endParaRPr lang="en-US" sz="2400"/>
          </a:p>
        </p:txBody>
      </p:sp>
      <p:sp>
        <p:nvSpPr>
          <p:cNvPr id="81" name="TextBox 80">
            <a:extLst>
              <a:ext uri="{FF2B5EF4-FFF2-40B4-BE49-F238E27FC236}">
                <a16:creationId xmlns:a16="http://schemas.microsoft.com/office/drawing/2014/main" id="{042119B6-0230-43AA-E5C8-796ED8545E5F}"/>
              </a:ext>
            </a:extLst>
          </p:cNvPr>
          <p:cNvSpPr txBox="1"/>
          <p:nvPr/>
        </p:nvSpPr>
        <p:spPr>
          <a:xfrm>
            <a:off x="1165798" y="1107858"/>
            <a:ext cx="3689317"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Monolith</a:t>
            </a:r>
            <a:endParaRPr lang="en-US" sz="2400"/>
          </a:p>
        </p:txBody>
      </p:sp>
    </p:spTree>
    <p:extLst>
      <p:ext uri="{BB962C8B-B14F-4D97-AF65-F5344CB8AC3E}">
        <p14:creationId xmlns:p14="http://schemas.microsoft.com/office/powerpoint/2010/main" val="163978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70496"/>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1024337" y="70496"/>
            <a:ext cx="1059628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Công nghệ Container</a:t>
            </a:r>
          </a:p>
        </p:txBody>
      </p:sp>
      <p:pic>
        <p:nvPicPr>
          <p:cNvPr id="11" name="Picture 10">
            <a:extLst>
              <a:ext uri="{FF2B5EF4-FFF2-40B4-BE49-F238E27FC236}">
                <a16:creationId xmlns:a16="http://schemas.microsoft.com/office/drawing/2014/main" id="{6911A36B-F5FF-AAB3-87EB-62EDB862F1D6}"/>
              </a:ext>
            </a:extLst>
          </p:cNvPr>
          <p:cNvPicPr>
            <a:picLocks noChangeAspect="1"/>
          </p:cNvPicPr>
          <p:nvPr/>
        </p:nvPicPr>
        <p:blipFill>
          <a:blip r:embed="rId3"/>
          <a:stretch>
            <a:fillRect/>
          </a:stretch>
        </p:blipFill>
        <p:spPr>
          <a:xfrm>
            <a:off x="8374654" y="158507"/>
            <a:ext cx="3627434" cy="403895"/>
          </a:xfrm>
          <a:prstGeom prst="rect">
            <a:avLst/>
          </a:prstGeom>
        </p:spPr>
      </p:pic>
      <p:pic>
        <p:nvPicPr>
          <p:cNvPr id="1026" name="Picture 2">
            <a:extLst>
              <a:ext uri="{FF2B5EF4-FFF2-40B4-BE49-F238E27FC236}">
                <a16:creationId xmlns:a16="http://schemas.microsoft.com/office/drawing/2014/main" id="{A5183ACC-4068-4A47-B65E-68D607CDB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0" y="1638300"/>
            <a:ext cx="4191119" cy="419111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4BE249-150C-A491-3B31-4E2E6A84252B}"/>
              </a:ext>
            </a:extLst>
          </p:cNvPr>
          <p:cNvSpPr txBox="1"/>
          <p:nvPr/>
        </p:nvSpPr>
        <p:spPr>
          <a:xfrm>
            <a:off x="459561" y="1266824"/>
            <a:ext cx="6760390" cy="3785652"/>
          </a:xfrm>
          <a:prstGeom prst="rect">
            <a:avLst/>
          </a:prstGeom>
          <a:noFill/>
        </p:spPr>
        <p:txBody>
          <a:bodyPr wrap="square" rtlCol="0">
            <a:spAutoFit/>
          </a:bodyPr>
          <a:lstStyle/>
          <a:p>
            <a:pPr algn="just"/>
            <a:r>
              <a:rPr lang="en-US" sz="2400">
                <a:solidFill>
                  <a:srgbClr val="212529"/>
                </a:solidFill>
                <a:latin typeface="Times New Roman" panose="02020603050405020304" pitchFamily="18" charset="0"/>
                <a:cs typeface="Times New Roman" panose="02020603050405020304" pitchFamily="18" charset="0"/>
              </a:rPr>
              <a:t>Trong vận tải, </a:t>
            </a:r>
            <a:r>
              <a:rPr lang="vi-VN" sz="2400" b="0" i="0">
                <a:solidFill>
                  <a:srgbClr val="212529"/>
                </a:solidFill>
                <a:effectLst/>
                <a:latin typeface="Times New Roman" panose="02020603050405020304" pitchFamily="18" charset="0"/>
                <a:cs typeface="Times New Roman" panose="02020603050405020304" pitchFamily="18" charset="0"/>
              </a:rPr>
              <a:t>hay vì chỉ vận chuyển từng sản phẩm, hàng hóa được đặt vào các thùng hàng bằng thép, được thiết kế theo các tiêu chuẩn phù hợp về kích thước và trọng tải để có thể cẩu lên bến tàu và lắp vào con tàu.</a:t>
            </a:r>
            <a:r>
              <a:rPr lang="en-US" sz="2400" b="0" i="0">
                <a:solidFill>
                  <a:srgbClr val="212529"/>
                </a:solidFill>
                <a:effectLst/>
                <a:latin typeface="Times New Roman" panose="02020603050405020304" pitchFamily="18" charset="0"/>
                <a:cs typeface="Times New Roman" panose="02020603050405020304" pitchFamily="18" charset="0"/>
              </a:rPr>
              <a:t> Đem lại nhiều lợi ích kinh tế như:</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Giảm thiểu chi phí vận chuyển.</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Đảm bảo an toàn cho hàng hóa trong quá trình vận chuyển.</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Vận tải container giúp linh động về thời gian vận chuyển</a:t>
            </a:r>
          </a:p>
        </p:txBody>
      </p:sp>
    </p:spTree>
    <p:extLst>
      <p:ext uri="{BB962C8B-B14F-4D97-AF65-F5344CB8AC3E}">
        <p14:creationId xmlns:p14="http://schemas.microsoft.com/office/powerpoint/2010/main" val="361381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A5B9E918-19B2-4F67-5603-B63BC14C0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5" y="2047875"/>
            <a:ext cx="6779841" cy="31242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F1397AB-29D3-8145-A2C8-D665C2F3997C}"/>
              </a:ext>
            </a:extLst>
          </p:cNvPr>
          <p:cNvGrpSpPr/>
          <p:nvPr/>
        </p:nvGrpSpPr>
        <p:grpSpPr>
          <a:xfrm>
            <a:off x="0" y="70496"/>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1024337" y="70496"/>
            <a:ext cx="1059628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Công nghệ Container</a:t>
            </a:r>
          </a:p>
        </p:txBody>
      </p:sp>
      <p:pic>
        <p:nvPicPr>
          <p:cNvPr id="11" name="Picture 10">
            <a:extLst>
              <a:ext uri="{FF2B5EF4-FFF2-40B4-BE49-F238E27FC236}">
                <a16:creationId xmlns:a16="http://schemas.microsoft.com/office/drawing/2014/main" id="{6911A36B-F5FF-AAB3-87EB-62EDB862F1D6}"/>
              </a:ext>
            </a:extLst>
          </p:cNvPr>
          <p:cNvPicPr>
            <a:picLocks noChangeAspect="1"/>
          </p:cNvPicPr>
          <p:nvPr/>
        </p:nvPicPr>
        <p:blipFill>
          <a:blip r:embed="rId4"/>
          <a:stretch>
            <a:fillRect/>
          </a:stretch>
        </p:blipFill>
        <p:spPr>
          <a:xfrm>
            <a:off x="8374654" y="158507"/>
            <a:ext cx="3627434" cy="403895"/>
          </a:xfrm>
          <a:prstGeom prst="rect">
            <a:avLst/>
          </a:prstGeom>
        </p:spPr>
      </p:pic>
      <p:sp>
        <p:nvSpPr>
          <p:cNvPr id="15" name="TextBox 14">
            <a:extLst>
              <a:ext uri="{FF2B5EF4-FFF2-40B4-BE49-F238E27FC236}">
                <a16:creationId xmlns:a16="http://schemas.microsoft.com/office/drawing/2014/main" id="{494BE249-150C-A491-3B31-4E2E6A84252B}"/>
              </a:ext>
            </a:extLst>
          </p:cNvPr>
          <p:cNvSpPr txBox="1"/>
          <p:nvPr/>
        </p:nvSpPr>
        <p:spPr>
          <a:xfrm>
            <a:off x="459559" y="1238249"/>
            <a:ext cx="6779841" cy="3416320"/>
          </a:xfrm>
          <a:prstGeom prst="rect">
            <a:avLst/>
          </a:prstGeom>
          <a:noFill/>
        </p:spPr>
        <p:txBody>
          <a:bodyPr wrap="square" rtlCol="0">
            <a:spAutoFit/>
          </a:bodyPr>
          <a:lstStyle/>
          <a:p>
            <a:pPr algn="just"/>
            <a:r>
              <a:rPr lang="vi-VN" sz="2400">
                <a:solidFill>
                  <a:srgbClr val="212529"/>
                </a:solidFill>
                <a:latin typeface="Times New Roman" panose="02020603050405020304" pitchFamily="18" charset="0"/>
                <a:cs typeface="Times New Roman" panose="02020603050405020304" pitchFamily="18" charset="0"/>
              </a:rPr>
              <a:t>Công nghệ container, hay gọi đơn giản là container, là một phương pháp đóng gói ứng dụng để ứng dụng có thể chạy với các phụ thuộc của mình (gồm source code và library, runtime, framework…) một cách độc lập, tách biệt với các chương trình khác.</a:t>
            </a:r>
            <a:r>
              <a:rPr lang="en-US" sz="2400">
                <a:solidFill>
                  <a:srgbClr val="212529"/>
                </a:solidFill>
                <a:latin typeface="Times New Roman" panose="02020603050405020304" pitchFamily="18" charset="0"/>
                <a:cs typeface="Times New Roman" panose="02020603050405020304" pitchFamily="18" charset="0"/>
              </a:rPr>
              <a:t> Lợi ích:</a:t>
            </a:r>
          </a:p>
          <a:p>
            <a:pPr marL="342900" indent="-342900" algn="jus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Có kích thước nhỏ và nhẹ</a:t>
            </a:r>
            <a:endParaRPr 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Triển khai nhanh</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Có tính nhất quán</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Có tính di động</a:t>
            </a:r>
          </a:p>
        </p:txBody>
      </p:sp>
    </p:spTree>
    <p:extLst>
      <p:ext uri="{BB962C8B-B14F-4D97-AF65-F5344CB8AC3E}">
        <p14:creationId xmlns:p14="http://schemas.microsoft.com/office/powerpoint/2010/main" val="231826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70496"/>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1024337" y="70496"/>
            <a:ext cx="1059628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 nền tảng Container orchestration</a:t>
            </a:r>
          </a:p>
        </p:txBody>
      </p:sp>
      <p:pic>
        <p:nvPicPr>
          <p:cNvPr id="11" name="Picture 10">
            <a:extLst>
              <a:ext uri="{FF2B5EF4-FFF2-40B4-BE49-F238E27FC236}">
                <a16:creationId xmlns:a16="http://schemas.microsoft.com/office/drawing/2014/main" id="{6911A36B-F5FF-AAB3-87EB-62EDB862F1D6}"/>
              </a:ext>
            </a:extLst>
          </p:cNvPr>
          <p:cNvPicPr>
            <a:picLocks noChangeAspect="1"/>
          </p:cNvPicPr>
          <p:nvPr/>
        </p:nvPicPr>
        <p:blipFill>
          <a:blip r:embed="rId3"/>
          <a:stretch>
            <a:fillRect/>
          </a:stretch>
        </p:blipFill>
        <p:spPr>
          <a:xfrm>
            <a:off x="8374654" y="158507"/>
            <a:ext cx="3627434" cy="403895"/>
          </a:xfrm>
          <a:prstGeom prst="rect">
            <a:avLst/>
          </a:prstGeom>
        </p:spPr>
      </p:pic>
      <p:pic>
        <p:nvPicPr>
          <p:cNvPr id="5" name="Picture 4">
            <a:extLst>
              <a:ext uri="{FF2B5EF4-FFF2-40B4-BE49-F238E27FC236}">
                <a16:creationId xmlns:a16="http://schemas.microsoft.com/office/drawing/2014/main" id="{52946CB2-F62D-3D4D-5B83-E6FE6AD46FAA}"/>
              </a:ext>
            </a:extLst>
          </p:cNvPr>
          <p:cNvPicPr>
            <a:picLocks noChangeAspect="1"/>
          </p:cNvPicPr>
          <p:nvPr/>
        </p:nvPicPr>
        <p:blipFill>
          <a:blip r:embed="rId4"/>
          <a:stretch>
            <a:fillRect/>
          </a:stretch>
        </p:blipFill>
        <p:spPr>
          <a:xfrm>
            <a:off x="1958041" y="1986566"/>
            <a:ext cx="7881284" cy="4871434"/>
          </a:xfrm>
          <a:prstGeom prst="rect">
            <a:avLst/>
          </a:prstGeom>
        </p:spPr>
      </p:pic>
      <p:sp>
        <p:nvSpPr>
          <p:cNvPr id="6" name="TextBox 5">
            <a:extLst>
              <a:ext uri="{FF2B5EF4-FFF2-40B4-BE49-F238E27FC236}">
                <a16:creationId xmlns:a16="http://schemas.microsoft.com/office/drawing/2014/main" id="{9403B8B6-B8B9-0465-659A-22147A3EF605}"/>
              </a:ext>
            </a:extLst>
          </p:cNvPr>
          <p:cNvSpPr txBox="1"/>
          <p:nvPr/>
        </p:nvSpPr>
        <p:spPr>
          <a:xfrm>
            <a:off x="1143000" y="986646"/>
            <a:ext cx="9277350" cy="830997"/>
          </a:xfrm>
          <a:prstGeom prst="rect">
            <a:avLst/>
          </a:prstGeom>
          <a:noFill/>
        </p:spPr>
        <p:txBody>
          <a:bodyPr wrap="square" rtlCol="0">
            <a:spAutoFit/>
          </a:bodyPr>
          <a:lstStyle/>
          <a:p>
            <a:r>
              <a:rPr lang="en-US" sz="2400" b="0" i="0">
                <a:solidFill>
                  <a:srgbClr val="0F2149"/>
                </a:solidFill>
                <a:effectLst/>
                <a:latin typeface="Times New Roman" panose="02020603050405020304" pitchFamily="18" charset="0"/>
                <a:cs typeface="Times New Roman" panose="02020603050405020304" pitchFamily="18" charset="0"/>
              </a:rPr>
              <a:t>Container orchestration là nền tảng tự động hóa việc triển khai, quản lý, thay đổi quy mô và mạng của container.</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80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70496"/>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1024337" y="70496"/>
            <a:ext cx="1059628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Các bài toán Microservices gặp phải</a:t>
            </a:r>
          </a:p>
        </p:txBody>
      </p:sp>
      <p:pic>
        <p:nvPicPr>
          <p:cNvPr id="11" name="Picture 10">
            <a:extLst>
              <a:ext uri="{FF2B5EF4-FFF2-40B4-BE49-F238E27FC236}">
                <a16:creationId xmlns:a16="http://schemas.microsoft.com/office/drawing/2014/main" id="{6911A36B-F5FF-AAB3-87EB-62EDB862F1D6}"/>
              </a:ext>
            </a:extLst>
          </p:cNvPr>
          <p:cNvPicPr>
            <a:picLocks noChangeAspect="1"/>
          </p:cNvPicPr>
          <p:nvPr/>
        </p:nvPicPr>
        <p:blipFill>
          <a:blip r:embed="rId3"/>
          <a:stretch>
            <a:fillRect/>
          </a:stretch>
        </p:blipFill>
        <p:spPr>
          <a:xfrm>
            <a:off x="8374654" y="158507"/>
            <a:ext cx="3627434" cy="403895"/>
          </a:xfrm>
          <a:prstGeom prst="rect">
            <a:avLst/>
          </a:prstGeom>
        </p:spPr>
      </p:pic>
      <p:sp>
        <p:nvSpPr>
          <p:cNvPr id="6" name="TextBox 5">
            <a:extLst>
              <a:ext uri="{FF2B5EF4-FFF2-40B4-BE49-F238E27FC236}">
                <a16:creationId xmlns:a16="http://schemas.microsoft.com/office/drawing/2014/main" id="{9403B8B6-B8B9-0465-659A-22147A3EF605}"/>
              </a:ext>
            </a:extLst>
          </p:cNvPr>
          <p:cNvSpPr txBox="1"/>
          <p:nvPr/>
        </p:nvSpPr>
        <p:spPr>
          <a:xfrm>
            <a:off x="695203" y="1003617"/>
            <a:ext cx="5619872" cy="2308324"/>
          </a:xfrm>
          <a:prstGeom prst="rect">
            <a:avLst/>
          </a:prstGeom>
          <a:noFill/>
        </p:spPr>
        <p:txBody>
          <a:bodyPr wrap="square" rtlCol="0">
            <a:spAutoFit/>
          </a:bodyPr>
          <a:lstStyle/>
          <a:p>
            <a:pPr marL="457200" indent="-457200">
              <a:buAutoNum type="arabicPeriod"/>
            </a:pPr>
            <a:r>
              <a:rPr lang="en-US" sz="2400">
                <a:latin typeface="Times New Roman" panose="02020603050405020304" pitchFamily="18" charset="0"/>
                <a:cs typeface="Times New Roman" panose="02020603050405020304" pitchFamily="18" charset="0"/>
              </a:rPr>
              <a:t>Khả năng quan sát:</a:t>
            </a:r>
          </a:p>
          <a:p>
            <a:r>
              <a:rPr lang="en-US" sz="2400">
                <a:latin typeface="Times New Roman" panose="02020603050405020304" pitchFamily="18" charset="0"/>
                <a:cs typeface="Times New Roman" panose="02020603050405020304" pitchFamily="18" charset="0"/>
              </a:rPr>
              <a:t>+ Dịch vụ nào đang không hoạt động</a:t>
            </a:r>
          </a:p>
          <a:p>
            <a:r>
              <a:rPr lang="en-US" sz="2400">
                <a:latin typeface="Times New Roman" panose="02020603050405020304" pitchFamily="18" charset="0"/>
                <a:cs typeface="Times New Roman" panose="02020603050405020304" pitchFamily="18" charset="0"/>
              </a:rPr>
              <a:t>+ Xem thông số của mạng của các dịch vụ</a:t>
            </a:r>
          </a:p>
          <a:p>
            <a:r>
              <a:rPr lang="en-US" sz="2400">
                <a:latin typeface="Times New Roman" panose="02020603050405020304" pitchFamily="18" charset="0"/>
                <a:cs typeface="Times New Roman" panose="02020603050405020304" pitchFamily="18" charset="0"/>
              </a:rPr>
              <a:t>+ Các request đã đi qua những dịch vụ nào (tracing)</a:t>
            </a:r>
          </a:p>
          <a:p>
            <a:endParaRPr lang="en-US" sz="2400">
              <a:latin typeface="Times New Roman" panose="02020603050405020304" pitchFamily="18" charset="0"/>
              <a:cs typeface="Times New Roman" panose="02020603050405020304" pitchFamily="18" charset="0"/>
            </a:endParaRPr>
          </a:p>
        </p:txBody>
      </p:sp>
      <p:pic>
        <p:nvPicPr>
          <p:cNvPr id="3074" name="Picture 2" descr="Giao tiếp trong Microservices - NTechDevelopers">
            <a:extLst>
              <a:ext uri="{FF2B5EF4-FFF2-40B4-BE49-F238E27FC236}">
                <a16:creationId xmlns:a16="http://schemas.microsoft.com/office/drawing/2014/main" id="{5B30B8F7-2B3D-A14E-8BD3-6DED8390F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725" y="1368710"/>
            <a:ext cx="5353172" cy="53125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570FDA-C5B5-D186-84BE-4D38EDB92109}"/>
              </a:ext>
            </a:extLst>
          </p:cNvPr>
          <p:cNvSpPr txBox="1"/>
          <p:nvPr/>
        </p:nvSpPr>
        <p:spPr>
          <a:xfrm>
            <a:off x="695203" y="2870843"/>
            <a:ext cx="5619872" cy="378565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 Khả năng quản lý traffic:</a:t>
            </a:r>
          </a:p>
          <a:p>
            <a:r>
              <a:rPr lang="en-US" sz="2400">
                <a:latin typeface="Times New Roman" panose="02020603050405020304" pitchFamily="18" charset="0"/>
                <a:cs typeface="Times New Roman" panose="02020603050405020304" pitchFamily="18" charset="0"/>
              </a:rPr>
              <a:t>+ Định tuyến cho các dịch vụ</a:t>
            </a:r>
          </a:p>
          <a:p>
            <a:r>
              <a:rPr lang="en-US" sz="2400">
                <a:latin typeface="Times New Roman" panose="02020603050405020304" pitchFamily="18" charset="0"/>
                <a:cs typeface="Times New Roman" panose="02020603050405020304" pitchFamily="18" charset="0"/>
              </a:rPr>
              <a:t>+ Cơ chế timeouts, retries, circuit-breaking</a:t>
            </a:r>
          </a:p>
          <a:p>
            <a:r>
              <a:rPr lang="en-US" sz="2400">
                <a:latin typeface="Times New Roman" panose="02020603050405020304" pitchFamily="18" charset="0"/>
                <a:cs typeface="Times New Roman" panose="02020603050405020304" pitchFamily="18" charset="0"/>
              </a:rPr>
              <a:t>3. Bảo mật:</a:t>
            </a:r>
          </a:p>
          <a:p>
            <a:r>
              <a:rPr lang="en-US" sz="2400">
                <a:latin typeface="Times New Roman" panose="02020603050405020304" pitchFamily="18" charset="0"/>
                <a:cs typeface="Times New Roman" panose="02020603050405020304" pitchFamily="18" charset="0"/>
              </a:rPr>
              <a:t>+ Đường truyền giữa các microservices không được mã hóa.</a:t>
            </a:r>
          </a:p>
          <a:p>
            <a:r>
              <a:rPr lang="en-US" sz="2400">
                <a:latin typeface="Times New Roman" panose="02020603050405020304" pitchFamily="18" charset="0"/>
                <a:cs typeface="Times New Roman" panose="02020603050405020304" pitchFamily="18" charset="0"/>
              </a:rPr>
              <a:t>+ Không có cơ chế xác thực giữa các dịch vụ.</a:t>
            </a:r>
          </a:p>
          <a:p>
            <a:r>
              <a:rPr lang="en-US" sz="2400">
                <a:latin typeface="Times New Roman" panose="02020603050405020304" pitchFamily="18" charset="0"/>
                <a:cs typeface="Times New Roman" panose="02020603050405020304" pitchFamily="18" charset="0"/>
              </a:rPr>
              <a:t>+ Không có phân quyền hay kiểm toán các dịch vụ.</a:t>
            </a:r>
          </a:p>
        </p:txBody>
      </p:sp>
    </p:spTree>
    <p:extLst>
      <p:ext uri="{BB962C8B-B14F-4D97-AF65-F5344CB8AC3E}">
        <p14:creationId xmlns:p14="http://schemas.microsoft.com/office/powerpoint/2010/main" val="66135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641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Istio</a:t>
            </a:r>
          </a:p>
        </p:txBody>
      </p:sp>
      <p:sp>
        <p:nvSpPr>
          <p:cNvPr id="6" name="TextBox 5">
            <a:extLst>
              <a:ext uri="{FF2B5EF4-FFF2-40B4-BE49-F238E27FC236}">
                <a16:creationId xmlns:a16="http://schemas.microsoft.com/office/drawing/2014/main" id="{9403B8B6-B8B9-0465-659A-22147A3EF605}"/>
              </a:ext>
            </a:extLst>
          </p:cNvPr>
          <p:cNvSpPr txBox="1"/>
          <p:nvPr/>
        </p:nvSpPr>
        <p:spPr>
          <a:xfrm>
            <a:off x="657225" y="1305556"/>
            <a:ext cx="11163300" cy="1200329"/>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Istio là </a:t>
            </a:r>
            <a:r>
              <a:rPr lang="en-US" sz="2400" b="0" i="0">
                <a:solidFill>
                  <a:srgbClr val="0F2149"/>
                </a:solidFill>
                <a:effectLst/>
                <a:latin typeface="Times New Roman" panose="02020603050405020304" pitchFamily="18" charset="0"/>
                <a:cs typeface="Times New Roman" panose="02020603050405020304" pitchFamily="18" charset="0"/>
              </a:rPr>
              <a:t>một phần mềm mã nguồn mở sinh ra nhằm giải quyết các bài toàn về mạng trong microservices. </a:t>
            </a:r>
            <a:r>
              <a:rPr lang="vi-VN" sz="2400" b="0" i="0">
                <a:solidFill>
                  <a:srgbClr val="0F2149"/>
                </a:solidFill>
                <a:effectLst/>
                <a:latin typeface="Times New Roman" panose="02020603050405020304" pitchFamily="18" charset="0"/>
                <a:cs typeface="Times New Roman" panose="02020603050405020304" pitchFamily="18" charset="0"/>
              </a:rPr>
              <a:t>Nó cho phép </a:t>
            </a:r>
            <a:r>
              <a:rPr lang="en-US" sz="2400" b="0" i="0">
                <a:solidFill>
                  <a:srgbClr val="0F2149"/>
                </a:solidFill>
                <a:effectLst/>
                <a:latin typeface="Times New Roman" panose="02020603050405020304" pitchFamily="18" charset="0"/>
                <a:cs typeface="Times New Roman" panose="02020603050405020304" pitchFamily="18" charset="0"/>
              </a:rPr>
              <a:t>chúng ta</a:t>
            </a:r>
            <a:r>
              <a:rPr lang="vi-VN" sz="2400" b="0" i="0">
                <a:solidFill>
                  <a:srgbClr val="0F2149"/>
                </a:solidFill>
                <a:effectLst/>
                <a:latin typeface="Times New Roman" panose="02020603050405020304" pitchFamily="18" charset="0"/>
                <a:cs typeface="Times New Roman" panose="02020603050405020304" pitchFamily="18" charset="0"/>
              </a:rPr>
              <a:t> thêm các khả năng như khả năng quan sát, quản lý lưu lượng và bảo mật một cách rõ ràng mà không cần </a:t>
            </a:r>
            <a:r>
              <a:rPr lang="en-US" sz="2400" b="0" i="0">
                <a:solidFill>
                  <a:srgbClr val="0F2149"/>
                </a:solidFill>
                <a:effectLst/>
                <a:latin typeface="Times New Roman" panose="02020603050405020304" pitchFamily="18" charset="0"/>
                <a:cs typeface="Times New Roman" panose="02020603050405020304" pitchFamily="18" charset="0"/>
              </a:rPr>
              <a:t>phải sửa code của các ứng dụng.</a:t>
            </a: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D90636-F973-B8A1-BF31-1811DCC96FFE}"/>
              </a:ext>
            </a:extLst>
          </p:cNvPr>
          <p:cNvPicPr>
            <a:picLocks noChangeAspect="1"/>
          </p:cNvPicPr>
          <p:nvPr/>
        </p:nvPicPr>
        <p:blipFill>
          <a:blip r:embed="rId3"/>
          <a:stretch>
            <a:fillRect/>
          </a:stretch>
        </p:blipFill>
        <p:spPr>
          <a:xfrm>
            <a:off x="657225" y="2869754"/>
            <a:ext cx="3115827" cy="2967454"/>
          </a:xfrm>
          <a:prstGeom prst="rect">
            <a:avLst/>
          </a:prstGeom>
        </p:spPr>
      </p:pic>
      <p:pic>
        <p:nvPicPr>
          <p:cNvPr id="10" name="Picture 9">
            <a:extLst>
              <a:ext uri="{FF2B5EF4-FFF2-40B4-BE49-F238E27FC236}">
                <a16:creationId xmlns:a16="http://schemas.microsoft.com/office/drawing/2014/main" id="{9D078D04-BA0C-88AC-EB29-D390E8B95FC5}"/>
              </a:ext>
            </a:extLst>
          </p:cNvPr>
          <p:cNvPicPr>
            <a:picLocks noChangeAspect="1"/>
          </p:cNvPicPr>
          <p:nvPr/>
        </p:nvPicPr>
        <p:blipFill>
          <a:blip r:embed="rId4"/>
          <a:stretch>
            <a:fillRect/>
          </a:stretch>
        </p:blipFill>
        <p:spPr>
          <a:xfrm>
            <a:off x="4538088" y="2679511"/>
            <a:ext cx="3115827" cy="3088008"/>
          </a:xfrm>
          <a:prstGeom prst="rect">
            <a:avLst/>
          </a:prstGeom>
        </p:spPr>
      </p:pic>
      <p:pic>
        <p:nvPicPr>
          <p:cNvPr id="13" name="Picture 12">
            <a:extLst>
              <a:ext uri="{FF2B5EF4-FFF2-40B4-BE49-F238E27FC236}">
                <a16:creationId xmlns:a16="http://schemas.microsoft.com/office/drawing/2014/main" id="{07CA8425-EB36-03AB-D2CA-914AF8E01ACC}"/>
              </a:ext>
            </a:extLst>
          </p:cNvPr>
          <p:cNvPicPr>
            <a:picLocks noChangeAspect="1"/>
          </p:cNvPicPr>
          <p:nvPr/>
        </p:nvPicPr>
        <p:blipFill>
          <a:blip r:embed="rId5"/>
          <a:stretch>
            <a:fillRect/>
          </a:stretch>
        </p:blipFill>
        <p:spPr>
          <a:xfrm>
            <a:off x="8184933" y="2877233"/>
            <a:ext cx="3211430" cy="2890286"/>
          </a:xfrm>
          <a:prstGeom prst="rect">
            <a:avLst/>
          </a:prstGeom>
        </p:spPr>
      </p:pic>
      <p:sp>
        <p:nvSpPr>
          <p:cNvPr id="14" name="TextBox 13">
            <a:extLst>
              <a:ext uri="{FF2B5EF4-FFF2-40B4-BE49-F238E27FC236}">
                <a16:creationId xmlns:a16="http://schemas.microsoft.com/office/drawing/2014/main" id="{31F4B2BF-DCEA-EB03-FBED-C97C9FE1B30C}"/>
              </a:ext>
            </a:extLst>
          </p:cNvPr>
          <p:cNvSpPr txBox="1"/>
          <p:nvPr/>
        </p:nvSpPr>
        <p:spPr>
          <a:xfrm>
            <a:off x="1038225" y="5686425"/>
            <a:ext cx="2552700"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Quản lý mạng </a:t>
            </a:r>
          </a:p>
        </p:txBody>
      </p:sp>
      <p:sp>
        <p:nvSpPr>
          <p:cNvPr id="15" name="TextBox 14">
            <a:extLst>
              <a:ext uri="{FF2B5EF4-FFF2-40B4-BE49-F238E27FC236}">
                <a16:creationId xmlns:a16="http://schemas.microsoft.com/office/drawing/2014/main" id="{09777CD8-D53C-B549-A951-065A38D4B82F}"/>
              </a:ext>
            </a:extLst>
          </p:cNvPr>
          <p:cNvSpPr txBox="1"/>
          <p:nvPr/>
        </p:nvSpPr>
        <p:spPr>
          <a:xfrm>
            <a:off x="4819650" y="5765902"/>
            <a:ext cx="2552700"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Quan sát</a:t>
            </a:r>
          </a:p>
        </p:txBody>
      </p:sp>
      <p:sp>
        <p:nvSpPr>
          <p:cNvPr id="16" name="TextBox 15">
            <a:extLst>
              <a:ext uri="{FF2B5EF4-FFF2-40B4-BE49-F238E27FC236}">
                <a16:creationId xmlns:a16="http://schemas.microsoft.com/office/drawing/2014/main" id="{D6E03A7A-6043-8AFD-4FB9-C251B911E9FA}"/>
              </a:ext>
            </a:extLst>
          </p:cNvPr>
          <p:cNvSpPr txBox="1"/>
          <p:nvPr/>
        </p:nvSpPr>
        <p:spPr>
          <a:xfrm>
            <a:off x="8514298" y="5765902"/>
            <a:ext cx="2552700"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Bảo mật</a:t>
            </a:r>
          </a:p>
        </p:txBody>
      </p:sp>
    </p:spTree>
    <p:extLst>
      <p:ext uri="{BB962C8B-B14F-4D97-AF65-F5344CB8AC3E}">
        <p14:creationId xmlns:p14="http://schemas.microsoft.com/office/powerpoint/2010/main" val="273242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Kiến trúc Istio</a:t>
            </a:r>
          </a:p>
        </p:txBody>
      </p:sp>
      <p:pic>
        <p:nvPicPr>
          <p:cNvPr id="8" name="Picture 7">
            <a:extLst>
              <a:ext uri="{FF2B5EF4-FFF2-40B4-BE49-F238E27FC236}">
                <a16:creationId xmlns:a16="http://schemas.microsoft.com/office/drawing/2014/main" id="{647A51C5-9397-6871-ED8D-37D0B0A723B8}"/>
              </a:ext>
            </a:extLst>
          </p:cNvPr>
          <p:cNvPicPr>
            <a:picLocks noChangeAspect="1"/>
          </p:cNvPicPr>
          <p:nvPr/>
        </p:nvPicPr>
        <p:blipFill>
          <a:blip r:embed="rId3"/>
          <a:stretch>
            <a:fillRect/>
          </a:stretch>
        </p:blipFill>
        <p:spPr>
          <a:xfrm>
            <a:off x="4532762" y="1476438"/>
            <a:ext cx="7821163" cy="4604545"/>
          </a:xfrm>
          <a:prstGeom prst="rect">
            <a:avLst/>
          </a:prstGeom>
        </p:spPr>
      </p:pic>
      <p:sp>
        <p:nvSpPr>
          <p:cNvPr id="11" name="TextBox 10">
            <a:extLst>
              <a:ext uri="{FF2B5EF4-FFF2-40B4-BE49-F238E27FC236}">
                <a16:creationId xmlns:a16="http://schemas.microsoft.com/office/drawing/2014/main" id="{550A5F48-AC85-202D-8167-F835D1DBC75B}"/>
              </a:ext>
            </a:extLst>
          </p:cNvPr>
          <p:cNvSpPr txBox="1"/>
          <p:nvPr/>
        </p:nvSpPr>
        <p:spPr>
          <a:xfrm>
            <a:off x="326210" y="1428750"/>
            <a:ext cx="4486275" cy="3046988"/>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Gồm hai thành phần chính:</a:t>
            </a:r>
          </a:p>
          <a:p>
            <a:pPr algn="just"/>
            <a:r>
              <a:rPr lang="en-US" sz="2400">
                <a:latin typeface="Times New Roman" panose="02020603050405020304" pitchFamily="18" charset="0"/>
                <a:cs typeface="Times New Roman" panose="02020603050405020304" pitchFamily="18" charset="0"/>
              </a:rPr>
              <a:t>+ data plane: là envoy proxy được đính kèm trong dịch vụ. Envoy proxy sẽ lo việc kết nối, giao tiếp giữa các dịch.</a:t>
            </a:r>
          </a:p>
          <a:p>
            <a:pPr algn="just"/>
            <a:r>
              <a:rPr lang="en-US" sz="2400">
                <a:latin typeface="Times New Roman" panose="02020603050405020304" pitchFamily="18" charset="0"/>
                <a:cs typeface="Times New Roman" panose="02020603050405020304" pitchFamily="18" charset="0"/>
              </a:rPr>
              <a:t>+ control plane: là nơi sẽ đọc các cấu hình của chúng ta, và sẽ gửi các cấu hình đó cho data plane.</a:t>
            </a:r>
          </a:p>
        </p:txBody>
      </p:sp>
    </p:spTree>
    <p:extLst>
      <p:ext uri="{BB962C8B-B14F-4D97-AF65-F5344CB8AC3E}">
        <p14:creationId xmlns:p14="http://schemas.microsoft.com/office/powerpoint/2010/main" val="422578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1397AB-29D3-8145-A2C8-D665C2F3997C}"/>
              </a:ext>
            </a:extLst>
          </p:cNvPr>
          <p:cNvGrpSpPr/>
          <p:nvPr/>
        </p:nvGrpSpPr>
        <p:grpSpPr>
          <a:xfrm>
            <a:off x="0" y="175271"/>
            <a:ext cx="11716871" cy="916150"/>
            <a:chOff x="17929" y="128601"/>
            <a:chExt cx="11716871" cy="916150"/>
          </a:xfrm>
        </p:grpSpPr>
        <p:pic>
          <p:nvPicPr>
            <p:cNvPr id="2" name="Picture 2" descr="Vector Logo] Học Viện Kỹ Thuật Mật Mã - ACTVN - Download Định Dạng EPS, SVG  Cho AI, Corel » Hải Triều">
              <a:extLst>
                <a:ext uri="{FF2B5EF4-FFF2-40B4-BE49-F238E27FC236}">
                  <a16:creationId xmlns:a16="http://schemas.microsoft.com/office/drawing/2014/main" id="{D64BC4CE-4C06-20EA-DA9D-766DC385C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9" y="128601"/>
              <a:ext cx="919120" cy="916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4B80516-EDC1-3D68-F6AD-C796080C785C}"/>
                </a:ext>
              </a:extLst>
            </p:cNvPr>
            <p:cNvCxnSpPr>
              <a:cxnSpLocks/>
            </p:cNvCxnSpPr>
            <p:nvPr/>
          </p:nvCxnSpPr>
          <p:spPr>
            <a:xfrm>
              <a:off x="1042266" y="730347"/>
              <a:ext cx="1069253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CC0770-8084-592F-BF02-961314FDE601}"/>
              </a:ext>
            </a:extLst>
          </p:cNvPr>
          <p:cNvSpPr txBox="1"/>
          <p:nvPr/>
        </p:nvSpPr>
        <p:spPr>
          <a:xfrm>
            <a:off x="958019" y="226076"/>
            <a:ext cx="8786413"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Envoy Proxy</a:t>
            </a:r>
          </a:p>
        </p:txBody>
      </p:sp>
      <p:pic>
        <p:nvPicPr>
          <p:cNvPr id="5" name="Picture 4">
            <a:extLst>
              <a:ext uri="{FF2B5EF4-FFF2-40B4-BE49-F238E27FC236}">
                <a16:creationId xmlns:a16="http://schemas.microsoft.com/office/drawing/2014/main" id="{FF4E32F3-1FBE-9DD6-687B-65581E32D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9884" y="-50149"/>
            <a:ext cx="3650666" cy="1221724"/>
          </a:xfrm>
          <a:prstGeom prst="rect">
            <a:avLst/>
          </a:prstGeom>
        </p:spPr>
      </p:pic>
      <p:sp>
        <p:nvSpPr>
          <p:cNvPr id="6" name="TextBox 5">
            <a:extLst>
              <a:ext uri="{FF2B5EF4-FFF2-40B4-BE49-F238E27FC236}">
                <a16:creationId xmlns:a16="http://schemas.microsoft.com/office/drawing/2014/main" id="{EC28A538-0015-7EB3-AD4C-2B347CA8E9C8}"/>
              </a:ext>
            </a:extLst>
          </p:cNvPr>
          <p:cNvSpPr txBox="1"/>
          <p:nvPr/>
        </p:nvSpPr>
        <p:spPr>
          <a:xfrm>
            <a:off x="1125245" y="1447800"/>
            <a:ext cx="9941509"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 Proxy </a:t>
            </a:r>
            <a:r>
              <a:rPr lang="vi-VN" sz="2400">
                <a:latin typeface="Times New Roman" panose="02020603050405020304" pitchFamily="18" charset="0"/>
                <a:cs typeface="Times New Roman" panose="02020603050405020304" pitchFamily="18" charset="0"/>
              </a:rPr>
              <a:t>là một thành phần trung gian trong mạng kiến trúc được định vị ở giữa giao tiếp giữa khách hàng và một máy chủ</a:t>
            </a:r>
            <a:r>
              <a:rPr lang="en-US" sz="2400">
                <a:latin typeface="Times New Roman" panose="02020603050405020304" pitchFamily="18" charset="0"/>
                <a:cs typeface="Times New Roman" panose="02020603050405020304" pitchFamily="18" charset="0"/>
              </a:rPr>
              <a:t>. Envoy proxy là proxy cho tầng 7 (application) có nhiều tính năng như retries, circuit break, timeouts, định tuyến, cân bằng tải, …</a:t>
            </a:r>
          </a:p>
        </p:txBody>
      </p:sp>
      <p:sp>
        <p:nvSpPr>
          <p:cNvPr id="10" name="Rectangle 9">
            <a:extLst>
              <a:ext uri="{FF2B5EF4-FFF2-40B4-BE49-F238E27FC236}">
                <a16:creationId xmlns:a16="http://schemas.microsoft.com/office/drawing/2014/main" id="{A4156587-104B-6A4E-CD60-79BE24C6B96D}"/>
              </a:ext>
            </a:extLst>
          </p:cNvPr>
          <p:cNvSpPr/>
          <p:nvPr/>
        </p:nvSpPr>
        <p:spPr>
          <a:xfrm>
            <a:off x="1676400" y="3619500"/>
            <a:ext cx="1866900" cy="2657475"/>
          </a:xfrm>
          <a:prstGeom prst="rect">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Client</a:t>
            </a:r>
          </a:p>
        </p:txBody>
      </p:sp>
      <p:sp>
        <p:nvSpPr>
          <p:cNvPr id="12" name="Rectangle 11">
            <a:extLst>
              <a:ext uri="{FF2B5EF4-FFF2-40B4-BE49-F238E27FC236}">
                <a16:creationId xmlns:a16="http://schemas.microsoft.com/office/drawing/2014/main" id="{F07AE3B2-6AC8-9F96-2894-653D81C01229}"/>
              </a:ext>
            </a:extLst>
          </p:cNvPr>
          <p:cNvSpPr/>
          <p:nvPr/>
        </p:nvSpPr>
        <p:spPr>
          <a:xfrm>
            <a:off x="5023142" y="3619495"/>
            <a:ext cx="1866900" cy="26574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Proxy</a:t>
            </a:r>
          </a:p>
        </p:txBody>
      </p:sp>
      <p:sp>
        <p:nvSpPr>
          <p:cNvPr id="13" name="Rectangle 12">
            <a:extLst>
              <a:ext uri="{FF2B5EF4-FFF2-40B4-BE49-F238E27FC236}">
                <a16:creationId xmlns:a16="http://schemas.microsoft.com/office/drawing/2014/main" id="{D9DD078F-8E02-2747-1C36-1D6980018666}"/>
              </a:ext>
            </a:extLst>
          </p:cNvPr>
          <p:cNvSpPr/>
          <p:nvPr/>
        </p:nvSpPr>
        <p:spPr>
          <a:xfrm>
            <a:off x="8369884" y="3619496"/>
            <a:ext cx="1866900" cy="2657475"/>
          </a:xfrm>
          <a:prstGeom prst="rect">
            <a:avLst/>
          </a:prstGeom>
          <a:solidFill>
            <a:srgbClr val="2B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Server</a:t>
            </a:r>
          </a:p>
        </p:txBody>
      </p:sp>
      <p:cxnSp>
        <p:nvCxnSpPr>
          <p:cNvPr id="15" name="Straight Arrow Connector 14">
            <a:extLst>
              <a:ext uri="{FF2B5EF4-FFF2-40B4-BE49-F238E27FC236}">
                <a16:creationId xmlns:a16="http://schemas.microsoft.com/office/drawing/2014/main" id="{69613F3D-EE17-F1E1-C5B6-B9D7FFA445B9}"/>
              </a:ext>
            </a:extLst>
          </p:cNvPr>
          <p:cNvCxnSpPr/>
          <p:nvPr/>
        </p:nvCxnSpPr>
        <p:spPr>
          <a:xfrm>
            <a:off x="3733800" y="4972050"/>
            <a:ext cx="1047750" cy="0"/>
          </a:xfrm>
          <a:prstGeom prst="straightConnector1">
            <a:avLst/>
          </a:prstGeom>
          <a:ln>
            <a:solidFill>
              <a:srgbClr val="2B2B2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4EC40D-A824-E2F6-73A4-23E3B4078E48}"/>
              </a:ext>
            </a:extLst>
          </p:cNvPr>
          <p:cNvCxnSpPr/>
          <p:nvPr/>
        </p:nvCxnSpPr>
        <p:spPr>
          <a:xfrm>
            <a:off x="7000875" y="4972050"/>
            <a:ext cx="1047750" cy="0"/>
          </a:xfrm>
          <a:prstGeom prst="straightConnector1">
            <a:avLst/>
          </a:prstGeom>
          <a:ln>
            <a:solidFill>
              <a:srgbClr val="2B2B2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542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1211</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Phương Văn Sơn</dc:creator>
  <cp:lastModifiedBy>Dũng Lê</cp:lastModifiedBy>
  <cp:revision>2</cp:revision>
  <dcterms:created xsi:type="dcterms:W3CDTF">2022-12-22T13:26:26Z</dcterms:created>
  <dcterms:modified xsi:type="dcterms:W3CDTF">2022-12-23T00:22:46Z</dcterms:modified>
</cp:coreProperties>
</file>