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2" r:id="rId5"/>
    <p:sldId id="268" r:id="rId6"/>
    <p:sldId id="269" r:id="rId7"/>
    <p:sldId id="270" r:id="rId8"/>
    <p:sldId id="288" r:id="rId9"/>
    <p:sldId id="272" r:id="rId10"/>
    <p:sldId id="287" r:id="rId11"/>
    <p:sldId id="271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1" r:id="rId25"/>
    <p:sldId id="285" r:id="rId26"/>
    <p:sldId id="259" r:id="rId27"/>
    <p:sldId id="286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C00B4D-BDFD-492B-A5F3-78B4CC9AE911}">
          <p14:sldIdLst>
            <p14:sldId id="256"/>
            <p14:sldId id="257"/>
            <p14:sldId id="265"/>
          </p14:sldIdLst>
        </p14:section>
        <p14:section name="Data" id="{0A28604E-E8EF-4931-908E-FEEABEE6E498}">
          <p14:sldIdLst>
            <p14:sldId id="262"/>
            <p14:sldId id="268"/>
            <p14:sldId id="269"/>
            <p14:sldId id="270"/>
            <p14:sldId id="288"/>
            <p14:sldId id="272"/>
            <p14:sldId id="287"/>
            <p14:sldId id="271"/>
            <p14:sldId id="273"/>
            <p14:sldId id="275"/>
          </p14:sldIdLst>
        </p14:section>
        <p14:section name="Model" id="{277904EC-4510-4CB5-8F0E-B17B38EEDC4D}">
          <p14:sldIdLst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CA0A5199-0371-471F-B50E-DA4E27F137FE}">
          <p14:sldIdLst>
            <p14:sldId id="261"/>
            <p14:sldId id="285"/>
          </p14:sldIdLst>
        </p14:section>
        <p14:section name="Next Steps" id="{52752F30-07BE-460D-BF5B-B9E22D18AA3C}">
          <p14:sldIdLst>
            <p14:sldId id="259"/>
            <p14:sldId id="286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3" autoAdjust="0"/>
    <p:restoredTop sz="94679" autoAdjust="0"/>
  </p:normalViewPr>
  <p:slideViewPr>
    <p:cSldViewPr>
      <p:cViewPr>
        <p:scale>
          <a:sx n="100" d="100"/>
          <a:sy n="100" d="100"/>
        </p:scale>
        <p:origin x="-85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628DD71-E086-4301-A265-64BF9A7F2CD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7A3155-3FE5-4AA8-A734-ABF1068D57E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Traffic Violations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GA Data Science Final Project - November 2016</a:t>
            </a:r>
          </a:p>
          <a:p>
            <a:endParaRPr lang="en-US" dirty="0"/>
          </a:p>
          <a:p>
            <a:r>
              <a:rPr lang="en-US" dirty="0" smtClean="0"/>
              <a:t>By Lucas Hedinger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648200" y="0"/>
            <a:ext cx="4495800" cy="23622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 smtClean="0"/>
              <a:t>Visualizing the Data</a:t>
            </a:r>
          </a:p>
          <a:p>
            <a:r>
              <a:rPr lang="en-US" dirty="0" smtClean="0"/>
              <a:t>Categorical Counts on Color, Make, etc.</a:t>
            </a:r>
          </a:p>
          <a:p>
            <a:r>
              <a:rPr lang="en-US" dirty="0" smtClean="0"/>
              <a:t>Frequency by Date-Time</a:t>
            </a:r>
          </a:p>
          <a:p>
            <a:r>
              <a:rPr lang="en-US" dirty="0" smtClean="0"/>
              <a:t>Grouping by Accident Rating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4533900"/>
            <a:ext cx="5251899" cy="2060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33800"/>
            <a:ext cx="5943600" cy="21929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0"/>
            <a:ext cx="6441852" cy="2376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8318"/>
            <a:ext cx="6172200" cy="22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0" y="990600"/>
            <a:ext cx="4952999" cy="3554262"/>
          </a:xfrm>
        </p:spPr>
        <p:txBody>
          <a:bodyPr/>
          <a:lstStyle/>
          <a:p>
            <a:r>
              <a:rPr lang="en-US" dirty="0" smtClean="0"/>
              <a:t>Typos, typos everywhere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99 categories</a:t>
            </a:r>
          </a:p>
          <a:p>
            <a:pPr lvl="1"/>
            <a:r>
              <a:rPr lang="en-US" dirty="0" smtClean="0"/>
              <a:t>But a number </a:t>
            </a:r>
            <a:r>
              <a:rPr lang="en-US" dirty="0" err="1" smtClean="0"/>
              <a:t>ain’t</a:t>
            </a:r>
            <a:r>
              <a:rPr lang="en-US" dirty="0" smtClean="0"/>
              <a:t> one</a:t>
            </a:r>
          </a:p>
          <a:p>
            <a:endParaRPr lang="en-US" dirty="0" smtClean="0"/>
          </a:p>
          <a:p>
            <a:r>
              <a:rPr lang="en-US" dirty="0" smtClean="0"/>
              <a:t>So many rows, so little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Challenges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0"/>
            <a:ext cx="2133600" cy="35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1600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Automation didn’t really work… so had to scrub manually</a:t>
            </a:r>
          </a:p>
          <a:p>
            <a:pPr lvl="1"/>
            <a:r>
              <a:rPr lang="en-US" dirty="0" smtClean="0"/>
              <a:t>Did breakdown of most commonly misspelled makes</a:t>
            </a:r>
          </a:p>
          <a:p>
            <a:pPr lvl="1"/>
            <a:r>
              <a:rPr lang="en-US" dirty="0" smtClean="0"/>
              <a:t>Manually assigned them to the correct value</a:t>
            </a:r>
          </a:p>
          <a:p>
            <a:pPr lvl="1"/>
            <a:r>
              <a:rPr lang="en-US" dirty="0" smtClean="0"/>
              <a:t>Dropped the rest of  the 10% rows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7727"/>
            <a:ext cx="3894666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02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685801"/>
            <a:ext cx="6172200" cy="3505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the various Yes/No flags, established accident severity (y-value)</a:t>
            </a:r>
          </a:p>
          <a:p>
            <a:pPr lvl="1"/>
            <a:r>
              <a:rPr lang="en-US" dirty="0" smtClean="0"/>
              <a:t>If there was no damage or injury, assign value of 0, otherwise 1</a:t>
            </a:r>
          </a:p>
          <a:p>
            <a:r>
              <a:rPr lang="en-US" dirty="0" smtClean="0"/>
              <a:t>Using specific columns to eliminate duplicate rows</a:t>
            </a:r>
          </a:p>
          <a:p>
            <a:r>
              <a:rPr lang="en-US" dirty="0" smtClean="0"/>
              <a:t>Grouping Makes and Colors into Categories using python dictionaries</a:t>
            </a:r>
          </a:p>
          <a:p>
            <a:pPr lvl="1"/>
            <a:r>
              <a:rPr lang="en-US" dirty="0" smtClean="0"/>
              <a:t>Make - Luxury</a:t>
            </a:r>
          </a:p>
          <a:p>
            <a:pPr lvl="1"/>
            <a:r>
              <a:rPr lang="en-US" dirty="0" smtClean="0"/>
              <a:t>Color - Bright</a:t>
            </a:r>
          </a:p>
          <a:p>
            <a:pPr lvl="1"/>
            <a:r>
              <a:rPr lang="en-US" dirty="0" smtClean="0"/>
              <a:t>Etc..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were done programmatically (sort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Decision Trees and Time-Series Analysis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/ Forests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3048000"/>
            <a:ext cx="753950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used</a:t>
            </a:r>
          </a:p>
          <a:p>
            <a:pPr lvl="1"/>
            <a:r>
              <a:rPr lang="en-US" dirty="0"/>
              <a:t>Color </a:t>
            </a:r>
            <a:r>
              <a:rPr lang="en-US" dirty="0" smtClean="0"/>
              <a:t>Groupings</a:t>
            </a:r>
            <a:endParaRPr lang="en-US" dirty="0"/>
          </a:p>
          <a:p>
            <a:pPr lvl="1"/>
            <a:r>
              <a:rPr lang="en-US" dirty="0"/>
              <a:t>Make Grouping</a:t>
            </a:r>
          </a:p>
          <a:p>
            <a:pPr lvl="1"/>
            <a:r>
              <a:rPr lang="en-US" dirty="0"/>
              <a:t>Car </a:t>
            </a:r>
            <a:r>
              <a:rPr lang="en-US" dirty="0" smtClean="0"/>
              <a:t>Year/Age</a:t>
            </a:r>
            <a:endParaRPr lang="en-US" dirty="0"/>
          </a:p>
          <a:p>
            <a:pPr lvl="1"/>
            <a:r>
              <a:rPr lang="en-US" dirty="0"/>
              <a:t>Date and Time (Month &amp; Hours)</a:t>
            </a:r>
          </a:p>
          <a:p>
            <a:pPr lvl="1"/>
            <a:r>
              <a:rPr lang="en-US" dirty="0"/>
              <a:t>If driver is </a:t>
            </a:r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Age was unavailable</a:t>
            </a:r>
          </a:p>
          <a:p>
            <a:pPr lvl="1"/>
            <a:endParaRPr lang="en-US" dirty="0"/>
          </a:p>
          <a:p>
            <a:r>
              <a:rPr lang="en-US" dirty="0" smtClean="0"/>
              <a:t>Outcome Variable</a:t>
            </a:r>
          </a:p>
          <a:p>
            <a:pPr lvl="1"/>
            <a:r>
              <a:rPr lang="en-US" dirty="0" smtClean="0"/>
              <a:t>If accident was non-trivial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Unevenly distributed  -  100 to 1 ratio</a:t>
            </a: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 smtClean="0"/>
              <a:t>DecisionTreeClassifier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Gini</a:t>
            </a:r>
            <a:endParaRPr lang="en-US" dirty="0" smtClean="0"/>
          </a:p>
          <a:p>
            <a:pPr lvl="1"/>
            <a:r>
              <a:rPr lang="en-US" dirty="0" smtClean="0"/>
              <a:t>Gave weights to the outcome variable due to </a:t>
            </a:r>
            <a:r>
              <a:rPr lang="en-US" dirty="0"/>
              <a:t>uneven distribution (</a:t>
            </a:r>
            <a:r>
              <a:rPr lang="en-US" dirty="0" smtClean="0"/>
              <a:t>class_weight)</a:t>
            </a:r>
          </a:p>
          <a:p>
            <a:pPr lvl="1"/>
            <a:r>
              <a:rPr lang="en-US" dirty="0"/>
              <a:t>Evaluated ROC </a:t>
            </a:r>
            <a:r>
              <a:rPr lang="en-US" dirty="0" smtClean="0"/>
              <a:t>AUC to determine score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GridSearch</a:t>
            </a:r>
            <a:r>
              <a:rPr lang="en-US" dirty="0" smtClean="0"/>
              <a:t> to find best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Repeated steps w/ </a:t>
            </a:r>
            <a:r>
              <a:rPr lang="en-US" dirty="0" err="1" smtClean="0"/>
              <a:t>RandomForestClassifier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304801"/>
            <a:ext cx="6096000" cy="4038600"/>
          </a:xfrm>
        </p:spPr>
        <p:txBody>
          <a:bodyPr/>
          <a:lstStyle/>
          <a:p>
            <a:r>
              <a:rPr lang="en-US" dirty="0" smtClean="0"/>
              <a:t>ROC AUC Score</a:t>
            </a:r>
          </a:p>
          <a:p>
            <a:pPr lvl="1"/>
            <a:r>
              <a:rPr lang="en-US" dirty="0" smtClean="0"/>
              <a:t>Moving from a tree to a forest improved the score from 0.50 to 0.52</a:t>
            </a:r>
          </a:p>
          <a:p>
            <a:pPr lvl="1"/>
            <a:r>
              <a:rPr lang="en-US" dirty="0" smtClean="0"/>
              <a:t>After much tweaking hit bedrock in terms of score</a:t>
            </a:r>
          </a:p>
          <a:p>
            <a:r>
              <a:rPr lang="en-US" dirty="0"/>
              <a:t>Misclassification Rate = </a:t>
            </a:r>
            <a:r>
              <a:rPr lang="en-US" dirty="0" smtClean="0"/>
              <a:t>0.015</a:t>
            </a:r>
          </a:p>
          <a:p>
            <a:r>
              <a:rPr lang="en-US" dirty="0" smtClean="0"/>
              <a:t>Feature Importance Analysis…</a:t>
            </a:r>
          </a:p>
          <a:p>
            <a:pPr lvl="1"/>
            <a:r>
              <a:rPr lang="en-US" dirty="0" smtClean="0"/>
              <a:t>Time of day appears to be most significant factor</a:t>
            </a:r>
          </a:p>
          <a:p>
            <a:pPr marL="384048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165764"/>
            <a:ext cx="3874036" cy="33923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897685">
            <a:off x="4559551" y="6020683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Dropping all features except for “Hour” integer and “</a:t>
            </a:r>
            <a:r>
              <a:rPr lang="en-US" dirty="0" err="1" smtClean="0"/>
              <a:t>Make_Luxury</a:t>
            </a:r>
            <a:r>
              <a:rPr lang="en-US" dirty="0" smtClean="0"/>
              <a:t>” flag</a:t>
            </a:r>
          </a:p>
          <a:p>
            <a:endParaRPr lang="en-US" dirty="0" smtClean="0"/>
          </a:p>
          <a:p>
            <a:r>
              <a:rPr lang="en-US" dirty="0" smtClean="0"/>
              <a:t>ROC AUC Score</a:t>
            </a:r>
          </a:p>
          <a:p>
            <a:pPr lvl="1"/>
            <a:r>
              <a:rPr lang="en-US" dirty="0"/>
              <a:t>Moved up to </a:t>
            </a:r>
            <a:r>
              <a:rPr lang="en-US" dirty="0" smtClean="0"/>
              <a:t>0.61</a:t>
            </a:r>
          </a:p>
          <a:p>
            <a:endParaRPr lang="en-US" dirty="0" smtClean="0"/>
          </a:p>
          <a:p>
            <a:r>
              <a:rPr lang="en-US" dirty="0" smtClean="0"/>
              <a:t>Slight improvement</a:t>
            </a:r>
          </a:p>
          <a:p>
            <a:r>
              <a:rPr lang="en-US" dirty="0" smtClean="0"/>
              <a:t>0.9 dependency on hour variable</a:t>
            </a:r>
          </a:p>
          <a:p>
            <a:pPr lvl="1"/>
            <a:r>
              <a:rPr lang="en-US" dirty="0" smtClean="0"/>
              <a:t>Chances of over-fitting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the model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800600" y="1898134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Trivia</a:t>
            </a:r>
          </a:p>
          <a:p>
            <a:endParaRPr lang="en-US" dirty="0"/>
          </a:p>
          <a:p>
            <a:r>
              <a:rPr lang="en-US" dirty="0" smtClean="0"/>
              <a:t>Every year, approx. 30,000 people die in traffic accidents in the nation</a:t>
            </a:r>
          </a:p>
          <a:p>
            <a:r>
              <a:rPr lang="en-US" dirty="0" smtClean="0"/>
              <a:t>On average, 100,000 people get pulled over daily across the country</a:t>
            </a:r>
          </a:p>
          <a:p>
            <a:r>
              <a:rPr lang="en-US" dirty="0" smtClean="0"/>
              <a:t>250 million vehicles on the road each year</a:t>
            </a:r>
          </a:p>
          <a:p>
            <a:r>
              <a:rPr lang="en-US" dirty="0" smtClean="0"/>
              <a:t>D.C</a:t>
            </a:r>
            <a:r>
              <a:rPr lang="en-US" dirty="0"/>
              <a:t>. and Maryland Drivers Are the Worst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6477000" cy="25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  <a:p>
            <a:pPr lvl="1"/>
            <a:r>
              <a:rPr lang="en-US" dirty="0" smtClean="0"/>
              <a:t>Month, Day and Hour</a:t>
            </a:r>
            <a:endParaRPr lang="en-US" dirty="0"/>
          </a:p>
          <a:p>
            <a:pPr lvl="1"/>
            <a:r>
              <a:rPr lang="en-US" dirty="0" smtClean="0"/>
              <a:t>Getting violation counts for each day</a:t>
            </a:r>
            <a:endParaRPr lang="en-US" dirty="0"/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Predicting a weekly pattern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ARMA model</a:t>
            </a:r>
          </a:p>
          <a:p>
            <a:pPr lvl="1"/>
            <a:r>
              <a:rPr lang="en-US" dirty="0" smtClean="0"/>
              <a:t>Stationary trend</a:t>
            </a:r>
          </a:p>
          <a:p>
            <a:pPr lvl="1"/>
            <a:r>
              <a:rPr lang="en-US" dirty="0" smtClean="0"/>
              <a:t>Set frequency to days</a:t>
            </a:r>
          </a:p>
          <a:p>
            <a:pPr lvl="1"/>
            <a:r>
              <a:rPr lang="en-US" dirty="0" smtClean="0"/>
              <a:t>Set p’s and q’s to optimize for weekly pattern</a:t>
            </a:r>
          </a:p>
          <a:p>
            <a:pPr lvl="1"/>
            <a:r>
              <a:rPr lang="en-US" dirty="0" smtClean="0"/>
              <a:t>Used CSS for performance reasons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1400" y="76200"/>
            <a:ext cx="4648200" cy="1905000"/>
          </a:xfrm>
        </p:spPr>
        <p:txBody>
          <a:bodyPr/>
          <a:lstStyle/>
          <a:p>
            <a:pPr lvl="1"/>
            <a:r>
              <a:rPr lang="en-US" dirty="0" smtClean="0"/>
              <a:t>Weekly trend</a:t>
            </a:r>
          </a:p>
          <a:p>
            <a:pPr lvl="2"/>
            <a:r>
              <a:rPr lang="en-US" dirty="0" smtClean="0"/>
              <a:t>Peaks on mid-week</a:t>
            </a:r>
          </a:p>
          <a:p>
            <a:pPr lvl="2"/>
            <a:r>
              <a:rPr lang="en-US" dirty="0" smtClean="0"/>
              <a:t>Local min on Sunday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 smtClean="0"/>
              <a:t>vs</a:t>
            </a:r>
            <a:r>
              <a:rPr lang="en-US" dirty="0" smtClean="0"/>
              <a:t> Prediction</a:t>
            </a:r>
          </a:p>
          <a:p>
            <a:pPr lvl="2"/>
            <a:r>
              <a:rPr lang="en-US" smtClean="0"/>
              <a:t>Best MES </a:t>
            </a:r>
            <a:r>
              <a:rPr lang="en-US" dirty="0" smtClean="0"/>
              <a:t>Value = </a:t>
            </a:r>
            <a:r>
              <a:rPr lang="en-US" dirty="0" smtClean="0"/>
              <a:t>883.8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876800"/>
            <a:ext cx="22860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457491" cy="3151404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6858000" y="1752600"/>
            <a:ext cx="685800" cy="3303804"/>
          </a:xfrm>
          <a:prstGeom prst="frame">
            <a:avLst/>
          </a:prstGeom>
          <a:solidFill>
            <a:srgbClr val="FFFF00">
              <a:alpha val="41176"/>
            </a:srgbClr>
          </a:solidFill>
          <a:ln w="127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49954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week</a:t>
            </a:r>
            <a:endParaRPr lang="en-US" sz="1400" dirty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810636" y="2590800"/>
            <a:ext cx="142364" cy="3303804"/>
          </a:xfrm>
          <a:prstGeom prst="frame">
            <a:avLst/>
          </a:prstGeom>
          <a:solidFill>
            <a:srgbClr val="FFFF00">
              <a:alpha val="41176"/>
            </a:srgbClr>
          </a:solidFill>
          <a:ln w="127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0" y="1752600"/>
            <a:ext cx="45719" cy="324284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71700" y="1524000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Sunday</a:t>
            </a:r>
            <a:endParaRPr lang="en-US" sz="1200" dirty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we’ve seen so far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Violation Data Analysis</a:t>
            </a:r>
          </a:p>
          <a:p>
            <a:pPr lvl="1"/>
            <a:r>
              <a:rPr lang="en-US" dirty="0" smtClean="0"/>
              <a:t>No conclusive evidence that Make, Color or Year affect the odds of traffic violation severity</a:t>
            </a:r>
          </a:p>
          <a:p>
            <a:pPr lvl="1"/>
            <a:r>
              <a:rPr lang="en-US" dirty="0" smtClean="0"/>
              <a:t>There is some evidence that violations peak midweek and sink on Sundays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Retrospect…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03859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Messy and barely usable</a:t>
            </a:r>
          </a:p>
          <a:p>
            <a:pPr lvl="1"/>
            <a:r>
              <a:rPr lang="en-US" dirty="0" smtClean="0"/>
              <a:t>Visualized Geo-Location</a:t>
            </a:r>
          </a:p>
          <a:p>
            <a:pPr lvl="1"/>
            <a:r>
              <a:rPr lang="en-US" dirty="0" smtClean="0"/>
              <a:t>Invested more time in automated cleanup (NLP?)</a:t>
            </a:r>
          </a:p>
          <a:p>
            <a:pPr lvl="1"/>
            <a:r>
              <a:rPr lang="en-US" dirty="0" smtClean="0"/>
              <a:t>Web Scraping to find more variables around car model</a:t>
            </a:r>
          </a:p>
          <a:p>
            <a:pPr marL="384048" lvl="1" indent="0">
              <a:buNone/>
            </a:pPr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Limited outcome due to lack of significant variables</a:t>
            </a:r>
          </a:p>
          <a:p>
            <a:pPr lvl="1"/>
            <a:r>
              <a:rPr lang="en-US" dirty="0" smtClean="0"/>
              <a:t>Pointed us in the right direction to TSA?</a:t>
            </a:r>
          </a:p>
          <a:p>
            <a:pPr lvl="1"/>
            <a:r>
              <a:rPr lang="en-US" dirty="0" smtClean="0"/>
              <a:t>Spend more time investigating feasibility of modeling hourly patterns (lowest </a:t>
            </a:r>
            <a:r>
              <a:rPr lang="en-US" dirty="0" err="1" smtClean="0"/>
              <a:t>freq</a:t>
            </a:r>
            <a:r>
              <a:rPr lang="en-US" dirty="0" smtClean="0"/>
              <a:t> was “Days”)</a:t>
            </a:r>
          </a:p>
          <a:p>
            <a:pPr lvl="1"/>
            <a:r>
              <a:rPr lang="en-US" dirty="0" smtClean="0"/>
              <a:t>Overlay hourly and weekly predictions</a:t>
            </a:r>
          </a:p>
          <a:p>
            <a:pPr lvl="1"/>
            <a:endParaRPr lang="en-US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okay to speed on Sunday.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Hypothesis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we predict rate of traffic violations and their severity based on </a:t>
            </a:r>
            <a:r>
              <a:rPr lang="en-US" dirty="0" smtClean="0"/>
              <a:t>historic data?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932709" y="4191000"/>
            <a:ext cx="61722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Can we predict the odds by the type of car someone drives?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What about day of week or hour of day?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Is the color of the car a significant factor?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3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are working with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Data.gov – traffic violations</a:t>
            </a:r>
          </a:p>
          <a:p>
            <a:pPr lvl="1"/>
            <a:r>
              <a:rPr lang="en-US" dirty="0" smtClean="0"/>
              <a:t>List of all recorded traffic violations from 2015</a:t>
            </a:r>
          </a:p>
          <a:p>
            <a:pPr marL="384048" lvl="1" indent="0">
              <a:buNone/>
            </a:pPr>
            <a:endParaRPr lang="en-US" dirty="0" smtClean="0"/>
          </a:p>
          <a:p>
            <a:r>
              <a:rPr lang="en-US" dirty="0" smtClean="0"/>
              <a:t>Edmunds.com – sales by make</a:t>
            </a:r>
          </a:p>
          <a:p>
            <a:pPr lvl="1"/>
            <a:r>
              <a:rPr lang="en-US" dirty="0" smtClean="0"/>
              <a:t>Indicator of how popular a car make is on the road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533400"/>
            <a:ext cx="60960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CSV with ~1 </a:t>
            </a:r>
            <a:r>
              <a:rPr lang="en-US" dirty="0"/>
              <a:t>million rows of raw data</a:t>
            </a:r>
          </a:p>
          <a:p>
            <a:r>
              <a:rPr lang="en-US" dirty="0" smtClean="0"/>
              <a:t>Date-time of violation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Make, Model, Year and Color of Car</a:t>
            </a:r>
          </a:p>
          <a:p>
            <a:r>
              <a:rPr lang="en-US" dirty="0" smtClean="0"/>
              <a:t>Yes/No flags to indicate if violation had fatalities and/or property damage</a:t>
            </a:r>
          </a:p>
          <a:p>
            <a:r>
              <a:rPr lang="en-US" dirty="0" smtClean="0"/>
              <a:t>Description of violation and police department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Violation Data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3196610"/>
            <a:ext cx="4080275" cy="17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447800"/>
            <a:ext cx="6096000" cy="3048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Amount of sales by year and make</a:t>
            </a:r>
          </a:p>
          <a:p>
            <a:r>
              <a:rPr lang="en-US" dirty="0" smtClean="0"/>
              <a:t>Break-down of </a:t>
            </a:r>
            <a:r>
              <a:rPr lang="en-US" dirty="0" err="1" smtClean="0"/>
              <a:t>marketshare</a:t>
            </a:r>
            <a:r>
              <a:rPr lang="en-US" dirty="0" smtClean="0"/>
              <a:t> percentage </a:t>
            </a:r>
          </a:p>
          <a:p>
            <a:r>
              <a:rPr lang="en-US" dirty="0" smtClean="0"/>
              <a:t>Allows us to weigh the data when we analyze it by make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Edmund Sales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100998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2743200"/>
            <a:ext cx="7239000" cy="914400"/>
          </a:xfrm>
        </p:spPr>
        <p:txBody>
          <a:bodyPr/>
          <a:lstStyle/>
          <a:p>
            <a:r>
              <a:rPr lang="en-US" dirty="0" smtClean="0"/>
              <a:t>+               =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7200"/>
            <a:ext cx="401728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53070"/>
            <a:ext cx="3998102" cy="1592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67" y="622518"/>
            <a:ext cx="760440" cy="2294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2514600" cy="949138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648200" y="304800"/>
            <a:ext cx="4419600" cy="146516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 smtClean="0"/>
              <a:t>Normalizing the make frequency</a:t>
            </a:r>
          </a:p>
          <a:p>
            <a:pPr marL="384048" lvl="1" indent="0">
              <a:buNone/>
            </a:pPr>
            <a:r>
              <a:rPr lang="en-US" dirty="0" smtClean="0"/>
              <a:t>Scaling the make counts of each make with their percentage</a:t>
            </a:r>
          </a:p>
          <a:p>
            <a:pPr marL="18288" indent="0">
              <a:buNone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86200" y="56388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3962400" y="60960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smtClean="0"/>
              <a:t>Toyota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09467" y="57531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1685667" y="62103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smtClean="0"/>
              <a:t>Honda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601333" y="38481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8458200" y="43053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smtClean="0"/>
              <a:t>Toyota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324600" y="3886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6400800" y="4343400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smtClean="0"/>
              <a:t>Honda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361</TotalTime>
  <Words>727</Words>
  <Application>Microsoft Office PowerPoint</Application>
  <PresentationFormat>On-screen Show (4:3)</PresentationFormat>
  <Paragraphs>153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Elemental</vt:lpstr>
      <vt:lpstr>Predicting Traffic Violations</vt:lpstr>
      <vt:lpstr>Background</vt:lpstr>
      <vt:lpstr> Hypothesis</vt:lpstr>
      <vt:lpstr>The Data</vt:lpstr>
      <vt:lpstr>Sources</vt:lpstr>
      <vt:lpstr>Traffic Violation Data</vt:lpstr>
      <vt:lpstr>Edmund Sales Data</vt:lpstr>
      <vt:lpstr>Pre-Processing</vt:lpstr>
      <vt:lpstr>+               =</vt:lpstr>
      <vt:lpstr>PowerPoint Presentation</vt:lpstr>
      <vt:lpstr>Data Challenges </vt:lpstr>
      <vt:lpstr>The Solution?</vt:lpstr>
      <vt:lpstr>Some things were done programmatically (sort of)</vt:lpstr>
      <vt:lpstr>The Models</vt:lpstr>
      <vt:lpstr>Decision Trees / Forests</vt:lpstr>
      <vt:lpstr>Variables</vt:lpstr>
      <vt:lpstr>Fitting the Model</vt:lpstr>
      <vt:lpstr>Results</vt:lpstr>
      <vt:lpstr>Re-running the model</vt:lpstr>
      <vt:lpstr>Time Series Analysis</vt:lpstr>
      <vt:lpstr>Variables</vt:lpstr>
      <vt:lpstr>Fitting the Model</vt:lpstr>
      <vt:lpstr>Results</vt:lpstr>
      <vt:lpstr>Conclusion</vt:lpstr>
      <vt:lpstr>Analysis</vt:lpstr>
      <vt:lpstr>In Retrospect…</vt:lpstr>
      <vt:lpstr>Moving Forward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HansVonFritz@outlook.com</dc:creator>
  <cp:lastModifiedBy>HansVonFritz@outlook.com</cp:lastModifiedBy>
  <cp:revision>35</cp:revision>
  <dcterms:created xsi:type="dcterms:W3CDTF">2016-11-04T22:10:42Z</dcterms:created>
  <dcterms:modified xsi:type="dcterms:W3CDTF">2016-11-05T16:26:45Z</dcterms:modified>
</cp:coreProperties>
</file>