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png"/>
  <Default Extension="tiff" ContentType="image/tiff"/>
  <Default Extension="rels" ContentType="application/vnd.openxmlformats-package.relationships+xml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5.jpg" ContentType="image/jpeg"/>
  <Override PartName="/ppt/notesSlides/notesSlide1.xml" ContentType="application/vnd.openxmlformats-officedocument.presentationml.notesSlide+xml"/>
  <Override PartName="/ppt/media/image14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642" r:id="rId2"/>
    <p:sldId id="621" r:id="rId3"/>
    <p:sldId id="694" r:id="rId4"/>
    <p:sldId id="695" r:id="rId5"/>
    <p:sldId id="698" r:id="rId6"/>
    <p:sldId id="696" r:id="rId7"/>
    <p:sldId id="697" r:id="rId8"/>
    <p:sldId id="701" r:id="rId9"/>
    <p:sldId id="702" r:id="rId10"/>
    <p:sldId id="700" r:id="rId11"/>
    <p:sldId id="703" r:id="rId12"/>
    <p:sldId id="586" r:id="rId13"/>
    <p:sldId id="69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3AEC"/>
    <a:srgbClr val="203864"/>
    <a:srgbClr val="294884"/>
    <a:srgbClr val="E7D4E8"/>
    <a:srgbClr val="3664B3"/>
    <a:srgbClr val="FFFFFF"/>
    <a:srgbClr val="FF0201"/>
    <a:srgbClr val="FE4D57"/>
    <a:srgbClr val="F2E7E2"/>
    <a:srgbClr val="C9E1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Estilo Médio 4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0"/>
    <p:restoredTop sz="94676"/>
  </p:normalViewPr>
  <p:slideViewPr>
    <p:cSldViewPr snapToGrid="0" snapToObjects="1">
      <p:cViewPr>
        <p:scale>
          <a:sx n="89" d="100"/>
          <a:sy n="89" d="100"/>
        </p:scale>
        <p:origin x="80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2816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F7E7C-E8D2-7243-9D62-2BBBAEFE8CEB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590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A2667F-67F5-0748-B3A2-273DA7DF42A8}" type="datetimeFigureOut">
              <a:rPr lang="en-US" smtClean="0"/>
              <a:t>3/31/18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A0DA4-6C4B-EC41-A4B9-7F0F10043200}" type="slidenum">
              <a:rPr lang="en-US" smtClean="0"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20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A0DA4-6C4B-EC41-A4B9-7F0F1004320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14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1A3F-36E9-6749-A474-D8CF249BF917}" type="datetimeFigureOut">
              <a:rPr lang="en-US" smtClean="0"/>
              <a:t>3/31/18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1D97-816C-FE4D-9F5B-E8225CEFFE2B}" type="slidenum">
              <a:rPr lang="en-US" smtClean="0"/>
              <a:t>‹n.º›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1A3F-36E9-6749-A474-D8CF249BF917}" type="datetimeFigureOut">
              <a:rPr lang="en-US" smtClean="0"/>
              <a:t>3/31/18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1D97-816C-FE4D-9F5B-E8225CEFFE2B}" type="slidenum">
              <a:rPr lang="en-US" smtClean="0"/>
              <a:t>‹n.º›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1A3F-36E9-6749-A474-D8CF249BF917}" type="datetimeFigureOut">
              <a:rPr lang="en-US" smtClean="0"/>
              <a:t>3/31/18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1D97-816C-FE4D-9F5B-E8225CEFFE2B}" type="slidenum">
              <a:rPr lang="en-US" smtClean="0"/>
              <a:t>‹n.º›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1A3F-36E9-6749-A474-D8CF249BF917}" type="datetimeFigureOut">
              <a:rPr lang="en-US" smtClean="0"/>
              <a:t>3/31/18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1D97-816C-FE4D-9F5B-E8225CEFFE2B}" type="slidenum">
              <a:rPr lang="en-US" smtClean="0"/>
              <a:t>‹n.º›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1A3F-36E9-6749-A474-D8CF249BF917}" type="datetimeFigureOut">
              <a:rPr lang="en-US" smtClean="0"/>
              <a:t>3/31/18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1D97-816C-FE4D-9F5B-E8225CEFFE2B}" type="slidenum">
              <a:rPr lang="en-US" smtClean="0"/>
              <a:t>‹n.º›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1A3F-36E9-6749-A474-D8CF249BF917}" type="datetimeFigureOut">
              <a:rPr lang="en-US" smtClean="0"/>
              <a:t>3/31/18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1D97-816C-FE4D-9F5B-E8225CEFFE2B}" type="slidenum">
              <a:rPr lang="en-US" smtClean="0"/>
              <a:t>‹n.º›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1A3F-36E9-6749-A474-D8CF249BF917}" type="datetimeFigureOut">
              <a:rPr lang="en-US" smtClean="0"/>
              <a:t>3/31/18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1D97-816C-FE4D-9F5B-E8225CEFFE2B}" type="slidenum">
              <a:rPr lang="en-US" smtClean="0"/>
              <a:t>‹n.º›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1A3F-36E9-6749-A474-D8CF249BF917}" type="datetimeFigureOut">
              <a:rPr lang="en-US" smtClean="0"/>
              <a:t>3/31/18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1D97-816C-FE4D-9F5B-E8225CEFFE2B}" type="slidenum">
              <a:rPr lang="en-US" smtClean="0"/>
              <a:t>‹n.º›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1A3F-36E9-6749-A474-D8CF249BF917}" type="datetimeFigureOut">
              <a:rPr lang="en-US" smtClean="0"/>
              <a:t>3/31/18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1D97-816C-FE4D-9F5B-E8225CEFFE2B}" type="slidenum">
              <a:rPr lang="en-US" smtClean="0"/>
              <a:t>‹n.º›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1A3F-36E9-6749-A474-D8CF249BF917}" type="datetimeFigureOut">
              <a:rPr lang="en-US" smtClean="0"/>
              <a:t>3/31/18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1D97-816C-FE4D-9F5B-E8225CEFFE2B}" type="slidenum">
              <a:rPr lang="en-US" smtClean="0"/>
              <a:t>‹n.º›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1A3F-36E9-6749-A474-D8CF249BF917}" type="datetimeFigureOut">
              <a:rPr lang="en-US" smtClean="0"/>
              <a:t>3/31/18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1D97-816C-FE4D-9F5B-E8225CEFFE2B}" type="slidenum">
              <a:rPr lang="en-US" smtClean="0"/>
              <a:t>‹n.º›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E1A3F-36E9-6749-A474-D8CF249BF917}" type="datetimeFigureOut">
              <a:rPr lang="en-US" smtClean="0"/>
              <a:t>3/31/18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01D97-816C-FE4D-9F5B-E8225CEFFE2B}" type="slidenum">
              <a:rPr lang="en-US" smtClean="0"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05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openxmlformats.org/officeDocument/2006/relationships/image" Target="../media/image3.jpeg"/><Relationship Id="rId6" Type="http://schemas.openxmlformats.org/officeDocument/2006/relationships/image" Target="../media/image4.jpg"/><Relationship Id="rId7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microsoft.com/office/2007/relationships/hdphoto" Target="../media/hdphoto1.wdp"/><Relationship Id="rId5" Type="http://schemas.openxmlformats.org/officeDocument/2006/relationships/image" Target="../media/image2.png"/><Relationship Id="rId6" Type="http://schemas.openxmlformats.org/officeDocument/2006/relationships/image" Target="../media/image3.jpeg"/><Relationship Id="rId7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4" Type="http://schemas.openxmlformats.org/officeDocument/2006/relationships/image" Target="../media/image9.tiff"/><Relationship Id="rId5" Type="http://schemas.openxmlformats.org/officeDocument/2006/relationships/image" Target="../media/image10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-77787" y="127001"/>
            <a:ext cx="9317039" cy="166199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2400" b="1" dirty="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Universidade Federal do Rio Grande do Sul</a:t>
            </a:r>
          </a:p>
          <a:p>
            <a:pPr algn="ctr">
              <a:defRPr/>
            </a:pPr>
            <a:r>
              <a:rPr lang="pt-BR" sz="2400" b="1" dirty="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Faculdade</a:t>
            </a:r>
            <a:r>
              <a:rPr lang="pt-BR" sz="2400" b="1" dirty="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 </a:t>
            </a:r>
            <a:r>
              <a:rPr lang="pt-BR" sz="2400" b="1" dirty="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de Medicina</a:t>
            </a:r>
            <a:endParaRPr lang="pt-BR" sz="2400" b="1" dirty="0">
              <a:solidFill>
                <a:schemeClr val="bg2"/>
              </a:solidFill>
              <a:ea typeface="Times New Roman" charset="0"/>
              <a:cs typeface="Times New Roman" charset="0"/>
            </a:endParaRPr>
          </a:p>
          <a:p>
            <a:pPr algn="ctr">
              <a:defRPr/>
            </a:pPr>
            <a:r>
              <a:rPr lang="pt-BR" dirty="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Programa de Pós-Graduação em Cardiologia e Ciências Cardiovasculares</a:t>
            </a:r>
            <a:endParaRPr lang="pt-BR" dirty="0">
              <a:solidFill>
                <a:schemeClr val="bg2"/>
              </a:solidFill>
              <a:ea typeface="Times New Roman" charset="0"/>
              <a:cs typeface="Times New Roman" charset="0"/>
            </a:endParaRPr>
          </a:p>
          <a:p>
            <a:pPr algn="ctr">
              <a:defRPr/>
            </a:pPr>
            <a:r>
              <a:rPr lang="pt-BR" dirty="0">
                <a:solidFill>
                  <a:schemeClr val="bg2"/>
                </a:solidFill>
                <a:ea typeface="Times New Roman" charset="0"/>
                <a:cs typeface="Times New Roman" charset="0"/>
              </a:rPr>
              <a:t>Hospital de Clinicas de Porto Alegre</a:t>
            </a:r>
          </a:p>
          <a:p>
            <a:pPr algn="ctr">
              <a:defRPr/>
            </a:pPr>
            <a:r>
              <a:rPr lang="pt-BR" dirty="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Laboratório de Fisiopatologia do Exercício</a:t>
            </a:r>
            <a:endParaRPr lang="pt-BR" dirty="0">
              <a:solidFill>
                <a:schemeClr val="bg2"/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-445168" y="6112042"/>
            <a:ext cx="9841831" cy="66173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ângulo 3"/>
          <p:cNvSpPr/>
          <p:nvPr/>
        </p:nvSpPr>
        <p:spPr>
          <a:xfrm flipV="1">
            <a:off x="358774" y="1855239"/>
            <a:ext cx="8443913" cy="4603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pt-BR" altLang="x-none" sz="1300">
              <a:solidFill>
                <a:srgbClr val="FFFFFF"/>
              </a:solidFill>
            </a:endParaRP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3" y="90102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endParaRPr lang="pt-BR" altLang="x-none"/>
          </a:p>
        </p:txBody>
      </p:sp>
      <p:sp>
        <p:nvSpPr>
          <p:cNvPr id="3" name="Rectangle 12"/>
          <p:cNvSpPr>
            <a:spLocks noChangeArrowheads="1"/>
          </p:cNvSpPr>
          <p:nvPr/>
        </p:nvSpPr>
        <p:spPr bwMode="auto">
          <a:xfrm>
            <a:off x="3" y="547302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endParaRPr lang="pt-BR" altLang="x-none"/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3" y="819838"/>
            <a:ext cx="20313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pt-BR" sz="1800">
                <a:latin typeface="Calibri" charset="0"/>
              </a:rPr>
              <a:t>		</a:t>
            </a:r>
            <a:endParaRPr lang="pt-BR" altLang="pt-BR" sz="1800" b="0">
              <a:latin typeface="Calibri" charset="0"/>
            </a:endParaRPr>
          </a:p>
          <a:p>
            <a:endParaRPr lang="pt-BR" altLang="pt-BR" sz="1800" b="0">
              <a:latin typeface="Calibri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266379" y="2154287"/>
            <a:ext cx="861795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pt-BR" sz="6600" b="1" dirty="0" smtClean="0">
                <a:solidFill>
                  <a:srgbClr val="FFFF00"/>
                </a:solidFill>
                <a:latin typeface="Al Nile" charset="-78"/>
                <a:ea typeface="Al Nile" charset="-78"/>
                <a:cs typeface="Al Nile" charset="-78"/>
              </a:rPr>
              <a:t>Saúde baseada em evidências</a:t>
            </a:r>
          </a:p>
          <a:p>
            <a:pPr algn="ctr" eaLnBrk="1" hangingPunct="1">
              <a:defRPr/>
            </a:pPr>
            <a:endParaRPr lang="pt-BR" sz="13800" i="1" dirty="0" smtClean="0">
              <a:solidFill>
                <a:srgbClr val="FFFF00"/>
              </a:solidFill>
              <a:latin typeface="Al Nile" charset="-78"/>
              <a:ea typeface="Al Nile" charset="-78"/>
              <a:cs typeface="Al Nile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04451" y="4538548"/>
            <a:ext cx="2137060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Lucas Helal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www.github.com/lhelal</a:t>
            </a:r>
          </a:p>
          <a:p>
            <a:r>
              <a:rPr lang="en-US" sz="1600" dirty="0" err="1" smtClean="0">
                <a:solidFill>
                  <a:schemeClr val="bg1"/>
                </a:solidFill>
              </a:rPr>
              <a:t>osf.io</a:t>
            </a:r>
            <a:r>
              <a:rPr lang="en-US" sz="1600" dirty="0" smtClean="0">
                <a:solidFill>
                  <a:schemeClr val="bg1"/>
                </a:solidFill>
              </a:rPr>
              <a:t>/6xzyf</a:t>
            </a:r>
          </a:p>
          <a:p>
            <a:r>
              <a:rPr lang="en-US" sz="1600" dirty="0" err="1" smtClean="0">
                <a:solidFill>
                  <a:schemeClr val="bg1"/>
                </a:solidFill>
              </a:rPr>
              <a:t>lucas.helal@ufrgs.br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5" name="Imagem 60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753" y="6160167"/>
            <a:ext cx="666954" cy="555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Imagem 6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9" t="2522" r="6638" b="3143"/>
          <a:stretch>
            <a:fillRect/>
          </a:stretch>
        </p:blipFill>
        <p:spPr bwMode="auto">
          <a:xfrm>
            <a:off x="5794290" y="6190794"/>
            <a:ext cx="479374" cy="53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Imagem 18"/>
          <p:cNvPicPr/>
          <p:nvPr/>
        </p:nvPicPr>
        <p:blipFill rotWithShape="1"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9" t="1" r="13522" b="7343"/>
          <a:stretch/>
        </p:blipFill>
        <p:spPr bwMode="auto">
          <a:xfrm>
            <a:off x="4239423" y="6205649"/>
            <a:ext cx="1090146" cy="4584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511" y="4579128"/>
            <a:ext cx="1243003" cy="1243003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48990" y="5742251"/>
            <a:ext cx="1431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@</a:t>
            </a:r>
            <a:r>
              <a:rPr lang="pt-BR" dirty="0" err="1" smtClean="0">
                <a:solidFill>
                  <a:srgbClr val="FFFF00"/>
                </a:solidFill>
              </a:rPr>
              <a:t>lucashelal</a:t>
            </a:r>
            <a:r>
              <a:rPr lang="pt-BR" dirty="0" smtClean="0">
                <a:solidFill>
                  <a:srgbClr val="FFFF00"/>
                </a:solidFill>
              </a:rPr>
              <a:t>_</a:t>
            </a:r>
            <a:endParaRPr lang="pt-BR" dirty="0">
              <a:solidFill>
                <a:srgbClr val="FFFF00"/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60" t="280" r="1157" b="13365"/>
          <a:stretch/>
        </p:blipFill>
        <p:spPr>
          <a:xfrm>
            <a:off x="2159567" y="4433652"/>
            <a:ext cx="1382663" cy="1412157"/>
          </a:xfrm>
          <a:prstGeom prst="ellipse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98555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4"/>
          <p:cNvSpPr txBox="1">
            <a:spLocks noChangeArrowheads="1"/>
          </p:cNvSpPr>
          <p:nvPr/>
        </p:nvSpPr>
        <p:spPr>
          <a:xfrm>
            <a:off x="233243" y="168643"/>
            <a:ext cx="8893175" cy="12954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 altLang="en-US" sz="3200" b="1" kern="0" dirty="0" smtClean="0">
                <a:solidFill>
                  <a:srgbClr val="FFFF00"/>
                </a:solidFill>
                <a:latin typeface="Al Nile" charset="-78"/>
                <a:ea typeface="Al Nile" charset="-78"/>
                <a:cs typeface="Al Nile" charset="-78"/>
              </a:rPr>
              <a:t>Causalidade</a:t>
            </a:r>
            <a:endParaRPr lang="en-US" altLang="en-US" sz="3200" b="1" kern="0" dirty="0">
              <a:solidFill>
                <a:srgbClr val="FFFF00"/>
              </a:solidFill>
              <a:latin typeface="Al Nile" charset="-78"/>
              <a:ea typeface="Al Nile" charset="-78"/>
              <a:cs typeface="Al Nile" charset="-78"/>
            </a:endParaRPr>
          </a:p>
        </p:txBody>
      </p:sp>
      <p:sp>
        <p:nvSpPr>
          <p:cNvPr id="36" name="Retângulo 35"/>
          <p:cNvSpPr/>
          <p:nvPr/>
        </p:nvSpPr>
        <p:spPr bwMode="auto">
          <a:xfrm>
            <a:off x="323528" y="692696"/>
            <a:ext cx="6912000" cy="36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12700" cap="flat" cmpd="sng" algn="ctr">
            <a:noFill/>
            <a:prstDash val="solid"/>
            <a:round/>
            <a:headEnd type="none" w="med" len="med"/>
            <a:tailEnd type="triangle" w="lg" len="med"/>
          </a:ln>
          <a:effectLst/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914400" y="4194135"/>
            <a:ext cx="505326" cy="17205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3052010" y="4194136"/>
            <a:ext cx="505326" cy="17205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5346030" y="4194135"/>
            <a:ext cx="505326" cy="17205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7387391" y="4194135"/>
            <a:ext cx="505326" cy="17205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3052010" y="3458789"/>
            <a:ext cx="505326" cy="735346"/>
          </a:xfrm>
          <a:prstGeom prst="rect">
            <a:avLst/>
          </a:prstGeom>
          <a:solidFill>
            <a:srgbClr val="E7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5346030" y="3458789"/>
            <a:ext cx="505326" cy="735346"/>
          </a:xfrm>
          <a:prstGeom prst="rect">
            <a:avLst/>
          </a:prstGeom>
          <a:solidFill>
            <a:srgbClr val="E7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7387391" y="3458789"/>
            <a:ext cx="505326" cy="735346"/>
          </a:xfrm>
          <a:prstGeom prst="rect">
            <a:avLst/>
          </a:prstGeom>
          <a:solidFill>
            <a:srgbClr val="E7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5345706" y="2723442"/>
            <a:ext cx="505326" cy="7353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7387391" y="2723442"/>
            <a:ext cx="505326" cy="7353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7387391" y="1988096"/>
            <a:ext cx="505326" cy="735346"/>
          </a:xfrm>
          <a:prstGeom prst="rect">
            <a:avLst/>
          </a:prstGeom>
          <a:solidFill>
            <a:srgbClr val="E93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323528" y="3517584"/>
            <a:ext cx="1781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smtClean="0">
                <a:solidFill>
                  <a:schemeClr val="bg1"/>
                </a:solidFill>
              </a:rPr>
              <a:t>Curso natural da doença/evento</a:t>
            </a:r>
            <a:endParaRPr lang="pt-BR" b="1">
              <a:solidFill>
                <a:schemeClr val="bg1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2684027" y="2778410"/>
            <a:ext cx="1262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smtClean="0">
                <a:solidFill>
                  <a:schemeClr val="bg1"/>
                </a:solidFill>
              </a:rPr>
              <a:t>Efeito </a:t>
            </a:r>
          </a:p>
          <a:p>
            <a:pPr algn="ctr"/>
            <a:r>
              <a:rPr lang="pt-BR" b="1" dirty="0" err="1" smtClean="0">
                <a:solidFill>
                  <a:schemeClr val="bg1"/>
                </a:solidFill>
              </a:rPr>
              <a:t>Hawthorne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143480" y="2086163"/>
            <a:ext cx="936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smtClean="0">
                <a:solidFill>
                  <a:schemeClr val="bg1"/>
                </a:solidFill>
              </a:rPr>
              <a:t>Efeito </a:t>
            </a:r>
          </a:p>
          <a:p>
            <a:pPr algn="ctr"/>
            <a:r>
              <a:rPr lang="pt-BR" b="1" dirty="0" smtClean="0">
                <a:solidFill>
                  <a:schemeClr val="bg1"/>
                </a:solidFill>
              </a:rPr>
              <a:t>Placebo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6489184" y="1309609"/>
            <a:ext cx="2273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Verdadeiro efeito </a:t>
            </a:r>
            <a:r>
              <a:rPr lang="pt-BR" b="1" smtClean="0">
                <a:solidFill>
                  <a:schemeClr val="bg1"/>
                </a:solidFill>
              </a:rPr>
              <a:t>do tratamento proposto</a:t>
            </a:r>
            <a:endParaRPr lang="pt-BR" b="1" dirty="0">
              <a:solidFill>
                <a:schemeClr val="bg1"/>
              </a:solidFill>
            </a:endParaRPr>
          </a:p>
        </p:txBody>
      </p:sp>
      <p:cxnSp>
        <p:nvCxnSpPr>
          <p:cNvPr id="26" name="Conector de Seta Reta 25"/>
          <p:cNvCxnSpPr/>
          <p:nvPr/>
        </p:nvCxnSpPr>
        <p:spPr>
          <a:xfrm>
            <a:off x="80504" y="6230857"/>
            <a:ext cx="8681843" cy="0"/>
          </a:xfrm>
          <a:prstGeom prst="straightConnector1">
            <a:avLst/>
          </a:prstGeom>
          <a:ln w="38100">
            <a:solidFill>
              <a:srgbClr val="E93AE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247531" y="773479"/>
            <a:ext cx="6333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i="1" dirty="0" smtClean="0">
                <a:solidFill>
                  <a:srgbClr val="FFFF00"/>
                </a:solidFill>
              </a:rPr>
              <a:t>Quão forte deve ser o nosso tratamento proposto</a:t>
            </a:r>
            <a:endParaRPr lang="pt-BR" sz="24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0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4"/>
          <p:cNvSpPr txBox="1">
            <a:spLocks noChangeArrowheads="1"/>
          </p:cNvSpPr>
          <p:nvPr/>
        </p:nvSpPr>
        <p:spPr>
          <a:xfrm>
            <a:off x="233243" y="168643"/>
            <a:ext cx="8893175" cy="12954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 altLang="en-US" sz="3200" b="1" kern="0" dirty="0" smtClean="0">
                <a:solidFill>
                  <a:srgbClr val="FFFF00"/>
                </a:solidFill>
                <a:latin typeface="Al Nile" charset="-78"/>
                <a:ea typeface="Al Nile" charset="-78"/>
                <a:cs typeface="Al Nile" charset="-78"/>
              </a:rPr>
              <a:t>Viés de </a:t>
            </a:r>
            <a:r>
              <a:rPr lang="pt-BR" altLang="en-US" sz="3200" b="1" kern="0" dirty="0" smtClean="0">
                <a:solidFill>
                  <a:srgbClr val="FFFF00"/>
                </a:solidFill>
                <a:latin typeface="Al Nile" charset="-78"/>
                <a:ea typeface="Al Nile" charset="-78"/>
                <a:cs typeface="Al Nile" charset="-78"/>
              </a:rPr>
              <a:t>interpretação</a:t>
            </a:r>
            <a:endParaRPr lang="en-US" altLang="en-US" sz="3200" b="1" kern="0" dirty="0">
              <a:solidFill>
                <a:srgbClr val="FFFF00"/>
              </a:solidFill>
              <a:latin typeface="Al Nile" charset="-78"/>
              <a:ea typeface="Al Nile" charset="-78"/>
              <a:cs typeface="Al Nile" charset="-78"/>
            </a:endParaRPr>
          </a:p>
        </p:txBody>
      </p:sp>
      <p:sp>
        <p:nvSpPr>
          <p:cNvPr id="36" name="Retângulo 35"/>
          <p:cNvSpPr/>
          <p:nvPr/>
        </p:nvSpPr>
        <p:spPr bwMode="auto">
          <a:xfrm>
            <a:off x="323528" y="692696"/>
            <a:ext cx="6912000" cy="36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12700" cap="flat" cmpd="sng" algn="ctr">
            <a:noFill/>
            <a:prstDash val="solid"/>
            <a:round/>
            <a:headEnd type="none" w="med" len="med"/>
            <a:tailEnd type="triangle" w="lg" len="med"/>
          </a:ln>
          <a:effectLst/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47531" y="773479"/>
            <a:ext cx="5184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i="1" dirty="0" smtClean="0">
                <a:solidFill>
                  <a:srgbClr val="FFFF00"/>
                </a:solidFill>
              </a:rPr>
              <a:t>Fazendo mau uso da evidência científica</a:t>
            </a:r>
            <a:endParaRPr lang="pt-BR" sz="2400" i="1" dirty="0">
              <a:solidFill>
                <a:srgbClr val="FFFF00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228" y="1464043"/>
            <a:ext cx="3678074" cy="3479432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64883" y="5172374"/>
            <a:ext cx="8904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 smtClean="0">
                <a:solidFill>
                  <a:srgbClr val="FFFF00"/>
                </a:solidFill>
              </a:rPr>
              <a:t>“...as perdas funcionais foram </a:t>
            </a:r>
            <a:r>
              <a:rPr lang="pt-BR" b="1" i="1" dirty="0" smtClean="0">
                <a:solidFill>
                  <a:srgbClr val="E93AEC"/>
                </a:solidFill>
              </a:rPr>
              <a:t>implacáveis</a:t>
            </a:r>
            <a:r>
              <a:rPr lang="pt-BR" i="1" dirty="0" smtClean="0">
                <a:solidFill>
                  <a:srgbClr val="FFFF00"/>
                </a:solidFill>
              </a:rPr>
              <a:t> e, </a:t>
            </a:r>
            <a:r>
              <a:rPr lang="pt-BR" i="1" dirty="0">
                <a:solidFill>
                  <a:srgbClr val="FFFF00"/>
                </a:solidFill>
              </a:rPr>
              <a:t>dos 18 participantes do estudo, 6 faleceram! Ou seja, </a:t>
            </a:r>
            <a:r>
              <a:rPr lang="pt-BR" b="1" i="1" dirty="0">
                <a:solidFill>
                  <a:srgbClr val="E93AEC"/>
                </a:solidFill>
              </a:rPr>
              <a:t>um terço não sobreviveu a 6 meses sem musculação</a:t>
            </a:r>
            <a:r>
              <a:rPr lang="pt-BR" i="1" dirty="0">
                <a:solidFill>
                  <a:srgbClr val="FFFF00"/>
                </a:solidFill>
              </a:rPr>
              <a:t>! </a:t>
            </a:r>
            <a:r>
              <a:rPr lang="pt-BR" b="1" i="1" dirty="0">
                <a:solidFill>
                  <a:srgbClr val="E93AEC"/>
                </a:solidFill>
              </a:rPr>
              <a:t>Tragicamente</a:t>
            </a:r>
            <a:r>
              <a:rPr lang="pt-BR" i="1" dirty="0">
                <a:solidFill>
                  <a:srgbClr val="FFFF00"/>
                </a:solidFill>
              </a:rPr>
              <a:t>, isso </a:t>
            </a:r>
            <a:r>
              <a:rPr lang="pt-BR" b="1" i="1" dirty="0">
                <a:solidFill>
                  <a:srgbClr val="E93AEC"/>
                </a:solidFill>
              </a:rPr>
              <a:t>confirma</a:t>
            </a:r>
            <a:r>
              <a:rPr lang="pt-BR" i="1" dirty="0">
                <a:solidFill>
                  <a:srgbClr val="FFFF00"/>
                </a:solidFill>
              </a:rPr>
              <a:t> que manter a funcionalidade é </a:t>
            </a:r>
            <a:r>
              <a:rPr lang="pt-BR" i="1" dirty="0" err="1" smtClean="0">
                <a:solidFill>
                  <a:srgbClr val="FFFF00"/>
                </a:solidFill>
              </a:rPr>
              <a:t>salvaressencial</a:t>
            </a:r>
            <a:r>
              <a:rPr lang="pt-BR" i="1" dirty="0" smtClean="0">
                <a:solidFill>
                  <a:srgbClr val="FFFF00"/>
                </a:solidFill>
              </a:rPr>
              <a:t> </a:t>
            </a:r>
            <a:r>
              <a:rPr lang="pt-BR" i="1" dirty="0">
                <a:solidFill>
                  <a:srgbClr val="FFFF00"/>
                </a:solidFill>
              </a:rPr>
              <a:t>para sobrevivência e que nós podemos </a:t>
            </a:r>
            <a:r>
              <a:rPr lang="pt-BR" i="1" dirty="0" smtClean="0">
                <a:solidFill>
                  <a:srgbClr val="FFFF00"/>
                </a:solidFill>
              </a:rPr>
              <a:t> </a:t>
            </a:r>
            <a:r>
              <a:rPr lang="pt-BR" i="1" dirty="0">
                <a:solidFill>
                  <a:srgbClr val="FFFF00"/>
                </a:solidFill>
              </a:rPr>
              <a:t>vidas!</a:t>
            </a:r>
            <a:r>
              <a:rPr lang="pt-BR" i="1" dirty="0">
                <a:solidFill>
                  <a:srgbClr val="FFFF00"/>
                </a:solidFill>
              </a:rPr>
              <a:t/>
            </a:r>
            <a:br>
              <a:rPr lang="pt-BR" i="1" dirty="0">
                <a:solidFill>
                  <a:srgbClr val="FFFF00"/>
                </a:solidFill>
              </a:rPr>
            </a:br>
            <a:endParaRPr lang="pt-BR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30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250825" y="80996"/>
            <a:ext cx="8893175" cy="12954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 altLang="en-US" sz="3600" b="1" kern="0" dirty="0" smtClean="0">
                <a:solidFill>
                  <a:srgbClr val="FFFF00"/>
                </a:solidFill>
                <a:latin typeface="Calibri" charset="0"/>
                <a:ea typeface="Calibri" charset="0"/>
                <a:cs typeface="Calibri" charset="0"/>
              </a:rPr>
              <a:t>Reconhecimento</a:t>
            </a:r>
            <a:endParaRPr lang="en-US" altLang="en-US" sz="3600" b="1" kern="0" dirty="0">
              <a:solidFill>
                <a:srgbClr val="FFFF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Retângulo 43"/>
          <p:cNvSpPr/>
          <p:nvPr/>
        </p:nvSpPr>
        <p:spPr bwMode="auto">
          <a:xfrm>
            <a:off x="323528" y="692696"/>
            <a:ext cx="6912000" cy="36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12700" cap="flat" cmpd="sng" algn="ctr">
            <a:noFill/>
            <a:prstDash val="solid"/>
            <a:round/>
            <a:headEnd type="none" w="med" len="med"/>
            <a:tailEnd type="triangle" w="lg" len="med"/>
          </a:ln>
          <a:effectLst/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0825" y="1261828"/>
            <a:ext cx="2663230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Andreia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Biolo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Andressa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 Schein</a:t>
            </a:r>
          </a:p>
          <a:p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Anderson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Donelli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Beatriz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Schaan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Bruno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Follmer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Cintia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Botton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Daniel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Umpierre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Debora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Loro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Douglas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Soares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Felipe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Cureau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Fernando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Diefenthaeler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Gabriel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Trajano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Gabriela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Teló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Juliana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Beust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Lucas Porto Santos</a:t>
            </a:r>
          </a:p>
          <a:p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48760" y="1261828"/>
            <a:ext cx="4572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Luis Fernando Junior</a:t>
            </a:r>
          </a:p>
          <a:p>
            <a:pPr algn="r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Luis Fernando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Deresz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Martin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Gibala</a:t>
            </a: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Marlos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Domingues</a:t>
            </a: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Patrícia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 Bock</a:t>
            </a:r>
          </a:p>
          <a:p>
            <a:pPr algn="r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Paulo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Sehl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Ricardo Stein</a:t>
            </a:r>
          </a:p>
          <a:p>
            <a:pPr algn="r"/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Ruy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Silveira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Moraes</a:t>
            </a: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Ricardo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Dantas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de Lucas</a:t>
            </a:r>
          </a:p>
          <a:p>
            <a:pPr algn="r"/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Richard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Leite</a:t>
            </a: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Roberto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Lemos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Ronei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 Pinto</a:t>
            </a:r>
          </a:p>
          <a:p>
            <a:pPr algn="r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Sheila Garcia</a:t>
            </a: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Stephanie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Pinto</a:t>
            </a:r>
            <a:b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Vandré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Figueiredo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-77787" y="127001"/>
            <a:ext cx="9317039" cy="166199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2400" b="1" dirty="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Universidade Federal do Rio Grande do Sul</a:t>
            </a:r>
          </a:p>
          <a:p>
            <a:pPr algn="ctr">
              <a:defRPr/>
            </a:pPr>
            <a:r>
              <a:rPr lang="pt-BR" sz="2400" b="1" dirty="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Escola de Medicina</a:t>
            </a:r>
            <a:endParaRPr lang="pt-BR" sz="2400" b="1" dirty="0">
              <a:solidFill>
                <a:schemeClr val="bg2"/>
              </a:solidFill>
              <a:ea typeface="Times New Roman" charset="0"/>
              <a:cs typeface="Times New Roman" charset="0"/>
            </a:endParaRPr>
          </a:p>
          <a:p>
            <a:pPr algn="ctr">
              <a:defRPr/>
            </a:pPr>
            <a:r>
              <a:rPr lang="pt-BR" dirty="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Programa de Pós-Graduação em Cardiologia e Ciências Cardiovasculares</a:t>
            </a:r>
            <a:endParaRPr lang="pt-BR" dirty="0">
              <a:solidFill>
                <a:schemeClr val="bg2"/>
              </a:solidFill>
              <a:ea typeface="Times New Roman" charset="0"/>
              <a:cs typeface="Times New Roman" charset="0"/>
            </a:endParaRPr>
          </a:p>
          <a:p>
            <a:pPr algn="ctr">
              <a:defRPr/>
            </a:pPr>
            <a:r>
              <a:rPr lang="pt-BR" dirty="0">
                <a:solidFill>
                  <a:schemeClr val="bg2"/>
                </a:solidFill>
                <a:ea typeface="Times New Roman" charset="0"/>
                <a:cs typeface="Times New Roman" charset="0"/>
              </a:rPr>
              <a:t>Hospital de Clinicas de Porto Alegre</a:t>
            </a:r>
          </a:p>
          <a:p>
            <a:pPr algn="ctr">
              <a:defRPr/>
            </a:pPr>
            <a:r>
              <a:rPr lang="pt-BR" dirty="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Laboratório de Fisiopatologia do Exercício</a:t>
            </a:r>
            <a:endParaRPr lang="pt-BR" dirty="0">
              <a:solidFill>
                <a:schemeClr val="bg2"/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-445168" y="6112042"/>
            <a:ext cx="9841831" cy="66173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ângulo 3"/>
          <p:cNvSpPr/>
          <p:nvPr/>
        </p:nvSpPr>
        <p:spPr>
          <a:xfrm flipV="1">
            <a:off x="358774" y="1855239"/>
            <a:ext cx="8443913" cy="4603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pt-BR" altLang="x-none" sz="1300">
              <a:solidFill>
                <a:srgbClr val="FFFFFF"/>
              </a:solidFill>
            </a:endParaRP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3" y="90102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endParaRPr lang="pt-BR" altLang="x-none"/>
          </a:p>
        </p:txBody>
      </p:sp>
      <p:sp>
        <p:nvSpPr>
          <p:cNvPr id="3" name="Rectangle 12"/>
          <p:cNvSpPr>
            <a:spLocks noChangeArrowheads="1"/>
          </p:cNvSpPr>
          <p:nvPr/>
        </p:nvSpPr>
        <p:spPr bwMode="auto">
          <a:xfrm>
            <a:off x="3" y="547302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endParaRPr lang="pt-BR" altLang="x-none"/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3" y="819838"/>
            <a:ext cx="20313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pt-BR" sz="1800">
                <a:latin typeface="Calibri" charset="0"/>
              </a:rPr>
              <a:t>		</a:t>
            </a:r>
            <a:endParaRPr lang="pt-BR" altLang="pt-BR" sz="1800" b="0">
              <a:latin typeface="Calibri" charset="0"/>
            </a:endParaRPr>
          </a:p>
          <a:p>
            <a:endParaRPr lang="pt-BR" altLang="pt-BR" sz="1800" b="0">
              <a:latin typeface="Calibri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358774" y="2159006"/>
            <a:ext cx="8659002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pt-BR" sz="4800" b="1" dirty="0" smtClean="0">
                <a:solidFill>
                  <a:srgbClr val="FFFF00"/>
                </a:solidFill>
                <a:latin typeface="Al Nile" charset="-78"/>
                <a:ea typeface="Al Nile" charset="-78"/>
                <a:cs typeface="Al Nile" charset="-78"/>
              </a:rPr>
              <a:t>Exercício físico no manejo de doenças crônicas</a:t>
            </a:r>
          </a:p>
          <a:p>
            <a:pPr algn="ctr" eaLnBrk="1" hangingPunct="1">
              <a:defRPr/>
            </a:pPr>
            <a:r>
              <a:rPr lang="pt-BR" sz="4000" i="1" dirty="0" smtClean="0">
                <a:solidFill>
                  <a:srgbClr val="FFFF00"/>
                </a:solidFill>
                <a:latin typeface="Al Nile" charset="-78"/>
                <a:ea typeface="Al Nile" charset="-78"/>
                <a:cs typeface="Al Nile" charset="-78"/>
              </a:rPr>
              <a:t>Evidências atuais e desafios futuros</a:t>
            </a:r>
            <a:endParaRPr lang="pt-BR" sz="8800" i="1" dirty="0" smtClean="0">
              <a:solidFill>
                <a:srgbClr val="FFFF00"/>
              </a:solidFill>
              <a:latin typeface="Al Nile" charset="-78"/>
              <a:ea typeface="Al Nile" charset="-78"/>
              <a:cs typeface="Al Nile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04451" y="4538548"/>
            <a:ext cx="2137060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Lucas Helal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www.github.com/lhelal</a:t>
            </a:r>
          </a:p>
          <a:p>
            <a:r>
              <a:rPr lang="en-US" sz="1600" dirty="0" err="1" smtClean="0">
                <a:solidFill>
                  <a:schemeClr val="bg1"/>
                </a:solidFill>
              </a:rPr>
              <a:t>osf.io</a:t>
            </a:r>
            <a:r>
              <a:rPr lang="en-US" sz="1600" dirty="0" smtClean="0">
                <a:solidFill>
                  <a:schemeClr val="bg1"/>
                </a:solidFill>
              </a:rPr>
              <a:t>/6xzyf</a:t>
            </a:r>
          </a:p>
          <a:p>
            <a:r>
              <a:rPr lang="en-US" sz="1600" dirty="0" err="1" smtClean="0">
                <a:solidFill>
                  <a:schemeClr val="bg1"/>
                </a:solidFill>
              </a:rPr>
              <a:t>lucas.helal@ufrgs.br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7" name="Imagem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3" t="1926" r="15870" b="271"/>
          <a:stretch/>
        </p:blipFill>
        <p:spPr>
          <a:xfrm>
            <a:off x="2203947" y="4538548"/>
            <a:ext cx="1337970" cy="1353141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15" name="Imagem 60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753" y="6160167"/>
            <a:ext cx="666954" cy="555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Imagem 6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9" t="2522" r="6638" b="3143"/>
          <a:stretch>
            <a:fillRect/>
          </a:stretch>
        </p:blipFill>
        <p:spPr bwMode="auto">
          <a:xfrm>
            <a:off x="5794290" y="6190794"/>
            <a:ext cx="479374" cy="53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Imagem 18"/>
          <p:cNvPicPr/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9" t="1" r="13522" b="7343"/>
          <a:stretch/>
        </p:blipFill>
        <p:spPr bwMode="auto">
          <a:xfrm>
            <a:off x="4239423" y="6205649"/>
            <a:ext cx="1090146" cy="4584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511" y="4579128"/>
            <a:ext cx="1243003" cy="1243003"/>
          </a:xfrm>
          <a:prstGeom prst="rect">
            <a:avLst/>
          </a:prstGeom>
        </p:spPr>
      </p:pic>
      <p:sp>
        <p:nvSpPr>
          <p:cNvPr id="20" name="CaixaDeTexto 19"/>
          <p:cNvSpPr txBox="1"/>
          <p:nvPr/>
        </p:nvSpPr>
        <p:spPr>
          <a:xfrm>
            <a:off x="48990" y="5756443"/>
            <a:ext cx="1431546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@</a:t>
            </a:r>
            <a:r>
              <a:rPr lang="pt-BR" dirty="0" err="1" smtClean="0">
                <a:solidFill>
                  <a:srgbClr val="FFFF00"/>
                </a:solidFill>
              </a:rPr>
              <a:t>lucashelal</a:t>
            </a:r>
            <a:r>
              <a:rPr lang="pt-BR" dirty="0" smtClean="0">
                <a:solidFill>
                  <a:srgbClr val="FFFF00"/>
                </a:solidFill>
              </a:rPr>
              <a:t>_</a:t>
            </a:r>
            <a:endParaRPr lang="pt-B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23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4"/>
          <p:cNvSpPr txBox="1">
            <a:spLocks noChangeArrowheads="1"/>
          </p:cNvSpPr>
          <p:nvPr/>
        </p:nvSpPr>
        <p:spPr>
          <a:xfrm>
            <a:off x="233243" y="168643"/>
            <a:ext cx="8893175" cy="12954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 altLang="en-US" sz="3200" b="1" kern="0" dirty="0" smtClean="0">
                <a:solidFill>
                  <a:srgbClr val="FFFF00"/>
                </a:solidFill>
                <a:latin typeface="Al Nile" charset="-78"/>
                <a:ea typeface="Al Nile" charset="-78"/>
                <a:cs typeface="Al Nile" charset="-78"/>
              </a:rPr>
              <a:t>Potenciais conflitos de interesses</a:t>
            </a:r>
            <a:endParaRPr lang="en-US" altLang="en-US" sz="3200" b="1" kern="0" dirty="0">
              <a:solidFill>
                <a:srgbClr val="FFFF00"/>
              </a:solidFill>
              <a:latin typeface="Al Nile" charset="-78"/>
              <a:ea typeface="Al Nile" charset="-78"/>
              <a:cs typeface="Al Nile" charset="-78"/>
            </a:endParaRPr>
          </a:p>
        </p:txBody>
      </p:sp>
      <p:sp>
        <p:nvSpPr>
          <p:cNvPr id="36" name="Retângulo 35"/>
          <p:cNvSpPr/>
          <p:nvPr/>
        </p:nvSpPr>
        <p:spPr bwMode="auto">
          <a:xfrm>
            <a:off x="323528" y="692696"/>
            <a:ext cx="6912000" cy="36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12700" cap="flat" cmpd="sng" algn="ctr">
            <a:noFill/>
            <a:prstDash val="solid"/>
            <a:round/>
            <a:headEnd type="none" w="med" len="med"/>
            <a:tailEnd type="triangle" w="lg" len="med"/>
          </a:ln>
          <a:effectLst/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10" name="Rounded Rectangle 1"/>
          <p:cNvSpPr/>
          <p:nvPr/>
        </p:nvSpPr>
        <p:spPr>
          <a:xfrm>
            <a:off x="-411684" y="2145177"/>
            <a:ext cx="9114249" cy="86890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/>
          <p:cNvSpPr txBox="1"/>
          <p:nvPr/>
        </p:nvSpPr>
        <p:spPr>
          <a:xfrm>
            <a:off x="233243" y="2151557"/>
            <a:ext cx="82567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rgbClr val="002060"/>
                </a:solidFill>
              </a:rPr>
              <a:t>Coordenação de Aperfeiçoamento de Pessoal de Ensino Superior</a:t>
            </a:r>
          </a:p>
          <a:p>
            <a:r>
              <a:rPr lang="pt-BR" sz="2400" dirty="0" smtClean="0">
                <a:solidFill>
                  <a:srgbClr val="002060"/>
                </a:solidFill>
              </a:rPr>
              <a:t>(CAPES)</a:t>
            </a:r>
            <a:endParaRPr lang="pt-BR" sz="2400" dirty="0">
              <a:solidFill>
                <a:srgbClr val="002060"/>
              </a:solidFill>
            </a:endParaRPr>
          </a:p>
        </p:txBody>
      </p:sp>
      <p:sp>
        <p:nvSpPr>
          <p:cNvPr id="11" name="Rounded Rectangle 1"/>
          <p:cNvSpPr/>
          <p:nvPr/>
        </p:nvSpPr>
        <p:spPr>
          <a:xfrm>
            <a:off x="-325821" y="3322336"/>
            <a:ext cx="4424292" cy="4796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ixaDeTexto 11"/>
          <p:cNvSpPr txBox="1"/>
          <p:nvPr/>
        </p:nvSpPr>
        <p:spPr>
          <a:xfrm>
            <a:off x="279496" y="3328716"/>
            <a:ext cx="8178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002060"/>
                </a:solidFill>
              </a:rPr>
              <a:t>Editor-associado: </a:t>
            </a:r>
            <a:r>
              <a:rPr lang="pt-BR" sz="2400" dirty="0" err="1" smtClean="0">
                <a:solidFill>
                  <a:srgbClr val="002060"/>
                </a:solidFill>
              </a:rPr>
              <a:t>Evidence</a:t>
            </a:r>
            <a:endParaRPr lang="pt-BR" sz="2400" dirty="0">
              <a:solidFill>
                <a:srgbClr val="002060"/>
              </a:solidFill>
            </a:endParaRPr>
          </a:p>
        </p:txBody>
      </p:sp>
      <p:sp>
        <p:nvSpPr>
          <p:cNvPr id="13" name="Rounded Rectangle 1"/>
          <p:cNvSpPr/>
          <p:nvPr/>
        </p:nvSpPr>
        <p:spPr>
          <a:xfrm>
            <a:off x="-411684" y="4153781"/>
            <a:ext cx="9114249" cy="57614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/>
          <p:cNvSpPr txBox="1"/>
          <p:nvPr/>
        </p:nvSpPr>
        <p:spPr>
          <a:xfrm>
            <a:off x="296307" y="4189429"/>
            <a:ext cx="6992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rgbClr val="002060"/>
                </a:solidFill>
              </a:rPr>
              <a:t>Revisão por </a:t>
            </a:r>
            <a:r>
              <a:rPr lang="pt-BR" sz="2400" dirty="0" smtClean="0">
                <a:solidFill>
                  <a:srgbClr val="002060"/>
                </a:solidFill>
              </a:rPr>
              <a:t>pares: </a:t>
            </a:r>
            <a:r>
              <a:rPr lang="pt-BR" sz="2400" dirty="0" smtClean="0">
                <a:solidFill>
                  <a:srgbClr val="002060"/>
                </a:solidFill>
              </a:rPr>
              <a:t>Arquivos Brasileiros de Cardiologia</a:t>
            </a:r>
            <a:endParaRPr lang="pt-BR" sz="2400" dirty="0">
              <a:solidFill>
                <a:srgbClr val="002060"/>
              </a:solidFill>
            </a:endParaRPr>
          </a:p>
        </p:txBody>
      </p:sp>
      <p:sp>
        <p:nvSpPr>
          <p:cNvPr id="14" name="Rounded Rectangle 1"/>
          <p:cNvSpPr/>
          <p:nvPr/>
        </p:nvSpPr>
        <p:spPr>
          <a:xfrm>
            <a:off x="-411684" y="5081675"/>
            <a:ext cx="4510155" cy="57614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ixaDeTexto 14"/>
          <p:cNvSpPr txBox="1"/>
          <p:nvPr/>
        </p:nvSpPr>
        <p:spPr>
          <a:xfrm>
            <a:off x="296307" y="5117323"/>
            <a:ext cx="3640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rgbClr val="002060"/>
                </a:solidFill>
              </a:rPr>
              <a:t>American Heart </a:t>
            </a:r>
            <a:r>
              <a:rPr lang="pt-BR" sz="2400" dirty="0" err="1" smtClean="0">
                <a:solidFill>
                  <a:srgbClr val="002060"/>
                </a:solidFill>
              </a:rPr>
              <a:t>Association</a:t>
            </a:r>
            <a:endParaRPr lang="pt-BR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48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4"/>
          <p:cNvSpPr txBox="1">
            <a:spLocks noChangeArrowheads="1"/>
          </p:cNvSpPr>
          <p:nvPr/>
        </p:nvSpPr>
        <p:spPr>
          <a:xfrm>
            <a:off x="233243" y="168643"/>
            <a:ext cx="8893175" cy="12954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 altLang="en-US" sz="3200" b="1" kern="0" dirty="0" smtClean="0">
                <a:solidFill>
                  <a:srgbClr val="FFFF00"/>
                </a:solidFill>
                <a:latin typeface="Al Nile" charset="-78"/>
                <a:ea typeface="Al Nile" charset="-78"/>
                <a:cs typeface="Al Nile" charset="-78"/>
              </a:rPr>
              <a:t>Potenciais conflitos de interesses</a:t>
            </a:r>
            <a:endParaRPr lang="en-US" altLang="en-US" sz="3200" b="1" kern="0" dirty="0">
              <a:solidFill>
                <a:srgbClr val="FFFF00"/>
              </a:solidFill>
              <a:latin typeface="Al Nile" charset="-78"/>
              <a:ea typeface="Al Nile" charset="-78"/>
              <a:cs typeface="Al Nile" charset="-78"/>
            </a:endParaRPr>
          </a:p>
        </p:txBody>
      </p:sp>
      <p:sp>
        <p:nvSpPr>
          <p:cNvPr id="36" name="Retângulo 35"/>
          <p:cNvSpPr/>
          <p:nvPr/>
        </p:nvSpPr>
        <p:spPr bwMode="auto">
          <a:xfrm>
            <a:off x="323528" y="692696"/>
            <a:ext cx="6912000" cy="36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12700" cap="flat" cmpd="sng" algn="ctr">
            <a:noFill/>
            <a:prstDash val="solid"/>
            <a:round/>
            <a:headEnd type="none" w="med" len="med"/>
            <a:tailEnd type="triangle" w="lg" len="med"/>
          </a:ln>
          <a:effectLst/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452511" y="1398727"/>
            <a:ext cx="1967205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0" smtClean="0">
                <a:solidFill>
                  <a:schemeClr val="bg1"/>
                </a:solidFill>
              </a:rPr>
              <a:t>?</a:t>
            </a:r>
            <a:endParaRPr lang="pt-BR" sz="30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05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4"/>
          <p:cNvSpPr txBox="1">
            <a:spLocks noChangeArrowheads="1"/>
          </p:cNvSpPr>
          <p:nvPr/>
        </p:nvSpPr>
        <p:spPr>
          <a:xfrm>
            <a:off x="233243" y="168643"/>
            <a:ext cx="8893175" cy="12954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 altLang="en-US" sz="3200" b="1" kern="0" dirty="0" smtClean="0">
                <a:solidFill>
                  <a:srgbClr val="FFFF00"/>
                </a:solidFill>
                <a:latin typeface="Al Nile" charset="-78"/>
                <a:ea typeface="Al Nile" charset="-78"/>
                <a:cs typeface="Al Nile" charset="-78"/>
              </a:rPr>
              <a:t>Conflitos de interesse</a:t>
            </a:r>
            <a:endParaRPr lang="en-US" altLang="en-US" sz="3200" b="1" kern="0" dirty="0">
              <a:solidFill>
                <a:srgbClr val="FFFF00"/>
              </a:solidFill>
              <a:latin typeface="Al Nile" charset="-78"/>
              <a:ea typeface="Al Nile" charset="-78"/>
              <a:cs typeface="Al Nile" charset="-78"/>
            </a:endParaRPr>
          </a:p>
        </p:txBody>
      </p:sp>
      <p:sp>
        <p:nvSpPr>
          <p:cNvPr id="36" name="Retângulo 35"/>
          <p:cNvSpPr/>
          <p:nvPr/>
        </p:nvSpPr>
        <p:spPr bwMode="auto">
          <a:xfrm>
            <a:off x="323528" y="692696"/>
            <a:ext cx="6912000" cy="36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12700" cap="flat" cmpd="sng" algn="ctr">
            <a:noFill/>
            <a:prstDash val="solid"/>
            <a:round/>
            <a:headEnd type="none" w="med" len="med"/>
            <a:tailEnd type="triangle" w="lg" len="med"/>
          </a:ln>
          <a:effectLst/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5" name="Rounded Rectangle 1"/>
          <p:cNvSpPr/>
          <p:nvPr/>
        </p:nvSpPr>
        <p:spPr>
          <a:xfrm>
            <a:off x="-411684" y="1687972"/>
            <a:ext cx="9114249" cy="86890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xaDeTexto 5"/>
          <p:cNvSpPr txBox="1"/>
          <p:nvPr/>
        </p:nvSpPr>
        <p:spPr>
          <a:xfrm>
            <a:off x="233244" y="1694352"/>
            <a:ext cx="86658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rgbClr val="002060"/>
                </a:solidFill>
              </a:rPr>
              <a:t>Quem julga o potencial de relação é o ouvinte/leitor e não o palestrante/autor.</a:t>
            </a:r>
            <a:endParaRPr lang="pt-BR" sz="2400" b="1" dirty="0">
              <a:solidFill>
                <a:srgbClr val="002060"/>
              </a:solidFill>
            </a:endParaRPr>
          </a:p>
        </p:txBody>
      </p:sp>
      <p:sp>
        <p:nvSpPr>
          <p:cNvPr id="9" name="Rounded Rectangle 1"/>
          <p:cNvSpPr/>
          <p:nvPr/>
        </p:nvSpPr>
        <p:spPr>
          <a:xfrm>
            <a:off x="-411684" y="4256989"/>
            <a:ext cx="8412683" cy="46804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ixaDeTexto 9"/>
          <p:cNvSpPr txBox="1"/>
          <p:nvPr/>
        </p:nvSpPr>
        <p:spPr>
          <a:xfrm>
            <a:off x="233244" y="4263369"/>
            <a:ext cx="8665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002060"/>
                </a:solidFill>
              </a:rPr>
              <a:t>Resolução de conselhos, para situações profissionais</a:t>
            </a:r>
            <a:endParaRPr lang="pt-BR" sz="2400" dirty="0">
              <a:solidFill>
                <a:srgbClr val="002060"/>
              </a:solidFill>
            </a:endParaRPr>
          </a:p>
        </p:txBody>
      </p:sp>
      <p:sp>
        <p:nvSpPr>
          <p:cNvPr id="11" name="Rounded Rectangle 1"/>
          <p:cNvSpPr/>
          <p:nvPr/>
        </p:nvSpPr>
        <p:spPr>
          <a:xfrm>
            <a:off x="-411683" y="3595933"/>
            <a:ext cx="4983684" cy="46804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ixaDeTexto 11"/>
          <p:cNvSpPr txBox="1"/>
          <p:nvPr/>
        </p:nvSpPr>
        <p:spPr>
          <a:xfrm>
            <a:off x="233244" y="3602313"/>
            <a:ext cx="8665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002060"/>
                </a:solidFill>
              </a:rPr>
              <a:t>ICMJE/COPE, para publicações</a:t>
            </a:r>
            <a:endParaRPr lang="pt-BR" sz="2400" dirty="0">
              <a:solidFill>
                <a:srgbClr val="002060"/>
              </a:solidFill>
            </a:endParaRPr>
          </a:p>
        </p:txBody>
      </p:sp>
      <p:sp>
        <p:nvSpPr>
          <p:cNvPr id="13" name="Rounded Rectangle 1"/>
          <p:cNvSpPr/>
          <p:nvPr/>
        </p:nvSpPr>
        <p:spPr>
          <a:xfrm>
            <a:off x="-315431" y="5667828"/>
            <a:ext cx="6680136" cy="46804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4" name="CaixaDeTexto 13"/>
          <p:cNvSpPr txBox="1"/>
          <p:nvPr/>
        </p:nvSpPr>
        <p:spPr>
          <a:xfrm>
            <a:off x="233243" y="5674208"/>
            <a:ext cx="8665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rgbClr val="002060"/>
                </a:solidFill>
              </a:rPr>
              <a:t>O que temos para a nutrição e exercício físico?</a:t>
            </a:r>
            <a:endParaRPr lang="pt-BR" sz="2400" b="1" dirty="0">
              <a:solidFill>
                <a:srgbClr val="002060"/>
              </a:solidFill>
            </a:endParaRPr>
          </a:p>
        </p:txBody>
      </p:sp>
      <p:sp>
        <p:nvSpPr>
          <p:cNvPr id="15" name="Rounded Rectangle 1"/>
          <p:cNvSpPr/>
          <p:nvPr/>
        </p:nvSpPr>
        <p:spPr>
          <a:xfrm>
            <a:off x="-315431" y="2976625"/>
            <a:ext cx="4887432" cy="46804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ixaDeTexto 15"/>
          <p:cNvSpPr txBox="1"/>
          <p:nvPr/>
        </p:nvSpPr>
        <p:spPr>
          <a:xfrm>
            <a:off x="245272" y="2983005"/>
            <a:ext cx="4230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002060"/>
                </a:solidFill>
              </a:rPr>
              <a:t>Início: </a:t>
            </a:r>
            <a:r>
              <a:rPr lang="pt-BR" sz="2400" smtClean="0">
                <a:solidFill>
                  <a:srgbClr val="002060"/>
                </a:solidFill>
              </a:rPr>
              <a:t>indústria farmacêutica</a:t>
            </a:r>
            <a:endParaRPr lang="pt-BR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93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4"/>
          <p:cNvSpPr txBox="1">
            <a:spLocks noChangeArrowheads="1"/>
          </p:cNvSpPr>
          <p:nvPr/>
        </p:nvSpPr>
        <p:spPr>
          <a:xfrm>
            <a:off x="233243" y="168643"/>
            <a:ext cx="8893175" cy="12954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 altLang="en-US" sz="3200" b="1" kern="0" dirty="0" smtClean="0">
                <a:solidFill>
                  <a:srgbClr val="FFFF00"/>
                </a:solidFill>
                <a:latin typeface="Al Nile" charset="-78"/>
                <a:ea typeface="Al Nile" charset="-78"/>
                <a:cs typeface="Al Nile" charset="-78"/>
              </a:rPr>
              <a:t>Conflitos de interesse</a:t>
            </a:r>
            <a:endParaRPr lang="en-US" altLang="en-US" sz="3200" b="1" kern="0" dirty="0">
              <a:solidFill>
                <a:srgbClr val="FFFF00"/>
              </a:solidFill>
              <a:latin typeface="Al Nile" charset="-78"/>
              <a:ea typeface="Al Nile" charset="-78"/>
              <a:cs typeface="Al Nile" charset="-78"/>
            </a:endParaRPr>
          </a:p>
        </p:txBody>
      </p:sp>
      <p:sp>
        <p:nvSpPr>
          <p:cNvPr id="36" name="Retângulo 35"/>
          <p:cNvSpPr/>
          <p:nvPr/>
        </p:nvSpPr>
        <p:spPr bwMode="auto">
          <a:xfrm>
            <a:off x="323528" y="692696"/>
            <a:ext cx="6912000" cy="36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12700" cap="flat" cmpd="sng" algn="ctr">
            <a:noFill/>
            <a:prstDash val="solid"/>
            <a:round/>
            <a:headEnd type="none" w="med" len="med"/>
            <a:tailEnd type="triangle" w="lg" len="med"/>
          </a:ln>
          <a:effectLst/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pt-BR" altLang="pt-BR">
              <a:solidFill>
                <a:srgbClr val="000000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52" y="1252749"/>
            <a:ext cx="8803456" cy="3307219"/>
          </a:xfrm>
          <a:prstGeom prst="roundRect">
            <a:avLst/>
          </a:prstGeom>
        </p:spPr>
      </p:pic>
      <p:sp>
        <p:nvSpPr>
          <p:cNvPr id="3" name="Retângulo Arredondado 2"/>
          <p:cNvSpPr/>
          <p:nvPr/>
        </p:nvSpPr>
        <p:spPr>
          <a:xfrm>
            <a:off x="136991" y="5486402"/>
            <a:ext cx="4182346" cy="6978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b="1" dirty="0" smtClean="0"/>
              <a:t>Pesquisador adota dieta </a:t>
            </a:r>
            <a:r>
              <a:rPr lang="pt-BR" sz="2200" b="1" i="1" dirty="0" err="1" smtClean="0"/>
              <a:t>low-carb</a:t>
            </a:r>
            <a:endParaRPr lang="pt-BR" sz="2200" b="1" i="1" dirty="0"/>
          </a:p>
        </p:txBody>
      </p:sp>
      <p:sp>
        <p:nvSpPr>
          <p:cNvPr id="17" name="Retângulo Arredondado 16"/>
          <p:cNvSpPr/>
          <p:nvPr/>
        </p:nvSpPr>
        <p:spPr>
          <a:xfrm>
            <a:off x="4740442" y="5486402"/>
            <a:ext cx="4204235" cy="6978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b="1" dirty="0" smtClean="0"/>
              <a:t>Pesquisa sobre dieta </a:t>
            </a:r>
            <a:r>
              <a:rPr lang="pt-BR" sz="2200" b="1" i="1" dirty="0" err="1" smtClean="0"/>
              <a:t>low-carb</a:t>
            </a:r>
            <a:endParaRPr lang="pt-BR" sz="2200" b="1" i="1" dirty="0"/>
          </a:p>
        </p:txBody>
      </p:sp>
      <p:cxnSp>
        <p:nvCxnSpPr>
          <p:cNvPr id="7" name="Conector de Seta Reta 6"/>
          <p:cNvCxnSpPr/>
          <p:nvPr/>
        </p:nvCxnSpPr>
        <p:spPr>
          <a:xfrm>
            <a:off x="142552" y="6316582"/>
            <a:ext cx="8803456" cy="0"/>
          </a:xfrm>
          <a:prstGeom prst="straightConnector1">
            <a:avLst/>
          </a:prstGeom>
          <a:ln w="38100">
            <a:solidFill>
              <a:srgbClr val="E93AE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82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4"/>
          <p:cNvSpPr txBox="1">
            <a:spLocks noChangeArrowheads="1"/>
          </p:cNvSpPr>
          <p:nvPr/>
        </p:nvSpPr>
        <p:spPr>
          <a:xfrm>
            <a:off x="233243" y="168643"/>
            <a:ext cx="8893175" cy="12954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 altLang="en-US" sz="3200" b="1" kern="0" dirty="0" smtClean="0">
                <a:solidFill>
                  <a:srgbClr val="FFFF00"/>
                </a:solidFill>
                <a:latin typeface="Al Nile" charset="-78"/>
                <a:ea typeface="Al Nile" charset="-78"/>
                <a:cs typeface="Al Nile" charset="-78"/>
              </a:rPr>
              <a:t>Conflitos de interesse</a:t>
            </a:r>
            <a:endParaRPr lang="en-US" altLang="en-US" sz="3200" b="1" kern="0" dirty="0">
              <a:solidFill>
                <a:srgbClr val="FFFF00"/>
              </a:solidFill>
              <a:latin typeface="Al Nile" charset="-78"/>
              <a:ea typeface="Al Nile" charset="-78"/>
              <a:cs typeface="Al Nile" charset="-78"/>
            </a:endParaRPr>
          </a:p>
        </p:txBody>
      </p:sp>
      <p:sp>
        <p:nvSpPr>
          <p:cNvPr id="36" name="Retângulo 35"/>
          <p:cNvSpPr/>
          <p:nvPr/>
        </p:nvSpPr>
        <p:spPr bwMode="auto">
          <a:xfrm>
            <a:off x="323528" y="692696"/>
            <a:ext cx="6912000" cy="36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12700" cap="flat" cmpd="sng" algn="ctr">
            <a:noFill/>
            <a:prstDash val="solid"/>
            <a:round/>
            <a:headEnd type="none" w="med" len="med"/>
            <a:tailEnd type="triangle" w="lg" len="med"/>
          </a:ln>
          <a:effectLst/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pt-BR" altLang="pt-BR">
              <a:solidFill>
                <a:srgbClr val="000000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73" y="3088914"/>
            <a:ext cx="1937358" cy="297561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t="8925"/>
          <a:stretch/>
        </p:blipFill>
        <p:spPr>
          <a:xfrm>
            <a:off x="2595966" y="3949248"/>
            <a:ext cx="1868342" cy="255704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643" y="2940756"/>
            <a:ext cx="2042301" cy="297561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5"/>
          <a:srcRect t="5874"/>
          <a:stretch/>
        </p:blipFill>
        <p:spPr>
          <a:xfrm>
            <a:off x="6806710" y="3949248"/>
            <a:ext cx="1760127" cy="2340476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245275" y="816343"/>
            <a:ext cx="5136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i="1" dirty="0" smtClean="0">
                <a:solidFill>
                  <a:srgbClr val="FFFF00"/>
                </a:solidFill>
              </a:rPr>
              <a:t>Exemplos factíveis </a:t>
            </a:r>
            <a:r>
              <a:rPr lang="pt-BR" sz="2400" i="1" smtClean="0">
                <a:solidFill>
                  <a:srgbClr val="FFFF00"/>
                </a:solidFill>
              </a:rPr>
              <a:t>no âmbito financeiro</a:t>
            </a:r>
            <a:endParaRPr lang="pt-BR" sz="2400" i="1">
              <a:solidFill>
                <a:srgbClr val="FFFF00"/>
              </a:solidFill>
            </a:endParaRPr>
          </a:p>
        </p:txBody>
      </p:sp>
      <p:sp>
        <p:nvSpPr>
          <p:cNvPr id="15" name="Retângulo Arredondado 14"/>
          <p:cNvSpPr/>
          <p:nvPr/>
        </p:nvSpPr>
        <p:spPr>
          <a:xfrm>
            <a:off x="323528" y="1551690"/>
            <a:ext cx="1216514" cy="6978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b="1" smtClean="0"/>
              <a:t>Livros</a:t>
            </a:r>
            <a:endParaRPr lang="pt-BR" sz="2200" b="1" i="1" dirty="0"/>
          </a:p>
        </p:txBody>
      </p:sp>
      <p:sp>
        <p:nvSpPr>
          <p:cNvPr id="16" name="Retângulo Arredondado 15"/>
          <p:cNvSpPr/>
          <p:nvPr/>
        </p:nvSpPr>
        <p:spPr>
          <a:xfrm>
            <a:off x="1715051" y="1546142"/>
            <a:ext cx="1449003" cy="6978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b="1" smtClean="0"/>
              <a:t>Cursos</a:t>
            </a:r>
            <a:endParaRPr lang="pt-BR" sz="2200" b="1" i="1" dirty="0"/>
          </a:p>
        </p:txBody>
      </p:sp>
      <p:sp>
        <p:nvSpPr>
          <p:cNvPr id="17" name="Retângulo Arredondado 16"/>
          <p:cNvSpPr/>
          <p:nvPr/>
        </p:nvSpPr>
        <p:spPr>
          <a:xfrm>
            <a:off x="3314997" y="1546142"/>
            <a:ext cx="2640635" cy="6978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b="1" smtClean="0"/>
              <a:t>Simpósios temáticos</a:t>
            </a:r>
            <a:endParaRPr lang="pt-BR" sz="2200" b="1" i="1" dirty="0"/>
          </a:p>
        </p:txBody>
      </p:sp>
      <p:sp>
        <p:nvSpPr>
          <p:cNvPr id="18" name="Retângulo Arredondado 17"/>
          <p:cNvSpPr/>
          <p:nvPr/>
        </p:nvSpPr>
        <p:spPr>
          <a:xfrm>
            <a:off x="6366455" y="1545617"/>
            <a:ext cx="2640635" cy="6978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b="1" dirty="0" smtClean="0">
                <a:solidFill>
                  <a:srgbClr val="FFFF00"/>
                </a:solidFill>
              </a:rPr>
              <a:t>Publicações?</a:t>
            </a:r>
            <a:endParaRPr lang="pt-BR" sz="2200" b="1" i="1" dirty="0">
              <a:solidFill>
                <a:srgbClr val="FFFF00"/>
              </a:solidFill>
            </a:endParaRPr>
          </a:p>
        </p:txBody>
      </p:sp>
      <p:cxnSp>
        <p:nvCxnSpPr>
          <p:cNvPr id="19" name="Conector de Seta Reta 18"/>
          <p:cNvCxnSpPr/>
          <p:nvPr/>
        </p:nvCxnSpPr>
        <p:spPr>
          <a:xfrm>
            <a:off x="323528" y="2430382"/>
            <a:ext cx="8681843" cy="0"/>
          </a:xfrm>
          <a:prstGeom prst="straightConnector1">
            <a:avLst/>
          </a:prstGeom>
          <a:ln w="38100">
            <a:solidFill>
              <a:srgbClr val="E93AE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88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4"/>
          <p:cNvSpPr txBox="1">
            <a:spLocks noChangeArrowheads="1"/>
          </p:cNvSpPr>
          <p:nvPr/>
        </p:nvSpPr>
        <p:spPr>
          <a:xfrm>
            <a:off x="233243" y="168643"/>
            <a:ext cx="8893175" cy="12954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 altLang="en-US" sz="3200" b="1" kern="0" dirty="0" smtClean="0">
                <a:solidFill>
                  <a:srgbClr val="FFFF00"/>
                </a:solidFill>
                <a:latin typeface="Al Nile" charset="-78"/>
                <a:ea typeface="Al Nile" charset="-78"/>
                <a:cs typeface="Al Nile" charset="-78"/>
              </a:rPr>
              <a:t>Causalidade</a:t>
            </a:r>
            <a:endParaRPr lang="en-US" altLang="en-US" sz="3200" b="1" kern="0" dirty="0">
              <a:solidFill>
                <a:srgbClr val="FFFF00"/>
              </a:solidFill>
              <a:latin typeface="Al Nile" charset="-78"/>
              <a:ea typeface="Al Nile" charset="-78"/>
              <a:cs typeface="Al Nile" charset="-78"/>
            </a:endParaRPr>
          </a:p>
        </p:txBody>
      </p:sp>
      <p:sp>
        <p:nvSpPr>
          <p:cNvPr id="36" name="Retângulo 35"/>
          <p:cNvSpPr/>
          <p:nvPr/>
        </p:nvSpPr>
        <p:spPr bwMode="auto">
          <a:xfrm>
            <a:off x="323528" y="692696"/>
            <a:ext cx="6912000" cy="36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12700" cap="flat" cmpd="sng" algn="ctr">
            <a:noFill/>
            <a:prstDash val="solid"/>
            <a:round/>
            <a:headEnd type="none" w="med" len="med"/>
            <a:tailEnd type="triangle" w="lg" len="med"/>
          </a:ln>
          <a:effectLst/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47531" y="730615"/>
            <a:ext cx="4721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i="1" dirty="0" smtClean="0">
                <a:solidFill>
                  <a:srgbClr val="FFFF00"/>
                </a:solidFill>
              </a:rPr>
              <a:t>Um grande problema a ser resolvido</a:t>
            </a:r>
            <a:endParaRPr lang="pt-BR" sz="2400" i="1" dirty="0">
              <a:solidFill>
                <a:srgbClr val="FFFF00"/>
              </a:solidFill>
            </a:endParaRPr>
          </a:p>
        </p:txBody>
      </p:sp>
      <p:sp>
        <p:nvSpPr>
          <p:cNvPr id="22" name="Triângulo 21"/>
          <p:cNvSpPr/>
          <p:nvPr/>
        </p:nvSpPr>
        <p:spPr>
          <a:xfrm>
            <a:off x="361835" y="1685925"/>
            <a:ext cx="8482132" cy="44148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623832" y="5478531"/>
            <a:ext cx="7958138" cy="71437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829353" y="4856299"/>
            <a:ext cx="7958138" cy="71437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/>
          <p:cNvSpPr/>
          <p:nvPr/>
        </p:nvSpPr>
        <p:spPr>
          <a:xfrm>
            <a:off x="885829" y="4175465"/>
            <a:ext cx="7958138" cy="71437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1118218" y="3530349"/>
            <a:ext cx="7958138" cy="71437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696792" y="2819222"/>
            <a:ext cx="7958138" cy="71437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2412125" y="5602272"/>
            <a:ext cx="4725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</a:rPr>
              <a:t>Relatos </a:t>
            </a:r>
            <a:r>
              <a:rPr lang="pt-BR" sz="2800" b="1" smtClean="0">
                <a:solidFill>
                  <a:schemeClr val="bg1"/>
                </a:solidFill>
              </a:rPr>
              <a:t>de caso/Séries de caso</a:t>
            </a:r>
            <a:endParaRPr lang="pt-BR" sz="2800" b="1">
              <a:solidFill>
                <a:schemeClr val="bg1"/>
              </a:solidFill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3263978" y="4955311"/>
            <a:ext cx="3201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smtClean="0">
                <a:solidFill>
                  <a:schemeClr val="bg1"/>
                </a:solidFill>
              </a:rPr>
              <a:t>Estudos transversais</a:t>
            </a:r>
            <a:endParaRPr lang="pt-BR" sz="2800" b="1">
              <a:solidFill>
                <a:schemeClr val="bg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2568257" y="4306927"/>
            <a:ext cx="4413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smtClean="0">
                <a:solidFill>
                  <a:schemeClr val="bg1"/>
                </a:solidFill>
              </a:rPr>
              <a:t>Estudos de casos e controles</a:t>
            </a:r>
            <a:endParaRPr lang="pt-BR" sz="2800" b="1">
              <a:solidFill>
                <a:schemeClr val="bg1"/>
              </a:solidFill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3235402" y="3615573"/>
            <a:ext cx="2986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smtClean="0">
                <a:solidFill>
                  <a:schemeClr val="bg1"/>
                </a:solidFill>
              </a:rPr>
              <a:t>Estudos de coortes</a:t>
            </a:r>
            <a:endParaRPr lang="pt-BR" sz="2800" b="1">
              <a:solidFill>
                <a:schemeClr val="bg1"/>
              </a:solidFill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4229337" y="2970457"/>
            <a:ext cx="747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smtClean="0">
                <a:solidFill>
                  <a:schemeClr val="bg1"/>
                </a:solidFill>
              </a:rPr>
              <a:t>ECR</a:t>
            </a:r>
            <a:endParaRPr lang="pt-BR" sz="2800" b="1">
              <a:solidFill>
                <a:schemeClr val="bg1"/>
              </a:solidFill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4058521" y="218093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smtClean="0">
                <a:solidFill>
                  <a:schemeClr val="bg1"/>
                </a:solidFill>
              </a:rPr>
              <a:t>SRMA</a:t>
            </a:r>
            <a:endParaRPr lang="pt-BR" sz="2800" b="1">
              <a:solidFill>
                <a:schemeClr val="bg1"/>
              </a:solidFill>
            </a:endParaRPr>
          </a:p>
        </p:txBody>
      </p:sp>
      <p:sp>
        <p:nvSpPr>
          <p:cNvPr id="34" name="Seta para a Esquerda e para Cima 33"/>
          <p:cNvSpPr/>
          <p:nvPr/>
        </p:nvSpPr>
        <p:spPr>
          <a:xfrm rot="15662396">
            <a:off x="5326183" y="1992264"/>
            <a:ext cx="1171575" cy="998782"/>
          </a:xfrm>
          <a:prstGeom prst="leftUpArrow">
            <a:avLst>
              <a:gd name="adj1" fmla="val 13556"/>
              <a:gd name="adj2" fmla="val 25000"/>
              <a:gd name="adj3" fmla="val 25000"/>
            </a:avLst>
          </a:prstGeom>
          <a:solidFill>
            <a:srgbClr val="E93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55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4"/>
          <p:cNvSpPr txBox="1">
            <a:spLocks noChangeArrowheads="1"/>
          </p:cNvSpPr>
          <p:nvPr/>
        </p:nvSpPr>
        <p:spPr>
          <a:xfrm>
            <a:off x="233243" y="168643"/>
            <a:ext cx="8893175" cy="12954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 altLang="en-US" sz="3200" b="1" kern="0" dirty="0" smtClean="0">
                <a:solidFill>
                  <a:srgbClr val="FFFF00"/>
                </a:solidFill>
                <a:latin typeface="Al Nile" charset="-78"/>
                <a:ea typeface="Al Nile" charset="-78"/>
                <a:cs typeface="Al Nile" charset="-78"/>
              </a:rPr>
              <a:t>Causalidade</a:t>
            </a:r>
            <a:endParaRPr lang="en-US" altLang="en-US" sz="3200" b="1" kern="0" dirty="0">
              <a:solidFill>
                <a:srgbClr val="FFFF00"/>
              </a:solidFill>
              <a:latin typeface="Al Nile" charset="-78"/>
              <a:ea typeface="Al Nile" charset="-78"/>
              <a:cs typeface="Al Nile" charset="-78"/>
            </a:endParaRPr>
          </a:p>
        </p:txBody>
      </p:sp>
      <p:sp>
        <p:nvSpPr>
          <p:cNvPr id="36" name="Retângulo 35"/>
          <p:cNvSpPr/>
          <p:nvPr/>
        </p:nvSpPr>
        <p:spPr bwMode="auto">
          <a:xfrm>
            <a:off x="323528" y="692695"/>
            <a:ext cx="7610904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12700" cap="flat" cmpd="sng" algn="ctr">
            <a:noFill/>
            <a:prstDash val="solid"/>
            <a:round/>
            <a:headEnd type="none" w="med" len="med"/>
            <a:tailEnd type="triangle" w="lg" len="med"/>
          </a:ln>
          <a:effectLst/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47531" y="730615"/>
            <a:ext cx="7672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i="1" dirty="0" smtClean="0">
                <a:solidFill>
                  <a:srgbClr val="FFFF00"/>
                </a:solidFill>
              </a:rPr>
              <a:t>O caso da vitamina E como fator de proteção cardiovascular</a:t>
            </a:r>
            <a:endParaRPr lang="pt-BR" sz="2400" i="1" dirty="0">
              <a:solidFill>
                <a:srgbClr val="FFFF00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33" y="1550191"/>
            <a:ext cx="6864306" cy="4607983"/>
          </a:xfrm>
          <a:prstGeom prst="roundRect">
            <a:avLst>
              <a:gd name="adj" fmla="val 11086"/>
            </a:avLst>
          </a:prstGeom>
        </p:spPr>
      </p:pic>
      <p:sp>
        <p:nvSpPr>
          <p:cNvPr id="3" name="CaixaDeTexto 2"/>
          <p:cNvSpPr txBox="1"/>
          <p:nvPr/>
        </p:nvSpPr>
        <p:spPr>
          <a:xfrm>
            <a:off x="128588" y="6472930"/>
            <a:ext cx="3065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>
                <a:solidFill>
                  <a:srgbClr val="FFFF00"/>
                </a:solidFill>
              </a:rPr>
              <a:t>Gey</a:t>
            </a:r>
            <a:r>
              <a:rPr lang="pt-BR" dirty="0" smtClean="0">
                <a:solidFill>
                  <a:srgbClr val="FFFF00"/>
                </a:solidFill>
              </a:rPr>
              <a:t> et al. </a:t>
            </a:r>
            <a:r>
              <a:rPr lang="pt-BR" dirty="0" err="1" smtClean="0">
                <a:solidFill>
                  <a:srgbClr val="FFFF00"/>
                </a:solidFill>
              </a:rPr>
              <a:t>Am</a:t>
            </a:r>
            <a:r>
              <a:rPr lang="pt-BR" dirty="0" smtClean="0">
                <a:solidFill>
                  <a:srgbClr val="FFFF00"/>
                </a:solidFill>
              </a:rPr>
              <a:t> J </a:t>
            </a:r>
            <a:r>
              <a:rPr lang="pt-BR" dirty="0" err="1" smtClean="0">
                <a:solidFill>
                  <a:srgbClr val="FFFF00"/>
                </a:solidFill>
              </a:rPr>
              <a:t>Clin</a:t>
            </a:r>
            <a:r>
              <a:rPr lang="pt-BR" dirty="0" smtClean="0">
                <a:solidFill>
                  <a:srgbClr val="FFFF00"/>
                </a:solidFill>
              </a:rPr>
              <a:t> </a:t>
            </a:r>
            <a:r>
              <a:rPr lang="pt-BR" dirty="0" err="1" smtClean="0">
                <a:solidFill>
                  <a:srgbClr val="FFFF00"/>
                </a:solidFill>
              </a:rPr>
              <a:t>Nutr</a:t>
            </a:r>
            <a:r>
              <a:rPr lang="pt-BR" dirty="0" smtClean="0">
                <a:solidFill>
                  <a:srgbClr val="FFFF00"/>
                </a:solidFill>
              </a:rPr>
              <a:t>, 1991.</a:t>
            </a:r>
            <a:endParaRPr lang="pt-B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69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4"/>
          <p:cNvSpPr txBox="1">
            <a:spLocks noChangeArrowheads="1"/>
          </p:cNvSpPr>
          <p:nvPr/>
        </p:nvSpPr>
        <p:spPr>
          <a:xfrm>
            <a:off x="233243" y="168643"/>
            <a:ext cx="8893175" cy="12954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 altLang="en-US" sz="3200" b="1" kern="0" dirty="0" smtClean="0">
                <a:solidFill>
                  <a:srgbClr val="FFFF00"/>
                </a:solidFill>
                <a:latin typeface="Al Nile" charset="-78"/>
                <a:ea typeface="Al Nile" charset="-78"/>
                <a:cs typeface="Al Nile" charset="-78"/>
              </a:rPr>
              <a:t>Causalidade</a:t>
            </a:r>
            <a:endParaRPr lang="en-US" altLang="en-US" sz="3200" b="1" kern="0" dirty="0">
              <a:solidFill>
                <a:srgbClr val="FFFF00"/>
              </a:solidFill>
              <a:latin typeface="Al Nile" charset="-78"/>
              <a:ea typeface="Al Nile" charset="-78"/>
              <a:cs typeface="Al Nile" charset="-78"/>
            </a:endParaRPr>
          </a:p>
        </p:txBody>
      </p:sp>
      <p:sp>
        <p:nvSpPr>
          <p:cNvPr id="36" name="Retângulo 35"/>
          <p:cNvSpPr/>
          <p:nvPr/>
        </p:nvSpPr>
        <p:spPr bwMode="auto">
          <a:xfrm>
            <a:off x="323528" y="692695"/>
            <a:ext cx="7610904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12700" cap="flat" cmpd="sng" algn="ctr">
            <a:noFill/>
            <a:prstDash val="solid"/>
            <a:round/>
            <a:headEnd type="none" w="med" len="med"/>
            <a:tailEnd type="triangle" w="lg" len="med"/>
          </a:ln>
          <a:effectLst/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47531" y="730615"/>
            <a:ext cx="7672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i="1" dirty="0" smtClean="0">
                <a:solidFill>
                  <a:srgbClr val="FFFF00"/>
                </a:solidFill>
              </a:rPr>
              <a:t>O caso da vitamina E como fator de proteção cardiovascular</a:t>
            </a:r>
            <a:endParaRPr lang="pt-BR" sz="2400" i="1" dirty="0">
              <a:solidFill>
                <a:srgbClr val="FFFF00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28588" y="6472930"/>
            <a:ext cx="248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>
                <a:solidFill>
                  <a:srgbClr val="FFFF00"/>
                </a:solidFill>
              </a:rPr>
              <a:t>Ye</a:t>
            </a:r>
            <a:r>
              <a:rPr lang="pt-BR" dirty="0" smtClean="0">
                <a:solidFill>
                  <a:srgbClr val="FFFF00"/>
                </a:solidFill>
              </a:rPr>
              <a:t> et al. </a:t>
            </a:r>
            <a:r>
              <a:rPr lang="pt-BR" dirty="0" err="1" smtClean="0">
                <a:solidFill>
                  <a:srgbClr val="FFFF00"/>
                </a:solidFill>
              </a:rPr>
              <a:t>PLoS</a:t>
            </a:r>
            <a:r>
              <a:rPr lang="pt-BR" dirty="0" smtClean="0">
                <a:solidFill>
                  <a:srgbClr val="FFFF00"/>
                </a:solidFill>
              </a:rPr>
              <a:t> </a:t>
            </a:r>
            <a:r>
              <a:rPr lang="pt-BR" dirty="0" err="1" smtClean="0">
                <a:solidFill>
                  <a:srgbClr val="FFFF00"/>
                </a:solidFill>
              </a:rPr>
              <a:t>One</a:t>
            </a:r>
            <a:r>
              <a:rPr lang="pt-BR" dirty="0" smtClean="0">
                <a:solidFill>
                  <a:srgbClr val="FFFF00"/>
                </a:solidFill>
              </a:rPr>
              <a:t>, 2013.</a:t>
            </a:r>
            <a:endParaRPr lang="pt-BR" dirty="0">
              <a:solidFill>
                <a:srgbClr val="FFFF0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05" y="1582100"/>
            <a:ext cx="7491121" cy="4619067"/>
          </a:xfrm>
          <a:prstGeom prst="roundRect">
            <a:avLst>
              <a:gd name="adj" fmla="val 3237"/>
            </a:avLst>
          </a:prstGeom>
        </p:spPr>
      </p:pic>
    </p:spTree>
    <p:extLst>
      <p:ext uri="{BB962C8B-B14F-4D97-AF65-F5344CB8AC3E}">
        <p14:creationId xmlns:p14="http://schemas.microsoft.com/office/powerpoint/2010/main" val="175054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4865</TotalTime>
  <Words>402</Words>
  <Application>Microsoft Macintosh PowerPoint</Application>
  <PresentationFormat>Apresentação na tela (4:3)</PresentationFormat>
  <Paragraphs>104</Paragraphs>
  <Slides>13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Al Nile</vt:lpstr>
      <vt:lpstr>Calibri</vt:lpstr>
      <vt:lpstr>Calibri Light</vt:lpstr>
      <vt:lpstr>Times New Roman</vt:lpstr>
      <vt:lpstr>Arial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Eliana Silva</dc:creator>
  <cp:lastModifiedBy>Eliana Silva</cp:lastModifiedBy>
  <cp:revision>231</cp:revision>
  <dcterms:created xsi:type="dcterms:W3CDTF">2017-04-24T15:20:29Z</dcterms:created>
  <dcterms:modified xsi:type="dcterms:W3CDTF">2018-04-01T00:36:30Z</dcterms:modified>
</cp:coreProperties>
</file>