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408" r:id="rId2"/>
    <p:sldId id="410" r:id="rId3"/>
    <p:sldId id="411" r:id="rId4"/>
    <p:sldId id="412" r:id="rId5"/>
    <p:sldId id="413" r:id="rId6"/>
    <p:sldId id="414" r:id="rId7"/>
    <p:sldId id="415" r:id="rId8"/>
    <p:sldId id="417" r:id="rId9"/>
    <p:sldId id="416" r:id="rId10"/>
    <p:sldId id="409" r:id="rId11"/>
    <p:sldId id="41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3AEC"/>
    <a:srgbClr val="E15A78"/>
    <a:srgbClr val="D91F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Estilo Médio 4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4"/>
    <p:restoredTop sz="94599"/>
  </p:normalViewPr>
  <p:slideViewPr>
    <p:cSldViewPr snapToGrid="0" snapToObjects="1">
      <p:cViewPr>
        <p:scale>
          <a:sx n="107" d="100"/>
          <a:sy n="107" d="100"/>
        </p:scale>
        <p:origin x="9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A2667F-67F5-0748-B3A2-273DA7DF42A8}" type="datetimeFigureOut">
              <a:rPr lang="en-US" smtClean="0"/>
              <a:t>10/5/17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A0DA4-6C4B-EC41-A4B9-7F0F10043200}" type="slidenum">
              <a:rPr lang="en-US" smtClean="0"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20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1A3F-36E9-6749-A474-D8CF249BF917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1D97-816C-FE4D-9F5B-E8225CEFFE2B}" type="slidenum">
              <a:rPr lang="en-US" smtClean="0"/>
              <a:t>‹n.º›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1A3F-36E9-6749-A474-D8CF249BF917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1D97-816C-FE4D-9F5B-E8225CEFFE2B}" type="slidenum">
              <a:rPr lang="en-US" smtClean="0"/>
              <a:t>‹n.º›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1A3F-36E9-6749-A474-D8CF249BF917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1D97-816C-FE4D-9F5B-E8225CEFFE2B}" type="slidenum">
              <a:rPr lang="en-US" smtClean="0"/>
              <a:t>‹n.º›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1A3F-36E9-6749-A474-D8CF249BF917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1D97-816C-FE4D-9F5B-E8225CEFFE2B}" type="slidenum">
              <a:rPr lang="en-US" smtClean="0"/>
              <a:t>‹n.º›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1A3F-36E9-6749-A474-D8CF249BF917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1D97-816C-FE4D-9F5B-E8225CEFFE2B}" type="slidenum">
              <a:rPr lang="en-US" smtClean="0"/>
              <a:t>‹n.º›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1A3F-36E9-6749-A474-D8CF249BF917}" type="datetimeFigureOut">
              <a:rPr lang="en-US" smtClean="0"/>
              <a:t>10/5/17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1D97-816C-FE4D-9F5B-E8225CEFFE2B}" type="slidenum">
              <a:rPr lang="en-US" smtClean="0"/>
              <a:t>‹n.º›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1A3F-36E9-6749-A474-D8CF249BF917}" type="datetimeFigureOut">
              <a:rPr lang="en-US" smtClean="0"/>
              <a:t>10/5/17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1D97-816C-FE4D-9F5B-E8225CEFFE2B}" type="slidenum">
              <a:rPr lang="en-US" smtClean="0"/>
              <a:t>‹n.º›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1A3F-36E9-6749-A474-D8CF249BF917}" type="datetimeFigureOut">
              <a:rPr lang="en-US" smtClean="0"/>
              <a:t>10/5/17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1D97-816C-FE4D-9F5B-E8225CEFFE2B}" type="slidenum">
              <a:rPr lang="en-US" smtClean="0"/>
              <a:t>‹n.º›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1A3F-36E9-6749-A474-D8CF249BF917}" type="datetimeFigureOut">
              <a:rPr lang="en-US" smtClean="0"/>
              <a:t>10/5/17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1D97-816C-FE4D-9F5B-E8225CEFFE2B}" type="slidenum">
              <a:rPr lang="en-US" smtClean="0"/>
              <a:t>‹n.º›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1A3F-36E9-6749-A474-D8CF249BF917}" type="datetimeFigureOut">
              <a:rPr lang="en-US" smtClean="0"/>
              <a:t>10/5/17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1D97-816C-FE4D-9F5B-E8225CEFFE2B}" type="slidenum">
              <a:rPr lang="en-US" smtClean="0"/>
              <a:t>‹n.º›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1A3F-36E9-6749-A474-D8CF249BF917}" type="datetimeFigureOut">
              <a:rPr lang="en-US" smtClean="0"/>
              <a:t>10/5/17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1D97-816C-FE4D-9F5B-E8225CEFFE2B}" type="slidenum">
              <a:rPr lang="en-US" smtClean="0"/>
              <a:t>‹n.º›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E1A3F-36E9-6749-A474-D8CF249BF917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01D97-816C-FE4D-9F5B-E8225CEFFE2B}" type="slidenum">
              <a:rPr lang="en-US" smtClean="0"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05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openxmlformats.org/officeDocument/2006/relationships/image" Target="../media/image3.jpeg"/><Relationship Id="rId6" Type="http://schemas.openxmlformats.org/officeDocument/2006/relationships/image" Target="../media/image4.JP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openxmlformats.org/officeDocument/2006/relationships/image" Target="../media/image3.jpeg"/><Relationship Id="rId6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-445168" y="6112042"/>
            <a:ext cx="9841831" cy="66173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ângulo 3"/>
          <p:cNvSpPr/>
          <p:nvPr/>
        </p:nvSpPr>
        <p:spPr>
          <a:xfrm flipV="1">
            <a:off x="396878" y="1538291"/>
            <a:ext cx="8443913" cy="4603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pt-BR" altLang="x-none" sz="1300">
              <a:solidFill>
                <a:srgbClr val="FFFFFF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-77787" y="127001"/>
            <a:ext cx="9317039" cy="12926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2400" b="1" dirty="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Federal </a:t>
            </a:r>
            <a:r>
              <a:rPr lang="pt-BR" sz="2400" b="1" dirty="0" err="1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University</a:t>
            </a:r>
            <a:r>
              <a:rPr lang="pt-BR" sz="2400" b="1" dirty="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 </a:t>
            </a:r>
            <a:r>
              <a:rPr lang="pt-BR" sz="2400" b="1" dirty="0" err="1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of</a:t>
            </a:r>
            <a:r>
              <a:rPr lang="pt-BR" sz="2400" b="1" dirty="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 Rio Grande do Sul</a:t>
            </a:r>
            <a:endParaRPr lang="pt-BR" sz="2400" b="1" dirty="0">
              <a:solidFill>
                <a:schemeClr val="bg2"/>
              </a:solidFill>
              <a:ea typeface="Times New Roman" charset="0"/>
              <a:cs typeface="Times New Roman" charset="0"/>
            </a:endParaRPr>
          </a:p>
          <a:p>
            <a:pPr algn="ctr">
              <a:defRPr/>
            </a:pPr>
            <a:r>
              <a:rPr lang="pt-BR" dirty="0" err="1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Graduation</a:t>
            </a:r>
            <a:r>
              <a:rPr lang="pt-BR" dirty="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 </a:t>
            </a:r>
            <a:r>
              <a:rPr lang="pt-BR" dirty="0" err="1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Program</a:t>
            </a:r>
            <a:r>
              <a:rPr lang="pt-BR" dirty="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 </a:t>
            </a:r>
            <a:r>
              <a:rPr lang="pt-BR" dirty="0" err="1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on</a:t>
            </a:r>
            <a:r>
              <a:rPr lang="pt-BR" dirty="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 </a:t>
            </a:r>
            <a:r>
              <a:rPr lang="pt-BR" dirty="0" err="1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Cardiology</a:t>
            </a:r>
            <a:r>
              <a:rPr lang="pt-BR" dirty="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 </a:t>
            </a:r>
            <a:r>
              <a:rPr lang="pt-BR" dirty="0" err="1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and</a:t>
            </a:r>
            <a:r>
              <a:rPr lang="pt-BR" dirty="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 Cardiovascular </a:t>
            </a:r>
            <a:r>
              <a:rPr lang="pt-BR" dirty="0" err="1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Sciences</a:t>
            </a:r>
            <a:endParaRPr lang="pt-BR" dirty="0">
              <a:solidFill>
                <a:schemeClr val="bg2"/>
              </a:solidFill>
              <a:ea typeface="Times New Roman" charset="0"/>
              <a:cs typeface="Times New Roman" charset="0"/>
            </a:endParaRPr>
          </a:p>
          <a:p>
            <a:pPr algn="ctr">
              <a:defRPr/>
            </a:pPr>
            <a:r>
              <a:rPr lang="pt-BR" dirty="0">
                <a:solidFill>
                  <a:schemeClr val="bg2"/>
                </a:solidFill>
                <a:ea typeface="Times New Roman" charset="0"/>
                <a:cs typeface="Times New Roman" charset="0"/>
              </a:rPr>
              <a:t>Hospital de Clinicas de Porto Alegre</a:t>
            </a:r>
          </a:p>
          <a:p>
            <a:pPr algn="ctr">
              <a:defRPr/>
            </a:pPr>
            <a:r>
              <a:rPr lang="pt-BR" dirty="0" err="1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Exercise</a:t>
            </a:r>
            <a:r>
              <a:rPr lang="pt-BR" dirty="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 </a:t>
            </a:r>
            <a:r>
              <a:rPr lang="pt-BR" dirty="0" err="1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Pathophysiology</a:t>
            </a:r>
            <a:r>
              <a:rPr lang="pt-BR" dirty="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 </a:t>
            </a:r>
            <a:r>
              <a:rPr lang="pt-BR" dirty="0" err="1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Laboratory</a:t>
            </a:r>
            <a:endParaRPr lang="pt-BR" dirty="0">
              <a:solidFill>
                <a:schemeClr val="bg2"/>
              </a:solidFill>
              <a:ea typeface="Times New Roman" charset="0"/>
              <a:cs typeface="Times New Roman" charset="0"/>
            </a:endParaRPr>
          </a:p>
        </p:txBody>
      </p:sp>
      <p:pic>
        <p:nvPicPr>
          <p:cNvPr id="15363" name="Imagem 60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023" y="6160167"/>
            <a:ext cx="666954" cy="555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Imagem 6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9" t="2522" r="6638" b="3143"/>
          <a:stretch>
            <a:fillRect/>
          </a:stretch>
        </p:blipFill>
        <p:spPr bwMode="auto">
          <a:xfrm>
            <a:off x="5792560" y="6190794"/>
            <a:ext cx="479374" cy="53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m 12"/>
          <p:cNvPicPr/>
          <p:nvPr/>
        </p:nvPicPr>
        <p:blipFill rotWithShape="1"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9" t="1" r="13522" b="7343"/>
          <a:stretch/>
        </p:blipFill>
        <p:spPr bwMode="auto">
          <a:xfrm>
            <a:off x="4237693" y="6205649"/>
            <a:ext cx="1090146" cy="4584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3" y="90102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endParaRPr lang="pt-BR" altLang="x-none"/>
          </a:p>
        </p:txBody>
      </p:sp>
      <p:sp>
        <p:nvSpPr>
          <p:cNvPr id="3" name="Rectangle 12"/>
          <p:cNvSpPr>
            <a:spLocks noChangeArrowheads="1"/>
          </p:cNvSpPr>
          <p:nvPr/>
        </p:nvSpPr>
        <p:spPr bwMode="auto">
          <a:xfrm>
            <a:off x="3" y="547302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endParaRPr lang="pt-BR" altLang="x-none"/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3" y="819838"/>
            <a:ext cx="20313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pt-BR" sz="1800">
                <a:latin typeface="Calibri" charset="0"/>
              </a:rPr>
              <a:t>		</a:t>
            </a:r>
            <a:endParaRPr lang="pt-BR" altLang="pt-BR" sz="1800" b="0">
              <a:latin typeface="Calibri" charset="0"/>
            </a:endParaRPr>
          </a:p>
          <a:p>
            <a:endParaRPr lang="pt-BR" altLang="pt-BR" sz="1800" b="0">
              <a:latin typeface="Calibri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297658" y="1947721"/>
            <a:ext cx="8642351" cy="218521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3600" b="1" dirty="0" err="1" smtClean="0">
                <a:solidFill>
                  <a:srgbClr val="FFFF00"/>
                </a:solidFill>
                <a:latin typeface="Calibri" charset="0"/>
                <a:ea typeface="Calibri" charset="0"/>
                <a:cs typeface="Calibri" charset="0"/>
              </a:rPr>
              <a:t>Quality</a:t>
            </a:r>
            <a:r>
              <a:rPr lang="pt-BR" sz="3600" b="1" dirty="0" smtClean="0">
                <a:solidFill>
                  <a:srgbClr val="FFFF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pt-BR" sz="3600" b="1" dirty="0" err="1" smtClean="0">
                <a:solidFill>
                  <a:srgbClr val="FFFF00"/>
                </a:solidFill>
                <a:latin typeface="Calibri" charset="0"/>
                <a:ea typeface="Calibri" charset="0"/>
                <a:cs typeface="Calibri" charset="0"/>
              </a:rPr>
              <a:t>of</a:t>
            </a:r>
            <a:r>
              <a:rPr lang="pt-BR" sz="3600" b="1" dirty="0" smtClean="0">
                <a:solidFill>
                  <a:srgbClr val="FFFF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pt-BR" sz="3600" b="1" dirty="0" err="1" smtClean="0">
                <a:solidFill>
                  <a:srgbClr val="FFFF00"/>
                </a:solidFill>
                <a:latin typeface="Calibri" charset="0"/>
                <a:ea typeface="Calibri" charset="0"/>
                <a:cs typeface="Calibri" charset="0"/>
              </a:rPr>
              <a:t>reporting</a:t>
            </a:r>
            <a:r>
              <a:rPr lang="pt-BR" sz="3600" b="1" dirty="0" smtClean="0">
                <a:solidFill>
                  <a:srgbClr val="FFFF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pt-BR" sz="3600" b="1" dirty="0" err="1" smtClean="0">
                <a:solidFill>
                  <a:srgbClr val="FFFF00"/>
                </a:solidFill>
                <a:latin typeface="Calibri" charset="0"/>
                <a:ea typeface="Calibri" charset="0"/>
                <a:cs typeface="Calibri" charset="0"/>
              </a:rPr>
              <a:t>on</a:t>
            </a:r>
            <a:r>
              <a:rPr lang="pt-BR" sz="3600" b="1" dirty="0" smtClean="0">
                <a:solidFill>
                  <a:srgbClr val="FFFF00"/>
                </a:solidFill>
                <a:latin typeface="Calibri" charset="0"/>
                <a:ea typeface="Calibri" charset="0"/>
                <a:cs typeface="Calibri" charset="0"/>
              </a:rPr>
              <a:t> case </a:t>
            </a:r>
            <a:r>
              <a:rPr lang="pt-BR" sz="3600" b="1" dirty="0" err="1" smtClean="0">
                <a:solidFill>
                  <a:srgbClr val="FFFF00"/>
                </a:solidFill>
                <a:latin typeface="Calibri" charset="0"/>
                <a:ea typeface="Calibri" charset="0"/>
                <a:cs typeface="Calibri" charset="0"/>
              </a:rPr>
              <a:t>report</a:t>
            </a:r>
            <a:r>
              <a:rPr lang="pt-BR" sz="3600" b="1" dirty="0" smtClean="0">
                <a:solidFill>
                  <a:srgbClr val="FFFF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pt-BR" sz="3600" b="1" dirty="0" err="1" smtClean="0">
                <a:solidFill>
                  <a:srgbClr val="FFFF00"/>
                </a:solidFill>
                <a:latin typeface="Calibri" charset="0"/>
                <a:ea typeface="Calibri" charset="0"/>
                <a:cs typeface="Calibri" charset="0"/>
              </a:rPr>
              <a:t>and</a:t>
            </a:r>
            <a:r>
              <a:rPr lang="pt-BR" sz="3600" b="1" dirty="0" smtClean="0">
                <a:solidFill>
                  <a:srgbClr val="FFFF00"/>
                </a:solidFill>
                <a:latin typeface="Calibri" charset="0"/>
                <a:ea typeface="Calibri" charset="0"/>
                <a:cs typeface="Calibri" charset="0"/>
              </a:rPr>
              <a:t> case series</a:t>
            </a:r>
          </a:p>
          <a:p>
            <a:pPr algn="ctr" eaLnBrk="1" hangingPunct="1">
              <a:defRPr/>
            </a:pPr>
            <a:r>
              <a:rPr lang="pt-BR" sz="3600" b="1" dirty="0" smtClean="0">
                <a:solidFill>
                  <a:srgbClr val="FFFF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pt-BR" sz="2800" i="1" dirty="0" smtClean="0">
                <a:solidFill>
                  <a:srgbClr val="FFFF00"/>
                </a:solidFill>
                <a:latin typeface="Calibri" charset="0"/>
                <a:ea typeface="Calibri" charset="0"/>
                <a:cs typeface="Calibri" charset="0"/>
              </a:rPr>
              <a:t>The CARE </a:t>
            </a:r>
            <a:r>
              <a:rPr lang="pt-BR" sz="2800" i="1" dirty="0" err="1" smtClean="0">
                <a:solidFill>
                  <a:srgbClr val="FFFF00"/>
                </a:solidFill>
                <a:latin typeface="Calibri" charset="0"/>
                <a:ea typeface="Calibri" charset="0"/>
                <a:cs typeface="Calibri" charset="0"/>
              </a:rPr>
              <a:t>Guideline</a:t>
            </a:r>
            <a:r>
              <a:rPr lang="pt-BR" sz="2800" i="1" dirty="0" smtClean="0">
                <a:solidFill>
                  <a:srgbClr val="FFFF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pt-BR" sz="2800" i="1" dirty="0" err="1" smtClean="0">
                <a:solidFill>
                  <a:srgbClr val="FFFF00"/>
                </a:solidFill>
                <a:latin typeface="Calibri" charset="0"/>
                <a:ea typeface="Calibri" charset="0"/>
                <a:cs typeface="Calibri" charset="0"/>
              </a:rPr>
              <a:t>and</a:t>
            </a:r>
            <a:r>
              <a:rPr lang="pt-BR" sz="2800" i="1" dirty="0" smtClean="0">
                <a:solidFill>
                  <a:srgbClr val="FFFF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pt-BR" sz="2800" i="1" dirty="0" err="1" smtClean="0">
                <a:solidFill>
                  <a:srgbClr val="FFFF00"/>
                </a:solidFill>
                <a:latin typeface="Calibri" charset="0"/>
                <a:ea typeface="Calibri" charset="0"/>
                <a:cs typeface="Calibri" charset="0"/>
              </a:rPr>
              <a:t>an</a:t>
            </a:r>
            <a:r>
              <a:rPr lang="pt-BR" sz="2800" i="1" dirty="0" smtClean="0">
                <a:solidFill>
                  <a:srgbClr val="FFFF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pt-BR" sz="2800" i="1" dirty="0" err="1" smtClean="0">
                <a:solidFill>
                  <a:srgbClr val="FFFF00"/>
                </a:solidFill>
                <a:latin typeface="Calibri" charset="0"/>
                <a:ea typeface="Calibri" charset="0"/>
                <a:cs typeface="Calibri" charset="0"/>
              </a:rPr>
              <a:t>analysis</a:t>
            </a:r>
            <a:r>
              <a:rPr lang="pt-BR" sz="2800" i="1" dirty="0" smtClean="0">
                <a:solidFill>
                  <a:srgbClr val="FFFF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pt-BR" sz="2800" i="1" dirty="0" err="1" smtClean="0">
                <a:solidFill>
                  <a:srgbClr val="FFFF00"/>
                </a:solidFill>
                <a:latin typeface="Calibri" charset="0"/>
                <a:ea typeface="Calibri" charset="0"/>
                <a:cs typeface="Calibri" charset="0"/>
              </a:rPr>
              <a:t>of</a:t>
            </a:r>
            <a:r>
              <a:rPr lang="pt-BR" sz="2800" i="1" dirty="0" smtClean="0">
                <a:solidFill>
                  <a:srgbClr val="FFFF00"/>
                </a:solidFill>
                <a:latin typeface="Calibri" charset="0"/>
                <a:ea typeface="Calibri" charset="0"/>
                <a:cs typeface="Calibri" charset="0"/>
              </a:rPr>
              <a:t> DKA </a:t>
            </a:r>
            <a:r>
              <a:rPr lang="pt-BR" sz="2800" i="1" dirty="0" err="1" smtClean="0">
                <a:solidFill>
                  <a:srgbClr val="FFFF00"/>
                </a:solidFill>
                <a:latin typeface="Calibri" charset="0"/>
                <a:ea typeface="Calibri" charset="0"/>
                <a:cs typeface="Calibri" charset="0"/>
              </a:rPr>
              <a:t>under</a:t>
            </a:r>
            <a:r>
              <a:rPr lang="pt-BR" sz="2800" i="1" dirty="0" smtClean="0">
                <a:solidFill>
                  <a:srgbClr val="FFFF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pt-BR" sz="2800" i="1" dirty="0" smtClean="0">
                <a:solidFill>
                  <a:srgbClr val="FFFF00"/>
                </a:solidFill>
                <a:latin typeface="Calibri" charset="0"/>
                <a:ea typeface="Calibri" charset="0"/>
                <a:cs typeface="Calibri" charset="0"/>
              </a:rPr>
              <a:t>SGLT2i </a:t>
            </a:r>
            <a:r>
              <a:rPr lang="pt-BR" sz="2800" i="1" dirty="0" err="1" smtClean="0">
                <a:solidFill>
                  <a:srgbClr val="FFFF00"/>
                </a:solidFill>
                <a:latin typeface="Calibri" charset="0"/>
                <a:ea typeface="Calibri" charset="0"/>
                <a:cs typeface="Calibri" charset="0"/>
              </a:rPr>
              <a:t>regimen</a:t>
            </a:r>
            <a:r>
              <a:rPr lang="pt-BR" sz="2800" i="1" dirty="0">
                <a:solidFill>
                  <a:srgbClr val="FFFF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pt-BR" sz="2800" i="1" dirty="0" err="1" smtClean="0">
                <a:solidFill>
                  <a:srgbClr val="FFFF00"/>
                </a:solidFill>
                <a:latin typeface="Calibri" charset="0"/>
                <a:ea typeface="Calibri" charset="0"/>
                <a:cs typeface="Calibri" charset="0"/>
              </a:rPr>
              <a:t>on</a:t>
            </a:r>
            <a:r>
              <a:rPr lang="pt-BR" sz="2800" i="1" dirty="0" smtClean="0">
                <a:solidFill>
                  <a:srgbClr val="FFFF00"/>
                </a:solidFill>
                <a:latin typeface="Calibri" charset="0"/>
                <a:ea typeface="Calibri" charset="0"/>
                <a:cs typeface="Calibri" charset="0"/>
              </a:rPr>
              <a:t> diabetes mellitus.</a:t>
            </a:r>
            <a:endParaRPr lang="pt-BR" sz="6600" i="1" dirty="0" smtClean="0">
              <a:solidFill>
                <a:srgbClr val="FFFF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89915" y="4514381"/>
            <a:ext cx="295542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Lucas Helal</a:t>
            </a:r>
          </a:p>
          <a:p>
            <a:r>
              <a:rPr lang="en-US" sz="1400" dirty="0">
                <a:solidFill>
                  <a:schemeClr val="bg1"/>
                </a:solidFill>
              </a:rPr>
              <a:t>Open Science Framework: </a:t>
            </a:r>
            <a:r>
              <a:rPr lang="en-US" sz="1400" dirty="0">
                <a:solidFill>
                  <a:srgbClr val="FFFF00"/>
                </a:solidFill>
              </a:rPr>
              <a:t>osf.io/6xzyf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GitHub:</a:t>
            </a:r>
            <a:r>
              <a:rPr lang="en-US" sz="1400" dirty="0">
                <a:solidFill>
                  <a:schemeClr val="bg1"/>
                </a:solidFill>
              </a:rPr>
              <a:t> </a:t>
            </a:r>
            <a:r>
              <a:rPr lang="en-US" sz="1400" dirty="0">
                <a:solidFill>
                  <a:srgbClr val="FFFF00"/>
                </a:solidFill>
              </a:rPr>
              <a:t>https://</a:t>
            </a:r>
            <a:r>
              <a:rPr lang="en-US" sz="1400" dirty="0" smtClean="0">
                <a:solidFill>
                  <a:srgbClr val="FFFF00"/>
                </a:solidFill>
              </a:rPr>
              <a:t>github.com/lhelal</a:t>
            </a:r>
          </a:p>
          <a:p>
            <a:r>
              <a:rPr lang="en-US" sz="1400" dirty="0" err="1" smtClean="0">
                <a:solidFill>
                  <a:schemeClr val="bg1"/>
                </a:solidFill>
              </a:rPr>
              <a:t>lucas.helal@ufrgs.br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7" name="Imagem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3" t="1926" r="15870" b="271"/>
          <a:stretch/>
        </p:blipFill>
        <p:spPr>
          <a:xfrm>
            <a:off x="2031328" y="4543213"/>
            <a:ext cx="1132029" cy="1144864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539" y="4093190"/>
            <a:ext cx="1493001" cy="211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5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Arredondado 6"/>
          <p:cNvSpPr/>
          <p:nvPr/>
        </p:nvSpPr>
        <p:spPr>
          <a:xfrm>
            <a:off x="152918" y="200416"/>
            <a:ext cx="8878348" cy="6484562"/>
          </a:xfrm>
          <a:prstGeom prst="roundRect">
            <a:avLst>
              <a:gd name="adj" fmla="val 263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3" y="90102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endParaRPr lang="pt-BR" altLang="x-none"/>
          </a:p>
        </p:txBody>
      </p:sp>
      <p:sp>
        <p:nvSpPr>
          <p:cNvPr id="3" name="Rectangle 12"/>
          <p:cNvSpPr>
            <a:spLocks noChangeArrowheads="1"/>
          </p:cNvSpPr>
          <p:nvPr/>
        </p:nvSpPr>
        <p:spPr bwMode="auto">
          <a:xfrm>
            <a:off x="3" y="547302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endParaRPr lang="pt-BR" altLang="x-none"/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3" y="819838"/>
            <a:ext cx="20313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pt-BR" sz="1800">
                <a:latin typeface="Calibri" charset="0"/>
              </a:rPr>
              <a:t>		</a:t>
            </a:r>
            <a:endParaRPr lang="pt-BR" altLang="pt-BR" sz="1800" b="0">
              <a:latin typeface="Calibri" charset="0"/>
            </a:endParaRPr>
          </a:p>
          <a:p>
            <a:endParaRPr lang="pt-BR" altLang="pt-BR" sz="1800" b="0">
              <a:latin typeface="Calibri" charset="0"/>
            </a:endParaRP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12" y="43844"/>
            <a:ext cx="8875059" cy="6858000"/>
          </a:xfrm>
          <a:prstGeom prst="rect">
            <a:avLst/>
          </a:prstGeom>
        </p:spPr>
      </p:pic>
      <p:sp>
        <p:nvSpPr>
          <p:cNvPr id="19" name="CaixaDeTexto 18"/>
          <p:cNvSpPr txBox="1"/>
          <p:nvPr/>
        </p:nvSpPr>
        <p:spPr>
          <a:xfrm>
            <a:off x="7686475" y="865478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rgbClr val="FF0000"/>
                </a:solidFill>
              </a:rPr>
              <a:t>YES</a:t>
            </a:r>
            <a:endParaRPr lang="pt-BR" sz="1400" dirty="0">
              <a:solidFill>
                <a:srgbClr val="FF0000"/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7691456" y="1074511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rgbClr val="FF0000"/>
                </a:solidFill>
              </a:rPr>
              <a:t>NO</a:t>
            </a:r>
            <a:endParaRPr lang="pt-BR" sz="1400" dirty="0">
              <a:solidFill>
                <a:srgbClr val="FF0000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7698084" y="1266667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rgbClr val="FF0000"/>
                </a:solidFill>
              </a:rPr>
              <a:t>NO</a:t>
            </a:r>
            <a:endParaRPr lang="pt-BR" sz="1400" dirty="0">
              <a:solidFill>
                <a:srgbClr val="FF0000"/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7704712" y="1445571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rgbClr val="FF0000"/>
                </a:solidFill>
              </a:rPr>
              <a:t>NO</a:t>
            </a:r>
            <a:endParaRPr lang="pt-BR" sz="1400" dirty="0">
              <a:solidFill>
                <a:srgbClr val="FF0000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7704712" y="1631099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rgbClr val="FF0000"/>
                </a:solidFill>
              </a:rPr>
              <a:t>NO</a:t>
            </a:r>
            <a:endParaRPr lang="pt-BR" sz="1400" dirty="0">
              <a:solidFill>
                <a:srgbClr val="FF0000"/>
              </a:solidFill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7704710" y="1829885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rgbClr val="FF0000"/>
                </a:solidFill>
              </a:rPr>
              <a:t>NO</a:t>
            </a:r>
            <a:endParaRPr lang="pt-BR" sz="1400" dirty="0">
              <a:solidFill>
                <a:srgbClr val="FF0000"/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7693489" y="2025664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rgbClr val="FF0000"/>
                </a:solidFill>
              </a:rPr>
              <a:t>YES</a:t>
            </a:r>
            <a:endParaRPr lang="pt-BR" sz="1400" dirty="0">
              <a:solidFill>
                <a:srgbClr val="FF0000"/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7700117" y="2204568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rgbClr val="FF0000"/>
                </a:solidFill>
              </a:rPr>
              <a:t>YES</a:t>
            </a:r>
            <a:endParaRPr lang="pt-BR" sz="1400" dirty="0">
              <a:solidFill>
                <a:srgbClr val="FF0000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7706745" y="2396724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rgbClr val="FF0000"/>
                </a:solidFill>
              </a:rPr>
              <a:t>YES</a:t>
            </a:r>
            <a:endParaRPr lang="pt-BR" sz="1400" dirty="0">
              <a:solidFill>
                <a:srgbClr val="FF0000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7713373" y="2575628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rgbClr val="FF0000"/>
                </a:solidFill>
              </a:rPr>
              <a:t>YES</a:t>
            </a:r>
            <a:endParaRPr lang="pt-BR" sz="1400" dirty="0">
              <a:solidFill>
                <a:srgbClr val="FF0000"/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7706749" y="2781036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rgbClr val="FF0000"/>
                </a:solidFill>
              </a:rPr>
              <a:t>YES</a:t>
            </a:r>
            <a:endParaRPr lang="pt-BR" sz="1400" dirty="0">
              <a:solidFill>
                <a:srgbClr val="FF0000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7713377" y="2973192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rgbClr val="FF0000"/>
                </a:solidFill>
              </a:rPr>
              <a:t>YES</a:t>
            </a:r>
            <a:endParaRPr lang="pt-BR" sz="1400" dirty="0">
              <a:solidFill>
                <a:srgbClr val="FF0000"/>
              </a:solidFill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7733257" y="3152096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rgbClr val="FF0000"/>
                </a:solidFill>
              </a:rPr>
              <a:t>YES</a:t>
            </a:r>
            <a:endParaRPr lang="pt-BR" sz="1400" dirty="0">
              <a:solidFill>
                <a:srgbClr val="FF0000"/>
              </a:solidFill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7726633" y="3331000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rgbClr val="FF0000"/>
                </a:solidFill>
              </a:rPr>
              <a:t>YES</a:t>
            </a:r>
            <a:endParaRPr lang="pt-BR" sz="1400" dirty="0">
              <a:solidFill>
                <a:srgbClr val="FF0000"/>
              </a:solidFill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7733257" y="3522874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rgbClr val="FF0000"/>
                </a:solidFill>
              </a:rPr>
              <a:t>NO</a:t>
            </a:r>
            <a:endParaRPr lang="pt-BR" sz="1400" dirty="0">
              <a:solidFill>
                <a:srgbClr val="FF0000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7726629" y="3713259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rgbClr val="FF0000"/>
                </a:solidFill>
              </a:rPr>
              <a:t>NO</a:t>
            </a:r>
            <a:endParaRPr lang="pt-BR" sz="1400" dirty="0">
              <a:solidFill>
                <a:srgbClr val="FF0000"/>
              </a:solidFill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7733257" y="3905415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rgbClr val="FF0000"/>
                </a:solidFill>
              </a:rPr>
              <a:t>NO</a:t>
            </a:r>
            <a:endParaRPr lang="pt-BR" sz="1400" dirty="0">
              <a:solidFill>
                <a:srgbClr val="FF0000"/>
              </a:solidFill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7733257" y="4109052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rgbClr val="FF0000"/>
                </a:solidFill>
              </a:rPr>
              <a:t>YES</a:t>
            </a:r>
            <a:endParaRPr lang="pt-BR" sz="1400" dirty="0">
              <a:solidFill>
                <a:srgbClr val="FF0000"/>
              </a:solidFill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7739885" y="4287956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rgbClr val="FF0000"/>
                </a:solidFill>
              </a:rPr>
              <a:t>YES</a:t>
            </a:r>
            <a:endParaRPr lang="pt-BR" sz="1400" dirty="0">
              <a:solidFill>
                <a:srgbClr val="FF0000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7746513" y="4466860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rgbClr val="FF0000"/>
                </a:solidFill>
              </a:rPr>
              <a:t>NO</a:t>
            </a:r>
            <a:endParaRPr lang="pt-BR" sz="1400" dirty="0">
              <a:solidFill>
                <a:srgbClr val="FF0000"/>
              </a:solidFill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7739889" y="4659016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rgbClr val="FF0000"/>
                </a:solidFill>
              </a:rPr>
              <a:t>YES</a:t>
            </a:r>
            <a:endParaRPr lang="pt-BR" sz="1400" dirty="0">
              <a:solidFill>
                <a:srgbClr val="FF0000"/>
              </a:solidFill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7746517" y="4851172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rgbClr val="FF0000"/>
                </a:solidFill>
              </a:rPr>
              <a:t>YES</a:t>
            </a:r>
            <a:endParaRPr lang="pt-BR" sz="1400" dirty="0">
              <a:solidFill>
                <a:srgbClr val="FF0000"/>
              </a:solidFill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7766397" y="5030076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rgbClr val="FF0000"/>
                </a:solidFill>
              </a:rPr>
              <a:t>NO</a:t>
            </a:r>
            <a:endParaRPr lang="pt-BR" sz="1400" dirty="0">
              <a:solidFill>
                <a:srgbClr val="FF0000"/>
              </a:solidFill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7746521" y="5222232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rgbClr val="FF0000"/>
                </a:solidFill>
              </a:rPr>
              <a:t>YES</a:t>
            </a:r>
            <a:endParaRPr lang="pt-BR" sz="1400" dirty="0">
              <a:solidFill>
                <a:srgbClr val="FF0000"/>
              </a:solidFill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7753149" y="5414388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rgbClr val="FF0000"/>
                </a:solidFill>
              </a:rPr>
              <a:t>YES</a:t>
            </a:r>
            <a:endParaRPr lang="pt-BR" sz="1400" dirty="0">
              <a:solidFill>
                <a:srgbClr val="FF0000"/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7773029" y="5606544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rgbClr val="FF0000"/>
                </a:solidFill>
              </a:rPr>
              <a:t>NO</a:t>
            </a:r>
            <a:endParaRPr lang="pt-BR" sz="1400" dirty="0">
              <a:solidFill>
                <a:srgbClr val="FF0000"/>
              </a:solidFill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7766405" y="5798700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rgbClr val="FF0000"/>
                </a:solidFill>
              </a:rPr>
              <a:t>YES</a:t>
            </a:r>
            <a:endParaRPr lang="pt-BR" sz="1400" dirty="0">
              <a:solidFill>
                <a:srgbClr val="FF0000"/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7773033" y="5977604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rgbClr val="FF0000"/>
                </a:solidFill>
              </a:rPr>
              <a:t>YES</a:t>
            </a:r>
            <a:endParaRPr lang="pt-BR" sz="1400" dirty="0">
              <a:solidFill>
                <a:srgbClr val="FF0000"/>
              </a:solidFill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7108457" y="6173619"/>
            <a:ext cx="1759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rgbClr val="FF0000"/>
                </a:solidFill>
              </a:rPr>
              <a:t>NO/NOT APPLICABLE</a:t>
            </a:r>
            <a:endParaRPr lang="pt-BR" sz="1400" dirty="0">
              <a:solidFill>
                <a:srgbClr val="FF0000"/>
              </a:solidFill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8255028" y="6407979"/>
            <a:ext cx="776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rgbClr val="FF0000"/>
                </a:solidFill>
              </a:rPr>
              <a:t>UNCLEAR</a:t>
            </a:r>
            <a:endParaRPr lang="pt-B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686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-445168" y="6112042"/>
            <a:ext cx="9841831" cy="66173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ângulo 3"/>
          <p:cNvSpPr/>
          <p:nvPr/>
        </p:nvSpPr>
        <p:spPr>
          <a:xfrm flipV="1">
            <a:off x="396878" y="1538291"/>
            <a:ext cx="8443913" cy="4603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pt-BR" altLang="x-none" sz="1300">
              <a:solidFill>
                <a:srgbClr val="FFFFFF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-77787" y="127001"/>
            <a:ext cx="9317039" cy="12926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2400" b="1" dirty="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Federal </a:t>
            </a:r>
            <a:r>
              <a:rPr lang="pt-BR" sz="2400" b="1" dirty="0" err="1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University</a:t>
            </a:r>
            <a:r>
              <a:rPr lang="pt-BR" sz="2400" b="1" dirty="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 </a:t>
            </a:r>
            <a:r>
              <a:rPr lang="pt-BR" sz="2400" b="1" dirty="0" err="1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of</a:t>
            </a:r>
            <a:r>
              <a:rPr lang="pt-BR" sz="2400" b="1" dirty="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 Rio Grande do Sul</a:t>
            </a:r>
            <a:endParaRPr lang="pt-BR" sz="2400" b="1" dirty="0">
              <a:solidFill>
                <a:schemeClr val="bg2"/>
              </a:solidFill>
              <a:ea typeface="Times New Roman" charset="0"/>
              <a:cs typeface="Times New Roman" charset="0"/>
            </a:endParaRPr>
          </a:p>
          <a:p>
            <a:pPr algn="ctr">
              <a:defRPr/>
            </a:pPr>
            <a:r>
              <a:rPr lang="pt-BR" dirty="0" err="1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Graduation</a:t>
            </a:r>
            <a:r>
              <a:rPr lang="pt-BR" dirty="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 </a:t>
            </a:r>
            <a:r>
              <a:rPr lang="pt-BR" dirty="0" err="1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Program</a:t>
            </a:r>
            <a:r>
              <a:rPr lang="pt-BR" dirty="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 </a:t>
            </a:r>
            <a:r>
              <a:rPr lang="pt-BR" dirty="0" err="1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on</a:t>
            </a:r>
            <a:r>
              <a:rPr lang="pt-BR" dirty="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 </a:t>
            </a:r>
            <a:r>
              <a:rPr lang="pt-BR" dirty="0" err="1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Cardiology</a:t>
            </a:r>
            <a:r>
              <a:rPr lang="pt-BR" dirty="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 </a:t>
            </a:r>
            <a:r>
              <a:rPr lang="pt-BR" dirty="0" err="1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and</a:t>
            </a:r>
            <a:r>
              <a:rPr lang="pt-BR" dirty="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 Cardiovascular </a:t>
            </a:r>
            <a:r>
              <a:rPr lang="pt-BR" dirty="0" err="1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Sciences</a:t>
            </a:r>
            <a:endParaRPr lang="pt-BR" dirty="0">
              <a:solidFill>
                <a:schemeClr val="bg2"/>
              </a:solidFill>
              <a:ea typeface="Times New Roman" charset="0"/>
              <a:cs typeface="Times New Roman" charset="0"/>
            </a:endParaRPr>
          </a:p>
          <a:p>
            <a:pPr algn="ctr">
              <a:defRPr/>
            </a:pPr>
            <a:r>
              <a:rPr lang="pt-BR" dirty="0">
                <a:solidFill>
                  <a:schemeClr val="bg2"/>
                </a:solidFill>
                <a:ea typeface="Times New Roman" charset="0"/>
                <a:cs typeface="Times New Roman" charset="0"/>
              </a:rPr>
              <a:t>Hospital de Clinicas de Porto Alegre</a:t>
            </a:r>
          </a:p>
          <a:p>
            <a:pPr algn="ctr">
              <a:defRPr/>
            </a:pPr>
            <a:r>
              <a:rPr lang="pt-BR" dirty="0" err="1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Exercise</a:t>
            </a:r>
            <a:r>
              <a:rPr lang="pt-BR" dirty="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 </a:t>
            </a:r>
            <a:r>
              <a:rPr lang="pt-BR" dirty="0" err="1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Pathophysiology</a:t>
            </a:r>
            <a:r>
              <a:rPr lang="pt-BR" dirty="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 </a:t>
            </a:r>
            <a:r>
              <a:rPr lang="pt-BR" dirty="0" err="1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Laboratory</a:t>
            </a:r>
            <a:endParaRPr lang="pt-BR" dirty="0">
              <a:solidFill>
                <a:schemeClr val="bg2"/>
              </a:solidFill>
              <a:ea typeface="Times New Roman" charset="0"/>
              <a:cs typeface="Times New Roman" charset="0"/>
            </a:endParaRPr>
          </a:p>
        </p:txBody>
      </p:sp>
      <p:pic>
        <p:nvPicPr>
          <p:cNvPr id="15363" name="Imagem 60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023" y="6160167"/>
            <a:ext cx="666954" cy="555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Imagem 6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9" t="2522" r="6638" b="3143"/>
          <a:stretch>
            <a:fillRect/>
          </a:stretch>
        </p:blipFill>
        <p:spPr bwMode="auto">
          <a:xfrm>
            <a:off x="5792560" y="6190794"/>
            <a:ext cx="479374" cy="53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m 12"/>
          <p:cNvPicPr/>
          <p:nvPr/>
        </p:nvPicPr>
        <p:blipFill rotWithShape="1"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9" t="1" r="13522" b="7343"/>
          <a:stretch/>
        </p:blipFill>
        <p:spPr bwMode="auto">
          <a:xfrm>
            <a:off x="4237693" y="6205649"/>
            <a:ext cx="1090146" cy="4584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3" y="90102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endParaRPr lang="pt-BR" altLang="x-none"/>
          </a:p>
        </p:txBody>
      </p:sp>
      <p:sp>
        <p:nvSpPr>
          <p:cNvPr id="3" name="Rectangle 12"/>
          <p:cNvSpPr>
            <a:spLocks noChangeArrowheads="1"/>
          </p:cNvSpPr>
          <p:nvPr/>
        </p:nvSpPr>
        <p:spPr bwMode="auto">
          <a:xfrm>
            <a:off x="3" y="547302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endParaRPr lang="pt-BR" altLang="x-none"/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3" y="819838"/>
            <a:ext cx="20313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pt-BR" sz="1800">
                <a:latin typeface="Calibri" charset="0"/>
              </a:rPr>
              <a:t>		</a:t>
            </a:r>
            <a:endParaRPr lang="pt-BR" altLang="pt-BR" sz="1800" b="0">
              <a:latin typeface="Calibri" charset="0"/>
            </a:endParaRPr>
          </a:p>
          <a:p>
            <a:endParaRPr lang="pt-BR" altLang="pt-BR" sz="1800" b="0">
              <a:latin typeface="Calibri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297658" y="1947721"/>
            <a:ext cx="8642351" cy="218521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3600" b="1" dirty="0" err="1" smtClean="0">
                <a:solidFill>
                  <a:srgbClr val="FFFF00"/>
                </a:solidFill>
                <a:latin typeface="Calibri" charset="0"/>
                <a:ea typeface="Calibri" charset="0"/>
                <a:cs typeface="Calibri" charset="0"/>
              </a:rPr>
              <a:t>Quality</a:t>
            </a:r>
            <a:r>
              <a:rPr lang="pt-BR" sz="3600" b="1" dirty="0" smtClean="0">
                <a:solidFill>
                  <a:srgbClr val="FFFF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pt-BR" sz="3600" b="1" dirty="0" err="1" smtClean="0">
                <a:solidFill>
                  <a:srgbClr val="FFFF00"/>
                </a:solidFill>
                <a:latin typeface="Calibri" charset="0"/>
                <a:ea typeface="Calibri" charset="0"/>
                <a:cs typeface="Calibri" charset="0"/>
              </a:rPr>
              <a:t>of</a:t>
            </a:r>
            <a:r>
              <a:rPr lang="pt-BR" sz="3600" b="1" dirty="0" smtClean="0">
                <a:solidFill>
                  <a:srgbClr val="FFFF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pt-BR" sz="3600" b="1" dirty="0" err="1" smtClean="0">
                <a:solidFill>
                  <a:srgbClr val="FFFF00"/>
                </a:solidFill>
                <a:latin typeface="Calibri" charset="0"/>
                <a:ea typeface="Calibri" charset="0"/>
                <a:cs typeface="Calibri" charset="0"/>
              </a:rPr>
              <a:t>reporting</a:t>
            </a:r>
            <a:r>
              <a:rPr lang="pt-BR" sz="3600" b="1" dirty="0" smtClean="0">
                <a:solidFill>
                  <a:srgbClr val="FFFF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pt-BR" sz="3600" b="1" dirty="0" err="1" smtClean="0">
                <a:solidFill>
                  <a:srgbClr val="FFFF00"/>
                </a:solidFill>
                <a:latin typeface="Calibri" charset="0"/>
                <a:ea typeface="Calibri" charset="0"/>
                <a:cs typeface="Calibri" charset="0"/>
              </a:rPr>
              <a:t>on</a:t>
            </a:r>
            <a:r>
              <a:rPr lang="pt-BR" sz="3600" b="1" dirty="0" smtClean="0">
                <a:solidFill>
                  <a:srgbClr val="FFFF00"/>
                </a:solidFill>
                <a:latin typeface="Calibri" charset="0"/>
                <a:ea typeface="Calibri" charset="0"/>
                <a:cs typeface="Calibri" charset="0"/>
              </a:rPr>
              <a:t> case </a:t>
            </a:r>
            <a:r>
              <a:rPr lang="pt-BR" sz="3600" b="1" dirty="0" err="1" smtClean="0">
                <a:solidFill>
                  <a:srgbClr val="FFFF00"/>
                </a:solidFill>
                <a:latin typeface="Calibri" charset="0"/>
                <a:ea typeface="Calibri" charset="0"/>
                <a:cs typeface="Calibri" charset="0"/>
              </a:rPr>
              <a:t>report</a:t>
            </a:r>
            <a:r>
              <a:rPr lang="pt-BR" sz="3600" b="1" dirty="0" smtClean="0">
                <a:solidFill>
                  <a:srgbClr val="FFFF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pt-BR" sz="3600" b="1" dirty="0" err="1" smtClean="0">
                <a:solidFill>
                  <a:srgbClr val="FFFF00"/>
                </a:solidFill>
                <a:latin typeface="Calibri" charset="0"/>
                <a:ea typeface="Calibri" charset="0"/>
                <a:cs typeface="Calibri" charset="0"/>
              </a:rPr>
              <a:t>and</a:t>
            </a:r>
            <a:r>
              <a:rPr lang="pt-BR" sz="3600" b="1" dirty="0" smtClean="0">
                <a:solidFill>
                  <a:srgbClr val="FFFF00"/>
                </a:solidFill>
                <a:latin typeface="Calibri" charset="0"/>
                <a:ea typeface="Calibri" charset="0"/>
                <a:cs typeface="Calibri" charset="0"/>
              </a:rPr>
              <a:t> case series</a:t>
            </a:r>
          </a:p>
          <a:p>
            <a:pPr algn="ctr" eaLnBrk="1" hangingPunct="1">
              <a:defRPr/>
            </a:pPr>
            <a:r>
              <a:rPr lang="pt-BR" sz="3600" b="1" dirty="0" smtClean="0">
                <a:solidFill>
                  <a:srgbClr val="FFFF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pt-BR" sz="2800" i="1" dirty="0" smtClean="0">
                <a:solidFill>
                  <a:srgbClr val="FFFF00"/>
                </a:solidFill>
                <a:latin typeface="Calibri" charset="0"/>
                <a:ea typeface="Calibri" charset="0"/>
                <a:cs typeface="Calibri" charset="0"/>
              </a:rPr>
              <a:t>The CARE </a:t>
            </a:r>
            <a:r>
              <a:rPr lang="pt-BR" sz="2800" i="1" dirty="0" err="1" smtClean="0">
                <a:solidFill>
                  <a:srgbClr val="FFFF00"/>
                </a:solidFill>
                <a:latin typeface="Calibri" charset="0"/>
                <a:ea typeface="Calibri" charset="0"/>
                <a:cs typeface="Calibri" charset="0"/>
              </a:rPr>
              <a:t>Guideline</a:t>
            </a:r>
            <a:r>
              <a:rPr lang="pt-BR" sz="2800" i="1" dirty="0" smtClean="0">
                <a:solidFill>
                  <a:srgbClr val="FFFF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pt-BR" sz="2800" i="1" dirty="0" err="1" smtClean="0">
                <a:solidFill>
                  <a:srgbClr val="FFFF00"/>
                </a:solidFill>
                <a:latin typeface="Calibri" charset="0"/>
                <a:ea typeface="Calibri" charset="0"/>
                <a:cs typeface="Calibri" charset="0"/>
              </a:rPr>
              <a:t>and</a:t>
            </a:r>
            <a:r>
              <a:rPr lang="pt-BR" sz="2800" i="1" dirty="0" smtClean="0">
                <a:solidFill>
                  <a:srgbClr val="FFFF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pt-BR" sz="2800" i="1" dirty="0" err="1" smtClean="0">
                <a:solidFill>
                  <a:srgbClr val="FFFF00"/>
                </a:solidFill>
                <a:latin typeface="Calibri" charset="0"/>
                <a:ea typeface="Calibri" charset="0"/>
                <a:cs typeface="Calibri" charset="0"/>
              </a:rPr>
              <a:t>an</a:t>
            </a:r>
            <a:r>
              <a:rPr lang="pt-BR" sz="2800" i="1" dirty="0" smtClean="0">
                <a:solidFill>
                  <a:srgbClr val="FFFF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pt-BR" sz="2800" i="1" dirty="0" err="1" smtClean="0">
                <a:solidFill>
                  <a:srgbClr val="FFFF00"/>
                </a:solidFill>
                <a:latin typeface="Calibri" charset="0"/>
                <a:ea typeface="Calibri" charset="0"/>
                <a:cs typeface="Calibri" charset="0"/>
              </a:rPr>
              <a:t>analysis</a:t>
            </a:r>
            <a:r>
              <a:rPr lang="pt-BR" sz="2800" i="1" dirty="0" smtClean="0">
                <a:solidFill>
                  <a:srgbClr val="FFFF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pt-BR" sz="2800" i="1" dirty="0" err="1" smtClean="0">
                <a:solidFill>
                  <a:srgbClr val="FFFF00"/>
                </a:solidFill>
                <a:latin typeface="Calibri" charset="0"/>
                <a:ea typeface="Calibri" charset="0"/>
                <a:cs typeface="Calibri" charset="0"/>
              </a:rPr>
              <a:t>of</a:t>
            </a:r>
            <a:r>
              <a:rPr lang="pt-BR" sz="2800" i="1" dirty="0" smtClean="0">
                <a:solidFill>
                  <a:srgbClr val="FFFF00"/>
                </a:solidFill>
                <a:latin typeface="Calibri" charset="0"/>
                <a:ea typeface="Calibri" charset="0"/>
                <a:cs typeface="Calibri" charset="0"/>
              </a:rPr>
              <a:t> DKA </a:t>
            </a:r>
            <a:r>
              <a:rPr lang="pt-BR" sz="2800" i="1" dirty="0" err="1" smtClean="0">
                <a:solidFill>
                  <a:srgbClr val="FFFF00"/>
                </a:solidFill>
                <a:latin typeface="Calibri" charset="0"/>
                <a:ea typeface="Calibri" charset="0"/>
                <a:cs typeface="Calibri" charset="0"/>
              </a:rPr>
              <a:t>on</a:t>
            </a:r>
            <a:r>
              <a:rPr lang="pt-BR" sz="2800" i="1" dirty="0" smtClean="0">
                <a:solidFill>
                  <a:srgbClr val="FFFF00"/>
                </a:solidFill>
                <a:latin typeface="Calibri" charset="0"/>
                <a:ea typeface="Calibri" charset="0"/>
                <a:cs typeface="Calibri" charset="0"/>
              </a:rPr>
              <a:t> SGLT2i </a:t>
            </a:r>
            <a:r>
              <a:rPr lang="pt-BR" sz="2800" i="1" dirty="0" err="1" smtClean="0">
                <a:solidFill>
                  <a:srgbClr val="FFFF00"/>
                </a:solidFill>
                <a:latin typeface="Calibri" charset="0"/>
                <a:ea typeface="Calibri" charset="0"/>
                <a:cs typeface="Calibri" charset="0"/>
              </a:rPr>
              <a:t>regimen</a:t>
            </a:r>
            <a:r>
              <a:rPr lang="pt-BR" sz="2800" i="1" dirty="0" smtClean="0">
                <a:solidFill>
                  <a:srgbClr val="FFFF00"/>
                </a:solidFill>
                <a:latin typeface="Calibri" charset="0"/>
                <a:ea typeface="Calibri" charset="0"/>
                <a:cs typeface="Calibri" charset="0"/>
              </a:rPr>
              <a:t>.</a:t>
            </a:r>
            <a:endParaRPr lang="pt-BR" sz="6600" i="1" dirty="0" smtClean="0">
              <a:solidFill>
                <a:srgbClr val="FFFF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74647" y="4527153"/>
            <a:ext cx="295542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Lucas Helal</a:t>
            </a:r>
          </a:p>
          <a:p>
            <a:r>
              <a:rPr lang="en-US" sz="1400" dirty="0">
                <a:solidFill>
                  <a:schemeClr val="bg1"/>
                </a:solidFill>
              </a:rPr>
              <a:t>Open Science Framework: </a:t>
            </a:r>
            <a:r>
              <a:rPr lang="en-US" sz="1400" dirty="0">
                <a:solidFill>
                  <a:srgbClr val="FFFF00"/>
                </a:solidFill>
              </a:rPr>
              <a:t>osf.io/6xzyf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GitHub:</a:t>
            </a:r>
            <a:r>
              <a:rPr lang="en-US" sz="1400" dirty="0">
                <a:solidFill>
                  <a:schemeClr val="bg1"/>
                </a:solidFill>
              </a:rPr>
              <a:t> </a:t>
            </a:r>
            <a:r>
              <a:rPr lang="en-US" sz="1400" dirty="0">
                <a:solidFill>
                  <a:srgbClr val="FFFF00"/>
                </a:solidFill>
              </a:rPr>
              <a:t>https://</a:t>
            </a:r>
            <a:r>
              <a:rPr lang="en-US" sz="1400" dirty="0" smtClean="0">
                <a:solidFill>
                  <a:srgbClr val="FFFF00"/>
                </a:solidFill>
              </a:rPr>
              <a:t>github.com/lhelal</a:t>
            </a:r>
          </a:p>
          <a:p>
            <a:r>
              <a:rPr lang="en-US" sz="1400" dirty="0" err="1" smtClean="0">
                <a:solidFill>
                  <a:schemeClr val="bg1"/>
                </a:solidFill>
              </a:rPr>
              <a:t>lucas.helal@ufrgs.br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7" name="Imagem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3" t="1926" r="15870" b="271"/>
          <a:stretch/>
        </p:blipFill>
        <p:spPr>
          <a:xfrm>
            <a:off x="2816060" y="4555985"/>
            <a:ext cx="1132029" cy="1144864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8145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Arredondado 22"/>
          <p:cNvSpPr/>
          <p:nvPr/>
        </p:nvSpPr>
        <p:spPr>
          <a:xfrm>
            <a:off x="-155864" y="1338186"/>
            <a:ext cx="8956964" cy="61530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 flipV="1">
            <a:off x="284144" y="660682"/>
            <a:ext cx="8443913" cy="4603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pt-BR" altLang="x-none" sz="1300">
              <a:solidFill>
                <a:srgbClr val="FFFFFF"/>
              </a:solidFill>
            </a:endParaRP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3" y="90102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endParaRPr lang="pt-BR" altLang="x-none"/>
          </a:p>
        </p:txBody>
      </p:sp>
      <p:sp>
        <p:nvSpPr>
          <p:cNvPr id="3" name="Rectangle 12"/>
          <p:cNvSpPr>
            <a:spLocks noChangeArrowheads="1"/>
          </p:cNvSpPr>
          <p:nvPr/>
        </p:nvSpPr>
        <p:spPr bwMode="auto">
          <a:xfrm>
            <a:off x="3" y="547302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endParaRPr lang="pt-BR" altLang="x-none"/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284144" y="300534"/>
            <a:ext cx="605268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pt-BR" sz="2400" i="1" dirty="0">
                <a:solidFill>
                  <a:srgbClr val="FFFF00"/>
                </a:solidFill>
                <a:latin typeface="Calibri" charset="0"/>
              </a:rPr>
              <a:t>		</a:t>
            </a:r>
            <a:endParaRPr lang="pt-BR" altLang="pt-BR" sz="2400" b="0" i="1" dirty="0">
              <a:solidFill>
                <a:srgbClr val="FFFF00"/>
              </a:solidFill>
              <a:latin typeface="Calibri" charset="0"/>
            </a:endParaRPr>
          </a:p>
          <a:p>
            <a:r>
              <a:rPr lang="pt-BR" altLang="pt-BR" sz="2400" b="0" i="1" dirty="0" err="1" smtClean="0">
                <a:solidFill>
                  <a:srgbClr val="FFFF00"/>
                </a:solidFill>
                <a:latin typeface="Calibri" charset="0"/>
              </a:rPr>
              <a:t>What</a:t>
            </a:r>
            <a:r>
              <a:rPr lang="pt-BR" altLang="pt-BR" sz="2400" b="0" i="1" dirty="0" smtClean="0">
                <a:solidFill>
                  <a:srgbClr val="FFFF00"/>
                </a:solidFill>
                <a:latin typeface="Calibri" charset="0"/>
              </a:rPr>
              <a:t> </a:t>
            </a:r>
            <a:r>
              <a:rPr lang="pt-BR" altLang="pt-BR" sz="2400" b="0" i="1" dirty="0" err="1" smtClean="0">
                <a:solidFill>
                  <a:srgbClr val="FFFF00"/>
                </a:solidFill>
                <a:latin typeface="Calibri" charset="0"/>
              </a:rPr>
              <a:t>is</a:t>
            </a:r>
            <a:r>
              <a:rPr lang="pt-BR" altLang="pt-BR" sz="2400" b="0" i="1" dirty="0" smtClean="0">
                <a:solidFill>
                  <a:srgbClr val="FFFF00"/>
                </a:solidFill>
                <a:latin typeface="Calibri" charset="0"/>
              </a:rPr>
              <a:t> a case </a:t>
            </a:r>
            <a:r>
              <a:rPr lang="pt-BR" altLang="pt-BR" sz="2400" b="0" i="1" dirty="0" err="1" smtClean="0">
                <a:solidFill>
                  <a:srgbClr val="FFFF00"/>
                </a:solidFill>
                <a:latin typeface="Calibri" charset="0"/>
              </a:rPr>
              <a:t>report</a:t>
            </a:r>
            <a:r>
              <a:rPr lang="pt-BR" altLang="pt-BR" sz="2400" b="0" i="1" dirty="0" smtClean="0">
                <a:solidFill>
                  <a:srgbClr val="FFFF00"/>
                </a:solidFill>
                <a:latin typeface="Calibri" charset="0"/>
              </a:rPr>
              <a:t>/series </a:t>
            </a:r>
            <a:r>
              <a:rPr lang="pt-BR" altLang="pt-BR" sz="2400" b="0" i="1" dirty="0" err="1" smtClean="0">
                <a:solidFill>
                  <a:srgbClr val="FFFF00"/>
                </a:solidFill>
                <a:latin typeface="Calibri" charset="0"/>
              </a:rPr>
              <a:t>and</a:t>
            </a:r>
            <a:r>
              <a:rPr lang="pt-BR" altLang="pt-BR" sz="2400" b="0" i="1" dirty="0" smtClean="0">
                <a:solidFill>
                  <a:srgbClr val="FFFF00"/>
                </a:solidFill>
                <a:latin typeface="Calibri" charset="0"/>
              </a:rPr>
              <a:t> </a:t>
            </a:r>
            <a:r>
              <a:rPr lang="pt-BR" altLang="pt-BR" sz="2400" b="0" i="1" dirty="0" err="1" smtClean="0">
                <a:solidFill>
                  <a:srgbClr val="FFFF00"/>
                </a:solidFill>
                <a:latin typeface="Calibri" charset="0"/>
              </a:rPr>
              <a:t>what</a:t>
            </a:r>
            <a:r>
              <a:rPr lang="pt-BR" altLang="pt-BR" sz="2400" b="0" i="1" dirty="0" smtClean="0">
                <a:solidFill>
                  <a:srgbClr val="FFFF00"/>
                </a:solidFill>
                <a:latin typeface="Calibri" charset="0"/>
              </a:rPr>
              <a:t> </a:t>
            </a:r>
            <a:r>
              <a:rPr lang="pt-BR" altLang="pt-BR" sz="2400" b="0" i="1" dirty="0" err="1" smtClean="0">
                <a:solidFill>
                  <a:srgbClr val="FFFF00"/>
                </a:solidFill>
                <a:latin typeface="Calibri" charset="0"/>
              </a:rPr>
              <a:t>is</a:t>
            </a:r>
            <a:r>
              <a:rPr lang="pt-BR" altLang="pt-BR" sz="2400" b="0" i="1" dirty="0" smtClean="0">
                <a:solidFill>
                  <a:srgbClr val="FFFF00"/>
                </a:solidFill>
                <a:latin typeface="Calibri" charset="0"/>
              </a:rPr>
              <a:t> it for? </a:t>
            </a:r>
            <a:endParaRPr lang="pt-BR" altLang="pt-BR" sz="2400" b="0" i="1" dirty="0">
              <a:solidFill>
                <a:srgbClr val="FFFF00"/>
              </a:solidFill>
              <a:latin typeface="Calibri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84144" y="69701"/>
            <a:ext cx="3958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>
                <a:solidFill>
                  <a:srgbClr val="FFFF00"/>
                </a:solidFill>
              </a:rPr>
              <a:t>The CARE </a:t>
            </a:r>
            <a:r>
              <a:rPr lang="pt-BR" sz="3600" b="1" dirty="0" err="1" smtClean="0">
                <a:solidFill>
                  <a:srgbClr val="FFFF00"/>
                </a:solidFill>
              </a:rPr>
              <a:t>Guideline</a:t>
            </a:r>
            <a:endParaRPr lang="pt-BR" sz="3600" b="1" dirty="0">
              <a:solidFill>
                <a:srgbClr val="FFFF0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-37578" y="6551112"/>
            <a:ext cx="8273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>
                <a:solidFill>
                  <a:srgbClr val="FFFF00"/>
                </a:solidFill>
              </a:rPr>
              <a:t>Gagnier</a:t>
            </a:r>
            <a:r>
              <a:rPr lang="pt-BR" sz="1400" dirty="0" smtClean="0">
                <a:solidFill>
                  <a:srgbClr val="FFFF00"/>
                </a:solidFill>
              </a:rPr>
              <a:t> JJ, </a:t>
            </a:r>
            <a:r>
              <a:rPr lang="pt-BR" sz="1400" dirty="0" err="1" smtClean="0">
                <a:solidFill>
                  <a:srgbClr val="FFFF00"/>
                </a:solidFill>
              </a:rPr>
              <a:t>Kienle</a:t>
            </a:r>
            <a:r>
              <a:rPr lang="pt-BR" sz="1400" dirty="0" smtClean="0">
                <a:solidFill>
                  <a:srgbClr val="FFFF00"/>
                </a:solidFill>
              </a:rPr>
              <a:t> </a:t>
            </a:r>
            <a:r>
              <a:rPr lang="pt-BR" sz="1400" dirty="0" err="1" smtClean="0">
                <a:solidFill>
                  <a:srgbClr val="FFFF00"/>
                </a:solidFill>
              </a:rPr>
              <a:t>G</a:t>
            </a:r>
            <a:r>
              <a:rPr lang="pt-BR" sz="1400" dirty="0" smtClean="0">
                <a:solidFill>
                  <a:srgbClr val="FFFF00"/>
                </a:solidFill>
              </a:rPr>
              <a:t>, Altman DG, </a:t>
            </a:r>
            <a:r>
              <a:rPr lang="pt-BR" sz="1400" dirty="0" err="1" smtClean="0">
                <a:solidFill>
                  <a:srgbClr val="FFFF00"/>
                </a:solidFill>
              </a:rPr>
              <a:t>Moher</a:t>
            </a:r>
            <a:r>
              <a:rPr lang="pt-BR" sz="1400" dirty="0" smtClean="0">
                <a:solidFill>
                  <a:srgbClr val="FFFF00"/>
                </a:solidFill>
              </a:rPr>
              <a:t> </a:t>
            </a:r>
            <a:r>
              <a:rPr lang="pt-BR" sz="1400" dirty="0" err="1" smtClean="0">
                <a:solidFill>
                  <a:srgbClr val="FFFF00"/>
                </a:solidFill>
              </a:rPr>
              <a:t>D</a:t>
            </a:r>
            <a:r>
              <a:rPr lang="pt-BR" sz="1400" dirty="0" smtClean="0">
                <a:solidFill>
                  <a:srgbClr val="FFFF00"/>
                </a:solidFill>
              </a:rPr>
              <a:t>, </a:t>
            </a:r>
            <a:r>
              <a:rPr lang="pt-BR" sz="1400" dirty="0" err="1" smtClean="0">
                <a:solidFill>
                  <a:srgbClr val="FFFF00"/>
                </a:solidFill>
              </a:rPr>
              <a:t>Sox</a:t>
            </a:r>
            <a:r>
              <a:rPr lang="pt-BR" sz="1400" dirty="0" smtClean="0">
                <a:solidFill>
                  <a:srgbClr val="FFFF00"/>
                </a:solidFill>
              </a:rPr>
              <a:t> H, </a:t>
            </a:r>
            <a:r>
              <a:rPr lang="pt-BR" sz="1400" dirty="0" err="1" smtClean="0">
                <a:solidFill>
                  <a:srgbClr val="FFFF00"/>
                </a:solidFill>
              </a:rPr>
              <a:t>Riley</a:t>
            </a:r>
            <a:r>
              <a:rPr lang="pt-BR" sz="1400" dirty="0" smtClean="0">
                <a:solidFill>
                  <a:srgbClr val="FFFF00"/>
                </a:solidFill>
              </a:rPr>
              <a:t> </a:t>
            </a:r>
            <a:r>
              <a:rPr lang="pt-BR" sz="1400" dirty="0" err="1" smtClean="0">
                <a:solidFill>
                  <a:srgbClr val="FFFF00"/>
                </a:solidFill>
              </a:rPr>
              <a:t>D</a:t>
            </a:r>
            <a:r>
              <a:rPr lang="pt-BR" sz="1400" dirty="0" smtClean="0">
                <a:solidFill>
                  <a:srgbClr val="FFFF00"/>
                </a:solidFill>
              </a:rPr>
              <a:t> </a:t>
            </a:r>
            <a:r>
              <a:rPr lang="pt-BR" sz="1400" dirty="0" err="1" smtClean="0">
                <a:solidFill>
                  <a:srgbClr val="FFFF00"/>
                </a:solidFill>
              </a:rPr>
              <a:t>and</a:t>
            </a:r>
            <a:r>
              <a:rPr lang="pt-BR" sz="1400" dirty="0" smtClean="0">
                <a:solidFill>
                  <a:srgbClr val="FFFF00"/>
                </a:solidFill>
              </a:rPr>
              <a:t> </a:t>
            </a:r>
            <a:r>
              <a:rPr lang="pt-BR" sz="1400" dirty="0" err="1" smtClean="0">
                <a:solidFill>
                  <a:srgbClr val="FFFF00"/>
                </a:solidFill>
              </a:rPr>
              <a:t>the</a:t>
            </a:r>
            <a:r>
              <a:rPr lang="pt-BR" sz="1400" dirty="0" smtClean="0">
                <a:solidFill>
                  <a:srgbClr val="FFFF00"/>
                </a:solidFill>
              </a:rPr>
              <a:t> CARE </a:t>
            </a:r>
            <a:r>
              <a:rPr lang="pt-BR" sz="1400" dirty="0" err="1" smtClean="0">
                <a:solidFill>
                  <a:srgbClr val="FFFF00"/>
                </a:solidFill>
              </a:rPr>
              <a:t>Group</a:t>
            </a:r>
            <a:r>
              <a:rPr lang="pt-BR" sz="1400" dirty="0" smtClean="0">
                <a:solidFill>
                  <a:srgbClr val="FFFF00"/>
                </a:solidFill>
              </a:rPr>
              <a:t>. J </a:t>
            </a:r>
            <a:r>
              <a:rPr lang="pt-BR" sz="1400" dirty="0" err="1" smtClean="0">
                <a:solidFill>
                  <a:srgbClr val="FFFF00"/>
                </a:solidFill>
              </a:rPr>
              <a:t>Med</a:t>
            </a:r>
            <a:r>
              <a:rPr lang="pt-BR" sz="1400" dirty="0" smtClean="0">
                <a:solidFill>
                  <a:srgbClr val="FFFF00"/>
                </a:solidFill>
              </a:rPr>
              <a:t> Case </a:t>
            </a:r>
            <a:r>
              <a:rPr lang="pt-BR" sz="1400" dirty="0" err="1" smtClean="0">
                <a:solidFill>
                  <a:srgbClr val="FFFF00"/>
                </a:solidFill>
              </a:rPr>
              <a:t>Reports</a:t>
            </a:r>
            <a:r>
              <a:rPr lang="pt-BR" sz="1400" dirty="0" smtClean="0">
                <a:solidFill>
                  <a:srgbClr val="FFFF00"/>
                </a:solidFill>
              </a:rPr>
              <a:t>. 2013,7:223.</a:t>
            </a:r>
            <a:endParaRPr lang="pt-BR" sz="1400" dirty="0">
              <a:solidFill>
                <a:srgbClr val="FFFF0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84144" y="1307013"/>
            <a:ext cx="85678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pt-BR" b="1" dirty="0" smtClean="0">
                <a:solidFill>
                  <a:schemeClr val="tx2">
                    <a:lumMod val="75000"/>
                  </a:schemeClr>
                </a:solidFill>
              </a:rPr>
              <a:t>ase </a:t>
            </a:r>
            <a:r>
              <a:rPr lang="pt-BR" b="1" dirty="0" err="1" smtClean="0">
                <a:solidFill>
                  <a:schemeClr val="tx2">
                    <a:lumMod val="75000"/>
                  </a:schemeClr>
                </a:solidFill>
              </a:rPr>
              <a:t>report</a:t>
            </a:r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pt-BR" dirty="0" err="1" smtClean="0">
                <a:solidFill>
                  <a:schemeClr val="tx2">
                    <a:lumMod val="75000"/>
                  </a:schemeClr>
                </a:solidFill>
              </a:rPr>
              <a:t>detailed</a:t>
            </a: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tx2">
                    <a:lumMod val="75000"/>
                  </a:schemeClr>
                </a:solidFill>
              </a:rPr>
              <a:t>and</a:t>
            </a:r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tx2">
                    <a:lumMod val="75000"/>
                  </a:schemeClr>
                </a:solidFill>
              </a:rPr>
              <a:t>narrative</a:t>
            </a: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dirty="0" smtClean="0">
                <a:solidFill>
                  <a:schemeClr val="tx2">
                    <a:lumMod val="75000"/>
                  </a:schemeClr>
                </a:solidFill>
                <a:sym typeface="Wingdings"/>
              </a:rPr>
              <a:t></a:t>
            </a:r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tx2">
                    <a:lumMod val="75000"/>
                  </a:schemeClr>
                </a:solidFill>
              </a:rPr>
              <a:t>description</a:t>
            </a:r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tx2">
                    <a:lumMod val="75000"/>
                  </a:schemeClr>
                </a:solidFill>
              </a:rPr>
              <a:t>of</a:t>
            </a:r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a medical </a:t>
            </a:r>
            <a:r>
              <a:rPr lang="pt-BR" dirty="0" err="1">
                <a:solidFill>
                  <a:schemeClr val="tx2">
                    <a:lumMod val="75000"/>
                  </a:schemeClr>
                </a:solidFill>
              </a:rPr>
              <a:t>problem</a:t>
            </a: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tx2">
                    <a:lumMod val="75000"/>
                  </a:schemeClr>
                </a:solidFill>
              </a:rPr>
              <a:t>experienced</a:t>
            </a: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tx2">
                    <a:lumMod val="75000"/>
                  </a:schemeClr>
                </a:solidFill>
              </a:rPr>
              <a:t>by</a:t>
            </a: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tx2">
                    <a:lumMod val="75000"/>
                  </a:schemeClr>
                </a:solidFill>
              </a:rPr>
              <a:t>one</a:t>
            </a: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tx2">
                    <a:lumMod val="75000"/>
                  </a:schemeClr>
                </a:solidFill>
              </a:rPr>
              <a:t>or</a:t>
            </a: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tx2">
                    <a:lumMod val="75000"/>
                  </a:schemeClr>
                </a:solidFill>
              </a:rPr>
              <a:t>several</a:t>
            </a: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tx2">
                    <a:lumMod val="75000"/>
                  </a:schemeClr>
                </a:solidFill>
              </a:rPr>
              <a:t>patients</a:t>
            </a: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pt-BR" dirty="0">
                <a:solidFill>
                  <a:schemeClr val="tx2">
                    <a:lumMod val="75000"/>
                  </a:schemeClr>
                </a:solidFill>
              </a:rPr>
            </a:br>
            <a:endParaRPr lang="pt-BR" dirty="0">
              <a:solidFill>
                <a:schemeClr val="tx2">
                  <a:lumMod val="75000"/>
                </a:schemeClr>
              </a:solidFill>
            </a:endParaRPr>
          </a:p>
          <a:p>
            <a:endParaRPr lang="pt-BR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9" name="Grupo 18"/>
          <p:cNvGrpSpPr/>
          <p:nvPr/>
        </p:nvGrpSpPr>
        <p:grpSpPr>
          <a:xfrm>
            <a:off x="4693664" y="2285551"/>
            <a:ext cx="4034393" cy="3893294"/>
            <a:chOff x="3473148" y="1918876"/>
            <a:chExt cx="4369558" cy="4216737"/>
          </a:xfrm>
        </p:grpSpPr>
        <p:pic>
          <p:nvPicPr>
            <p:cNvPr id="15" name="Imagem 1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14"/>
            <a:stretch/>
          </p:blipFill>
          <p:spPr>
            <a:xfrm>
              <a:off x="3473148" y="1918876"/>
              <a:ext cx="4369558" cy="4216737"/>
            </a:xfrm>
            <a:prstGeom prst="roundRect">
              <a:avLst/>
            </a:prstGeom>
          </p:spPr>
        </p:pic>
        <p:sp>
          <p:nvSpPr>
            <p:cNvPr id="18" name="Retângulo Arredondado 17"/>
            <p:cNvSpPr/>
            <p:nvPr/>
          </p:nvSpPr>
          <p:spPr>
            <a:xfrm>
              <a:off x="3476876" y="5029200"/>
              <a:ext cx="1540293" cy="56548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Arredondado 20"/>
            <p:cNvSpPr/>
            <p:nvPr/>
          </p:nvSpPr>
          <p:spPr>
            <a:xfrm>
              <a:off x="3501338" y="5378115"/>
              <a:ext cx="1540293" cy="30119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Arredondado 21"/>
            <p:cNvSpPr/>
            <p:nvPr/>
          </p:nvSpPr>
          <p:spPr>
            <a:xfrm>
              <a:off x="3527407" y="5422231"/>
              <a:ext cx="1540293" cy="30119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0" name="Seta para a Esquerda 19"/>
          <p:cNvSpPr/>
          <p:nvPr/>
        </p:nvSpPr>
        <p:spPr>
          <a:xfrm>
            <a:off x="7550234" y="4051905"/>
            <a:ext cx="685800" cy="696191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Arredondado 25"/>
          <p:cNvSpPr/>
          <p:nvPr/>
        </p:nvSpPr>
        <p:spPr>
          <a:xfrm>
            <a:off x="-379252" y="3117576"/>
            <a:ext cx="2904245" cy="3245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3" y="3078786"/>
            <a:ext cx="2350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generate</a:t>
            </a:r>
            <a:r>
              <a:rPr lang="pt-BR" dirty="0" smtClean="0"/>
              <a:t> </a:t>
            </a:r>
            <a:r>
              <a:rPr lang="pt-BR" dirty="0" err="1" smtClean="0"/>
              <a:t>hypothesis</a:t>
            </a:r>
            <a:endParaRPr lang="pt-BR" dirty="0"/>
          </a:p>
        </p:txBody>
      </p:sp>
      <p:sp>
        <p:nvSpPr>
          <p:cNvPr id="29" name="Retângulo Arredondado 28"/>
          <p:cNvSpPr/>
          <p:nvPr/>
        </p:nvSpPr>
        <p:spPr>
          <a:xfrm>
            <a:off x="-379252" y="3632583"/>
            <a:ext cx="2904245" cy="3245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3" y="3593793"/>
            <a:ext cx="25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appraise</a:t>
            </a:r>
            <a:r>
              <a:rPr lang="pt-BR" dirty="0" smtClean="0"/>
              <a:t> </a:t>
            </a:r>
            <a:r>
              <a:rPr lang="pt-BR" dirty="0" err="1" smtClean="0"/>
              <a:t>rare</a:t>
            </a:r>
            <a:r>
              <a:rPr lang="pt-BR" dirty="0" smtClean="0"/>
              <a:t> </a:t>
            </a:r>
            <a:r>
              <a:rPr lang="pt-BR" dirty="0" err="1" smtClean="0"/>
              <a:t>diseases</a:t>
            </a:r>
            <a:endParaRPr lang="pt-BR" dirty="0"/>
          </a:p>
        </p:txBody>
      </p:sp>
      <p:sp>
        <p:nvSpPr>
          <p:cNvPr id="31" name="Retângulo Arredondado 30"/>
          <p:cNvSpPr/>
          <p:nvPr/>
        </p:nvSpPr>
        <p:spPr>
          <a:xfrm>
            <a:off x="-379252" y="4153567"/>
            <a:ext cx="2980160" cy="3245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3" y="4114777"/>
            <a:ext cx="2600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address</a:t>
            </a:r>
            <a:r>
              <a:rPr lang="pt-BR" dirty="0" smtClean="0"/>
              <a:t> </a:t>
            </a:r>
            <a:r>
              <a:rPr lang="pt-BR" dirty="0" err="1" smtClean="0"/>
              <a:t>specific</a:t>
            </a:r>
            <a:r>
              <a:rPr lang="pt-BR" dirty="0" smtClean="0"/>
              <a:t> </a:t>
            </a:r>
            <a:r>
              <a:rPr lang="pt-BR" dirty="0" err="1" smtClean="0"/>
              <a:t>events</a:t>
            </a:r>
            <a:endParaRPr lang="pt-BR" dirty="0"/>
          </a:p>
        </p:txBody>
      </p:sp>
      <p:sp>
        <p:nvSpPr>
          <p:cNvPr id="33" name="Retângulo Arredondado 32"/>
          <p:cNvSpPr/>
          <p:nvPr/>
        </p:nvSpPr>
        <p:spPr>
          <a:xfrm>
            <a:off x="-379252" y="4641738"/>
            <a:ext cx="4691482" cy="3245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3" y="4602948"/>
            <a:ext cx="4427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communicate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 </a:t>
            </a:r>
            <a:r>
              <a:rPr lang="pt-BR" dirty="0" err="1" smtClean="0"/>
              <a:t>unusual</a:t>
            </a:r>
            <a:r>
              <a:rPr lang="pt-BR" dirty="0" smtClean="0"/>
              <a:t> </a:t>
            </a:r>
            <a:r>
              <a:rPr lang="pt-BR" dirty="0" err="1" smtClean="0"/>
              <a:t>clinical</a:t>
            </a:r>
            <a:r>
              <a:rPr lang="pt-BR" dirty="0" smtClean="0"/>
              <a:t> </a:t>
            </a:r>
            <a:r>
              <a:rPr lang="pt-BR" dirty="0" err="1" smtClean="0"/>
              <a:t>situation</a:t>
            </a: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700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6" grpId="0" animBg="1"/>
      <p:bldP spid="24" grpId="0"/>
      <p:bldP spid="29" grpId="0" animBg="1"/>
      <p:bldP spid="30" grpId="0"/>
      <p:bldP spid="31" grpId="0" animBg="1"/>
      <p:bldP spid="32" grpId="0"/>
      <p:bldP spid="33" grpId="0" animBg="1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 flipV="1">
            <a:off x="284144" y="660682"/>
            <a:ext cx="8443913" cy="4603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pt-BR" altLang="x-none" sz="1300">
              <a:solidFill>
                <a:srgbClr val="FFFFFF"/>
              </a:solidFill>
            </a:endParaRP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3" y="90102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endParaRPr lang="pt-BR" altLang="x-none"/>
          </a:p>
        </p:txBody>
      </p:sp>
      <p:sp>
        <p:nvSpPr>
          <p:cNvPr id="3" name="Rectangle 12"/>
          <p:cNvSpPr>
            <a:spLocks noChangeArrowheads="1"/>
          </p:cNvSpPr>
          <p:nvPr/>
        </p:nvSpPr>
        <p:spPr bwMode="auto">
          <a:xfrm>
            <a:off x="3" y="547302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endParaRPr lang="pt-BR" altLang="x-none"/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284144" y="278137"/>
            <a:ext cx="877672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pt-BR" sz="2400" i="1" dirty="0">
                <a:solidFill>
                  <a:srgbClr val="FFFF00"/>
                </a:solidFill>
                <a:latin typeface="Calibri" charset="0"/>
              </a:rPr>
              <a:t>		</a:t>
            </a:r>
            <a:endParaRPr lang="pt-BR" altLang="pt-BR" sz="2400" b="0" i="1" dirty="0">
              <a:solidFill>
                <a:srgbClr val="FFFF00"/>
              </a:solidFill>
              <a:latin typeface="Calibri" charset="0"/>
            </a:endParaRPr>
          </a:p>
          <a:p>
            <a:r>
              <a:rPr lang="pt-BR" altLang="pt-BR" sz="2400" b="0" i="1" dirty="0" err="1" smtClean="0">
                <a:solidFill>
                  <a:srgbClr val="FFFF00"/>
                </a:solidFill>
                <a:latin typeface="Calibri" charset="0"/>
              </a:rPr>
              <a:t>Why</a:t>
            </a:r>
            <a:r>
              <a:rPr lang="pt-BR" altLang="pt-BR" sz="2400" b="0" i="1" dirty="0" smtClean="0">
                <a:solidFill>
                  <a:srgbClr val="FFFF00"/>
                </a:solidFill>
                <a:latin typeface="Calibri" charset="0"/>
              </a:rPr>
              <a:t> </a:t>
            </a:r>
            <a:r>
              <a:rPr lang="pt-BR" altLang="pt-BR" sz="2400" b="0" i="1" dirty="0" err="1" smtClean="0">
                <a:solidFill>
                  <a:srgbClr val="FFFF00"/>
                </a:solidFill>
                <a:latin typeface="Calibri" charset="0"/>
              </a:rPr>
              <a:t>the</a:t>
            </a:r>
            <a:r>
              <a:rPr lang="pt-BR" altLang="pt-BR" sz="2400" b="0" i="1" dirty="0" smtClean="0">
                <a:solidFill>
                  <a:srgbClr val="FFFF00"/>
                </a:solidFill>
                <a:latin typeface="Calibri" charset="0"/>
              </a:rPr>
              <a:t> </a:t>
            </a:r>
            <a:r>
              <a:rPr lang="pt-BR" altLang="pt-BR" sz="2400" b="0" i="1" dirty="0" err="1" smtClean="0">
                <a:solidFill>
                  <a:srgbClr val="FFFF00"/>
                </a:solidFill>
                <a:latin typeface="Calibri" charset="0"/>
              </a:rPr>
              <a:t>most</a:t>
            </a:r>
            <a:r>
              <a:rPr lang="pt-BR" altLang="pt-BR" sz="2400" b="0" i="1" dirty="0" smtClean="0">
                <a:solidFill>
                  <a:srgbClr val="FFFF00"/>
                </a:solidFill>
                <a:latin typeface="Calibri" charset="0"/>
              </a:rPr>
              <a:t> </a:t>
            </a:r>
            <a:r>
              <a:rPr lang="pt-BR" altLang="pt-BR" sz="2400" b="0" i="1" dirty="0" err="1" smtClean="0">
                <a:solidFill>
                  <a:srgbClr val="FFFF00"/>
                </a:solidFill>
                <a:latin typeface="Calibri" charset="0"/>
              </a:rPr>
              <a:t>published</a:t>
            </a:r>
            <a:r>
              <a:rPr lang="pt-BR" altLang="pt-BR" sz="2400" b="0" i="1" dirty="0" smtClean="0">
                <a:solidFill>
                  <a:srgbClr val="FFFF00"/>
                </a:solidFill>
                <a:latin typeface="Calibri" charset="0"/>
              </a:rPr>
              <a:t> </a:t>
            </a:r>
            <a:r>
              <a:rPr lang="pt-BR" altLang="pt-BR" sz="2400" b="0" i="1" dirty="0" err="1" smtClean="0">
                <a:solidFill>
                  <a:srgbClr val="FFFF00"/>
                </a:solidFill>
                <a:latin typeface="Calibri" charset="0"/>
              </a:rPr>
              <a:t>findings</a:t>
            </a:r>
            <a:r>
              <a:rPr lang="pt-BR" altLang="pt-BR" sz="2400" b="0" i="1" dirty="0" smtClean="0">
                <a:solidFill>
                  <a:srgbClr val="FFFF00"/>
                </a:solidFill>
                <a:latin typeface="Calibri" charset="0"/>
              </a:rPr>
              <a:t> are false </a:t>
            </a:r>
            <a:r>
              <a:rPr lang="pt-BR" altLang="pt-BR" sz="2400" b="0" i="1" dirty="0" err="1" smtClean="0">
                <a:solidFill>
                  <a:srgbClr val="FFFF00"/>
                </a:solidFill>
                <a:latin typeface="Calibri" charset="0"/>
              </a:rPr>
              <a:t>and</a:t>
            </a:r>
            <a:r>
              <a:rPr lang="pt-BR" altLang="pt-BR" sz="2400" b="0" i="1" dirty="0" smtClean="0">
                <a:solidFill>
                  <a:srgbClr val="FFFF00"/>
                </a:solidFill>
                <a:latin typeface="Calibri" charset="0"/>
              </a:rPr>
              <a:t> </a:t>
            </a:r>
            <a:r>
              <a:rPr lang="pt-BR" altLang="pt-BR" sz="2400" b="0" i="1" dirty="0" err="1" smtClean="0">
                <a:solidFill>
                  <a:srgbClr val="FFFF00"/>
                </a:solidFill>
                <a:latin typeface="Calibri" charset="0"/>
              </a:rPr>
              <a:t>how</a:t>
            </a:r>
            <a:r>
              <a:rPr lang="pt-BR" altLang="pt-BR" sz="2400" b="0" i="1" dirty="0" smtClean="0">
                <a:solidFill>
                  <a:srgbClr val="FFFF00"/>
                </a:solidFill>
                <a:latin typeface="Calibri" charset="0"/>
              </a:rPr>
              <a:t> </a:t>
            </a:r>
            <a:r>
              <a:rPr lang="pt-BR" altLang="pt-BR" sz="2400" b="0" i="1" dirty="0" err="1" smtClean="0">
                <a:solidFill>
                  <a:srgbClr val="FFFF00"/>
                </a:solidFill>
                <a:latin typeface="Calibri" charset="0"/>
              </a:rPr>
              <a:t>to</a:t>
            </a:r>
            <a:r>
              <a:rPr lang="pt-BR" altLang="pt-BR" sz="2400" b="0" i="1" dirty="0" smtClean="0">
                <a:solidFill>
                  <a:srgbClr val="FFFF00"/>
                </a:solidFill>
                <a:latin typeface="Calibri" charset="0"/>
              </a:rPr>
              <a:t> </a:t>
            </a:r>
            <a:r>
              <a:rPr lang="pt-BR" altLang="pt-BR" sz="2400" b="0" i="1" dirty="0" err="1" smtClean="0">
                <a:solidFill>
                  <a:srgbClr val="FFFF00"/>
                </a:solidFill>
                <a:latin typeface="Calibri" charset="0"/>
              </a:rPr>
              <a:t>make</a:t>
            </a:r>
            <a:r>
              <a:rPr lang="pt-BR" altLang="pt-BR" sz="2400" b="0" i="1" dirty="0" smtClean="0">
                <a:solidFill>
                  <a:srgbClr val="FFFF00"/>
                </a:solidFill>
                <a:latin typeface="Calibri" charset="0"/>
              </a:rPr>
              <a:t> more </a:t>
            </a:r>
            <a:r>
              <a:rPr lang="pt-BR" altLang="pt-BR" sz="2400" b="0" i="1" dirty="0" err="1" smtClean="0">
                <a:solidFill>
                  <a:srgbClr val="FFFF00"/>
                </a:solidFill>
                <a:latin typeface="Calibri" charset="0"/>
              </a:rPr>
              <a:t>research</a:t>
            </a:r>
            <a:r>
              <a:rPr lang="pt-BR" altLang="pt-BR" sz="2400" b="0" i="1" dirty="0" smtClean="0">
                <a:solidFill>
                  <a:srgbClr val="FFFF00"/>
                </a:solidFill>
                <a:latin typeface="Calibri" charset="0"/>
              </a:rPr>
              <a:t> </a:t>
            </a:r>
            <a:r>
              <a:rPr lang="pt-BR" altLang="pt-BR" sz="2400" b="0" i="1" dirty="0" err="1" smtClean="0">
                <a:solidFill>
                  <a:srgbClr val="FFFF00"/>
                </a:solidFill>
                <a:latin typeface="Calibri" charset="0"/>
              </a:rPr>
              <a:t>true</a:t>
            </a:r>
            <a:r>
              <a:rPr lang="pt-BR" altLang="pt-BR" sz="2400" b="0" i="1" dirty="0" smtClean="0">
                <a:solidFill>
                  <a:srgbClr val="FFFF00"/>
                </a:solidFill>
                <a:latin typeface="Calibri" charset="0"/>
              </a:rPr>
              <a:t>?</a:t>
            </a:r>
            <a:endParaRPr lang="pt-BR" altLang="pt-BR" sz="2400" b="0" i="1" dirty="0">
              <a:solidFill>
                <a:srgbClr val="FFFF00"/>
              </a:solidFill>
              <a:latin typeface="Calibri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84144" y="69701"/>
            <a:ext cx="3958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>
                <a:solidFill>
                  <a:srgbClr val="FFFF00"/>
                </a:solidFill>
              </a:rPr>
              <a:t>The CARE </a:t>
            </a:r>
            <a:r>
              <a:rPr lang="pt-BR" sz="3600" b="1" dirty="0" err="1" smtClean="0">
                <a:solidFill>
                  <a:srgbClr val="FFFF00"/>
                </a:solidFill>
              </a:rPr>
              <a:t>Guideline</a:t>
            </a:r>
            <a:endParaRPr lang="pt-BR" sz="3600" b="1" dirty="0">
              <a:solidFill>
                <a:srgbClr val="FFFF0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-20779" y="6334780"/>
            <a:ext cx="3619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>
                <a:solidFill>
                  <a:srgbClr val="FFFF00"/>
                </a:solidFill>
              </a:rPr>
              <a:t>Ioannidis</a:t>
            </a:r>
            <a:r>
              <a:rPr lang="pt-BR" sz="1400" dirty="0" smtClean="0">
                <a:solidFill>
                  <a:srgbClr val="FFFF00"/>
                </a:solidFill>
              </a:rPr>
              <a:t> JP. </a:t>
            </a:r>
            <a:r>
              <a:rPr lang="pt-BR" sz="1400" dirty="0" err="1" smtClean="0">
                <a:solidFill>
                  <a:srgbClr val="FFFF00"/>
                </a:solidFill>
              </a:rPr>
              <a:t>PLoS</a:t>
            </a:r>
            <a:r>
              <a:rPr lang="pt-BR" sz="1400" dirty="0" smtClean="0">
                <a:solidFill>
                  <a:srgbClr val="FFFF00"/>
                </a:solidFill>
              </a:rPr>
              <a:t> </a:t>
            </a:r>
            <a:r>
              <a:rPr lang="pt-BR" sz="1400" dirty="0" err="1" smtClean="0">
                <a:solidFill>
                  <a:srgbClr val="FFFF00"/>
                </a:solidFill>
              </a:rPr>
              <a:t>Med</a:t>
            </a:r>
            <a:r>
              <a:rPr lang="pt-BR" sz="1400" dirty="0" smtClean="0">
                <a:solidFill>
                  <a:srgbClr val="FFFF00"/>
                </a:solidFill>
              </a:rPr>
              <a:t>, 2014;11(10):e1001747.</a:t>
            </a:r>
          </a:p>
          <a:p>
            <a:r>
              <a:rPr lang="pt-BR" sz="1400" dirty="0" err="1" smtClean="0">
                <a:solidFill>
                  <a:srgbClr val="FFFF00"/>
                </a:solidFill>
              </a:rPr>
              <a:t>Ioannidis</a:t>
            </a:r>
            <a:r>
              <a:rPr lang="pt-BR" sz="1400" dirty="0" smtClean="0">
                <a:solidFill>
                  <a:srgbClr val="FFFF00"/>
                </a:solidFill>
              </a:rPr>
              <a:t> JP. </a:t>
            </a:r>
            <a:r>
              <a:rPr lang="pt-BR" sz="1400" dirty="0" err="1" smtClean="0">
                <a:solidFill>
                  <a:srgbClr val="FFFF00"/>
                </a:solidFill>
              </a:rPr>
              <a:t>PLoS</a:t>
            </a:r>
            <a:r>
              <a:rPr lang="pt-BR" sz="1400" dirty="0" smtClean="0">
                <a:solidFill>
                  <a:srgbClr val="FFFF00"/>
                </a:solidFill>
              </a:rPr>
              <a:t> </a:t>
            </a:r>
            <a:r>
              <a:rPr lang="pt-BR" sz="1400" dirty="0" err="1" smtClean="0">
                <a:solidFill>
                  <a:srgbClr val="FFFF00"/>
                </a:solidFill>
              </a:rPr>
              <a:t>Med</a:t>
            </a:r>
            <a:r>
              <a:rPr lang="pt-BR" sz="1400" dirty="0" smtClean="0">
                <a:solidFill>
                  <a:srgbClr val="FFFF00"/>
                </a:solidFill>
              </a:rPr>
              <a:t>, 2005;e10013453.</a:t>
            </a:r>
            <a:endParaRPr lang="pt-BR" sz="1400" dirty="0">
              <a:solidFill>
                <a:srgbClr val="FFFF00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236" y="1606916"/>
            <a:ext cx="5628410" cy="4359886"/>
          </a:xfrm>
          <a:prstGeom prst="roundRect">
            <a:avLst>
              <a:gd name="adj" fmla="val 6265"/>
            </a:avLst>
          </a:prstGeom>
        </p:spPr>
      </p:pic>
      <p:sp>
        <p:nvSpPr>
          <p:cNvPr id="8" name="Retângulo 7"/>
          <p:cNvSpPr/>
          <p:nvPr/>
        </p:nvSpPr>
        <p:spPr>
          <a:xfrm>
            <a:off x="1986304" y="5309755"/>
            <a:ext cx="5039591" cy="33250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99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 flipV="1">
            <a:off x="284144" y="660682"/>
            <a:ext cx="8443913" cy="4603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pt-BR" altLang="x-none" sz="1300">
              <a:solidFill>
                <a:srgbClr val="FFFFFF"/>
              </a:solidFill>
            </a:endParaRP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3" y="90102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endParaRPr lang="pt-BR" altLang="x-none"/>
          </a:p>
        </p:txBody>
      </p:sp>
      <p:sp>
        <p:nvSpPr>
          <p:cNvPr id="3" name="Rectangle 12"/>
          <p:cNvSpPr>
            <a:spLocks noChangeArrowheads="1"/>
          </p:cNvSpPr>
          <p:nvPr/>
        </p:nvSpPr>
        <p:spPr bwMode="auto">
          <a:xfrm>
            <a:off x="3" y="547302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endParaRPr lang="pt-BR" altLang="x-none"/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284144" y="300534"/>
            <a:ext cx="645234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pt-BR" sz="2400" i="1" dirty="0">
                <a:solidFill>
                  <a:srgbClr val="FFFF00"/>
                </a:solidFill>
                <a:latin typeface="Calibri" charset="0"/>
              </a:rPr>
              <a:t>		</a:t>
            </a:r>
            <a:endParaRPr lang="pt-BR" altLang="pt-BR" sz="2400" b="0" i="1" dirty="0">
              <a:solidFill>
                <a:srgbClr val="FFFF00"/>
              </a:solidFill>
              <a:latin typeface="Calibri" charset="0"/>
            </a:endParaRPr>
          </a:p>
          <a:p>
            <a:r>
              <a:rPr lang="pt-BR" altLang="pt-BR" sz="2400" b="0" i="1" dirty="0" err="1" smtClean="0">
                <a:solidFill>
                  <a:srgbClr val="FFFF00"/>
                </a:solidFill>
                <a:latin typeface="Calibri" charset="0"/>
              </a:rPr>
              <a:t>Quality</a:t>
            </a:r>
            <a:r>
              <a:rPr lang="pt-BR" altLang="pt-BR" sz="2400" b="0" i="1" dirty="0" smtClean="0">
                <a:solidFill>
                  <a:srgbClr val="FFFF00"/>
                </a:solidFill>
                <a:latin typeface="Calibri" charset="0"/>
              </a:rPr>
              <a:t> </a:t>
            </a:r>
            <a:r>
              <a:rPr lang="pt-BR" altLang="pt-BR" sz="2400" b="0" i="1" dirty="0" err="1" smtClean="0">
                <a:solidFill>
                  <a:srgbClr val="FFFF00"/>
                </a:solidFill>
                <a:latin typeface="Calibri" charset="0"/>
              </a:rPr>
              <a:t>of</a:t>
            </a:r>
            <a:r>
              <a:rPr lang="pt-BR" altLang="pt-BR" sz="2400" b="0" i="1" dirty="0" smtClean="0">
                <a:solidFill>
                  <a:srgbClr val="FFFF00"/>
                </a:solidFill>
                <a:latin typeface="Calibri" charset="0"/>
              </a:rPr>
              <a:t> </a:t>
            </a:r>
            <a:r>
              <a:rPr lang="pt-BR" altLang="pt-BR" sz="2400" b="0" i="1" dirty="0" err="1" smtClean="0">
                <a:solidFill>
                  <a:srgbClr val="FFFF00"/>
                </a:solidFill>
                <a:latin typeface="Calibri" charset="0"/>
              </a:rPr>
              <a:t>reporting</a:t>
            </a:r>
            <a:r>
              <a:rPr lang="pt-BR" altLang="pt-BR" sz="2400" b="0" i="1" dirty="0" smtClean="0">
                <a:solidFill>
                  <a:srgbClr val="FFFF00"/>
                </a:solidFill>
                <a:latin typeface="Calibri" charset="0"/>
              </a:rPr>
              <a:t> </a:t>
            </a:r>
            <a:r>
              <a:rPr lang="pt-BR" altLang="pt-BR" sz="2400" b="0" i="1" dirty="0" err="1" smtClean="0">
                <a:solidFill>
                  <a:srgbClr val="FFFF00"/>
                </a:solidFill>
                <a:latin typeface="Calibri" charset="0"/>
              </a:rPr>
              <a:t>on</a:t>
            </a:r>
            <a:r>
              <a:rPr lang="pt-BR" altLang="pt-BR" sz="2400" b="0" i="1" dirty="0" smtClean="0">
                <a:solidFill>
                  <a:srgbClr val="FFFF00"/>
                </a:solidFill>
                <a:latin typeface="Calibri" charset="0"/>
              </a:rPr>
              <a:t> case </a:t>
            </a:r>
            <a:r>
              <a:rPr lang="pt-BR" altLang="pt-BR" sz="2400" b="0" i="1" dirty="0" err="1" smtClean="0">
                <a:solidFill>
                  <a:srgbClr val="FFFF00"/>
                </a:solidFill>
                <a:latin typeface="Calibri" charset="0"/>
              </a:rPr>
              <a:t>reports</a:t>
            </a:r>
            <a:r>
              <a:rPr lang="pt-BR" altLang="pt-BR" sz="2400" b="0" i="1" dirty="0" smtClean="0">
                <a:solidFill>
                  <a:srgbClr val="FFFF00"/>
                </a:solidFill>
                <a:latin typeface="Calibri" charset="0"/>
              </a:rPr>
              <a:t>/series designs</a:t>
            </a:r>
            <a:endParaRPr lang="pt-BR" altLang="pt-BR" sz="2400" b="0" i="1" dirty="0">
              <a:solidFill>
                <a:srgbClr val="FFFF00"/>
              </a:solidFill>
              <a:latin typeface="Calibri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84144" y="69701"/>
            <a:ext cx="3958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>
                <a:solidFill>
                  <a:srgbClr val="FFFF00"/>
                </a:solidFill>
              </a:rPr>
              <a:t>The CARE </a:t>
            </a:r>
            <a:r>
              <a:rPr lang="pt-BR" sz="3600" b="1" dirty="0" err="1" smtClean="0">
                <a:solidFill>
                  <a:srgbClr val="FFFF00"/>
                </a:solidFill>
              </a:rPr>
              <a:t>Guideline</a:t>
            </a:r>
            <a:endParaRPr lang="pt-BR" sz="3600" b="1" dirty="0">
              <a:solidFill>
                <a:srgbClr val="FFFF0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48533" y="1786175"/>
            <a:ext cx="7377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>
                <a:solidFill>
                  <a:schemeClr val="bg1"/>
                </a:solidFill>
              </a:rPr>
              <a:t>Co-morbidity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conditions</a:t>
            </a:r>
            <a:r>
              <a:rPr lang="pt-BR" dirty="0" smtClean="0">
                <a:solidFill>
                  <a:schemeClr val="bg1"/>
                </a:solidFill>
              </a:rPr>
              <a:t>, </a:t>
            </a:r>
            <a:r>
              <a:rPr lang="pt-BR" dirty="0" err="1" smtClean="0">
                <a:solidFill>
                  <a:schemeClr val="bg1"/>
                </a:solidFill>
              </a:rPr>
              <a:t>patient’s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medications</a:t>
            </a:r>
            <a:r>
              <a:rPr lang="pt-BR" dirty="0" smtClean="0">
                <a:solidFill>
                  <a:schemeClr val="bg1"/>
                </a:solidFill>
              </a:rPr>
              <a:t>, </a:t>
            </a:r>
            <a:r>
              <a:rPr lang="pt-BR" dirty="0" err="1" smtClean="0">
                <a:solidFill>
                  <a:schemeClr val="bg1"/>
                </a:solidFill>
              </a:rPr>
              <a:t>co-interventions</a:t>
            </a:r>
            <a:r>
              <a:rPr lang="pt-BR" dirty="0" smtClean="0">
                <a:solidFill>
                  <a:schemeClr val="bg1"/>
                </a:solidFill>
              </a:rPr>
              <a:t>, </a:t>
            </a:r>
            <a:r>
              <a:rPr lang="pt-BR" dirty="0" err="1" smtClean="0">
                <a:solidFill>
                  <a:schemeClr val="bg1"/>
                </a:solidFill>
              </a:rPr>
              <a:t>side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effects</a:t>
            </a:r>
            <a:r>
              <a:rPr lang="pt-BR" dirty="0" smtClean="0">
                <a:solidFill>
                  <a:schemeClr val="bg1"/>
                </a:solidFill>
              </a:rPr>
              <a:t>, </a:t>
            </a:r>
            <a:r>
              <a:rPr lang="pt-BR" dirty="0" err="1" smtClean="0">
                <a:solidFill>
                  <a:schemeClr val="bg1"/>
                </a:solidFill>
              </a:rPr>
              <a:t>generalizability</a:t>
            </a:r>
            <a:r>
              <a:rPr lang="pt-BR" dirty="0" smtClean="0">
                <a:solidFill>
                  <a:schemeClr val="bg1"/>
                </a:solidFill>
              </a:rPr>
              <a:t> (</a:t>
            </a:r>
            <a:r>
              <a:rPr lang="pt-BR" dirty="0" err="1" smtClean="0">
                <a:solidFill>
                  <a:schemeClr val="bg1"/>
                </a:solidFill>
              </a:rPr>
              <a:t>Richason</a:t>
            </a:r>
            <a:r>
              <a:rPr lang="pt-BR" dirty="0" smtClean="0">
                <a:solidFill>
                  <a:schemeClr val="bg1"/>
                </a:solidFill>
              </a:rPr>
              <a:t> et al., 2009)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1" name="Retângulo Arredondado 10"/>
          <p:cNvSpPr/>
          <p:nvPr/>
        </p:nvSpPr>
        <p:spPr>
          <a:xfrm>
            <a:off x="-194520" y="1474028"/>
            <a:ext cx="2262312" cy="3245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247080" y="1435238"/>
            <a:ext cx="171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Low</a:t>
            </a:r>
            <a:r>
              <a:rPr lang="pt-BR" dirty="0" smtClean="0"/>
              <a:t> </a:t>
            </a:r>
            <a:r>
              <a:rPr lang="pt-BR" dirty="0" err="1" smtClean="0"/>
              <a:t>prevalence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36690" y="2412326"/>
            <a:ext cx="8076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>
                <a:solidFill>
                  <a:schemeClr val="bg1"/>
                </a:solidFill>
              </a:rPr>
              <a:t>Patients</a:t>
            </a:r>
            <a:r>
              <a:rPr lang="pt-BR" dirty="0" smtClean="0">
                <a:solidFill>
                  <a:schemeClr val="bg1"/>
                </a:solidFill>
              </a:rPr>
              <a:t> medical </a:t>
            </a:r>
            <a:r>
              <a:rPr lang="pt-BR" dirty="0" err="1" smtClean="0">
                <a:solidFill>
                  <a:schemeClr val="bg1"/>
                </a:solidFill>
              </a:rPr>
              <a:t>history</a:t>
            </a:r>
            <a:r>
              <a:rPr lang="pt-BR" dirty="0" smtClean="0">
                <a:solidFill>
                  <a:schemeClr val="bg1"/>
                </a:solidFill>
              </a:rPr>
              <a:t>, </a:t>
            </a:r>
            <a:r>
              <a:rPr lang="pt-BR" dirty="0" err="1" smtClean="0">
                <a:solidFill>
                  <a:schemeClr val="bg1"/>
                </a:solidFill>
              </a:rPr>
              <a:t>co-morbitidy</a:t>
            </a:r>
            <a:r>
              <a:rPr lang="pt-BR" dirty="0" smtClean="0">
                <a:solidFill>
                  <a:schemeClr val="bg1"/>
                </a:solidFill>
              </a:rPr>
              <a:t>, </a:t>
            </a:r>
            <a:r>
              <a:rPr lang="pt-BR" dirty="0" err="1" smtClean="0">
                <a:solidFill>
                  <a:schemeClr val="bg1"/>
                </a:solidFill>
              </a:rPr>
              <a:t>previous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treatment</a:t>
            </a:r>
            <a:r>
              <a:rPr lang="pt-BR" dirty="0" smtClean="0">
                <a:solidFill>
                  <a:schemeClr val="bg1"/>
                </a:solidFill>
              </a:rPr>
              <a:t>, </a:t>
            </a:r>
            <a:r>
              <a:rPr lang="pt-BR" dirty="0" err="1" smtClean="0">
                <a:solidFill>
                  <a:schemeClr val="bg1"/>
                </a:solidFill>
              </a:rPr>
              <a:t>drug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dosage</a:t>
            </a:r>
            <a:r>
              <a:rPr lang="pt-BR" dirty="0" smtClean="0">
                <a:solidFill>
                  <a:schemeClr val="bg1"/>
                </a:solidFill>
              </a:rPr>
              <a:t>, </a:t>
            </a:r>
            <a:r>
              <a:rPr lang="pt-BR" dirty="0" err="1" smtClean="0">
                <a:solidFill>
                  <a:schemeClr val="bg1"/>
                </a:solidFill>
              </a:rPr>
              <a:t>prognostic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variables</a:t>
            </a:r>
            <a:r>
              <a:rPr lang="pt-BR" dirty="0" smtClean="0">
                <a:solidFill>
                  <a:schemeClr val="bg1"/>
                </a:solidFill>
              </a:rPr>
              <a:t> (</a:t>
            </a:r>
            <a:r>
              <a:rPr lang="pt-BR" dirty="0" err="1" smtClean="0">
                <a:solidFill>
                  <a:schemeClr val="bg1"/>
                </a:solidFill>
              </a:rPr>
              <a:t>Kaszkin-Bettag</a:t>
            </a:r>
            <a:r>
              <a:rPr lang="pt-BR" dirty="0" smtClean="0">
                <a:solidFill>
                  <a:schemeClr val="bg1"/>
                </a:solidFill>
              </a:rPr>
              <a:t> et al., 2012)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-13000" y="6276111"/>
            <a:ext cx="915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 smtClean="0">
                <a:solidFill>
                  <a:srgbClr val="FFFF00"/>
                </a:solidFill>
              </a:rPr>
              <a:t>Kaszkin-Bettag</a:t>
            </a:r>
            <a:r>
              <a:rPr lang="pt-BR" sz="1400" dirty="0" smtClean="0">
                <a:solidFill>
                  <a:srgbClr val="FFFF00"/>
                </a:solidFill>
              </a:rPr>
              <a:t> M, Hildebrandt W. Case </a:t>
            </a:r>
            <a:r>
              <a:rPr lang="pt-BR" sz="1400" dirty="0" err="1" smtClean="0">
                <a:solidFill>
                  <a:srgbClr val="FFFF00"/>
                </a:solidFill>
              </a:rPr>
              <a:t>reports</a:t>
            </a:r>
            <a:r>
              <a:rPr lang="pt-BR" sz="1400" dirty="0" smtClean="0">
                <a:solidFill>
                  <a:srgbClr val="FFFF00"/>
                </a:solidFill>
              </a:rPr>
              <a:t> </a:t>
            </a:r>
            <a:r>
              <a:rPr lang="pt-BR" sz="1400" dirty="0" err="1" smtClean="0">
                <a:solidFill>
                  <a:srgbClr val="FFFF00"/>
                </a:solidFill>
              </a:rPr>
              <a:t>on</a:t>
            </a:r>
            <a:r>
              <a:rPr lang="pt-BR" sz="1400" dirty="0" smtClean="0">
                <a:solidFill>
                  <a:srgbClr val="FFFF00"/>
                </a:solidFill>
              </a:rPr>
              <a:t> </a:t>
            </a:r>
            <a:r>
              <a:rPr lang="pt-BR" sz="1400" dirty="0" err="1" smtClean="0">
                <a:solidFill>
                  <a:srgbClr val="FFFF00"/>
                </a:solidFill>
              </a:rPr>
              <a:t>cancer</a:t>
            </a:r>
            <a:r>
              <a:rPr lang="pt-BR" sz="1400" dirty="0" smtClean="0">
                <a:solidFill>
                  <a:srgbClr val="FFFF00"/>
                </a:solidFill>
              </a:rPr>
              <a:t> </a:t>
            </a:r>
            <a:r>
              <a:rPr lang="pt-BR" sz="1400" dirty="0" err="1" smtClean="0">
                <a:solidFill>
                  <a:srgbClr val="FFFF00"/>
                </a:solidFill>
              </a:rPr>
              <a:t>therapies</a:t>
            </a:r>
            <a:r>
              <a:rPr lang="pt-BR" sz="1400" dirty="0" smtClean="0">
                <a:solidFill>
                  <a:srgbClr val="FFFF00"/>
                </a:solidFill>
              </a:rPr>
              <a:t>: </a:t>
            </a:r>
            <a:r>
              <a:rPr lang="pt-BR" sz="1400" dirty="0" err="1" smtClean="0">
                <a:solidFill>
                  <a:srgbClr val="FFFF00"/>
                </a:solidFill>
              </a:rPr>
              <a:t>the</a:t>
            </a:r>
            <a:r>
              <a:rPr lang="pt-BR" sz="1400" dirty="0" smtClean="0">
                <a:solidFill>
                  <a:srgbClr val="FFFF00"/>
                </a:solidFill>
              </a:rPr>
              <a:t> </a:t>
            </a:r>
            <a:r>
              <a:rPr lang="pt-BR" sz="1400" dirty="0" err="1" smtClean="0">
                <a:solidFill>
                  <a:srgbClr val="FFFF00"/>
                </a:solidFill>
              </a:rPr>
              <a:t>urgent</a:t>
            </a:r>
            <a:r>
              <a:rPr lang="pt-BR" sz="1400" dirty="0" smtClean="0">
                <a:solidFill>
                  <a:srgbClr val="FFFF00"/>
                </a:solidFill>
              </a:rPr>
              <a:t> </a:t>
            </a:r>
            <a:r>
              <a:rPr lang="pt-BR" sz="1400" dirty="0" err="1" smtClean="0">
                <a:solidFill>
                  <a:srgbClr val="FFFF00"/>
                </a:solidFill>
              </a:rPr>
              <a:t>need</a:t>
            </a:r>
            <a:r>
              <a:rPr lang="pt-BR" sz="1400" dirty="0" smtClean="0">
                <a:solidFill>
                  <a:srgbClr val="FFFF00"/>
                </a:solidFill>
              </a:rPr>
              <a:t> </a:t>
            </a:r>
            <a:r>
              <a:rPr lang="pt-BR" sz="1400" dirty="0" err="1" smtClean="0">
                <a:solidFill>
                  <a:srgbClr val="FFFF00"/>
                </a:solidFill>
              </a:rPr>
              <a:t>to</a:t>
            </a:r>
            <a:r>
              <a:rPr lang="pt-BR" sz="1400" dirty="0" smtClean="0">
                <a:solidFill>
                  <a:srgbClr val="FFFF00"/>
                </a:solidFill>
              </a:rPr>
              <a:t> improve </a:t>
            </a:r>
            <a:r>
              <a:rPr lang="pt-BR" sz="1400" dirty="0" err="1" smtClean="0">
                <a:solidFill>
                  <a:srgbClr val="FFFF00"/>
                </a:solidFill>
              </a:rPr>
              <a:t>the</a:t>
            </a:r>
            <a:r>
              <a:rPr lang="pt-BR" sz="1400" dirty="0" smtClean="0">
                <a:solidFill>
                  <a:srgbClr val="FFFF00"/>
                </a:solidFill>
              </a:rPr>
              <a:t> </a:t>
            </a:r>
            <a:r>
              <a:rPr lang="pt-BR" sz="1400" dirty="0" err="1" smtClean="0">
                <a:solidFill>
                  <a:srgbClr val="FFFF00"/>
                </a:solidFill>
              </a:rPr>
              <a:t>reporting</a:t>
            </a:r>
            <a:r>
              <a:rPr lang="pt-BR" sz="1400" dirty="0" smtClean="0">
                <a:solidFill>
                  <a:srgbClr val="FFFF00"/>
                </a:solidFill>
              </a:rPr>
              <a:t> </a:t>
            </a:r>
            <a:r>
              <a:rPr lang="pt-BR" sz="1400" dirty="0" err="1" smtClean="0">
                <a:solidFill>
                  <a:srgbClr val="FFFF00"/>
                </a:solidFill>
              </a:rPr>
              <a:t>quality</a:t>
            </a:r>
            <a:r>
              <a:rPr lang="pt-BR" sz="1400" dirty="0" smtClean="0">
                <a:solidFill>
                  <a:srgbClr val="FFFF00"/>
                </a:solidFill>
              </a:rPr>
              <a:t>. </a:t>
            </a:r>
            <a:r>
              <a:rPr lang="pt-BR" sz="1400" dirty="0" err="1" smtClean="0">
                <a:solidFill>
                  <a:srgbClr val="FFFF00"/>
                </a:solidFill>
              </a:rPr>
              <a:t>Glob</a:t>
            </a:r>
            <a:r>
              <a:rPr lang="pt-BR" sz="1400" dirty="0" smtClean="0">
                <a:solidFill>
                  <a:srgbClr val="FFFF00"/>
                </a:solidFill>
              </a:rPr>
              <a:t> </a:t>
            </a:r>
            <a:r>
              <a:rPr lang="pt-BR" sz="1400" dirty="0" err="1" smtClean="0">
                <a:solidFill>
                  <a:srgbClr val="FFFF00"/>
                </a:solidFill>
              </a:rPr>
              <a:t>Adv</a:t>
            </a:r>
            <a:r>
              <a:rPr lang="pt-BR" sz="1400" dirty="0" smtClean="0">
                <a:solidFill>
                  <a:srgbClr val="FFFF00"/>
                </a:solidFill>
              </a:rPr>
              <a:t> Health </a:t>
            </a:r>
            <a:r>
              <a:rPr lang="pt-BR" sz="1400" dirty="0" err="1" smtClean="0">
                <a:solidFill>
                  <a:srgbClr val="FFFF00"/>
                </a:solidFill>
              </a:rPr>
              <a:t>Med</a:t>
            </a:r>
            <a:r>
              <a:rPr lang="pt-BR" sz="1400" dirty="0" smtClean="0">
                <a:solidFill>
                  <a:srgbClr val="FFFF00"/>
                </a:solidFill>
              </a:rPr>
              <a:t>, 2012;1(2):8-10.</a:t>
            </a:r>
            <a:endParaRPr lang="pt-BR" sz="1400" dirty="0">
              <a:solidFill>
                <a:srgbClr val="FFFF00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-10391" y="5784064"/>
            <a:ext cx="9154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 smtClean="0">
                <a:solidFill>
                  <a:srgbClr val="FFFF00"/>
                </a:solidFill>
              </a:rPr>
              <a:t>Richason</a:t>
            </a:r>
            <a:r>
              <a:rPr lang="pt-BR" sz="1400" dirty="0" smtClean="0">
                <a:solidFill>
                  <a:srgbClr val="FFFF00"/>
                </a:solidFill>
              </a:rPr>
              <a:t> TP, </a:t>
            </a:r>
            <a:r>
              <a:rPr lang="pt-BR" sz="1400" dirty="0" err="1" smtClean="0">
                <a:solidFill>
                  <a:srgbClr val="FFFF00"/>
                </a:solidFill>
              </a:rPr>
              <a:t>Paulson</a:t>
            </a:r>
            <a:r>
              <a:rPr lang="pt-BR" sz="1400" dirty="0" smtClean="0">
                <a:solidFill>
                  <a:srgbClr val="FFFF00"/>
                </a:solidFill>
              </a:rPr>
              <a:t> SM et al. Case </a:t>
            </a:r>
            <a:r>
              <a:rPr lang="pt-BR" sz="1400" dirty="0" err="1" smtClean="0">
                <a:solidFill>
                  <a:srgbClr val="FFFF00"/>
                </a:solidFill>
              </a:rPr>
              <a:t>reports</a:t>
            </a:r>
            <a:r>
              <a:rPr lang="pt-BR" sz="1400" dirty="0" smtClean="0">
                <a:solidFill>
                  <a:srgbClr val="FFFF00"/>
                </a:solidFill>
              </a:rPr>
              <a:t> </a:t>
            </a:r>
            <a:r>
              <a:rPr lang="pt-BR" sz="1400" dirty="0" err="1" smtClean="0">
                <a:solidFill>
                  <a:srgbClr val="FFFF00"/>
                </a:solidFill>
              </a:rPr>
              <a:t>describing</a:t>
            </a:r>
            <a:r>
              <a:rPr lang="pt-BR" sz="1400" dirty="0" smtClean="0">
                <a:solidFill>
                  <a:srgbClr val="FFFF00"/>
                </a:solidFill>
              </a:rPr>
              <a:t> </a:t>
            </a:r>
            <a:r>
              <a:rPr lang="pt-BR" sz="1400" dirty="0" err="1" smtClean="0">
                <a:solidFill>
                  <a:srgbClr val="FFFF00"/>
                </a:solidFill>
              </a:rPr>
              <a:t>treatments</a:t>
            </a:r>
            <a:r>
              <a:rPr lang="pt-BR" sz="1400" dirty="0" smtClean="0">
                <a:solidFill>
                  <a:srgbClr val="FFFF00"/>
                </a:solidFill>
              </a:rPr>
              <a:t> in </a:t>
            </a:r>
            <a:r>
              <a:rPr lang="pt-BR" sz="1400" dirty="0" err="1" smtClean="0">
                <a:solidFill>
                  <a:srgbClr val="FFFF00"/>
                </a:solidFill>
              </a:rPr>
              <a:t>the</a:t>
            </a:r>
            <a:r>
              <a:rPr lang="pt-BR" sz="1400" dirty="0" smtClean="0">
                <a:solidFill>
                  <a:srgbClr val="FFFF00"/>
                </a:solidFill>
              </a:rPr>
              <a:t> </a:t>
            </a:r>
            <a:r>
              <a:rPr lang="pt-BR" sz="1400" dirty="0" err="1" smtClean="0">
                <a:solidFill>
                  <a:srgbClr val="FFFF00"/>
                </a:solidFill>
              </a:rPr>
              <a:t>emergency</a:t>
            </a:r>
            <a:r>
              <a:rPr lang="pt-BR" sz="1400" dirty="0" smtClean="0">
                <a:solidFill>
                  <a:srgbClr val="FFFF00"/>
                </a:solidFill>
              </a:rPr>
              <a:t> medicine </a:t>
            </a:r>
            <a:r>
              <a:rPr lang="pt-BR" sz="1400" dirty="0" err="1" smtClean="0">
                <a:solidFill>
                  <a:srgbClr val="FFFF00"/>
                </a:solidFill>
              </a:rPr>
              <a:t>literature</a:t>
            </a:r>
            <a:r>
              <a:rPr lang="pt-BR" sz="1400" dirty="0" smtClean="0">
                <a:solidFill>
                  <a:srgbClr val="FFFF00"/>
                </a:solidFill>
              </a:rPr>
              <a:t>: </a:t>
            </a:r>
            <a:r>
              <a:rPr lang="pt-BR" sz="1400" dirty="0" err="1" smtClean="0">
                <a:solidFill>
                  <a:srgbClr val="FFFF00"/>
                </a:solidFill>
              </a:rPr>
              <a:t>missing</a:t>
            </a:r>
            <a:r>
              <a:rPr lang="pt-BR" sz="1400" dirty="0" smtClean="0">
                <a:solidFill>
                  <a:srgbClr val="FFFF00"/>
                </a:solidFill>
              </a:rPr>
              <a:t> </a:t>
            </a:r>
            <a:r>
              <a:rPr lang="pt-BR" sz="1400" dirty="0" err="1" smtClean="0">
                <a:solidFill>
                  <a:srgbClr val="FFFF00"/>
                </a:solidFill>
              </a:rPr>
              <a:t>and</a:t>
            </a:r>
            <a:r>
              <a:rPr lang="pt-BR" sz="1400" dirty="0" smtClean="0">
                <a:solidFill>
                  <a:srgbClr val="FFFF00"/>
                </a:solidFill>
              </a:rPr>
              <a:t> </a:t>
            </a:r>
            <a:r>
              <a:rPr lang="pt-BR" sz="1400" dirty="0" err="1" smtClean="0">
                <a:solidFill>
                  <a:srgbClr val="FFFF00"/>
                </a:solidFill>
              </a:rPr>
              <a:t>misleading</a:t>
            </a:r>
            <a:r>
              <a:rPr lang="pt-BR" sz="1400" dirty="0" smtClean="0">
                <a:solidFill>
                  <a:srgbClr val="FFFF00"/>
                </a:solidFill>
              </a:rPr>
              <a:t> </a:t>
            </a:r>
            <a:r>
              <a:rPr lang="pt-BR" sz="1400" dirty="0" err="1" smtClean="0">
                <a:solidFill>
                  <a:srgbClr val="FFFF00"/>
                </a:solidFill>
              </a:rPr>
              <a:t>information</a:t>
            </a:r>
            <a:r>
              <a:rPr lang="pt-BR" sz="1400" dirty="0" smtClean="0">
                <a:solidFill>
                  <a:srgbClr val="FFFF00"/>
                </a:solidFill>
              </a:rPr>
              <a:t>. BMC </a:t>
            </a:r>
            <a:r>
              <a:rPr lang="pt-BR" sz="1400" dirty="0" err="1" smtClean="0">
                <a:solidFill>
                  <a:srgbClr val="FFFF00"/>
                </a:solidFill>
              </a:rPr>
              <a:t>Emerg</a:t>
            </a:r>
            <a:r>
              <a:rPr lang="pt-BR" sz="1400" dirty="0" smtClean="0">
                <a:solidFill>
                  <a:srgbClr val="FFFF00"/>
                </a:solidFill>
              </a:rPr>
              <a:t> </a:t>
            </a:r>
            <a:r>
              <a:rPr lang="pt-BR" sz="1400" dirty="0" err="1" smtClean="0">
                <a:solidFill>
                  <a:srgbClr val="FFFF00"/>
                </a:solidFill>
              </a:rPr>
              <a:t>Med</a:t>
            </a:r>
            <a:r>
              <a:rPr lang="pt-BR" sz="1400" dirty="0" smtClean="0">
                <a:solidFill>
                  <a:srgbClr val="FFFF00"/>
                </a:solidFill>
              </a:rPr>
              <a:t>, 2009;9:10.</a:t>
            </a:r>
            <a:endParaRPr lang="pt-BR" sz="1400" dirty="0">
              <a:solidFill>
                <a:srgbClr val="FFFF00"/>
              </a:solidFill>
            </a:endParaRPr>
          </a:p>
        </p:txBody>
      </p:sp>
      <p:sp>
        <p:nvSpPr>
          <p:cNvPr id="16" name="Retângulo Arredondado 15"/>
          <p:cNvSpPr/>
          <p:nvPr/>
        </p:nvSpPr>
        <p:spPr>
          <a:xfrm>
            <a:off x="-176045" y="3204115"/>
            <a:ext cx="3148688" cy="3245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247382" y="3158651"/>
            <a:ext cx="2707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Quality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reporting</a:t>
            </a:r>
            <a:r>
              <a:rPr lang="pt-BR" dirty="0" smtClean="0"/>
              <a:t> </a:t>
            </a:r>
            <a:r>
              <a:rPr lang="pt-BR" dirty="0" err="1" smtClean="0"/>
              <a:t>works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236992" y="3561593"/>
            <a:ext cx="737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>
                <a:solidFill>
                  <a:schemeClr val="bg1"/>
                </a:solidFill>
              </a:rPr>
              <a:t>When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mandatory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  <a:sym typeface="Wingdings"/>
              </a:rPr>
              <a:t> </a:t>
            </a:r>
            <a:r>
              <a:rPr lang="pt-BR" dirty="0" err="1" smtClean="0">
                <a:solidFill>
                  <a:schemeClr val="bg1"/>
                </a:solidFill>
                <a:sym typeface="Wingdings"/>
              </a:rPr>
              <a:t>reporting</a:t>
            </a:r>
            <a:r>
              <a:rPr lang="pt-BR" dirty="0" smtClean="0">
                <a:solidFill>
                  <a:schemeClr val="bg1"/>
                </a:solidFill>
                <a:sym typeface="Wingdings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sym typeface="Wingdings"/>
              </a:rPr>
              <a:t>improved</a:t>
            </a:r>
            <a:r>
              <a:rPr lang="pt-BR" dirty="0">
                <a:solidFill>
                  <a:schemeClr val="bg1"/>
                </a:solidFill>
                <a:sym typeface="Wingdings"/>
              </a:rPr>
              <a:t> </a:t>
            </a:r>
            <a:r>
              <a:rPr lang="pt-BR" dirty="0" smtClean="0">
                <a:solidFill>
                  <a:schemeClr val="bg1"/>
                </a:solidFill>
                <a:sym typeface="Wingdings"/>
              </a:rPr>
              <a:t>(Turner et al., 2012)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-13000" y="5095006"/>
            <a:ext cx="88218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FFFF00"/>
                </a:solidFill>
              </a:rPr>
              <a:t>Turner L, </a:t>
            </a:r>
            <a:r>
              <a:rPr lang="pt-BR" sz="1400" dirty="0" err="1" smtClean="0">
                <a:solidFill>
                  <a:srgbClr val="FFFF00"/>
                </a:solidFill>
              </a:rPr>
              <a:t>Shamseer</a:t>
            </a:r>
            <a:r>
              <a:rPr lang="pt-BR" sz="1400" dirty="0" smtClean="0">
                <a:solidFill>
                  <a:srgbClr val="FFFF00"/>
                </a:solidFill>
              </a:rPr>
              <a:t> L, Altman </a:t>
            </a:r>
            <a:r>
              <a:rPr lang="pt-BR" sz="1400" dirty="0" err="1" smtClean="0">
                <a:solidFill>
                  <a:srgbClr val="FFFF00"/>
                </a:solidFill>
              </a:rPr>
              <a:t>D</a:t>
            </a:r>
            <a:r>
              <a:rPr lang="pt-BR" sz="1400" dirty="0" smtClean="0">
                <a:solidFill>
                  <a:srgbClr val="FFFF00"/>
                </a:solidFill>
              </a:rPr>
              <a:t>, Schulz KD, </a:t>
            </a:r>
            <a:r>
              <a:rPr lang="pt-BR" sz="1400" dirty="0" err="1" smtClean="0">
                <a:solidFill>
                  <a:srgbClr val="FFFF00"/>
                </a:solidFill>
              </a:rPr>
              <a:t>Moher</a:t>
            </a:r>
            <a:r>
              <a:rPr lang="pt-BR" sz="1400" dirty="0" smtClean="0">
                <a:solidFill>
                  <a:srgbClr val="FFFF00"/>
                </a:solidFill>
              </a:rPr>
              <a:t> D. Does </a:t>
            </a:r>
            <a:r>
              <a:rPr lang="pt-BR" sz="1400" dirty="0" err="1" smtClean="0">
                <a:solidFill>
                  <a:srgbClr val="FFFF00"/>
                </a:solidFill>
              </a:rPr>
              <a:t>the</a:t>
            </a:r>
            <a:r>
              <a:rPr lang="pt-BR" sz="1400" dirty="0" smtClean="0">
                <a:solidFill>
                  <a:srgbClr val="FFFF00"/>
                </a:solidFill>
              </a:rPr>
              <a:t> use </a:t>
            </a:r>
            <a:r>
              <a:rPr lang="pt-BR" sz="1400" dirty="0" err="1" smtClean="0">
                <a:solidFill>
                  <a:srgbClr val="FFFF00"/>
                </a:solidFill>
              </a:rPr>
              <a:t>of</a:t>
            </a:r>
            <a:r>
              <a:rPr lang="pt-BR" sz="1400" dirty="0" smtClean="0">
                <a:solidFill>
                  <a:srgbClr val="FFFF00"/>
                </a:solidFill>
              </a:rPr>
              <a:t> </a:t>
            </a:r>
            <a:r>
              <a:rPr lang="pt-BR" sz="1400" dirty="0" err="1" smtClean="0">
                <a:solidFill>
                  <a:srgbClr val="FFFF00"/>
                </a:solidFill>
              </a:rPr>
              <a:t>the</a:t>
            </a:r>
            <a:r>
              <a:rPr lang="pt-BR" sz="1400" dirty="0" smtClean="0">
                <a:solidFill>
                  <a:srgbClr val="FFFF00"/>
                </a:solidFill>
              </a:rPr>
              <a:t> CONSORT </a:t>
            </a:r>
            <a:r>
              <a:rPr lang="pt-BR" sz="1400" dirty="0" err="1" smtClean="0">
                <a:solidFill>
                  <a:srgbClr val="FFFF00"/>
                </a:solidFill>
              </a:rPr>
              <a:t>Statement</a:t>
            </a:r>
            <a:r>
              <a:rPr lang="pt-BR" sz="1400" dirty="0" smtClean="0">
                <a:solidFill>
                  <a:srgbClr val="FFFF00"/>
                </a:solidFill>
              </a:rPr>
              <a:t> </a:t>
            </a:r>
            <a:r>
              <a:rPr lang="pt-BR" sz="1400" dirty="0" err="1" smtClean="0">
                <a:solidFill>
                  <a:srgbClr val="FFFF00"/>
                </a:solidFill>
              </a:rPr>
              <a:t>impact</a:t>
            </a:r>
            <a:r>
              <a:rPr lang="pt-BR" sz="1400" dirty="0" smtClean="0">
                <a:solidFill>
                  <a:srgbClr val="FFFF00"/>
                </a:solidFill>
              </a:rPr>
              <a:t> </a:t>
            </a:r>
            <a:r>
              <a:rPr lang="pt-BR" sz="1400" dirty="0" err="1" smtClean="0">
                <a:solidFill>
                  <a:srgbClr val="FFFF00"/>
                </a:solidFill>
              </a:rPr>
              <a:t>the</a:t>
            </a:r>
            <a:r>
              <a:rPr lang="pt-BR" sz="1400" dirty="0" smtClean="0">
                <a:solidFill>
                  <a:srgbClr val="FFFF00"/>
                </a:solidFill>
              </a:rPr>
              <a:t> </a:t>
            </a:r>
            <a:r>
              <a:rPr lang="pt-BR" sz="1400" dirty="0" err="1" smtClean="0">
                <a:solidFill>
                  <a:srgbClr val="FFFF00"/>
                </a:solidFill>
              </a:rPr>
              <a:t>completeness</a:t>
            </a:r>
            <a:r>
              <a:rPr lang="pt-BR" sz="1400" dirty="0" smtClean="0">
                <a:solidFill>
                  <a:srgbClr val="FFFF00"/>
                </a:solidFill>
              </a:rPr>
              <a:t> </a:t>
            </a:r>
            <a:r>
              <a:rPr lang="pt-BR" sz="1400" dirty="0" err="1" smtClean="0">
                <a:solidFill>
                  <a:srgbClr val="FFFF00"/>
                </a:solidFill>
              </a:rPr>
              <a:t>of</a:t>
            </a:r>
            <a:r>
              <a:rPr lang="pt-BR" sz="1400" dirty="0" smtClean="0">
                <a:solidFill>
                  <a:srgbClr val="FFFF00"/>
                </a:solidFill>
              </a:rPr>
              <a:t> </a:t>
            </a:r>
            <a:r>
              <a:rPr lang="pt-BR" sz="1400" dirty="0" err="1" smtClean="0">
                <a:solidFill>
                  <a:srgbClr val="FFFF00"/>
                </a:solidFill>
              </a:rPr>
              <a:t>reporting</a:t>
            </a:r>
            <a:r>
              <a:rPr lang="pt-BR" sz="1400" dirty="0" smtClean="0">
                <a:solidFill>
                  <a:srgbClr val="FFFF00"/>
                </a:solidFill>
              </a:rPr>
              <a:t> </a:t>
            </a:r>
            <a:r>
              <a:rPr lang="pt-BR" sz="1400" dirty="0" err="1" smtClean="0">
                <a:solidFill>
                  <a:srgbClr val="FFFF00"/>
                </a:solidFill>
              </a:rPr>
              <a:t>of</a:t>
            </a:r>
            <a:r>
              <a:rPr lang="pt-BR" sz="1400" dirty="0" smtClean="0">
                <a:solidFill>
                  <a:srgbClr val="FFFF00"/>
                </a:solidFill>
              </a:rPr>
              <a:t> </a:t>
            </a:r>
            <a:r>
              <a:rPr lang="pt-BR" sz="1400" dirty="0" err="1" smtClean="0">
                <a:solidFill>
                  <a:srgbClr val="FFFF00"/>
                </a:solidFill>
              </a:rPr>
              <a:t>randomized</a:t>
            </a:r>
            <a:r>
              <a:rPr lang="pt-BR" sz="1400" dirty="0" smtClean="0">
                <a:solidFill>
                  <a:srgbClr val="FFFF00"/>
                </a:solidFill>
              </a:rPr>
              <a:t> </a:t>
            </a:r>
            <a:r>
              <a:rPr lang="pt-BR" sz="1400" dirty="0" err="1" smtClean="0">
                <a:solidFill>
                  <a:srgbClr val="FFFF00"/>
                </a:solidFill>
              </a:rPr>
              <a:t>controlled</a:t>
            </a:r>
            <a:r>
              <a:rPr lang="pt-BR" sz="1400" dirty="0" smtClean="0">
                <a:solidFill>
                  <a:srgbClr val="FFFF00"/>
                </a:solidFill>
              </a:rPr>
              <a:t> </a:t>
            </a:r>
            <a:r>
              <a:rPr lang="pt-BR" sz="1400" dirty="0" err="1" smtClean="0">
                <a:solidFill>
                  <a:srgbClr val="FFFF00"/>
                </a:solidFill>
              </a:rPr>
              <a:t>trials</a:t>
            </a:r>
            <a:r>
              <a:rPr lang="pt-BR" sz="1400" dirty="0" smtClean="0">
                <a:solidFill>
                  <a:srgbClr val="FFFF00"/>
                </a:solidFill>
              </a:rPr>
              <a:t> </a:t>
            </a:r>
            <a:r>
              <a:rPr lang="pt-BR" sz="1400" dirty="0" err="1" smtClean="0">
                <a:solidFill>
                  <a:srgbClr val="FFFF00"/>
                </a:solidFill>
              </a:rPr>
              <a:t>published</a:t>
            </a:r>
            <a:r>
              <a:rPr lang="pt-BR" sz="1400" dirty="0" smtClean="0">
                <a:solidFill>
                  <a:srgbClr val="FFFF00"/>
                </a:solidFill>
              </a:rPr>
              <a:t> in medical </a:t>
            </a:r>
            <a:r>
              <a:rPr lang="pt-BR" sz="1400" dirty="0" err="1" smtClean="0">
                <a:solidFill>
                  <a:srgbClr val="FFFF00"/>
                </a:solidFill>
              </a:rPr>
              <a:t>journals</a:t>
            </a:r>
            <a:r>
              <a:rPr lang="pt-BR" sz="1400" dirty="0" smtClean="0">
                <a:solidFill>
                  <a:srgbClr val="FFFF00"/>
                </a:solidFill>
              </a:rPr>
              <a:t>? A Cochrane </a:t>
            </a:r>
            <a:r>
              <a:rPr lang="pt-BR" sz="1400" dirty="0" err="1" smtClean="0">
                <a:solidFill>
                  <a:srgbClr val="FFFF00"/>
                </a:solidFill>
              </a:rPr>
              <a:t>Review</a:t>
            </a:r>
            <a:r>
              <a:rPr lang="pt-BR" sz="1400" dirty="0" smtClean="0">
                <a:solidFill>
                  <a:srgbClr val="FFFF00"/>
                </a:solidFill>
              </a:rPr>
              <a:t>. </a:t>
            </a:r>
            <a:r>
              <a:rPr lang="pt-BR" sz="1400" dirty="0" err="1" smtClean="0">
                <a:solidFill>
                  <a:srgbClr val="FFFF00"/>
                </a:solidFill>
              </a:rPr>
              <a:t>Syst</a:t>
            </a:r>
            <a:r>
              <a:rPr lang="pt-BR" sz="1400" dirty="0" smtClean="0">
                <a:solidFill>
                  <a:srgbClr val="FFFF00"/>
                </a:solidFill>
              </a:rPr>
              <a:t> </a:t>
            </a:r>
            <a:r>
              <a:rPr lang="pt-BR" sz="1400" dirty="0" err="1" smtClean="0">
                <a:solidFill>
                  <a:srgbClr val="FFFF00"/>
                </a:solidFill>
              </a:rPr>
              <a:t>Rev</a:t>
            </a:r>
            <a:r>
              <a:rPr lang="pt-BR" sz="1400" dirty="0" smtClean="0">
                <a:solidFill>
                  <a:srgbClr val="FFFF00"/>
                </a:solidFill>
              </a:rPr>
              <a:t>, 2012;60.</a:t>
            </a:r>
            <a:endParaRPr lang="pt-BR" sz="1400" dirty="0">
              <a:solidFill>
                <a:srgbClr val="FFFF00"/>
              </a:solidFill>
            </a:endParaRPr>
          </a:p>
        </p:txBody>
      </p:sp>
      <p:sp>
        <p:nvSpPr>
          <p:cNvPr id="20" name="Retângulo Arredondado 19"/>
          <p:cNvSpPr/>
          <p:nvPr/>
        </p:nvSpPr>
        <p:spPr>
          <a:xfrm>
            <a:off x="-126393" y="4139026"/>
            <a:ext cx="3148688" cy="3245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297034" y="4093562"/>
            <a:ext cx="2051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Case </a:t>
            </a:r>
            <a:r>
              <a:rPr lang="pt-BR" dirty="0" err="1" smtClean="0"/>
              <a:t>reports</a:t>
            </a:r>
            <a:r>
              <a:rPr lang="pt-BR" dirty="0" smtClean="0"/>
              <a:t>/series: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288644" y="4511230"/>
            <a:ext cx="176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>
                <a:solidFill>
                  <a:schemeClr val="bg1">
                    <a:lumMod val="95000"/>
                  </a:schemeClr>
                </a:solidFill>
              </a:rPr>
              <a:t>Lack</a:t>
            </a:r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bg1">
                    <a:lumMod val="95000"/>
                  </a:schemeClr>
                </a:solidFill>
              </a:rPr>
              <a:t>of</a:t>
            </a:r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bg1">
                    <a:lumMod val="95000"/>
                  </a:schemeClr>
                </a:solidFill>
              </a:rPr>
              <a:t>literature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27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/>
      <p:bldP spid="13" grpId="0"/>
      <p:bldP spid="16" grpId="0" animBg="1"/>
      <p:bldP spid="17" grpId="0"/>
      <p:bldP spid="18" grpId="0"/>
      <p:bldP spid="20" grpId="0" animBg="1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 flipV="1">
            <a:off x="284144" y="660682"/>
            <a:ext cx="8443913" cy="4603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pt-BR" altLang="x-none" sz="1300">
              <a:solidFill>
                <a:srgbClr val="FFFFFF"/>
              </a:solidFill>
            </a:endParaRP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3" y="90102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endParaRPr lang="pt-BR" altLang="x-none"/>
          </a:p>
        </p:txBody>
      </p:sp>
      <p:sp>
        <p:nvSpPr>
          <p:cNvPr id="3" name="Rectangle 12"/>
          <p:cNvSpPr>
            <a:spLocks noChangeArrowheads="1"/>
          </p:cNvSpPr>
          <p:nvPr/>
        </p:nvSpPr>
        <p:spPr bwMode="auto">
          <a:xfrm>
            <a:off x="3" y="547302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endParaRPr lang="pt-BR" altLang="x-none"/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284144" y="300534"/>
            <a:ext cx="253223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pt-BR" sz="2400" i="1" dirty="0">
                <a:solidFill>
                  <a:srgbClr val="FFFF00"/>
                </a:solidFill>
                <a:latin typeface="Calibri" charset="0"/>
              </a:rPr>
              <a:t>		</a:t>
            </a:r>
            <a:endParaRPr lang="pt-BR" altLang="pt-BR" sz="2400" b="0" i="1" dirty="0">
              <a:solidFill>
                <a:srgbClr val="FFFF00"/>
              </a:solidFill>
              <a:latin typeface="Calibri" charset="0"/>
            </a:endParaRPr>
          </a:p>
          <a:p>
            <a:r>
              <a:rPr lang="pt-BR" altLang="pt-BR" sz="2400" b="0" i="1" dirty="0" err="1" smtClean="0">
                <a:solidFill>
                  <a:srgbClr val="FFFF00"/>
                </a:solidFill>
                <a:latin typeface="Calibri" charset="0"/>
              </a:rPr>
              <a:t>CAse</a:t>
            </a:r>
            <a:r>
              <a:rPr lang="pt-BR" altLang="pt-BR" sz="2400" b="0" i="1" dirty="0" smtClean="0">
                <a:solidFill>
                  <a:srgbClr val="FFFF00"/>
                </a:solidFill>
                <a:latin typeface="Calibri" charset="0"/>
              </a:rPr>
              <a:t> </a:t>
            </a:r>
            <a:r>
              <a:rPr lang="pt-BR" altLang="pt-BR" sz="2400" b="0" i="1" dirty="0" err="1" smtClean="0">
                <a:solidFill>
                  <a:srgbClr val="FFFF00"/>
                </a:solidFill>
                <a:latin typeface="Calibri" charset="0"/>
              </a:rPr>
              <a:t>REport</a:t>
            </a:r>
            <a:r>
              <a:rPr lang="pt-BR" altLang="pt-BR" sz="2400" b="0" i="1" dirty="0" smtClean="0">
                <a:solidFill>
                  <a:srgbClr val="FFFF00"/>
                </a:solidFill>
                <a:latin typeface="Calibri" charset="0"/>
              </a:rPr>
              <a:t> </a:t>
            </a:r>
            <a:r>
              <a:rPr lang="pt-BR" altLang="pt-BR" sz="2400" b="0" i="1" dirty="0" err="1" smtClean="0">
                <a:solidFill>
                  <a:srgbClr val="FFFF00"/>
                </a:solidFill>
                <a:latin typeface="Calibri" charset="0"/>
              </a:rPr>
              <a:t>guide</a:t>
            </a:r>
            <a:r>
              <a:rPr lang="pt-BR" altLang="pt-BR" sz="2400" b="0" i="1" dirty="0" smtClean="0">
                <a:solidFill>
                  <a:srgbClr val="FFFF00"/>
                </a:solidFill>
                <a:latin typeface="Calibri" charset="0"/>
              </a:rPr>
              <a:t> </a:t>
            </a:r>
            <a:endParaRPr lang="pt-BR" altLang="pt-BR" sz="2400" b="0" i="1" dirty="0">
              <a:solidFill>
                <a:srgbClr val="FFFF00"/>
              </a:solidFill>
              <a:latin typeface="Calibri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84144" y="69701"/>
            <a:ext cx="3958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>
                <a:solidFill>
                  <a:srgbClr val="FFFF00"/>
                </a:solidFill>
              </a:rPr>
              <a:t>The CARE </a:t>
            </a:r>
            <a:r>
              <a:rPr lang="pt-BR" sz="3600" b="1" dirty="0" err="1" smtClean="0">
                <a:solidFill>
                  <a:srgbClr val="FFFF00"/>
                </a:solidFill>
              </a:rPr>
              <a:t>Guideline</a:t>
            </a:r>
            <a:endParaRPr lang="pt-BR" sz="3600" b="1" dirty="0">
              <a:solidFill>
                <a:srgbClr val="FFFF00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-37578" y="6551112"/>
            <a:ext cx="8273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>
                <a:solidFill>
                  <a:srgbClr val="FFFF00"/>
                </a:solidFill>
              </a:rPr>
              <a:t>Gagnier</a:t>
            </a:r>
            <a:r>
              <a:rPr lang="pt-BR" sz="1400" dirty="0" smtClean="0">
                <a:solidFill>
                  <a:srgbClr val="FFFF00"/>
                </a:solidFill>
              </a:rPr>
              <a:t> JJ, </a:t>
            </a:r>
            <a:r>
              <a:rPr lang="pt-BR" sz="1400" dirty="0" err="1" smtClean="0">
                <a:solidFill>
                  <a:srgbClr val="FFFF00"/>
                </a:solidFill>
              </a:rPr>
              <a:t>Kienle</a:t>
            </a:r>
            <a:r>
              <a:rPr lang="pt-BR" sz="1400" dirty="0" smtClean="0">
                <a:solidFill>
                  <a:srgbClr val="FFFF00"/>
                </a:solidFill>
              </a:rPr>
              <a:t> </a:t>
            </a:r>
            <a:r>
              <a:rPr lang="pt-BR" sz="1400" dirty="0" err="1" smtClean="0">
                <a:solidFill>
                  <a:srgbClr val="FFFF00"/>
                </a:solidFill>
              </a:rPr>
              <a:t>G</a:t>
            </a:r>
            <a:r>
              <a:rPr lang="pt-BR" sz="1400" dirty="0" smtClean="0">
                <a:solidFill>
                  <a:srgbClr val="FFFF00"/>
                </a:solidFill>
              </a:rPr>
              <a:t>, Altman DG, </a:t>
            </a:r>
            <a:r>
              <a:rPr lang="pt-BR" sz="1400" dirty="0" err="1" smtClean="0">
                <a:solidFill>
                  <a:srgbClr val="FFFF00"/>
                </a:solidFill>
              </a:rPr>
              <a:t>Moher</a:t>
            </a:r>
            <a:r>
              <a:rPr lang="pt-BR" sz="1400" dirty="0" smtClean="0">
                <a:solidFill>
                  <a:srgbClr val="FFFF00"/>
                </a:solidFill>
              </a:rPr>
              <a:t> </a:t>
            </a:r>
            <a:r>
              <a:rPr lang="pt-BR" sz="1400" dirty="0" err="1" smtClean="0">
                <a:solidFill>
                  <a:srgbClr val="FFFF00"/>
                </a:solidFill>
              </a:rPr>
              <a:t>D</a:t>
            </a:r>
            <a:r>
              <a:rPr lang="pt-BR" sz="1400" dirty="0" smtClean="0">
                <a:solidFill>
                  <a:srgbClr val="FFFF00"/>
                </a:solidFill>
              </a:rPr>
              <a:t>, </a:t>
            </a:r>
            <a:r>
              <a:rPr lang="pt-BR" sz="1400" dirty="0" err="1" smtClean="0">
                <a:solidFill>
                  <a:srgbClr val="FFFF00"/>
                </a:solidFill>
              </a:rPr>
              <a:t>Sox</a:t>
            </a:r>
            <a:r>
              <a:rPr lang="pt-BR" sz="1400" dirty="0" smtClean="0">
                <a:solidFill>
                  <a:srgbClr val="FFFF00"/>
                </a:solidFill>
              </a:rPr>
              <a:t> H, </a:t>
            </a:r>
            <a:r>
              <a:rPr lang="pt-BR" sz="1400" dirty="0" err="1" smtClean="0">
                <a:solidFill>
                  <a:srgbClr val="FFFF00"/>
                </a:solidFill>
              </a:rPr>
              <a:t>Riley</a:t>
            </a:r>
            <a:r>
              <a:rPr lang="pt-BR" sz="1400" dirty="0" smtClean="0">
                <a:solidFill>
                  <a:srgbClr val="FFFF00"/>
                </a:solidFill>
              </a:rPr>
              <a:t> </a:t>
            </a:r>
            <a:r>
              <a:rPr lang="pt-BR" sz="1400" dirty="0" err="1" smtClean="0">
                <a:solidFill>
                  <a:srgbClr val="FFFF00"/>
                </a:solidFill>
              </a:rPr>
              <a:t>D</a:t>
            </a:r>
            <a:r>
              <a:rPr lang="pt-BR" sz="1400" dirty="0" smtClean="0">
                <a:solidFill>
                  <a:srgbClr val="FFFF00"/>
                </a:solidFill>
              </a:rPr>
              <a:t> </a:t>
            </a:r>
            <a:r>
              <a:rPr lang="pt-BR" sz="1400" dirty="0" err="1" smtClean="0">
                <a:solidFill>
                  <a:srgbClr val="FFFF00"/>
                </a:solidFill>
              </a:rPr>
              <a:t>and</a:t>
            </a:r>
            <a:r>
              <a:rPr lang="pt-BR" sz="1400" dirty="0" smtClean="0">
                <a:solidFill>
                  <a:srgbClr val="FFFF00"/>
                </a:solidFill>
              </a:rPr>
              <a:t> </a:t>
            </a:r>
            <a:r>
              <a:rPr lang="pt-BR" sz="1400" dirty="0" err="1" smtClean="0">
                <a:solidFill>
                  <a:srgbClr val="FFFF00"/>
                </a:solidFill>
              </a:rPr>
              <a:t>the</a:t>
            </a:r>
            <a:r>
              <a:rPr lang="pt-BR" sz="1400" dirty="0" smtClean="0">
                <a:solidFill>
                  <a:srgbClr val="FFFF00"/>
                </a:solidFill>
              </a:rPr>
              <a:t> CARE </a:t>
            </a:r>
            <a:r>
              <a:rPr lang="pt-BR" sz="1400" dirty="0" err="1" smtClean="0">
                <a:solidFill>
                  <a:srgbClr val="FFFF00"/>
                </a:solidFill>
              </a:rPr>
              <a:t>Group</a:t>
            </a:r>
            <a:r>
              <a:rPr lang="pt-BR" sz="1400" dirty="0" smtClean="0">
                <a:solidFill>
                  <a:srgbClr val="FFFF00"/>
                </a:solidFill>
              </a:rPr>
              <a:t>. J </a:t>
            </a:r>
            <a:r>
              <a:rPr lang="pt-BR" sz="1400" dirty="0" err="1" smtClean="0">
                <a:solidFill>
                  <a:srgbClr val="FFFF00"/>
                </a:solidFill>
              </a:rPr>
              <a:t>Med</a:t>
            </a:r>
            <a:r>
              <a:rPr lang="pt-BR" sz="1400" dirty="0" smtClean="0">
                <a:solidFill>
                  <a:srgbClr val="FFFF00"/>
                </a:solidFill>
              </a:rPr>
              <a:t> Case </a:t>
            </a:r>
            <a:r>
              <a:rPr lang="pt-BR" sz="1400" dirty="0" err="1" smtClean="0">
                <a:solidFill>
                  <a:srgbClr val="FFFF00"/>
                </a:solidFill>
              </a:rPr>
              <a:t>Reports</a:t>
            </a:r>
            <a:r>
              <a:rPr lang="pt-BR" sz="1400" dirty="0" smtClean="0">
                <a:solidFill>
                  <a:srgbClr val="FFFF00"/>
                </a:solidFill>
              </a:rPr>
              <a:t>. 2013,7:223.</a:t>
            </a:r>
            <a:endParaRPr lang="pt-BR" sz="1400" dirty="0">
              <a:solidFill>
                <a:srgbClr val="FFFF00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8" y="1917340"/>
            <a:ext cx="8894618" cy="3324194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94277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 flipV="1">
            <a:off x="284144" y="660682"/>
            <a:ext cx="8443913" cy="4603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pt-BR" altLang="x-none" sz="1300">
              <a:solidFill>
                <a:srgbClr val="FFFFFF"/>
              </a:solidFill>
            </a:endParaRP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3" y="90102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endParaRPr lang="pt-BR" altLang="x-none"/>
          </a:p>
        </p:txBody>
      </p:sp>
      <p:sp>
        <p:nvSpPr>
          <p:cNvPr id="3" name="Rectangle 12"/>
          <p:cNvSpPr>
            <a:spLocks noChangeArrowheads="1"/>
          </p:cNvSpPr>
          <p:nvPr/>
        </p:nvSpPr>
        <p:spPr bwMode="auto">
          <a:xfrm>
            <a:off x="3" y="547302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endParaRPr lang="pt-BR" altLang="x-none"/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284144" y="300534"/>
            <a:ext cx="496116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pt-BR" sz="2400" i="1" dirty="0">
                <a:solidFill>
                  <a:srgbClr val="FFFF00"/>
                </a:solidFill>
                <a:latin typeface="Calibri" charset="0"/>
              </a:rPr>
              <a:t>		</a:t>
            </a:r>
            <a:endParaRPr lang="pt-BR" altLang="pt-BR" sz="2400" b="0" i="1" dirty="0">
              <a:solidFill>
                <a:srgbClr val="FFFF00"/>
              </a:solidFill>
              <a:latin typeface="Calibri" charset="0"/>
            </a:endParaRPr>
          </a:p>
          <a:p>
            <a:r>
              <a:rPr lang="pt-BR" altLang="pt-BR" sz="2400" b="0" i="1" dirty="0" err="1" smtClean="0">
                <a:solidFill>
                  <a:srgbClr val="FFFF00"/>
                </a:solidFill>
                <a:latin typeface="Calibri" charset="0"/>
              </a:rPr>
              <a:t>CAse</a:t>
            </a:r>
            <a:r>
              <a:rPr lang="pt-BR" altLang="pt-BR" sz="2400" b="0" i="1" dirty="0" smtClean="0">
                <a:solidFill>
                  <a:srgbClr val="FFFF00"/>
                </a:solidFill>
                <a:latin typeface="Calibri" charset="0"/>
              </a:rPr>
              <a:t> </a:t>
            </a:r>
            <a:r>
              <a:rPr lang="pt-BR" altLang="pt-BR" sz="2400" b="0" i="1" dirty="0" err="1" smtClean="0">
                <a:solidFill>
                  <a:srgbClr val="FFFF00"/>
                </a:solidFill>
                <a:latin typeface="Calibri" charset="0"/>
              </a:rPr>
              <a:t>REport</a:t>
            </a:r>
            <a:r>
              <a:rPr lang="pt-BR" altLang="pt-BR" sz="2400" b="0" i="1" dirty="0" smtClean="0">
                <a:solidFill>
                  <a:srgbClr val="FFFF00"/>
                </a:solidFill>
                <a:latin typeface="Calibri" charset="0"/>
              </a:rPr>
              <a:t> </a:t>
            </a:r>
            <a:r>
              <a:rPr lang="pt-BR" altLang="pt-BR" sz="2400" b="0" i="1" dirty="0" err="1" smtClean="0">
                <a:solidFill>
                  <a:srgbClr val="FFFF00"/>
                </a:solidFill>
                <a:latin typeface="Calibri" charset="0"/>
              </a:rPr>
              <a:t>guide</a:t>
            </a:r>
            <a:r>
              <a:rPr lang="pt-BR" altLang="pt-BR" sz="2400" b="0" i="1" dirty="0" smtClean="0">
                <a:solidFill>
                  <a:srgbClr val="FFFF00"/>
                </a:solidFill>
                <a:latin typeface="Calibri" charset="0"/>
              </a:rPr>
              <a:t> </a:t>
            </a:r>
            <a:r>
              <a:rPr lang="mr-IN" altLang="pt-BR" sz="2400" b="0" i="1" dirty="0" smtClean="0">
                <a:solidFill>
                  <a:srgbClr val="FFFF00"/>
                </a:solidFill>
                <a:latin typeface="Calibri" charset="0"/>
              </a:rPr>
              <a:t>–</a:t>
            </a:r>
            <a:r>
              <a:rPr lang="pt-BR" altLang="pt-BR" sz="2400" b="0" i="1" dirty="0" smtClean="0">
                <a:solidFill>
                  <a:srgbClr val="FFFF00"/>
                </a:solidFill>
                <a:latin typeface="Calibri" charset="0"/>
              </a:rPr>
              <a:t> core </a:t>
            </a:r>
            <a:r>
              <a:rPr lang="pt-BR" altLang="pt-BR" sz="2400" b="0" i="1" dirty="0" err="1" smtClean="0">
                <a:solidFill>
                  <a:srgbClr val="FFFF00"/>
                </a:solidFill>
                <a:latin typeface="Calibri" charset="0"/>
              </a:rPr>
              <a:t>components</a:t>
            </a:r>
            <a:r>
              <a:rPr lang="pt-BR" altLang="pt-BR" sz="2400" b="0" i="1" dirty="0" smtClean="0">
                <a:solidFill>
                  <a:srgbClr val="FFFF00"/>
                </a:solidFill>
                <a:latin typeface="Calibri" charset="0"/>
              </a:rPr>
              <a:t> </a:t>
            </a:r>
            <a:endParaRPr lang="pt-BR" altLang="pt-BR" sz="2400" b="0" i="1" dirty="0">
              <a:solidFill>
                <a:srgbClr val="FFFF00"/>
              </a:solidFill>
              <a:latin typeface="Calibri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84144" y="69701"/>
            <a:ext cx="3958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>
                <a:solidFill>
                  <a:srgbClr val="FFFF00"/>
                </a:solidFill>
              </a:rPr>
              <a:t>The CARE </a:t>
            </a:r>
            <a:r>
              <a:rPr lang="pt-BR" sz="3600" b="1" dirty="0" err="1" smtClean="0">
                <a:solidFill>
                  <a:srgbClr val="FFFF00"/>
                </a:solidFill>
              </a:rPr>
              <a:t>Guideline</a:t>
            </a:r>
            <a:endParaRPr lang="pt-BR" sz="3600" b="1" dirty="0">
              <a:solidFill>
                <a:srgbClr val="FFFF00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-37578" y="6551112"/>
            <a:ext cx="8273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>
                <a:solidFill>
                  <a:srgbClr val="FFFF00"/>
                </a:solidFill>
              </a:rPr>
              <a:t>Gagnier</a:t>
            </a:r>
            <a:r>
              <a:rPr lang="pt-BR" sz="1400" dirty="0" smtClean="0">
                <a:solidFill>
                  <a:srgbClr val="FFFF00"/>
                </a:solidFill>
              </a:rPr>
              <a:t> JJ, </a:t>
            </a:r>
            <a:r>
              <a:rPr lang="pt-BR" sz="1400" dirty="0" err="1" smtClean="0">
                <a:solidFill>
                  <a:srgbClr val="FFFF00"/>
                </a:solidFill>
              </a:rPr>
              <a:t>Kienle</a:t>
            </a:r>
            <a:r>
              <a:rPr lang="pt-BR" sz="1400" dirty="0" smtClean="0">
                <a:solidFill>
                  <a:srgbClr val="FFFF00"/>
                </a:solidFill>
              </a:rPr>
              <a:t> </a:t>
            </a:r>
            <a:r>
              <a:rPr lang="pt-BR" sz="1400" dirty="0" err="1" smtClean="0">
                <a:solidFill>
                  <a:srgbClr val="FFFF00"/>
                </a:solidFill>
              </a:rPr>
              <a:t>G</a:t>
            </a:r>
            <a:r>
              <a:rPr lang="pt-BR" sz="1400" dirty="0" smtClean="0">
                <a:solidFill>
                  <a:srgbClr val="FFFF00"/>
                </a:solidFill>
              </a:rPr>
              <a:t>, Altman DG, </a:t>
            </a:r>
            <a:r>
              <a:rPr lang="pt-BR" sz="1400" dirty="0" err="1" smtClean="0">
                <a:solidFill>
                  <a:srgbClr val="FFFF00"/>
                </a:solidFill>
              </a:rPr>
              <a:t>Moher</a:t>
            </a:r>
            <a:r>
              <a:rPr lang="pt-BR" sz="1400" dirty="0" smtClean="0">
                <a:solidFill>
                  <a:srgbClr val="FFFF00"/>
                </a:solidFill>
              </a:rPr>
              <a:t> </a:t>
            </a:r>
            <a:r>
              <a:rPr lang="pt-BR" sz="1400" dirty="0" err="1" smtClean="0">
                <a:solidFill>
                  <a:srgbClr val="FFFF00"/>
                </a:solidFill>
              </a:rPr>
              <a:t>D</a:t>
            </a:r>
            <a:r>
              <a:rPr lang="pt-BR" sz="1400" dirty="0" smtClean="0">
                <a:solidFill>
                  <a:srgbClr val="FFFF00"/>
                </a:solidFill>
              </a:rPr>
              <a:t>, </a:t>
            </a:r>
            <a:r>
              <a:rPr lang="pt-BR" sz="1400" dirty="0" err="1" smtClean="0">
                <a:solidFill>
                  <a:srgbClr val="FFFF00"/>
                </a:solidFill>
              </a:rPr>
              <a:t>Sox</a:t>
            </a:r>
            <a:r>
              <a:rPr lang="pt-BR" sz="1400" dirty="0" smtClean="0">
                <a:solidFill>
                  <a:srgbClr val="FFFF00"/>
                </a:solidFill>
              </a:rPr>
              <a:t> H, </a:t>
            </a:r>
            <a:r>
              <a:rPr lang="pt-BR" sz="1400" dirty="0" err="1" smtClean="0">
                <a:solidFill>
                  <a:srgbClr val="FFFF00"/>
                </a:solidFill>
              </a:rPr>
              <a:t>Riley</a:t>
            </a:r>
            <a:r>
              <a:rPr lang="pt-BR" sz="1400" dirty="0" smtClean="0">
                <a:solidFill>
                  <a:srgbClr val="FFFF00"/>
                </a:solidFill>
              </a:rPr>
              <a:t> </a:t>
            </a:r>
            <a:r>
              <a:rPr lang="pt-BR" sz="1400" dirty="0" err="1" smtClean="0">
                <a:solidFill>
                  <a:srgbClr val="FFFF00"/>
                </a:solidFill>
              </a:rPr>
              <a:t>D</a:t>
            </a:r>
            <a:r>
              <a:rPr lang="pt-BR" sz="1400" dirty="0" smtClean="0">
                <a:solidFill>
                  <a:srgbClr val="FFFF00"/>
                </a:solidFill>
              </a:rPr>
              <a:t> </a:t>
            </a:r>
            <a:r>
              <a:rPr lang="pt-BR" sz="1400" dirty="0" err="1" smtClean="0">
                <a:solidFill>
                  <a:srgbClr val="FFFF00"/>
                </a:solidFill>
              </a:rPr>
              <a:t>and</a:t>
            </a:r>
            <a:r>
              <a:rPr lang="pt-BR" sz="1400" dirty="0" smtClean="0">
                <a:solidFill>
                  <a:srgbClr val="FFFF00"/>
                </a:solidFill>
              </a:rPr>
              <a:t> </a:t>
            </a:r>
            <a:r>
              <a:rPr lang="pt-BR" sz="1400" dirty="0" err="1" smtClean="0">
                <a:solidFill>
                  <a:srgbClr val="FFFF00"/>
                </a:solidFill>
              </a:rPr>
              <a:t>the</a:t>
            </a:r>
            <a:r>
              <a:rPr lang="pt-BR" sz="1400" dirty="0" smtClean="0">
                <a:solidFill>
                  <a:srgbClr val="FFFF00"/>
                </a:solidFill>
              </a:rPr>
              <a:t> CARE </a:t>
            </a:r>
            <a:r>
              <a:rPr lang="pt-BR" sz="1400" dirty="0" err="1" smtClean="0">
                <a:solidFill>
                  <a:srgbClr val="FFFF00"/>
                </a:solidFill>
              </a:rPr>
              <a:t>Group</a:t>
            </a:r>
            <a:r>
              <a:rPr lang="pt-BR" sz="1400" dirty="0" smtClean="0">
                <a:solidFill>
                  <a:srgbClr val="FFFF00"/>
                </a:solidFill>
              </a:rPr>
              <a:t>. J </a:t>
            </a:r>
            <a:r>
              <a:rPr lang="pt-BR" sz="1400" dirty="0" err="1" smtClean="0">
                <a:solidFill>
                  <a:srgbClr val="FFFF00"/>
                </a:solidFill>
              </a:rPr>
              <a:t>Med</a:t>
            </a:r>
            <a:r>
              <a:rPr lang="pt-BR" sz="1400" dirty="0" smtClean="0">
                <a:solidFill>
                  <a:srgbClr val="FFFF00"/>
                </a:solidFill>
              </a:rPr>
              <a:t> Case </a:t>
            </a:r>
            <a:r>
              <a:rPr lang="pt-BR" sz="1400" dirty="0" err="1" smtClean="0">
                <a:solidFill>
                  <a:srgbClr val="FFFF00"/>
                </a:solidFill>
              </a:rPr>
              <a:t>Reports</a:t>
            </a:r>
            <a:r>
              <a:rPr lang="pt-BR" sz="1400" dirty="0" smtClean="0">
                <a:solidFill>
                  <a:srgbClr val="FFFF00"/>
                </a:solidFill>
              </a:rPr>
              <a:t>. 2013,7:223.</a:t>
            </a:r>
            <a:endParaRPr lang="pt-BR" sz="1400" dirty="0">
              <a:solidFill>
                <a:srgbClr val="FFFF00"/>
              </a:solidFill>
            </a:endParaRPr>
          </a:p>
        </p:txBody>
      </p:sp>
      <p:sp>
        <p:nvSpPr>
          <p:cNvPr id="8" name="Retângulo Arredondado 7"/>
          <p:cNvSpPr/>
          <p:nvPr/>
        </p:nvSpPr>
        <p:spPr>
          <a:xfrm>
            <a:off x="2931877" y="1215732"/>
            <a:ext cx="3148445" cy="841663"/>
          </a:xfrm>
          <a:prstGeom prst="roundRect">
            <a:avLst/>
          </a:prstGeom>
          <a:solidFill>
            <a:srgbClr val="E93A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205026" y="2295301"/>
            <a:ext cx="3044535" cy="406335"/>
          </a:xfrm>
          <a:prstGeom prst="roundRect">
            <a:avLst/>
          </a:prstGeom>
          <a:solidFill>
            <a:srgbClr val="E93A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842975" y="2290800"/>
            <a:ext cx="3148445" cy="421227"/>
          </a:xfrm>
          <a:prstGeom prst="roundRect">
            <a:avLst/>
          </a:prstGeom>
          <a:solidFill>
            <a:srgbClr val="E93A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3226044" y="1368053"/>
            <a:ext cx="2601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chemeClr val="bg1">
                    <a:lumMod val="95000"/>
                  </a:schemeClr>
                </a:solidFill>
              </a:rPr>
              <a:t>Key </a:t>
            </a:r>
            <a:r>
              <a:rPr lang="pt-BR" sz="2800" dirty="0" err="1" smtClean="0">
                <a:solidFill>
                  <a:schemeClr val="bg1">
                    <a:lumMod val="95000"/>
                  </a:schemeClr>
                </a:solidFill>
              </a:rPr>
              <a:t>components</a:t>
            </a:r>
            <a:endParaRPr lang="pt-BR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296419" y="2293494"/>
            <a:ext cx="2861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err="1" smtClean="0">
                <a:solidFill>
                  <a:schemeClr val="bg1">
                    <a:lumMod val="95000"/>
                  </a:schemeClr>
                </a:solidFill>
              </a:rPr>
              <a:t>Objectively</a:t>
            </a:r>
            <a:r>
              <a:rPr lang="pt-BR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95000"/>
                  </a:schemeClr>
                </a:solidFill>
              </a:rPr>
              <a:t>identifiable</a:t>
            </a:r>
            <a:r>
              <a:rPr lang="pt-BR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5956968" y="2290800"/>
            <a:ext cx="2861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err="1" smtClean="0">
                <a:solidFill>
                  <a:schemeClr val="bg1">
                    <a:lumMod val="95000"/>
                  </a:schemeClr>
                </a:solidFill>
              </a:rPr>
              <a:t>Subjectively</a:t>
            </a:r>
            <a:r>
              <a:rPr lang="pt-BR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95000"/>
                  </a:schemeClr>
                </a:solidFill>
              </a:rPr>
              <a:t>identifiable</a:t>
            </a:r>
            <a:r>
              <a:rPr lang="pt-BR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-29533" y="6066339"/>
            <a:ext cx="9029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 smtClean="0">
                <a:solidFill>
                  <a:srgbClr val="FFFF00"/>
                </a:solidFill>
              </a:rPr>
              <a:t>Umpierre</a:t>
            </a:r>
            <a:r>
              <a:rPr lang="pt-BR" sz="1400" dirty="0" smtClean="0">
                <a:solidFill>
                  <a:srgbClr val="FFFF00"/>
                </a:solidFill>
              </a:rPr>
              <a:t> </a:t>
            </a:r>
            <a:r>
              <a:rPr lang="pt-BR" sz="1400" dirty="0" err="1" smtClean="0">
                <a:solidFill>
                  <a:srgbClr val="FFFF00"/>
                </a:solidFill>
              </a:rPr>
              <a:t>D</a:t>
            </a:r>
            <a:r>
              <a:rPr lang="pt-BR" sz="1400" dirty="0" smtClean="0">
                <a:solidFill>
                  <a:srgbClr val="FFFF00"/>
                </a:solidFill>
              </a:rPr>
              <a:t>, Helal L, Bock PB, Santos LP. </a:t>
            </a:r>
            <a:r>
              <a:rPr lang="pt-BR" sz="1400" dirty="0" err="1" smtClean="0">
                <a:solidFill>
                  <a:srgbClr val="FFFF00"/>
                </a:solidFill>
              </a:rPr>
              <a:t>Adherence</a:t>
            </a:r>
            <a:r>
              <a:rPr lang="pt-BR" sz="1400" dirty="0" smtClean="0">
                <a:solidFill>
                  <a:srgbClr val="FFFF00"/>
                </a:solidFill>
              </a:rPr>
              <a:t> </a:t>
            </a:r>
            <a:r>
              <a:rPr lang="pt-BR" sz="1400" dirty="0" err="1" smtClean="0">
                <a:solidFill>
                  <a:srgbClr val="FFFF00"/>
                </a:solidFill>
              </a:rPr>
              <a:t>to</a:t>
            </a:r>
            <a:r>
              <a:rPr lang="pt-BR" sz="1400" dirty="0" smtClean="0">
                <a:solidFill>
                  <a:srgbClr val="FFFF00"/>
                </a:solidFill>
              </a:rPr>
              <a:t> CONSORT </a:t>
            </a:r>
            <a:r>
              <a:rPr lang="pt-BR" sz="1400" dirty="0" err="1" smtClean="0">
                <a:solidFill>
                  <a:srgbClr val="FFFF00"/>
                </a:solidFill>
              </a:rPr>
              <a:t>items</a:t>
            </a:r>
            <a:r>
              <a:rPr lang="pt-BR" sz="1400" dirty="0" smtClean="0">
                <a:solidFill>
                  <a:srgbClr val="FFFF00"/>
                </a:solidFill>
              </a:rPr>
              <a:t> </a:t>
            </a:r>
            <a:r>
              <a:rPr lang="pt-BR" sz="1400" dirty="0" err="1" smtClean="0">
                <a:solidFill>
                  <a:srgbClr val="FFFF00"/>
                </a:solidFill>
              </a:rPr>
              <a:t>on</a:t>
            </a:r>
            <a:r>
              <a:rPr lang="pt-BR" sz="1400" dirty="0" smtClean="0">
                <a:solidFill>
                  <a:srgbClr val="FFFF00"/>
                </a:solidFill>
              </a:rPr>
              <a:t> </a:t>
            </a:r>
            <a:r>
              <a:rPr lang="pt-BR" sz="1400" dirty="0" err="1" smtClean="0">
                <a:solidFill>
                  <a:srgbClr val="FFFF00"/>
                </a:solidFill>
              </a:rPr>
              <a:t>physical</a:t>
            </a:r>
            <a:r>
              <a:rPr lang="pt-BR" sz="1400" dirty="0" smtClean="0">
                <a:solidFill>
                  <a:srgbClr val="FFFF00"/>
                </a:solidFill>
              </a:rPr>
              <a:t> </a:t>
            </a:r>
            <a:r>
              <a:rPr lang="pt-BR" sz="1400" dirty="0" err="1" smtClean="0">
                <a:solidFill>
                  <a:srgbClr val="FFFF00"/>
                </a:solidFill>
              </a:rPr>
              <a:t>activity</a:t>
            </a:r>
            <a:r>
              <a:rPr lang="pt-BR" sz="1400" dirty="0" smtClean="0">
                <a:solidFill>
                  <a:srgbClr val="FFFF00"/>
                </a:solidFill>
              </a:rPr>
              <a:t> </a:t>
            </a:r>
            <a:r>
              <a:rPr lang="pt-BR" sz="1400" dirty="0" err="1" smtClean="0">
                <a:solidFill>
                  <a:srgbClr val="FFFF00"/>
                </a:solidFill>
              </a:rPr>
              <a:t>randomized</a:t>
            </a:r>
            <a:r>
              <a:rPr lang="pt-BR" sz="1400" dirty="0" smtClean="0">
                <a:solidFill>
                  <a:srgbClr val="FFFF00"/>
                </a:solidFill>
              </a:rPr>
              <a:t> </a:t>
            </a:r>
            <a:r>
              <a:rPr lang="pt-BR" sz="1400" dirty="0" err="1" smtClean="0">
                <a:solidFill>
                  <a:srgbClr val="FFFF00"/>
                </a:solidFill>
              </a:rPr>
              <a:t>clinical</a:t>
            </a:r>
            <a:r>
              <a:rPr lang="pt-BR" sz="1400" dirty="0" smtClean="0">
                <a:solidFill>
                  <a:srgbClr val="FFFF00"/>
                </a:solidFill>
              </a:rPr>
              <a:t> </a:t>
            </a:r>
            <a:r>
              <a:rPr lang="pt-BR" sz="1400" dirty="0" err="1" smtClean="0">
                <a:solidFill>
                  <a:srgbClr val="FFFF00"/>
                </a:solidFill>
              </a:rPr>
              <a:t>trials</a:t>
            </a:r>
            <a:r>
              <a:rPr lang="pt-BR" sz="1400" dirty="0" smtClean="0">
                <a:solidFill>
                  <a:srgbClr val="FFFF00"/>
                </a:solidFill>
              </a:rPr>
              <a:t> </a:t>
            </a:r>
            <a:r>
              <a:rPr lang="pt-BR" sz="1400" dirty="0" err="1" smtClean="0">
                <a:solidFill>
                  <a:srgbClr val="FFFF00"/>
                </a:solidFill>
              </a:rPr>
              <a:t>on</a:t>
            </a:r>
            <a:r>
              <a:rPr lang="pt-BR" sz="1400" dirty="0" smtClean="0">
                <a:solidFill>
                  <a:srgbClr val="FFFF00"/>
                </a:solidFill>
              </a:rPr>
              <a:t> top 5 </a:t>
            </a:r>
            <a:r>
              <a:rPr lang="pt-BR" sz="1400" dirty="0" err="1" smtClean="0">
                <a:solidFill>
                  <a:srgbClr val="FFFF00"/>
                </a:solidFill>
              </a:rPr>
              <a:t>sports</a:t>
            </a:r>
            <a:r>
              <a:rPr lang="pt-BR" sz="1400" dirty="0" smtClean="0">
                <a:solidFill>
                  <a:srgbClr val="FFFF00"/>
                </a:solidFill>
              </a:rPr>
              <a:t> medicine </a:t>
            </a:r>
            <a:r>
              <a:rPr lang="pt-BR" sz="1400" dirty="0" err="1" smtClean="0">
                <a:solidFill>
                  <a:srgbClr val="FFFF00"/>
                </a:solidFill>
              </a:rPr>
              <a:t>literature</a:t>
            </a:r>
            <a:r>
              <a:rPr lang="pt-BR" sz="1400" dirty="0" smtClean="0">
                <a:solidFill>
                  <a:srgbClr val="FFFF00"/>
                </a:solidFill>
              </a:rPr>
              <a:t> </a:t>
            </a:r>
            <a:r>
              <a:rPr lang="pt-BR" sz="1400" dirty="0" err="1" smtClean="0">
                <a:solidFill>
                  <a:srgbClr val="FFFF00"/>
                </a:solidFill>
              </a:rPr>
              <a:t>journals</a:t>
            </a:r>
            <a:r>
              <a:rPr lang="pt-BR" sz="1400" dirty="0" smtClean="0">
                <a:solidFill>
                  <a:srgbClr val="FFFF00"/>
                </a:solidFill>
              </a:rPr>
              <a:t>, 2017. (</a:t>
            </a:r>
            <a:r>
              <a:rPr lang="pt-BR" sz="1400" i="1" dirty="0" err="1" smtClean="0">
                <a:solidFill>
                  <a:srgbClr val="FFFF00"/>
                </a:solidFill>
              </a:rPr>
              <a:t>under</a:t>
            </a:r>
            <a:r>
              <a:rPr lang="pt-BR" sz="1400" i="1" dirty="0" smtClean="0">
                <a:solidFill>
                  <a:srgbClr val="FFFF00"/>
                </a:solidFill>
              </a:rPr>
              <a:t> </a:t>
            </a:r>
            <a:r>
              <a:rPr lang="pt-BR" sz="1400" i="1" dirty="0" err="1" smtClean="0">
                <a:solidFill>
                  <a:srgbClr val="FFFF00"/>
                </a:solidFill>
              </a:rPr>
              <a:t>submission</a:t>
            </a:r>
            <a:r>
              <a:rPr lang="pt-BR" sz="1400" dirty="0" smtClean="0">
                <a:solidFill>
                  <a:srgbClr val="FFFF00"/>
                </a:solidFill>
              </a:rPr>
              <a:t>)</a:t>
            </a:r>
            <a:endParaRPr lang="pt-BR" sz="1400" dirty="0">
              <a:solidFill>
                <a:srgbClr val="FFFF00"/>
              </a:solidFill>
            </a:endParaRPr>
          </a:p>
        </p:txBody>
      </p:sp>
      <p:sp>
        <p:nvSpPr>
          <p:cNvPr id="17" name="Retângulo Arredondado 16"/>
          <p:cNvSpPr/>
          <p:nvPr/>
        </p:nvSpPr>
        <p:spPr>
          <a:xfrm>
            <a:off x="205026" y="3053236"/>
            <a:ext cx="3044535" cy="2743773"/>
          </a:xfrm>
          <a:prstGeom prst="roundRect">
            <a:avLst/>
          </a:prstGeom>
          <a:solidFill>
            <a:srgbClr val="E93A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2060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284144" y="3147733"/>
            <a:ext cx="2812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rgbClr val="002060"/>
                </a:solidFill>
              </a:rPr>
              <a:t>Item #1 </a:t>
            </a:r>
            <a:r>
              <a:rPr lang="mr-IN" sz="1400" dirty="0" smtClean="0">
                <a:solidFill>
                  <a:srgbClr val="002060"/>
                </a:solidFill>
              </a:rPr>
              <a:t>–</a:t>
            </a:r>
            <a:r>
              <a:rPr lang="pt-BR" sz="1400" dirty="0" smtClean="0">
                <a:solidFill>
                  <a:srgbClr val="002060"/>
                </a:solidFill>
              </a:rPr>
              <a:t> Case </a:t>
            </a:r>
            <a:r>
              <a:rPr lang="pt-BR" sz="1400" dirty="0" err="1" smtClean="0">
                <a:solidFill>
                  <a:srgbClr val="002060"/>
                </a:solidFill>
              </a:rPr>
              <a:t>report</a:t>
            </a:r>
            <a:r>
              <a:rPr lang="pt-BR" sz="1400" dirty="0" smtClean="0">
                <a:solidFill>
                  <a:srgbClr val="002060"/>
                </a:solidFill>
              </a:rPr>
              <a:t>/series </a:t>
            </a:r>
            <a:r>
              <a:rPr lang="pt-BR" sz="1400" dirty="0" err="1" smtClean="0">
                <a:solidFill>
                  <a:srgbClr val="002060"/>
                </a:solidFill>
              </a:rPr>
              <a:t>on</a:t>
            </a:r>
            <a:r>
              <a:rPr lang="pt-BR" sz="1400" dirty="0" smtClean="0">
                <a:solidFill>
                  <a:srgbClr val="002060"/>
                </a:solidFill>
              </a:rPr>
              <a:t> </a:t>
            </a:r>
            <a:r>
              <a:rPr lang="pt-BR" sz="1400" dirty="0" err="1" smtClean="0">
                <a:solidFill>
                  <a:srgbClr val="002060"/>
                </a:solidFill>
              </a:rPr>
              <a:t>title</a:t>
            </a:r>
            <a:endParaRPr lang="pt-BR" sz="1400" dirty="0">
              <a:solidFill>
                <a:srgbClr val="002060"/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284143" y="3424478"/>
            <a:ext cx="16194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rgbClr val="002060"/>
                </a:solidFill>
              </a:rPr>
              <a:t>Item #2 </a:t>
            </a:r>
            <a:r>
              <a:rPr lang="mr-IN" sz="1400" dirty="0" smtClean="0">
                <a:solidFill>
                  <a:srgbClr val="002060"/>
                </a:solidFill>
              </a:rPr>
              <a:t>–</a:t>
            </a:r>
            <a:r>
              <a:rPr lang="pt-BR" sz="1400" dirty="0" smtClean="0">
                <a:solidFill>
                  <a:srgbClr val="002060"/>
                </a:solidFill>
              </a:rPr>
              <a:t> </a:t>
            </a:r>
            <a:r>
              <a:rPr lang="pt-BR" sz="1400" dirty="0" err="1" smtClean="0">
                <a:solidFill>
                  <a:srgbClr val="002060"/>
                </a:solidFill>
              </a:rPr>
              <a:t>Keywords</a:t>
            </a:r>
            <a:endParaRPr lang="pt-BR" sz="1400" dirty="0">
              <a:solidFill>
                <a:srgbClr val="002060"/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284142" y="3704863"/>
            <a:ext cx="23190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rgbClr val="002060"/>
                </a:solidFill>
              </a:rPr>
              <a:t>Item #3 </a:t>
            </a:r>
            <a:r>
              <a:rPr lang="mr-IN" sz="1400" dirty="0" smtClean="0">
                <a:solidFill>
                  <a:srgbClr val="002060"/>
                </a:solidFill>
              </a:rPr>
              <a:t>–</a:t>
            </a:r>
            <a:r>
              <a:rPr lang="pt-BR" sz="1400" dirty="0" smtClean="0">
                <a:solidFill>
                  <a:srgbClr val="002060"/>
                </a:solidFill>
              </a:rPr>
              <a:t> </a:t>
            </a:r>
            <a:r>
              <a:rPr lang="pt-BR" sz="1400" dirty="0" err="1" smtClean="0">
                <a:solidFill>
                  <a:srgbClr val="002060"/>
                </a:solidFill>
              </a:rPr>
              <a:t>Structured</a:t>
            </a:r>
            <a:r>
              <a:rPr lang="pt-BR" sz="1400" dirty="0" smtClean="0">
                <a:solidFill>
                  <a:srgbClr val="002060"/>
                </a:solidFill>
              </a:rPr>
              <a:t> abstract</a:t>
            </a:r>
            <a:endParaRPr lang="pt-BR" sz="1400" dirty="0">
              <a:solidFill>
                <a:srgbClr val="002060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284141" y="4013017"/>
            <a:ext cx="2335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rgbClr val="002060"/>
                </a:solidFill>
              </a:rPr>
              <a:t>Item #5 </a:t>
            </a:r>
            <a:r>
              <a:rPr lang="mr-IN" sz="1400" dirty="0" smtClean="0">
                <a:solidFill>
                  <a:srgbClr val="002060"/>
                </a:solidFill>
              </a:rPr>
              <a:t>–</a:t>
            </a:r>
            <a:r>
              <a:rPr lang="pt-BR" sz="1400" dirty="0" smtClean="0">
                <a:solidFill>
                  <a:srgbClr val="002060"/>
                </a:solidFill>
              </a:rPr>
              <a:t> </a:t>
            </a:r>
            <a:r>
              <a:rPr lang="pt-BR" sz="1400" dirty="0" err="1" smtClean="0">
                <a:solidFill>
                  <a:srgbClr val="002060"/>
                </a:solidFill>
              </a:rPr>
              <a:t>Patient</a:t>
            </a:r>
            <a:r>
              <a:rPr lang="pt-BR" sz="1400" dirty="0" smtClean="0">
                <a:solidFill>
                  <a:srgbClr val="002060"/>
                </a:solidFill>
              </a:rPr>
              <a:t> </a:t>
            </a:r>
            <a:r>
              <a:rPr lang="pt-BR" sz="1400" dirty="0" err="1" smtClean="0">
                <a:solidFill>
                  <a:srgbClr val="002060"/>
                </a:solidFill>
              </a:rPr>
              <a:t>information</a:t>
            </a:r>
            <a:endParaRPr lang="pt-BR" sz="1400" dirty="0">
              <a:solidFill>
                <a:srgbClr val="002060"/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281019" y="4300940"/>
            <a:ext cx="2556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rgbClr val="002060"/>
                </a:solidFill>
              </a:rPr>
              <a:t>Item #8 </a:t>
            </a:r>
            <a:r>
              <a:rPr lang="mr-IN" sz="1400" dirty="0" smtClean="0">
                <a:solidFill>
                  <a:srgbClr val="002060"/>
                </a:solidFill>
              </a:rPr>
              <a:t>–</a:t>
            </a:r>
            <a:r>
              <a:rPr lang="pt-BR" sz="1400" dirty="0" smtClean="0">
                <a:solidFill>
                  <a:srgbClr val="002060"/>
                </a:solidFill>
              </a:rPr>
              <a:t> </a:t>
            </a:r>
            <a:r>
              <a:rPr lang="pt-BR" sz="1400" dirty="0" err="1" smtClean="0">
                <a:solidFill>
                  <a:srgbClr val="002060"/>
                </a:solidFill>
              </a:rPr>
              <a:t>Diagnostic</a:t>
            </a:r>
            <a:r>
              <a:rPr lang="pt-BR" sz="1400" dirty="0" smtClean="0">
                <a:solidFill>
                  <a:srgbClr val="002060"/>
                </a:solidFill>
              </a:rPr>
              <a:t> </a:t>
            </a:r>
            <a:r>
              <a:rPr lang="pt-BR" sz="1400" dirty="0" err="1" smtClean="0">
                <a:solidFill>
                  <a:srgbClr val="002060"/>
                </a:solidFill>
              </a:rPr>
              <a:t>assessment</a:t>
            </a:r>
            <a:endParaRPr lang="pt-BR" sz="1400" dirty="0">
              <a:solidFill>
                <a:srgbClr val="002060"/>
              </a:solidFill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277555" y="4588422"/>
            <a:ext cx="2729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rgbClr val="002060"/>
                </a:solidFill>
              </a:rPr>
              <a:t>Item #9 </a:t>
            </a:r>
            <a:r>
              <a:rPr lang="mr-IN" sz="1400" dirty="0" smtClean="0">
                <a:solidFill>
                  <a:srgbClr val="002060"/>
                </a:solidFill>
              </a:rPr>
              <a:t>–</a:t>
            </a:r>
            <a:r>
              <a:rPr lang="pt-BR" sz="1400" dirty="0" smtClean="0">
                <a:solidFill>
                  <a:srgbClr val="002060"/>
                </a:solidFill>
              </a:rPr>
              <a:t> </a:t>
            </a:r>
            <a:r>
              <a:rPr lang="pt-BR" sz="1400" dirty="0" err="1" smtClean="0">
                <a:solidFill>
                  <a:srgbClr val="002060"/>
                </a:solidFill>
              </a:rPr>
              <a:t>Therapeutic</a:t>
            </a:r>
            <a:r>
              <a:rPr lang="pt-BR" sz="1400" dirty="0" smtClean="0">
                <a:solidFill>
                  <a:srgbClr val="002060"/>
                </a:solidFill>
              </a:rPr>
              <a:t> </a:t>
            </a:r>
            <a:r>
              <a:rPr lang="pt-BR" sz="1400" dirty="0" err="1" smtClean="0">
                <a:solidFill>
                  <a:srgbClr val="002060"/>
                </a:solidFill>
              </a:rPr>
              <a:t>intervention</a:t>
            </a:r>
            <a:endParaRPr lang="pt-BR" sz="1400" dirty="0">
              <a:solidFill>
                <a:srgbClr val="002060"/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277554" y="4874037"/>
            <a:ext cx="2798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rgbClr val="002060"/>
                </a:solidFill>
              </a:rPr>
              <a:t>Item #10 </a:t>
            </a:r>
            <a:r>
              <a:rPr lang="mr-IN" sz="1400" dirty="0" smtClean="0">
                <a:solidFill>
                  <a:srgbClr val="002060"/>
                </a:solidFill>
              </a:rPr>
              <a:t>–</a:t>
            </a:r>
            <a:r>
              <a:rPr lang="pt-BR" sz="1400" dirty="0" smtClean="0">
                <a:solidFill>
                  <a:srgbClr val="002060"/>
                </a:solidFill>
              </a:rPr>
              <a:t> Follow-up </a:t>
            </a:r>
            <a:r>
              <a:rPr lang="pt-BR" sz="1400" dirty="0" err="1" smtClean="0">
                <a:solidFill>
                  <a:srgbClr val="002060"/>
                </a:solidFill>
              </a:rPr>
              <a:t>and</a:t>
            </a:r>
            <a:r>
              <a:rPr lang="pt-BR" sz="1400" dirty="0" smtClean="0">
                <a:solidFill>
                  <a:srgbClr val="002060"/>
                </a:solidFill>
              </a:rPr>
              <a:t> </a:t>
            </a:r>
            <a:r>
              <a:rPr lang="pt-BR" sz="1400" dirty="0" err="1" smtClean="0">
                <a:solidFill>
                  <a:srgbClr val="002060"/>
                </a:solidFill>
              </a:rPr>
              <a:t>outcomes</a:t>
            </a:r>
            <a:endParaRPr lang="pt-BR" sz="1400" dirty="0">
              <a:solidFill>
                <a:srgbClr val="002060"/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277554" y="5422752"/>
            <a:ext cx="2294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rgbClr val="002060"/>
                </a:solidFill>
              </a:rPr>
              <a:t>Item #13 </a:t>
            </a:r>
            <a:r>
              <a:rPr lang="mr-IN" sz="1400" dirty="0" smtClean="0">
                <a:solidFill>
                  <a:srgbClr val="002060"/>
                </a:solidFill>
              </a:rPr>
              <a:t>–</a:t>
            </a:r>
            <a:r>
              <a:rPr lang="pt-BR" sz="1400" dirty="0" smtClean="0">
                <a:solidFill>
                  <a:srgbClr val="002060"/>
                </a:solidFill>
              </a:rPr>
              <a:t> </a:t>
            </a:r>
            <a:r>
              <a:rPr lang="pt-BR" sz="1400" dirty="0" err="1" smtClean="0">
                <a:solidFill>
                  <a:srgbClr val="002060"/>
                </a:solidFill>
              </a:rPr>
              <a:t>Informed</a:t>
            </a:r>
            <a:r>
              <a:rPr lang="pt-BR" sz="1400" dirty="0" smtClean="0">
                <a:solidFill>
                  <a:srgbClr val="002060"/>
                </a:solidFill>
              </a:rPr>
              <a:t> </a:t>
            </a:r>
            <a:r>
              <a:rPr lang="pt-BR" sz="1400" dirty="0" err="1" smtClean="0">
                <a:solidFill>
                  <a:srgbClr val="002060"/>
                </a:solidFill>
              </a:rPr>
              <a:t>consent</a:t>
            </a:r>
            <a:endParaRPr lang="pt-BR" sz="1400" dirty="0">
              <a:solidFill>
                <a:srgbClr val="002060"/>
              </a:solidFill>
            </a:endParaRPr>
          </a:p>
        </p:txBody>
      </p:sp>
      <p:sp>
        <p:nvSpPr>
          <p:cNvPr id="27" name="Retângulo Arredondado 26"/>
          <p:cNvSpPr/>
          <p:nvPr/>
        </p:nvSpPr>
        <p:spPr>
          <a:xfrm>
            <a:off x="5842975" y="3052365"/>
            <a:ext cx="3148445" cy="2743773"/>
          </a:xfrm>
          <a:prstGeom prst="roundRect">
            <a:avLst/>
          </a:prstGeom>
          <a:solidFill>
            <a:srgbClr val="E93A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2060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5842975" y="3267113"/>
            <a:ext cx="35640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2060"/>
                </a:solidFill>
              </a:rPr>
              <a:t>Item #4 </a:t>
            </a:r>
            <a:r>
              <a:rPr lang="mr-IN" sz="1400" dirty="0" smtClean="0">
                <a:solidFill>
                  <a:srgbClr val="002060"/>
                </a:solidFill>
              </a:rPr>
              <a:t>–</a:t>
            </a:r>
            <a:r>
              <a:rPr lang="pt-BR" sz="1400" dirty="0" smtClean="0">
                <a:solidFill>
                  <a:srgbClr val="002060"/>
                </a:solidFill>
              </a:rPr>
              <a:t> </a:t>
            </a:r>
            <a:r>
              <a:rPr lang="pt-BR" sz="1400" dirty="0" err="1" smtClean="0">
                <a:solidFill>
                  <a:srgbClr val="002060"/>
                </a:solidFill>
              </a:rPr>
              <a:t>Introduction</a:t>
            </a:r>
            <a:r>
              <a:rPr lang="pt-BR" sz="1400" dirty="0" smtClean="0">
                <a:solidFill>
                  <a:srgbClr val="002060"/>
                </a:solidFill>
              </a:rPr>
              <a:t> </a:t>
            </a:r>
            <a:r>
              <a:rPr lang="pt-BR" sz="1400" dirty="0" err="1" smtClean="0">
                <a:solidFill>
                  <a:srgbClr val="002060"/>
                </a:solidFill>
              </a:rPr>
              <a:t>refering</a:t>
            </a:r>
            <a:r>
              <a:rPr lang="pt-BR" sz="1400" dirty="0" smtClean="0">
                <a:solidFill>
                  <a:srgbClr val="002060"/>
                </a:solidFill>
              </a:rPr>
              <a:t> </a:t>
            </a:r>
            <a:r>
              <a:rPr lang="pt-BR" sz="1400" b="1" dirty="0" err="1" smtClean="0">
                <a:solidFill>
                  <a:srgbClr val="002060"/>
                </a:solidFill>
              </a:rPr>
              <a:t>relevant</a:t>
            </a:r>
            <a:r>
              <a:rPr lang="pt-BR" sz="1400" dirty="0" smtClean="0">
                <a:solidFill>
                  <a:srgbClr val="002060"/>
                </a:solidFill>
              </a:rPr>
              <a:t> medical </a:t>
            </a:r>
            <a:r>
              <a:rPr lang="pt-BR" sz="1400" dirty="0" err="1" smtClean="0">
                <a:solidFill>
                  <a:srgbClr val="002060"/>
                </a:solidFill>
              </a:rPr>
              <a:t>literature</a:t>
            </a:r>
            <a:endParaRPr lang="pt-BR" sz="1400" dirty="0" smtClean="0">
              <a:solidFill>
                <a:srgbClr val="002060"/>
              </a:solidFill>
            </a:endParaRPr>
          </a:p>
          <a:p>
            <a:endParaRPr lang="pt-BR" sz="1400" dirty="0">
              <a:solidFill>
                <a:srgbClr val="002060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5827718" y="3834620"/>
            <a:ext cx="34244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2060"/>
                </a:solidFill>
              </a:rPr>
              <a:t>Item #6 </a:t>
            </a:r>
            <a:r>
              <a:rPr lang="mr-IN" sz="1400" dirty="0">
                <a:solidFill>
                  <a:srgbClr val="002060"/>
                </a:solidFill>
              </a:rPr>
              <a:t>–</a:t>
            </a:r>
            <a:r>
              <a:rPr lang="pt-BR" sz="1400" dirty="0">
                <a:solidFill>
                  <a:srgbClr val="002060"/>
                </a:solidFill>
              </a:rPr>
              <a:t> </a:t>
            </a:r>
            <a:r>
              <a:rPr lang="pt-BR" sz="1400" b="1" dirty="0" err="1">
                <a:solidFill>
                  <a:srgbClr val="002060"/>
                </a:solidFill>
              </a:rPr>
              <a:t>Relevant</a:t>
            </a:r>
            <a:r>
              <a:rPr lang="pt-BR" sz="1400" dirty="0">
                <a:solidFill>
                  <a:srgbClr val="002060"/>
                </a:solidFill>
              </a:rPr>
              <a:t> </a:t>
            </a:r>
            <a:r>
              <a:rPr lang="pt-BR" sz="1400" dirty="0" err="1">
                <a:solidFill>
                  <a:srgbClr val="002060"/>
                </a:solidFill>
              </a:rPr>
              <a:t>physical</a:t>
            </a:r>
            <a:r>
              <a:rPr lang="pt-BR" sz="1400" dirty="0">
                <a:solidFill>
                  <a:srgbClr val="002060"/>
                </a:solidFill>
              </a:rPr>
              <a:t> </a:t>
            </a:r>
            <a:r>
              <a:rPr lang="pt-BR" sz="1400" dirty="0" err="1">
                <a:solidFill>
                  <a:srgbClr val="002060"/>
                </a:solidFill>
              </a:rPr>
              <a:t>examination</a:t>
            </a:r>
            <a:r>
              <a:rPr lang="pt-BR" sz="1400" dirty="0">
                <a:solidFill>
                  <a:srgbClr val="002060"/>
                </a:solidFill>
              </a:rPr>
              <a:t> </a:t>
            </a:r>
            <a:r>
              <a:rPr lang="pt-BR" sz="1400" dirty="0" err="1" smtClean="0">
                <a:solidFill>
                  <a:srgbClr val="002060"/>
                </a:solidFill>
              </a:rPr>
              <a:t>findings</a:t>
            </a:r>
            <a:endParaRPr lang="pt-BR" sz="1400" dirty="0">
              <a:solidFill>
                <a:srgbClr val="002060"/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5829299" y="4416137"/>
            <a:ext cx="28782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002060"/>
                </a:solidFill>
              </a:rPr>
              <a:t>Item #7 </a:t>
            </a:r>
            <a:r>
              <a:rPr lang="mr-IN" sz="1400" dirty="0">
                <a:solidFill>
                  <a:srgbClr val="002060"/>
                </a:solidFill>
              </a:rPr>
              <a:t>–</a:t>
            </a:r>
            <a:r>
              <a:rPr lang="pt-BR" sz="1400" dirty="0">
                <a:solidFill>
                  <a:srgbClr val="002060"/>
                </a:solidFill>
              </a:rPr>
              <a:t> </a:t>
            </a:r>
            <a:r>
              <a:rPr lang="pt-BR" sz="1400" dirty="0" err="1">
                <a:solidFill>
                  <a:srgbClr val="002060"/>
                </a:solidFill>
              </a:rPr>
              <a:t>Timeline</a:t>
            </a:r>
            <a:r>
              <a:rPr lang="pt-BR" sz="1400" dirty="0">
                <a:solidFill>
                  <a:srgbClr val="002060"/>
                </a:solidFill>
              </a:rPr>
              <a:t> </a:t>
            </a:r>
            <a:r>
              <a:rPr lang="pt-BR" sz="1400" dirty="0" err="1">
                <a:solidFill>
                  <a:srgbClr val="002060"/>
                </a:solidFill>
              </a:rPr>
              <a:t>and</a:t>
            </a:r>
            <a:r>
              <a:rPr lang="pt-BR" sz="1400" dirty="0">
                <a:solidFill>
                  <a:srgbClr val="002060"/>
                </a:solidFill>
              </a:rPr>
              <a:t> </a:t>
            </a:r>
            <a:r>
              <a:rPr lang="pt-BR" sz="1400" b="1" dirty="0" err="1">
                <a:solidFill>
                  <a:srgbClr val="002060"/>
                </a:solidFill>
              </a:rPr>
              <a:t>important</a:t>
            </a:r>
            <a:r>
              <a:rPr lang="pt-BR" sz="1400" dirty="0">
                <a:solidFill>
                  <a:srgbClr val="002060"/>
                </a:solidFill>
              </a:rPr>
              <a:t> dates </a:t>
            </a:r>
            <a:r>
              <a:rPr lang="pt-BR" sz="1400" dirty="0" err="1">
                <a:solidFill>
                  <a:srgbClr val="002060"/>
                </a:solidFill>
              </a:rPr>
              <a:t>and</a:t>
            </a:r>
            <a:r>
              <a:rPr lang="pt-BR" sz="1400" dirty="0">
                <a:solidFill>
                  <a:srgbClr val="002060"/>
                </a:solidFill>
              </a:rPr>
              <a:t> times</a:t>
            </a:r>
          </a:p>
          <a:p>
            <a:endParaRPr lang="pt-BR" sz="1400" dirty="0">
              <a:solidFill>
                <a:srgbClr val="002060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5831549" y="4947370"/>
            <a:ext cx="1795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>
                <a:solidFill>
                  <a:srgbClr val="002060"/>
                </a:solidFill>
              </a:rPr>
              <a:t>Item #11 </a:t>
            </a:r>
            <a:r>
              <a:rPr lang="mr-IN" sz="1400" dirty="0">
                <a:solidFill>
                  <a:srgbClr val="002060"/>
                </a:solidFill>
              </a:rPr>
              <a:t>–</a:t>
            </a:r>
            <a:r>
              <a:rPr lang="pt-BR" sz="1400" dirty="0">
                <a:solidFill>
                  <a:srgbClr val="002060"/>
                </a:solidFill>
              </a:rPr>
              <a:t> </a:t>
            </a:r>
            <a:r>
              <a:rPr lang="pt-BR" sz="1400" dirty="0" err="1">
                <a:solidFill>
                  <a:srgbClr val="002060"/>
                </a:solidFill>
              </a:rPr>
              <a:t>Discussion</a:t>
            </a:r>
            <a:endParaRPr lang="pt-BR" sz="1400" dirty="0">
              <a:solidFill>
                <a:srgbClr val="002060"/>
              </a:solidFill>
            </a:endParaRPr>
          </a:p>
          <a:p>
            <a:endParaRPr lang="pt-BR" sz="1400" dirty="0">
              <a:solidFill>
                <a:srgbClr val="002060"/>
              </a:solidFill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275839" y="5148439"/>
            <a:ext cx="2473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rgbClr val="002060"/>
                </a:solidFill>
              </a:rPr>
              <a:t>Item #12 </a:t>
            </a:r>
            <a:r>
              <a:rPr lang="mr-IN" sz="1400" dirty="0" smtClean="0">
                <a:solidFill>
                  <a:srgbClr val="002060"/>
                </a:solidFill>
              </a:rPr>
              <a:t>–</a:t>
            </a:r>
            <a:r>
              <a:rPr lang="pt-BR" sz="1400" dirty="0" smtClean="0">
                <a:solidFill>
                  <a:srgbClr val="002060"/>
                </a:solidFill>
              </a:rPr>
              <a:t> </a:t>
            </a:r>
            <a:r>
              <a:rPr lang="pt-BR" sz="1400" dirty="0" err="1" smtClean="0">
                <a:solidFill>
                  <a:srgbClr val="002060"/>
                </a:solidFill>
              </a:rPr>
              <a:t>Patient</a:t>
            </a:r>
            <a:r>
              <a:rPr lang="pt-BR" sz="1400" dirty="0" smtClean="0">
                <a:solidFill>
                  <a:srgbClr val="002060"/>
                </a:solidFill>
              </a:rPr>
              <a:t> perspective</a:t>
            </a:r>
            <a:endParaRPr lang="pt-BR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00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5" grpId="0"/>
      <p:bldP spid="17" grpId="0" animBg="1"/>
      <p:bldP spid="16" grpId="0"/>
      <p:bldP spid="19" grpId="0"/>
      <p:bldP spid="20" grpId="0"/>
      <p:bldP spid="21" grpId="0"/>
      <p:bldP spid="22" grpId="0"/>
      <p:bldP spid="24" grpId="0"/>
      <p:bldP spid="25" grpId="0"/>
      <p:bldP spid="26" grpId="0"/>
      <p:bldP spid="27" grpId="0" animBg="1"/>
      <p:bldP spid="18" grpId="0"/>
      <p:bldP spid="28" grpId="0"/>
      <p:bldP spid="29" grpId="0"/>
      <p:bldP spid="30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 flipV="1">
            <a:off x="284144" y="660682"/>
            <a:ext cx="8443913" cy="4603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pt-BR" altLang="x-none" sz="1300">
              <a:solidFill>
                <a:srgbClr val="FFFFFF"/>
              </a:solidFill>
            </a:endParaRP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3" y="90102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endParaRPr lang="pt-BR" altLang="x-none"/>
          </a:p>
        </p:txBody>
      </p:sp>
      <p:sp>
        <p:nvSpPr>
          <p:cNvPr id="3" name="Rectangle 12"/>
          <p:cNvSpPr>
            <a:spLocks noChangeArrowheads="1"/>
          </p:cNvSpPr>
          <p:nvPr/>
        </p:nvSpPr>
        <p:spPr bwMode="auto">
          <a:xfrm>
            <a:off x="3" y="547302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endParaRPr lang="pt-BR" altLang="x-none"/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284144" y="300534"/>
            <a:ext cx="709110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pt-BR" sz="2400" i="1" dirty="0">
                <a:solidFill>
                  <a:srgbClr val="FFFF00"/>
                </a:solidFill>
                <a:latin typeface="Calibri" charset="0"/>
              </a:rPr>
              <a:t>		</a:t>
            </a:r>
            <a:endParaRPr lang="pt-BR" altLang="pt-BR" sz="2400" b="0" i="1" dirty="0">
              <a:solidFill>
                <a:srgbClr val="FFFF00"/>
              </a:solidFill>
              <a:latin typeface="Calibri" charset="0"/>
            </a:endParaRPr>
          </a:p>
          <a:p>
            <a:r>
              <a:rPr lang="pt-BR" altLang="pt-BR" sz="2400" b="0" i="1" dirty="0" err="1" smtClean="0">
                <a:solidFill>
                  <a:srgbClr val="FFFF00"/>
                </a:solidFill>
                <a:latin typeface="Calibri" charset="0"/>
              </a:rPr>
              <a:t>CAse</a:t>
            </a:r>
            <a:r>
              <a:rPr lang="pt-BR" altLang="pt-BR" sz="2400" b="0" i="1" dirty="0" smtClean="0">
                <a:solidFill>
                  <a:srgbClr val="FFFF00"/>
                </a:solidFill>
                <a:latin typeface="Calibri" charset="0"/>
              </a:rPr>
              <a:t> </a:t>
            </a:r>
            <a:r>
              <a:rPr lang="pt-BR" altLang="pt-BR" sz="2400" b="0" i="1" dirty="0" err="1" smtClean="0">
                <a:solidFill>
                  <a:srgbClr val="FFFF00"/>
                </a:solidFill>
                <a:latin typeface="Calibri" charset="0"/>
              </a:rPr>
              <a:t>REport</a:t>
            </a:r>
            <a:r>
              <a:rPr lang="pt-BR" altLang="pt-BR" sz="2400" b="0" i="1" dirty="0" smtClean="0">
                <a:solidFill>
                  <a:srgbClr val="FFFF00"/>
                </a:solidFill>
                <a:latin typeface="Calibri" charset="0"/>
              </a:rPr>
              <a:t> </a:t>
            </a:r>
            <a:r>
              <a:rPr lang="pt-BR" altLang="pt-BR" sz="2400" b="0" i="1" dirty="0" err="1" smtClean="0">
                <a:solidFill>
                  <a:srgbClr val="FFFF00"/>
                </a:solidFill>
                <a:latin typeface="Calibri" charset="0"/>
              </a:rPr>
              <a:t>guide</a:t>
            </a:r>
            <a:r>
              <a:rPr lang="pt-BR" altLang="pt-BR" sz="2400" b="0" i="1" dirty="0" smtClean="0">
                <a:solidFill>
                  <a:srgbClr val="FFFF00"/>
                </a:solidFill>
                <a:latin typeface="Calibri" charset="0"/>
              </a:rPr>
              <a:t> </a:t>
            </a:r>
            <a:r>
              <a:rPr lang="mr-IN" altLang="pt-BR" sz="2400" b="0" i="1" dirty="0" smtClean="0">
                <a:solidFill>
                  <a:srgbClr val="FFFF00"/>
                </a:solidFill>
                <a:latin typeface="Calibri" charset="0"/>
              </a:rPr>
              <a:t>–</a:t>
            </a:r>
            <a:r>
              <a:rPr lang="pt-BR" altLang="pt-BR" sz="2400" b="0" i="1" dirty="0" smtClean="0">
                <a:solidFill>
                  <a:srgbClr val="FFFF00"/>
                </a:solidFill>
                <a:latin typeface="Calibri" charset="0"/>
              </a:rPr>
              <a:t> Delphi-</a:t>
            </a:r>
            <a:r>
              <a:rPr lang="pt-BR" altLang="pt-BR" sz="2400" b="0" i="1" dirty="0" err="1" smtClean="0">
                <a:solidFill>
                  <a:srgbClr val="FFFF00"/>
                </a:solidFill>
                <a:latin typeface="Calibri" charset="0"/>
              </a:rPr>
              <a:t>based</a:t>
            </a:r>
            <a:r>
              <a:rPr lang="pt-BR" altLang="pt-BR" sz="2400" b="0" i="1" dirty="0" smtClean="0">
                <a:solidFill>
                  <a:srgbClr val="FFFF00"/>
                </a:solidFill>
                <a:latin typeface="Calibri" charset="0"/>
              </a:rPr>
              <a:t> </a:t>
            </a:r>
            <a:r>
              <a:rPr lang="pt-BR" altLang="pt-BR" sz="2400" b="0" i="1" dirty="0" err="1" smtClean="0">
                <a:solidFill>
                  <a:srgbClr val="FFFF00"/>
                </a:solidFill>
                <a:latin typeface="Calibri" charset="0"/>
              </a:rPr>
              <a:t>development</a:t>
            </a:r>
            <a:r>
              <a:rPr lang="pt-BR" altLang="pt-BR" sz="2400" b="0" i="1" dirty="0" smtClean="0">
                <a:solidFill>
                  <a:srgbClr val="FFFF00"/>
                </a:solidFill>
                <a:latin typeface="Calibri" charset="0"/>
              </a:rPr>
              <a:t> </a:t>
            </a:r>
            <a:r>
              <a:rPr lang="pt-BR" altLang="pt-BR" sz="2400" b="0" i="1" dirty="0" err="1" smtClean="0">
                <a:solidFill>
                  <a:srgbClr val="FFFF00"/>
                </a:solidFill>
                <a:latin typeface="Calibri" charset="0"/>
              </a:rPr>
              <a:t>process</a:t>
            </a:r>
            <a:r>
              <a:rPr lang="pt-BR" altLang="pt-BR" sz="2400" b="0" i="1" dirty="0" smtClean="0">
                <a:solidFill>
                  <a:srgbClr val="FFFF00"/>
                </a:solidFill>
                <a:latin typeface="Calibri" charset="0"/>
              </a:rPr>
              <a:t> </a:t>
            </a:r>
            <a:endParaRPr lang="pt-BR" altLang="pt-BR" sz="2400" b="0" i="1" dirty="0">
              <a:solidFill>
                <a:srgbClr val="FFFF00"/>
              </a:solidFill>
              <a:latin typeface="Calibri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84144" y="69701"/>
            <a:ext cx="3958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>
                <a:solidFill>
                  <a:srgbClr val="FFFF00"/>
                </a:solidFill>
              </a:rPr>
              <a:t>The CARE </a:t>
            </a:r>
            <a:r>
              <a:rPr lang="pt-BR" sz="3600" b="1" dirty="0" err="1" smtClean="0">
                <a:solidFill>
                  <a:srgbClr val="FFFF00"/>
                </a:solidFill>
              </a:rPr>
              <a:t>Guideline</a:t>
            </a:r>
            <a:endParaRPr lang="pt-BR" sz="3600" b="1" dirty="0">
              <a:solidFill>
                <a:srgbClr val="FFFF00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-31170" y="6592678"/>
            <a:ext cx="9181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 smtClean="0">
                <a:solidFill>
                  <a:srgbClr val="FFFF00"/>
                </a:solidFill>
              </a:rPr>
              <a:t>Moher</a:t>
            </a:r>
            <a:r>
              <a:rPr lang="pt-BR" sz="1200" dirty="0" smtClean="0">
                <a:solidFill>
                  <a:srgbClr val="FFFF00"/>
                </a:solidFill>
              </a:rPr>
              <a:t> </a:t>
            </a:r>
            <a:r>
              <a:rPr lang="pt-BR" sz="1200" dirty="0" err="1" smtClean="0">
                <a:solidFill>
                  <a:srgbClr val="FFFF00"/>
                </a:solidFill>
              </a:rPr>
              <a:t>D</a:t>
            </a:r>
            <a:r>
              <a:rPr lang="pt-BR" sz="1200" dirty="0" smtClean="0">
                <a:solidFill>
                  <a:srgbClr val="FFFF00"/>
                </a:solidFill>
              </a:rPr>
              <a:t>, Schulz KF, </a:t>
            </a:r>
            <a:r>
              <a:rPr lang="pt-BR" sz="1200" dirty="0" err="1" smtClean="0">
                <a:solidFill>
                  <a:srgbClr val="FFFF00"/>
                </a:solidFill>
              </a:rPr>
              <a:t>Simera</a:t>
            </a:r>
            <a:r>
              <a:rPr lang="pt-BR" sz="1200" dirty="0" smtClean="0">
                <a:solidFill>
                  <a:srgbClr val="FFFF00"/>
                </a:solidFill>
              </a:rPr>
              <a:t> </a:t>
            </a:r>
            <a:r>
              <a:rPr lang="pt-BR" sz="1200" dirty="0" err="1" smtClean="0">
                <a:solidFill>
                  <a:srgbClr val="FFFF00"/>
                </a:solidFill>
              </a:rPr>
              <a:t>I</a:t>
            </a:r>
            <a:r>
              <a:rPr lang="pt-BR" sz="1200" dirty="0" smtClean="0">
                <a:solidFill>
                  <a:srgbClr val="FFFF00"/>
                </a:solidFill>
              </a:rPr>
              <a:t>, Altman DG. </a:t>
            </a:r>
            <a:r>
              <a:rPr lang="pt-BR" sz="1200" dirty="0" err="1" smtClean="0">
                <a:solidFill>
                  <a:srgbClr val="FFFF00"/>
                </a:solidFill>
              </a:rPr>
              <a:t>Guidance</a:t>
            </a:r>
            <a:r>
              <a:rPr lang="pt-BR" sz="1200" dirty="0" smtClean="0">
                <a:solidFill>
                  <a:srgbClr val="FFFF00"/>
                </a:solidFill>
              </a:rPr>
              <a:t> for </a:t>
            </a:r>
            <a:r>
              <a:rPr lang="pt-BR" sz="1200" dirty="0" err="1" smtClean="0">
                <a:solidFill>
                  <a:srgbClr val="FFFF00"/>
                </a:solidFill>
              </a:rPr>
              <a:t>developers</a:t>
            </a:r>
            <a:r>
              <a:rPr lang="pt-BR" sz="1200" dirty="0" smtClean="0">
                <a:solidFill>
                  <a:srgbClr val="FFFF00"/>
                </a:solidFill>
              </a:rPr>
              <a:t> </a:t>
            </a:r>
            <a:r>
              <a:rPr lang="pt-BR" sz="1200" dirty="0" err="1" smtClean="0">
                <a:solidFill>
                  <a:srgbClr val="FFFF00"/>
                </a:solidFill>
              </a:rPr>
              <a:t>of</a:t>
            </a:r>
            <a:r>
              <a:rPr lang="pt-BR" sz="1200" dirty="0" smtClean="0">
                <a:solidFill>
                  <a:srgbClr val="FFFF00"/>
                </a:solidFill>
              </a:rPr>
              <a:t> </a:t>
            </a:r>
            <a:r>
              <a:rPr lang="pt-BR" sz="1200" dirty="0" err="1" smtClean="0">
                <a:solidFill>
                  <a:srgbClr val="FFFF00"/>
                </a:solidFill>
              </a:rPr>
              <a:t>health</a:t>
            </a:r>
            <a:r>
              <a:rPr lang="pt-BR" sz="1200" dirty="0" smtClean="0">
                <a:solidFill>
                  <a:srgbClr val="FFFF00"/>
                </a:solidFill>
              </a:rPr>
              <a:t> </a:t>
            </a:r>
            <a:r>
              <a:rPr lang="pt-BR" sz="1200" dirty="0" err="1" smtClean="0">
                <a:solidFill>
                  <a:srgbClr val="FFFF00"/>
                </a:solidFill>
              </a:rPr>
              <a:t>research</a:t>
            </a:r>
            <a:r>
              <a:rPr lang="pt-BR" sz="1200" dirty="0" smtClean="0">
                <a:solidFill>
                  <a:srgbClr val="FFFF00"/>
                </a:solidFill>
              </a:rPr>
              <a:t> </a:t>
            </a:r>
            <a:r>
              <a:rPr lang="pt-BR" sz="1200" dirty="0" err="1" smtClean="0">
                <a:solidFill>
                  <a:srgbClr val="FFFF00"/>
                </a:solidFill>
              </a:rPr>
              <a:t>reporting</a:t>
            </a:r>
            <a:r>
              <a:rPr lang="pt-BR" sz="1200" dirty="0" smtClean="0">
                <a:solidFill>
                  <a:srgbClr val="FFFF00"/>
                </a:solidFill>
              </a:rPr>
              <a:t> </a:t>
            </a:r>
            <a:r>
              <a:rPr lang="pt-BR" sz="1200" dirty="0" err="1" smtClean="0">
                <a:solidFill>
                  <a:srgbClr val="FFFF00"/>
                </a:solidFill>
              </a:rPr>
              <a:t>guidelines</a:t>
            </a:r>
            <a:r>
              <a:rPr lang="pt-BR" sz="1200" dirty="0" smtClean="0">
                <a:solidFill>
                  <a:srgbClr val="FFFF00"/>
                </a:solidFill>
              </a:rPr>
              <a:t>. </a:t>
            </a:r>
            <a:r>
              <a:rPr lang="pt-BR" sz="1200" dirty="0" err="1" smtClean="0">
                <a:solidFill>
                  <a:srgbClr val="FFFF00"/>
                </a:solidFill>
              </a:rPr>
              <a:t>PLoS</a:t>
            </a:r>
            <a:r>
              <a:rPr lang="pt-BR" sz="1200" dirty="0" smtClean="0">
                <a:solidFill>
                  <a:srgbClr val="FFFF00"/>
                </a:solidFill>
              </a:rPr>
              <a:t> </a:t>
            </a:r>
            <a:r>
              <a:rPr lang="pt-BR" sz="1200" dirty="0" err="1" smtClean="0">
                <a:solidFill>
                  <a:srgbClr val="FFFF00"/>
                </a:solidFill>
              </a:rPr>
              <a:t>Med</a:t>
            </a:r>
            <a:r>
              <a:rPr lang="pt-BR" sz="1200" dirty="0" smtClean="0">
                <a:solidFill>
                  <a:srgbClr val="FFFF00"/>
                </a:solidFill>
              </a:rPr>
              <a:t>, 7(2), 2010</a:t>
            </a:r>
            <a:endParaRPr lang="pt-BR" sz="1200" dirty="0">
              <a:solidFill>
                <a:srgbClr val="FFFF00"/>
              </a:solidFill>
            </a:endParaRPr>
          </a:p>
        </p:txBody>
      </p:sp>
      <p:sp>
        <p:nvSpPr>
          <p:cNvPr id="6" name="Divisa 5"/>
          <p:cNvSpPr/>
          <p:nvPr/>
        </p:nvSpPr>
        <p:spPr>
          <a:xfrm>
            <a:off x="284144" y="2337954"/>
            <a:ext cx="1527464" cy="152746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          </a:t>
            </a:r>
            <a:r>
              <a:rPr lang="pt-BR" sz="4000" dirty="0" smtClean="0">
                <a:solidFill>
                  <a:schemeClr val="bg1"/>
                </a:solidFill>
              </a:rPr>
              <a:t>2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2" name="Divisa 31"/>
          <p:cNvSpPr/>
          <p:nvPr/>
        </p:nvSpPr>
        <p:spPr>
          <a:xfrm>
            <a:off x="2714815" y="2337954"/>
            <a:ext cx="1527464" cy="152746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          </a:t>
            </a:r>
            <a:r>
              <a:rPr lang="pt-BR" sz="4000" dirty="0" smtClean="0">
                <a:solidFill>
                  <a:schemeClr val="tx1"/>
                </a:solidFill>
              </a:rPr>
              <a:t> </a:t>
            </a:r>
            <a:r>
              <a:rPr lang="pt-BR" sz="4000" dirty="0" smtClean="0">
                <a:solidFill>
                  <a:schemeClr val="bg1"/>
                </a:solidFill>
              </a:rPr>
              <a:t>3</a:t>
            </a:r>
            <a:endParaRPr lang="pt-BR" sz="4000" dirty="0">
              <a:solidFill>
                <a:schemeClr val="bg1"/>
              </a:solidFill>
            </a:endParaRPr>
          </a:p>
        </p:txBody>
      </p:sp>
      <p:sp>
        <p:nvSpPr>
          <p:cNvPr id="33" name="Divisa 32"/>
          <p:cNvSpPr/>
          <p:nvPr/>
        </p:nvSpPr>
        <p:spPr>
          <a:xfrm>
            <a:off x="4997351" y="2337954"/>
            <a:ext cx="1527464" cy="152746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         </a:t>
            </a:r>
            <a:r>
              <a:rPr lang="pt-BR" sz="4000" dirty="0" smtClean="0">
                <a:solidFill>
                  <a:schemeClr val="bg1"/>
                </a:solidFill>
              </a:rPr>
              <a:t>4</a:t>
            </a:r>
            <a:endParaRPr lang="pt-BR" sz="4000" dirty="0">
              <a:solidFill>
                <a:schemeClr val="bg1"/>
              </a:solidFill>
            </a:endParaRPr>
          </a:p>
        </p:txBody>
      </p:sp>
      <p:sp>
        <p:nvSpPr>
          <p:cNvPr id="34" name="Divisa 33"/>
          <p:cNvSpPr/>
          <p:nvPr/>
        </p:nvSpPr>
        <p:spPr>
          <a:xfrm>
            <a:off x="7375252" y="2337954"/>
            <a:ext cx="1527464" cy="152746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         </a:t>
            </a:r>
            <a:r>
              <a:rPr lang="pt-BR" sz="4000" dirty="0" smtClean="0">
                <a:solidFill>
                  <a:schemeClr val="bg1"/>
                </a:solidFill>
              </a:rPr>
              <a:t>5</a:t>
            </a:r>
            <a:endParaRPr lang="pt-BR" sz="4000" dirty="0">
              <a:solidFill>
                <a:schemeClr val="bg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84734" y="1642441"/>
            <a:ext cx="4901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err="1" smtClean="0">
                <a:solidFill>
                  <a:schemeClr val="bg1"/>
                </a:solidFill>
              </a:rPr>
              <a:t>After</a:t>
            </a:r>
            <a:r>
              <a:rPr lang="pt-BR" i="1" dirty="0" smtClean="0">
                <a:solidFill>
                  <a:schemeClr val="bg1"/>
                </a:solidFill>
              </a:rPr>
              <a:t> </a:t>
            </a:r>
            <a:r>
              <a:rPr lang="pt-BR" i="1" dirty="0" err="1" smtClean="0">
                <a:solidFill>
                  <a:schemeClr val="bg1"/>
                </a:solidFill>
              </a:rPr>
              <a:t>recognizing</a:t>
            </a:r>
            <a:r>
              <a:rPr lang="pt-BR" i="1" dirty="0" smtClean="0">
                <a:solidFill>
                  <a:schemeClr val="bg1"/>
                </a:solidFill>
              </a:rPr>
              <a:t> </a:t>
            </a:r>
            <a:r>
              <a:rPr lang="pt-BR" i="1" dirty="0" err="1" smtClean="0">
                <a:solidFill>
                  <a:schemeClr val="bg1"/>
                </a:solidFill>
              </a:rPr>
              <a:t>the</a:t>
            </a:r>
            <a:r>
              <a:rPr lang="pt-BR" i="1" dirty="0" smtClean="0">
                <a:solidFill>
                  <a:schemeClr val="bg1"/>
                </a:solidFill>
              </a:rPr>
              <a:t> </a:t>
            </a:r>
            <a:r>
              <a:rPr lang="pt-BR" i="1" dirty="0" err="1" smtClean="0">
                <a:solidFill>
                  <a:schemeClr val="bg1"/>
                </a:solidFill>
              </a:rPr>
              <a:t>need</a:t>
            </a:r>
            <a:r>
              <a:rPr lang="pt-BR" i="1" dirty="0" smtClean="0">
                <a:solidFill>
                  <a:schemeClr val="bg1"/>
                </a:solidFill>
              </a:rPr>
              <a:t> for a </a:t>
            </a:r>
            <a:r>
              <a:rPr lang="pt-BR" i="1" dirty="0" err="1" smtClean="0">
                <a:solidFill>
                  <a:schemeClr val="bg1"/>
                </a:solidFill>
              </a:rPr>
              <a:t>guideline</a:t>
            </a:r>
            <a:r>
              <a:rPr lang="pt-BR" i="1" dirty="0" smtClean="0">
                <a:solidFill>
                  <a:schemeClr val="bg1"/>
                </a:solidFill>
              </a:rPr>
              <a:t> (</a:t>
            </a:r>
            <a:r>
              <a:rPr lang="pt-BR" i="1" dirty="0" err="1" smtClean="0">
                <a:solidFill>
                  <a:schemeClr val="bg1"/>
                </a:solidFill>
              </a:rPr>
              <a:t>step</a:t>
            </a:r>
            <a:r>
              <a:rPr lang="pt-BR" i="1" dirty="0" smtClean="0">
                <a:solidFill>
                  <a:schemeClr val="bg1"/>
                </a:solidFill>
              </a:rPr>
              <a:t> 1):</a:t>
            </a:r>
            <a:endParaRPr lang="pt-BR" i="1" dirty="0">
              <a:solidFill>
                <a:schemeClr val="bg1"/>
              </a:solidFill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59423" y="4073073"/>
            <a:ext cx="8668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#2</a:t>
            </a:r>
            <a:r>
              <a:rPr lang="pt-BR" dirty="0" smtClean="0">
                <a:solidFill>
                  <a:schemeClr val="bg1"/>
                </a:solidFill>
              </a:rPr>
              <a:t>: </a:t>
            </a:r>
            <a:r>
              <a:rPr lang="pt-BR" dirty="0" err="1" smtClean="0">
                <a:solidFill>
                  <a:schemeClr val="bg1"/>
                </a:solidFill>
              </a:rPr>
              <a:t>Pre</a:t>
            </a:r>
            <a:r>
              <a:rPr lang="pt-BR" dirty="0" smtClean="0">
                <a:solidFill>
                  <a:schemeClr val="bg1"/>
                </a:solidFill>
              </a:rPr>
              <a:t>-meeting </a:t>
            </a:r>
            <a:r>
              <a:rPr lang="pt-BR" dirty="0" err="1" smtClean="0">
                <a:solidFill>
                  <a:schemeClr val="bg1"/>
                </a:solidFill>
              </a:rPr>
              <a:t>activities</a:t>
            </a:r>
            <a:r>
              <a:rPr lang="pt-BR" dirty="0" smtClean="0">
                <a:solidFill>
                  <a:schemeClr val="bg1"/>
                </a:solidFill>
              </a:rPr>
              <a:t>: </a:t>
            </a:r>
            <a:r>
              <a:rPr lang="pt-BR" dirty="0" err="1" smtClean="0">
                <a:solidFill>
                  <a:schemeClr val="bg1"/>
                </a:solidFill>
              </a:rPr>
              <a:t>review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literature</a:t>
            </a:r>
            <a:r>
              <a:rPr lang="pt-BR" dirty="0" smtClean="0">
                <a:solidFill>
                  <a:schemeClr val="bg1"/>
                </a:solidFill>
              </a:rPr>
              <a:t>, </a:t>
            </a:r>
            <a:r>
              <a:rPr lang="pt-BR" dirty="0" err="1" smtClean="0">
                <a:solidFill>
                  <a:schemeClr val="bg1"/>
                </a:solidFill>
              </a:rPr>
              <a:t>identify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researchers</a:t>
            </a:r>
            <a:r>
              <a:rPr lang="pt-BR" dirty="0" smtClean="0">
                <a:solidFill>
                  <a:schemeClr val="bg1"/>
                </a:solidFill>
              </a:rPr>
              <a:t>, </a:t>
            </a:r>
            <a:r>
              <a:rPr lang="pt-BR" dirty="0" err="1" smtClean="0">
                <a:solidFill>
                  <a:schemeClr val="bg1"/>
                </a:solidFill>
              </a:rPr>
              <a:t>receive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suggestions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by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phone</a:t>
            </a:r>
            <a:r>
              <a:rPr lang="pt-BR" dirty="0" smtClean="0">
                <a:solidFill>
                  <a:schemeClr val="bg1"/>
                </a:solidFill>
              </a:rPr>
              <a:t> (</a:t>
            </a:r>
            <a:r>
              <a:rPr lang="pt-BR" dirty="0" err="1" smtClean="0">
                <a:solidFill>
                  <a:schemeClr val="bg1"/>
                </a:solidFill>
              </a:rPr>
              <a:t>blind</a:t>
            </a:r>
            <a:r>
              <a:rPr lang="pt-BR" dirty="0" smtClean="0">
                <a:solidFill>
                  <a:schemeClr val="bg1"/>
                </a:solidFill>
              </a:rPr>
              <a:t>)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59423" y="4664099"/>
            <a:ext cx="8668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#3</a:t>
            </a:r>
            <a:r>
              <a:rPr lang="pt-BR" dirty="0" smtClean="0">
                <a:solidFill>
                  <a:schemeClr val="bg1"/>
                </a:solidFill>
              </a:rPr>
              <a:t>: Face-</a:t>
            </a:r>
            <a:r>
              <a:rPr lang="pt-BR" dirty="0" err="1" smtClean="0">
                <a:solidFill>
                  <a:schemeClr val="bg1"/>
                </a:solidFill>
              </a:rPr>
              <a:t>to</a:t>
            </a:r>
            <a:r>
              <a:rPr lang="pt-BR" dirty="0" smtClean="0">
                <a:solidFill>
                  <a:schemeClr val="bg1"/>
                </a:solidFill>
              </a:rPr>
              <a:t>-face meeting: </a:t>
            </a:r>
            <a:r>
              <a:rPr lang="pt-BR" dirty="0" err="1" smtClean="0">
                <a:solidFill>
                  <a:schemeClr val="bg1"/>
                </a:solidFill>
              </a:rPr>
              <a:t>appraise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blinded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suggestions</a:t>
            </a:r>
            <a:r>
              <a:rPr lang="pt-BR" dirty="0" smtClean="0">
                <a:solidFill>
                  <a:schemeClr val="bg1"/>
                </a:solidFill>
              </a:rPr>
              <a:t>, </a:t>
            </a:r>
            <a:r>
              <a:rPr lang="pt-BR" dirty="0" err="1" smtClean="0">
                <a:solidFill>
                  <a:schemeClr val="bg1"/>
                </a:solidFill>
              </a:rPr>
              <a:t>discuss</a:t>
            </a:r>
            <a:r>
              <a:rPr lang="pt-BR" dirty="0" smtClean="0">
                <a:solidFill>
                  <a:schemeClr val="bg1"/>
                </a:solidFill>
              </a:rPr>
              <a:t> open-</a:t>
            </a:r>
            <a:r>
              <a:rPr lang="pt-BR" dirty="0" err="1" smtClean="0">
                <a:solidFill>
                  <a:schemeClr val="bg1"/>
                </a:solidFill>
              </a:rPr>
              <a:t>label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suggestions</a:t>
            </a:r>
            <a:r>
              <a:rPr lang="pt-BR" dirty="0" smtClean="0">
                <a:solidFill>
                  <a:schemeClr val="bg1"/>
                </a:solidFill>
              </a:rPr>
              <a:t>, build a draft, </a:t>
            </a:r>
            <a:r>
              <a:rPr lang="pt-BR" dirty="0" err="1" smtClean="0">
                <a:solidFill>
                  <a:schemeClr val="bg1"/>
                </a:solidFill>
              </a:rPr>
              <a:t>discuss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publications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and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autorship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59423" y="5280387"/>
            <a:ext cx="8668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#4</a:t>
            </a:r>
            <a:r>
              <a:rPr lang="pt-BR" dirty="0" smtClean="0">
                <a:solidFill>
                  <a:schemeClr val="bg1"/>
                </a:solidFill>
              </a:rPr>
              <a:t>: Post-meeting </a:t>
            </a:r>
            <a:r>
              <a:rPr lang="pt-BR" dirty="0" err="1" smtClean="0">
                <a:solidFill>
                  <a:schemeClr val="bg1"/>
                </a:solidFill>
              </a:rPr>
              <a:t>activities</a:t>
            </a:r>
            <a:r>
              <a:rPr lang="pt-BR" dirty="0" smtClean="0">
                <a:solidFill>
                  <a:schemeClr val="bg1"/>
                </a:solidFill>
              </a:rPr>
              <a:t>: </a:t>
            </a:r>
            <a:r>
              <a:rPr lang="pt-BR" dirty="0" err="1" smtClean="0">
                <a:solidFill>
                  <a:schemeClr val="bg1"/>
                </a:solidFill>
              </a:rPr>
              <a:t>Develop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the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statement</a:t>
            </a:r>
            <a:r>
              <a:rPr lang="pt-BR" dirty="0" smtClean="0">
                <a:solidFill>
                  <a:schemeClr val="bg1"/>
                </a:solidFill>
              </a:rPr>
              <a:t>, </a:t>
            </a:r>
            <a:r>
              <a:rPr lang="pt-BR" dirty="0" err="1" smtClean="0">
                <a:solidFill>
                  <a:schemeClr val="bg1"/>
                </a:solidFill>
              </a:rPr>
              <a:t>test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the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checklist</a:t>
            </a:r>
            <a:r>
              <a:rPr lang="pt-BR" dirty="0" smtClean="0">
                <a:solidFill>
                  <a:schemeClr val="bg1"/>
                </a:solidFill>
              </a:rPr>
              <a:t>, </a:t>
            </a:r>
            <a:r>
              <a:rPr lang="pt-BR" dirty="0" err="1" smtClean="0">
                <a:solidFill>
                  <a:schemeClr val="bg1"/>
                </a:solidFill>
              </a:rPr>
              <a:t>develop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publication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strategy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66351" y="5806860"/>
            <a:ext cx="8668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#5</a:t>
            </a:r>
            <a:r>
              <a:rPr lang="pt-BR" dirty="0" smtClean="0">
                <a:solidFill>
                  <a:schemeClr val="bg1"/>
                </a:solidFill>
              </a:rPr>
              <a:t>: Post-</a:t>
            </a:r>
            <a:r>
              <a:rPr lang="pt-BR" dirty="0" err="1" smtClean="0">
                <a:solidFill>
                  <a:schemeClr val="bg1"/>
                </a:solidFill>
              </a:rPr>
              <a:t>publication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activities</a:t>
            </a:r>
            <a:r>
              <a:rPr lang="pt-BR" dirty="0" smtClean="0">
                <a:solidFill>
                  <a:schemeClr val="bg1"/>
                </a:solidFill>
              </a:rPr>
              <a:t>: </a:t>
            </a:r>
            <a:r>
              <a:rPr lang="pt-BR" dirty="0" err="1" smtClean="0">
                <a:solidFill>
                  <a:schemeClr val="bg1"/>
                </a:solidFill>
              </a:rPr>
              <a:t>translate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into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other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languages</a:t>
            </a:r>
            <a:r>
              <a:rPr lang="pt-BR" dirty="0" smtClean="0">
                <a:solidFill>
                  <a:schemeClr val="bg1"/>
                </a:solidFill>
              </a:rPr>
              <a:t>, </a:t>
            </a:r>
            <a:r>
              <a:rPr lang="pt-BR" dirty="0" err="1" smtClean="0">
                <a:solidFill>
                  <a:schemeClr val="bg1"/>
                </a:solidFill>
              </a:rPr>
              <a:t>evaluate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adherence</a:t>
            </a:r>
            <a:r>
              <a:rPr lang="pt-BR" dirty="0" smtClean="0">
                <a:solidFill>
                  <a:schemeClr val="bg1"/>
                </a:solidFill>
              </a:rPr>
              <a:t>, </a:t>
            </a:r>
            <a:r>
              <a:rPr lang="pt-BR" dirty="0" err="1" smtClean="0">
                <a:solidFill>
                  <a:schemeClr val="bg1"/>
                </a:solidFill>
              </a:rPr>
              <a:t>consider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updatings</a:t>
            </a:r>
            <a:r>
              <a:rPr lang="pt-BR" dirty="0" smtClean="0">
                <a:solidFill>
                  <a:schemeClr val="bg1"/>
                </a:solidFill>
              </a:rPr>
              <a:t>.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78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2" grpId="0" animBg="1"/>
      <p:bldP spid="33" grpId="0" animBg="1"/>
      <p:bldP spid="34" grpId="0" animBg="1"/>
      <p:bldP spid="35" grpId="0"/>
      <p:bldP spid="36" grpId="0"/>
      <p:bldP spid="37" grpId="0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 flipV="1">
            <a:off x="284144" y="660682"/>
            <a:ext cx="8443913" cy="4603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pt-BR" altLang="x-none" sz="1300">
              <a:solidFill>
                <a:srgbClr val="FFFFFF"/>
              </a:solidFill>
            </a:endParaRP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3" y="90102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endParaRPr lang="pt-BR" altLang="x-none"/>
          </a:p>
        </p:txBody>
      </p:sp>
      <p:sp>
        <p:nvSpPr>
          <p:cNvPr id="3" name="Rectangle 12"/>
          <p:cNvSpPr>
            <a:spLocks noChangeArrowheads="1"/>
          </p:cNvSpPr>
          <p:nvPr/>
        </p:nvSpPr>
        <p:spPr bwMode="auto">
          <a:xfrm>
            <a:off x="3" y="547302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endParaRPr lang="pt-BR" altLang="x-none"/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284144" y="300534"/>
            <a:ext cx="407836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pt-BR" sz="2400" i="1" dirty="0">
                <a:solidFill>
                  <a:srgbClr val="FFFF00"/>
                </a:solidFill>
                <a:latin typeface="Calibri" charset="0"/>
              </a:rPr>
              <a:t>		</a:t>
            </a:r>
            <a:endParaRPr lang="pt-BR" altLang="pt-BR" sz="2400" b="0" i="1" dirty="0">
              <a:solidFill>
                <a:srgbClr val="FFFF00"/>
              </a:solidFill>
              <a:latin typeface="Calibri" charset="0"/>
            </a:endParaRPr>
          </a:p>
          <a:p>
            <a:r>
              <a:rPr lang="pt-BR" altLang="pt-BR" sz="2400" b="0" i="1" dirty="0" err="1" smtClean="0">
                <a:solidFill>
                  <a:srgbClr val="FFFF00"/>
                </a:solidFill>
                <a:latin typeface="Calibri" charset="0"/>
              </a:rPr>
              <a:t>CAse</a:t>
            </a:r>
            <a:r>
              <a:rPr lang="pt-BR" altLang="pt-BR" sz="2400" b="0" i="1" dirty="0" smtClean="0">
                <a:solidFill>
                  <a:srgbClr val="FFFF00"/>
                </a:solidFill>
                <a:latin typeface="Calibri" charset="0"/>
              </a:rPr>
              <a:t> </a:t>
            </a:r>
            <a:r>
              <a:rPr lang="pt-BR" altLang="pt-BR" sz="2400" b="0" i="1" dirty="0" err="1" smtClean="0">
                <a:solidFill>
                  <a:srgbClr val="FFFF00"/>
                </a:solidFill>
                <a:latin typeface="Calibri" charset="0"/>
              </a:rPr>
              <a:t>REport</a:t>
            </a:r>
            <a:r>
              <a:rPr lang="pt-BR" altLang="pt-BR" sz="2400" b="0" i="1" dirty="0" smtClean="0">
                <a:solidFill>
                  <a:srgbClr val="FFFF00"/>
                </a:solidFill>
                <a:latin typeface="Calibri" charset="0"/>
              </a:rPr>
              <a:t> </a:t>
            </a:r>
            <a:r>
              <a:rPr lang="pt-BR" altLang="pt-BR" sz="2400" b="0" i="1" dirty="0" err="1" smtClean="0">
                <a:solidFill>
                  <a:srgbClr val="FFFF00"/>
                </a:solidFill>
                <a:latin typeface="Calibri" charset="0"/>
              </a:rPr>
              <a:t>guide</a:t>
            </a:r>
            <a:r>
              <a:rPr lang="pt-BR" altLang="pt-BR" sz="2400" b="0" i="1" dirty="0" smtClean="0">
                <a:solidFill>
                  <a:srgbClr val="FFFF00"/>
                </a:solidFill>
                <a:latin typeface="Calibri" charset="0"/>
              </a:rPr>
              <a:t> </a:t>
            </a:r>
            <a:r>
              <a:rPr lang="mr-IN" altLang="pt-BR" sz="2400" b="0" i="1" dirty="0" smtClean="0">
                <a:solidFill>
                  <a:srgbClr val="FFFF00"/>
                </a:solidFill>
                <a:latin typeface="Calibri" charset="0"/>
              </a:rPr>
              <a:t>–</a:t>
            </a:r>
            <a:r>
              <a:rPr lang="pt-BR" altLang="pt-BR" sz="2400" b="0" i="1" dirty="0" smtClean="0">
                <a:solidFill>
                  <a:srgbClr val="FFFF00"/>
                </a:solidFill>
                <a:latin typeface="Calibri" charset="0"/>
              </a:rPr>
              <a:t> </a:t>
            </a:r>
            <a:r>
              <a:rPr lang="pt-BR" altLang="pt-BR" sz="2400" b="0" i="1" dirty="0" err="1" smtClean="0">
                <a:solidFill>
                  <a:srgbClr val="FFFF00"/>
                </a:solidFill>
                <a:latin typeface="Calibri" charset="0"/>
              </a:rPr>
              <a:t>limitations</a:t>
            </a:r>
            <a:endParaRPr lang="pt-BR" altLang="pt-BR" sz="2400" b="0" i="1" dirty="0">
              <a:solidFill>
                <a:srgbClr val="FFFF00"/>
              </a:solidFill>
              <a:latin typeface="Calibri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84144" y="69701"/>
            <a:ext cx="3958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>
                <a:solidFill>
                  <a:srgbClr val="FFFF00"/>
                </a:solidFill>
              </a:rPr>
              <a:t>The CARE </a:t>
            </a:r>
            <a:r>
              <a:rPr lang="pt-BR" sz="3600" b="1" dirty="0" err="1" smtClean="0">
                <a:solidFill>
                  <a:srgbClr val="FFFF00"/>
                </a:solidFill>
              </a:rPr>
              <a:t>Guideline</a:t>
            </a:r>
            <a:endParaRPr lang="pt-BR" sz="3600" b="1" dirty="0">
              <a:solidFill>
                <a:srgbClr val="FFFF00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-31170" y="6592678"/>
            <a:ext cx="9181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 smtClean="0">
                <a:solidFill>
                  <a:srgbClr val="FFFF00"/>
                </a:solidFill>
              </a:rPr>
              <a:t>Moher</a:t>
            </a:r>
            <a:r>
              <a:rPr lang="pt-BR" sz="1200" dirty="0" smtClean="0">
                <a:solidFill>
                  <a:srgbClr val="FFFF00"/>
                </a:solidFill>
              </a:rPr>
              <a:t> </a:t>
            </a:r>
            <a:r>
              <a:rPr lang="pt-BR" sz="1200" dirty="0" err="1" smtClean="0">
                <a:solidFill>
                  <a:srgbClr val="FFFF00"/>
                </a:solidFill>
              </a:rPr>
              <a:t>D</a:t>
            </a:r>
            <a:r>
              <a:rPr lang="pt-BR" sz="1200" dirty="0" smtClean="0">
                <a:solidFill>
                  <a:srgbClr val="FFFF00"/>
                </a:solidFill>
              </a:rPr>
              <a:t>, Schulz KF, </a:t>
            </a:r>
            <a:r>
              <a:rPr lang="pt-BR" sz="1200" dirty="0" err="1" smtClean="0">
                <a:solidFill>
                  <a:srgbClr val="FFFF00"/>
                </a:solidFill>
              </a:rPr>
              <a:t>Simera</a:t>
            </a:r>
            <a:r>
              <a:rPr lang="pt-BR" sz="1200" dirty="0" smtClean="0">
                <a:solidFill>
                  <a:srgbClr val="FFFF00"/>
                </a:solidFill>
              </a:rPr>
              <a:t> </a:t>
            </a:r>
            <a:r>
              <a:rPr lang="pt-BR" sz="1200" dirty="0" err="1" smtClean="0">
                <a:solidFill>
                  <a:srgbClr val="FFFF00"/>
                </a:solidFill>
              </a:rPr>
              <a:t>I</a:t>
            </a:r>
            <a:r>
              <a:rPr lang="pt-BR" sz="1200" dirty="0" smtClean="0">
                <a:solidFill>
                  <a:srgbClr val="FFFF00"/>
                </a:solidFill>
              </a:rPr>
              <a:t>, Altman DG. </a:t>
            </a:r>
            <a:r>
              <a:rPr lang="pt-BR" sz="1200" dirty="0" err="1" smtClean="0">
                <a:solidFill>
                  <a:srgbClr val="FFFF00"/>
                </a:solidFill>
              </a:rPr>
              <a:t>Guidance</a:t>
            </a:r>
            <a:r>
              <a:rPr lang="pt-BR" sz="1200" dirty="0" smtClean="0">
                <a:solidFill>
                  <a:srgbClr val="FFFF00"/>
                </a:solidFill>
              </a:rPr>
              <a:t> for </a:t>
            </a:r>
            <a:r>
              <a:rPr lang="pt-BR" sz="1200" dirty="0" err="1" smtClean="0">
                <a:solidFill>
                  <a:srgbClr val="FFFF00"/>
                </a:solidFill>
              </a:rPr>
              <a:t>developers</a:t>
            </a:r>
            <a:r>
              <a:rPr lang="pt-BR" sz="1200" dirty="0" smtClean="0">
                <a:solidFill>
                  <a:srgbClr val="FFFF00"/>
                </a:solidFill>
              </a:rPr>
              <a:t> </a:t>
            </a:r>
            <a:r>
              <a:rPr lang="pt-BR" sz="1200" dirty="0" err="1" smtClean="0">
                <a:solidFill>
                  <a:srgbClr val="FFFF00"/>
                </a:solidFill>
              </a:rPr>
              <a:t>of</a:t>
            </a:r>
            <a:r>
              <a:rPr lang="pt-BR" sz="1200" dirty="0" smtClean="0">
                <a:solidFill>
                  <a:srgbClr val="FFFF00"/>
                </a:solidFill>
              </a:rPr>
              <a:t> </a:t>
            </a:r>
            <a:r>
              <a:rPr lang="pt-BR" sz="1200" dirty="0" err="1" smtClean="0">
                <a:solidFill>
                  <a:srgbClr val="FFFF00"/>
                </a:solidFill>
              </a:rPr>
              <a:t>health</a:t>
            </a:r>
            <a:r>
              <a:rPr lang="pt-BR" sz="1200" dirty="0" smtClean="0">
                <a:solidFill>
                  <a:srgbClr val="FFFF00"/>
                </a:solidFill>
              </a:rPr>
              <a:t> </a:t>
            </a:r>
            <a:r>
              <a:rPr lang="pt-BR" sz="1200" dirty="0" err="1" smtClean="0">
                <a:solidFill>
                  <a:srgbClr val="FFFF00"/>
                </a:solidFill>
              </a:rPr>
              <a:t>research</a:t>
            </a:r>
            <a:r>
              <a:rPr lang="pt-BR" sz="1200" dirty="0" smtClean="0">
                <a:solidFill>
                  <a:srgbClr val="FFFF00"/>
                </a:solidFill>
              </a:rPr>
              <a:t> </a:t>
            </a:r>
            <a:r>
              <a:rPr lang="pt-BR" sz="1200" dirty="0" err="1" smtClean="0">
                <a:solidFill>
                  <a:srgbClr val="FFFF00"/>
                </a:solidFill>
              </a:rPr>
              <a:t>reporting</a:t>
            </a:r>
            <a:r>
              <a:rPr lang="pt-BR" sz="1200" dirty="0" smtClean="0">
                <a:solidFill>
                  <a:srgbClr val="FFFF00"/>
                </a:solidFill>
              </a:rPr>
              <a:t> </a:t>
            </a:r>
            <a:r>
              <a:rPr lang="pt-BR" sz="1200" dirty="0" err="1" smtClean="0">
                <a:solidFill>
                  <a:srgbClr val="FFFF00"/>
                </a:solidFill>
              </a:rPr>
              <a:t>guidelines</a:t>
            </a:r>
            <a:r>
              <a:rPr lang="pt-BR" sz="1200" dirty="0" smtClean="0">
                <a:solidFill>
                  <a:srgbClr val="FFFF00"/>
                </a:solidFill>
              </a:rPr>
              <a:t>. </a:t>
            </a:r>
            <a:r>
              <a:rPr lang="pt-BR" sz="1200" dirty="0" err="1" smtClean="0">
                <a:solidFill>
                  <a:srgbClr val="FFFF00"/>
                </a:solidFill>
              </a:rPr>
              <a:t>PLoS</a:t>
            </a:r>
            <a:r>
              <a:rPr lang="pt-BR" sz="1200" dirty="0" smtClean="0">
                <a:solidFill>
                  <a:srgbClr val="FFFF00"/>
                </a:solidFill>
              </a:rPr>
              <a:t> </a:t>
            </a:r>
            <a:r>
              <a:rPr lang="pt-BR" sz="1200" dirty="0" err="1" smtClean="0">
                <a:solidFill>
                  <a:srgbClr val="FFFF00"/>
                </a:solidFill>
              </a:rPr>
              <a:t>Med</a:t>
            </a:r>
            <a:r>
              <a:rPr lang="pt-BR" sz="1200" dirty="0" smtClean="0">
                <a:solidFill>
                  <a:srgbClr val="FFFF00"/>
                </a:solidFill>
              </a:rPr>
              <a:t>, 7(2), 2010</a:t>
            </a:r>
            <a:endParaRPr lang="pt-BR" sz="1200" dirty="0">
              <a:solidFill>
                <a:srgbClr val="FFFF00"/>
              </a:solidFill>
            </a:endParaRPr>
          </a:p>
        </p:txBody>
      </p:sp>
      <p:sp>
        <p:nvSpPr>
          <p:cNvPr id="17" name="Retângulo Arredondado 16"/>
          <p:cNvSpPr/>
          <p:nvPr/>
        </p:nvSpPr>
        <p:spPr>
          <a:xfrm>
            <a:off x="-194516" y="2410251"/>
            <a:ext cx="7291510" cy="3245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247084" y="2365484"/>
            <a:ext cx="6705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Focused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core </a:t>
            </a:r>
            <a:r>
              <a:rPr lang="pt-BR" dirty="0" err="1" smtClean="0"/>
              <a:t>reporting</a:t>
            </a:r>
            <a:r>
              <a:rPr lang="pt-BR" dirty="0" smtClean="0"/>
              <a:t> </a:t>
            </a:r>
            <a:r>
              <a:rPr lang="pt-BR" dirty="0" err="1" smtClean="0"/>
              <a:t>items</a:t>
            </a:r>
            <a:r>
              <a:rPr lang="pt-BR" dirty="0" smtClean="0"/>
              <a:t>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related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causality</a:t>
            </a:r>
            <a:r>
              <a:rPr lang="pt-BR" dirty="0" smtClean="0"/>
              <a:t> </a:t>
            </a:r>
            <a:r>
              <a:rPr lang="mr-IN" dirty="0" smtClean="0"/>
              <a:t>–</a:t>
            </a:r>
            <a:r>
              <a:rPr lang="pt-BR" dirty="0" smtClean="0"/>
              <a:t> case </a:t>
            </a:r>
            <a:r>
              <a:rPr lang="pt-BR" dirty="0" err="1" smtClean="0"/>
              <a:t>report</a:t>
            </a:r>
            <a:endParaRPr lang="pt-BR" dirty="0"/>
          </a:p>
        </p:txBody>
      </p:sp>
      <p:sp>
        <p:nvSpPr>
          <p:cNvPr id="21" name="Retângulo Arredondado 20"/>
          <p:cNvSpPr/>
          <p:nvPr/>
        </p:nvSpPr>
        <p:spPr>
          <a:xfrm>
            <a:off x="-194516" y="3168207"/>
            <a:ext cx="5370513" cy="3245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247084" y="3123440"/>
            <a:ext cx="4928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Despite</a:t>
            </a:r>
            <a:r>
              <a:rPr lang="pt-BR" dirty="0" smtClean="0"/>
              <a:t> </a:t>
            </a:r>
            <a:r>
              <a:rPr lang="pt-BR" dirty="0" err="1" smtClean="0"/>
              <a:t>methodized</a:t>
            </a:r>
            <a:r>
              <a:rPr lang="pt-BR" dirty="0" smtClean="0"/>
              <a:t>, it </a:t>
            </a:r>
            <a:r>
              <a:rPr lang="pt-BR" dirty="0" err="1" smtClean="0"/>
              <a:t>is</a:t>
            </a:r>
            <a:r>
              <a:rPr lang="pt-BR" dirty="0" smtClean="0"/>
              <a:t> still expert-</a:t>
            </a:r>
            <a:r>
              <a:rPr lang="pt-BR" dirty="0" err="1" smtClean="0"/>
              <a:t>based</a:t>
            </a:r>
            <a:r>
              <a:rPr lang="pt-BR" dirty="0" smtClean="0"/>
              <a:t> </a:t>
            </a:r>
            <a:r>
              <a:rPr lang="pt-BR" dirty="0" err="1" smtClean="0"/>
              <a:t>opinion</a:t>
            </a:r>
            <a:endParaRPr lang="pt-BR" dirty="0"/>
          </a:p>
        </p:txBody>
      </p:sp>
      <p:sp>
        <p:nvSpPr>
          <p:cNvPr id="24" name="Retângulo Arredondado 23"/>
          <p:cNvSpPr/>
          <p:nvPr/>
        </p:nvSpPr>
        <p:spPr>
          <a:xfrm>
            <a:off x="-126987" y="3926163"/>
            <a:ext cx="8429327" cy="60156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314614" y="3881396"/>
            <a:ext cx="8763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Disclosures</a:t>
            </a:r>
            <a:r>
              <a:rPr lang="pt-BR" dirty="0" smtClean="0"/>
              <a:t>, de-</a:t>
            </a:r>
            <a:r>
              <a:rPr lang="pt-BR" dirty="0" err="1" smtClean="0"/>
              <a:t>identification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patient</a:t>
            </a:r>
            <a:r>
              <a:rPr lang="pt-BR" dirty="0" smtClean="0"/>
              <a:t>, IRB </a:t>
            </a:r>
            <a:r>
              <a:rPr lang="pt-BR" dirty="0" err="1" smtClean="0"/>
              <a:t>approval</a:t>
            </a:r>
            <a:r>
              <a:rPr lang="pt-BR" dirty="0" smtClean="0"/>
              <a:t> </a:t>
            </a:r>
            <a:r>
              <a:rPr lang="pt-BR" dirty="0" smtClean="0">
                <a:sym typeface="Wingdings"/>
              </a:rPr>
              <a:t> </a:t>
            </a:r>
            <a:r>
              <a:rPr lang="pt-BR" dirty="0" err="1" smtClean="0">
                <a:sym typeface="Wingdings"/>
              </a:rPr>
              <a:t>consider</a:t>
            </a:r>
            <a:r>
              <a:rPr lang="pt-BR" dirty="0" smtClean="0">
                <a:sym typeface="Wingdings"/>
              </a:rPr>
              <a:t> </a:t>
            </a:r>
            <a:r>
              <a:rPr lang="pt-BR" dirty="0" err="1" smtClean="0">
                <a:sym typeface="Wingdings"/>
              </a:rPr>
              <a:t>to</a:t>
            </a:r>
            <a:r>
              <a:rPr lang="pt-BR" dirty="0" smtClean="0">
                <a:sym typeface="Wingdings"/>
              </a:rPr>
              <a:t> </a:t>
            </a:r>
            <a:r>
              <a:rPr lang="pt-BR" dirty="0" err="1" smtClean="0">
                <a:sym typeface="Wingdings"/>
              </a:rPr>
              <a:t>be</a:t>
            </a:r>
            <a:r>
              <a:rPr lang="pt-BR" dirty="0" smtClean="0">
                <a:sym typeface="Wingdings"/>
              </a:rPr>
              <a:t> </a:t>
            </a:r>
            <a:r>
              <a:rPr lang="pt-BR" dirty="0" err="1" smtClean="0">
                <a:sym typeface="Wingdings"/>
              </a:rPr>
              <a:t>addressed</a:t>
            </a:r>
            <a:r>
              <a:rPr lang="pt-BR" dirty="0" smtClean="0">
                <a:sym typeface="Wingdings"/>
              </a:rPr>
              <a:t> </a:t>
            </a:r>
            <a:r>
              <a:rPr lang="pt-BR" dirty="0" err="1" smtClean="0">
                <a:sym typeface="Wingdings"/>
              </a:rPr>
              <a:t>previously</a:t>
            </a:r>
            <a:r>
              <a:rPr lang="pt-BR" dirty="0" smtClean="0">
                <a:sym typeface="Wingdings"/>
              </a:rPr>
              <a:t> </a:t>
            </a:r>
            <a:r>
              <a:rPr lang="pt-BR" dirty="0" err="1" smtClean="0">
                <a:sym typeface="Wingdings"/>
              </a:rPr>
              <a:t>by</a:t>
            </a:r>
            <a:r>
              <a:rPr lang="pt-BR" dirty="0" smtClean="0">
                <a:sym typeface="Wingdings"/>
              </a:rPr>
              <a:t> </a:t>
            </a:r>
            <a:r>
              <a:rPr lang="pt-BR" dirty="0" err="1" smtClean="0">
                <a:sym typeface="Wingdings"/>
              </a:rPr>
              <a:t>journals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11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21" grpId="0" animBg="1"/>
      <p:bldP spid="22" grpId="0"/>
      <p:bldP spid="24" grpId="0" animBg="1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 flipV="1">
            <a:off x="284144" y="660682"/>
            <a:ext cx="8443913" cy="4603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pt-BR" altLang="x-none" sz="1300">
              <a:solidFill>
                <a:srgbClr val="FFFFFF"/>
              </a:solidFill>
            </a:endParaRP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3" y="90102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endParaRPr lang="pt-BR" altLang="x-none"/>
          </a:p>
        </p:txBody>
      </p:sp>
      <p:sp>
        <p:nvSpPr>
          <p:cNvPr id="3" name="Rectangle 12"/>
          <p:cNvSpPr>
            <a:spLocks noChangeArrowheads="1"/>
          </p:cNvSpPr>
          <p:nvPr/>
        </p:nvSpPr>
        <p:spPr bwMode="auto">
          <a:xfrm>
            <a:off x="3" y="547302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endParaRPr lang="pt-BR" altLang="x-none"/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284144" y="300534"/>
            <a:ext cx="795596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pt-BR" sz="2400" i="1" dirty="0">
                <a:solidFill>
                  <a:srgbClr val="FFFF00"/>
                </a:solidFill>
                <a:latin typeface="Calibri" charset="0"/>
              </a:rPr>
              <a:t>		</a:t>
            </a:r>
            <a:endParaRPr lang="pt-BR" altLang="pt-BR" sz="2400" b="0" i="1" dirty="0">
              <a:solidFill>
                <a:srgbClr val="FFFF00"/>
              </a:solidFill>
              <a:latin typeface="Calibri" charset="0"/>
            </a:endParaRPr>
          </a:p>
          <a:p>
            <a:r>
              <a:rPr lang="pt-BR" altLang="pt-BR" sz="2400" b="0" i="1" dirty="0" err="1" smtClean="0">
                <a:solidFill>
                  <a:srgbClr val="FFFF00"/>
                </a:solidFill>
                <a:latin typeface="Calibri" charset="0"/>
              </a:rPr>
              <a:t>CAse</a:t>
            </a:r>
            <a:r>
              <a:rPr lang="pt-BR" altLang="pt-BR" sz="2400" b="0" i="1" dirty="0" smtClean="0">
                <a:solidFill>
                  <a:srgbClr val="FFFF00"/>
                </a:solidFill>
                <a:latin typeface="Calibri" charset="0"/>
              </a:rPr>
              <a:t> </a:t>
            </a:r>
            <a:r>
              <a:rPr lang="pt-BR" altLang="pt-BR" sz="2400" b="0" i="1" dirty="0" err="1" smtClean="0">
                <a:solidFill>
                  <a:srgbClr val="FFFF00"/>
                </a:solidFill>
                <a:latin typeface="Calibri" charset="0"/>
              </a:rPr>
              <a:t>REport</a:t>
            </a:r>
            <a:r>
              <a:rPr lang="pt-BR" altLang="pt-BR" sz="2400" b="0" i="1" dirty="0" smtClean="0">
                <a:solidFill>
                  <a:srgbClr val="FFFF00"/>
                </a:solidFill>
                <a:latin typeface="Calibri" charset="0"/>
              </a:rPr>
              <a:t> </a:t>
            </a:r>
            <a:r>
              <a:rPr lang="pt-BR" altLang="pt-BR" sz="2400" b="0" i="1" dirty="0" err="1" smtClean="0">
                <a:solidFill>
                  <a:srgbClr val="FFFF00"/>
                </a:solidFill>
                <a:latin typeface="Calibri" charset="0"/>
              </a:rPr>
              <a:t>guide</a:t>
            </a:r>
            <a:r>
              <a:rPr lang="pt-BR" altLang="pt-BR" sz="2400" b="0" i="1" dirty="0" smtClean="0">
                <a:solidFill>
                  <a:srgbClr val="FFFF00"/>
                </a:solidFill>
                <a:latin typeface="Calibri" charset="0"/>
              </a:rPr>
              <a:t> </a:t>
            </a:r>
            <a:r>
              <a:rPr lang="mr-IN" altLang="pt-BR" sz="2400" b="0" i="1" dirty="0" smtClean="0">
                <a:solidFill>
                  <a:srgbClr val="FFFF00"/>
                </a:solidFill>
                <a:latin typeface="Calibri" charset="0"/>
              </a:rPr>
              <a:t>–</a:t>
            </a:r>
            <a:r>
              <a:rPr lang="pt-BR" altLang="pt-BR" sz="2400" b="0" i="1" dirty="0" smtClean="0">
                <a:solidFill>
                  <a:srgbClr val="FFFF00"/>
                </a:solidFill>
                <a:latin typeface="Calibri" charset="0"/>
              </a:rPr>
              <a:t> </a:t>
            </a:r>
            <a:r>
              <a:rPr lang="pt-BR" altLang="pt-BR" sz="2400" b="0" i="1" dirty="0" err="1" smtClean="0">
                <a:solidFill>
                  <a:srgbClr val="FFFF00"/>
                </a:solidFill>
                <a:latin typeface="Calibri" charset="0"/>
              </a:rPr>
              <a:t>appraising</a:t>
            </a:r>
            <a:r>
              <a:rPr lang="pt-BR" altLang="pt-BR" sz="2400" b="0" i="1" dirty="0" smtClean="0">
                <a:solidFill>
                  <a:srgbClr val="FFFF00"/>
                </a:solidFill>
                <a:latin typeface="Calibri" charset="0"/>
              </a:rPr>
              <a:t> </a:t>
            </a:r>
            <a:r>
              <a:rPr lang="pt-BR" altLang="pt-BR" sz="2400" b="0" i="1" dirty="0" err="1" smtClean="0">
                <a:solidFill>
                  <a:srgbClr val="FFFF00"/>
                </a:solidFill>
                <a:latin typeface="Calibri" charset="0"/>
              </a:rPr>
              <a:t>Misaghian-Xanthos</a:t>
            </a:r>
            <a:r>
              <a:rPr lang="pt-BR" altLang="pt-BR" sz="2400" b="0" i="1" dirty="0" smtClean="0">
                <a:solidFill>
                  <a:srgbClr val="FFFF00"/>
                </a:solidFill>
                <a:latin typeface="Calibri" charset="0"/>
              </a:rPr>
              <a:t> et al., 2016</a:t>
            </a:r>
            <a:endParaRPr lang="pt-BR" altLang="pt-BR" sz="2400" b="0" i="1" dirty="0">
              <a:solidFill>
                <a:srgbClr val="FFFF00"/>
              </a:solidFill>
              <a:latin typeface="Calibri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84144" y="69701"/>
            <a:ext cx="3958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>
                <a:solidFill>
                  <a:srgbClr val="FFFF00"/>
                </a:solidFill>
              </a:rPr>
              <a:t>The CARE </a:t>
            </a:r>
            <a:r>
              <a:rPr lang="pt-BR" sz="3600" b="1" dirty="0" err="1" smtClean="0">
                <a:solidFill>
                  <a:srgbClr val="FFFF00"/>
                </a:solidFill>
              </a:rPr>
              <a:t>Guideline</a:t>
            </a:r>
            <a:endParaRPr lang="pt-BR" sz="3600" b="1" dirty="0">
              <a:solidFill>
                <a:srgbClr val="FFFF00"/>
              </a:solidFill>
            </a:endParaRPr>
          </a:p>
        </p:txBody>
      </p:sp>
      <p:sp>
        <p:nvSpPr>
          <p:cNvPr id="17" name="Retângulo Arredondado 16"/>
          <p:cNvSpPr/>
          <p:nvPr/>
        </p:nvSpPr>
        <p:spPr>
          <a:xfrm>
            <a:off x="-111392" y="1350359"/>
            <a:ext cx="2262312" cy="3245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330208" y="1311569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Case series</a:t>
            </a:r>
            <a:endParaRPr lang="pt-BR" dirty="0"/>
          </a:p>
        </p:txBody>
      </p:sp>
      <p:sp>
        <p:nvSpPr>
          <p:cNvPr id="19" name="Retângulo Arredondado 18"/>
          <p:cNvSpPr/>
          <p:nvPr/>
        </p:nvSpPr>
        <p:spPr>
          <a:xfrm>
            <a:off x="-384464" y="1898302"/>
            <a:ext cx="3241964" cy="3245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330208" y="1874317"/>
            <a:ext cx="237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DKA </a:t>
            </a:r>
            <a:r>
              <a:rPr lang="pt-BR" dirty="0" err="1" smtClean="0"/>
              <a:t>on</a:t>
            </a:r>
            <a:r>
              <a:rPr lang="pt-BR" dirty="0" smtClean="0"/>
              <a:t> SGLT2i </a:t>
            </a:r>
            <a:r>
              <a:rPr lang="pt-BR" dirty="0" err="1" smtClean="0"/>
              <a:t>regimen</a:t>
            </a:r>
            <a:endParaRPr lang="pt-BR" dirty="0"/>
          </a:p>
        </p:txBody>
      </p:sp>
      <p:sp>
        <p:nvSpPr>
          <p:cNvPr id="21" name="Retângulo Arredondado 20"/>
          <p:cNvSpPr/>
          <p:nvPr/>
        </p:nvSpPr>
        <p:spPr>
          <a:xfrm>
            <a:off x="-197427" y="2432920"/>
            <a:ext cx="3054927" cy="3245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330208" y="2388578"/>
            <a:ext cx="2537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Multi-institution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44" y="2987297"/>
            <a:ext cx="8477407" cy="3397827"/>
          </a:xfrm>
          <a:prstGeom prst="round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-20782" y="6355562"/>
            <a:ext cx="8645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 smtClean="0">
                <a:solidFill>
                  <a:srgbClr val="FFFF00"/>
                </a:solidFill>
              </a:rPr>
              <a:t>Misaghian-Xanthos</a:t>
            </a:r>
            <a:r>
              <a:rPr lang="pt-BR" sz="1400" dirty="0" smtClean="0">
                <a:solidFill>
                  <a:srgbClr val="FFFF00"/>
                </a:solidFill>
              </a:rPr>
              <a:t> N, </a:t>
            </a:r>
            <a:r>
              <a:rPr lang="pt-BR" sz="1400" dirty="0" err="1" smtClean="0">
                <a:solidFill>
                  <a:srgbClr val="FFFF00"/>
                </a:solidFill>
              </a:rPr>
              <a:t>Shariff</a:t>
            </a:r>
            <a:r>
              <a:rPr lang="pt-BR" sz="1400" dirty="0" smtClean="0">
                <a:solidFill>
                  <a:srgbClr val="FFFF00"/>
                </a:solidFill>
              </a:rPr>
              <a:t> AI, </a:t>
            </a:r>
            <a:r>
              <a:rPr lang="pt-BR" sz="1400" dirty="0" err="1" smtClean="0">
                <a:solidFill>
                  <a:srgbClr val="FFFF00"/>
                </a:solidFill>
              </a:rPr>
              <a:t>Mekala</a:t>
            </a:r>
            <a:r>
              <a:rPr lang="pt-BR" sz="1400" dirty="0" smtClean="0">
                <a:solidFill>
                  <a:srgbClr val="FFFF00"/>
                </a:solidFill>
              </a:rPr>
              <a:t> </a:t>
            </a:r>
            <a:r>
              <a:rPr lang="pt-BR" sz="1400" dirty="0" err="1" smtClean="0">
                <a:solidFill>
                  <a:srgbClr val="FFFF00"/>
                </a:solidFill>
              </a:rPr>
              <a:t>K</a:t>
            </a:r>
            <a:r>
              <a:rPr lang="pt-BR" sz="1400" dirty="0" smtClean="0">
                <a:solidFill>
                  <a:srgbClr val="FFFF00"/>
                </a:solidFill>
              </a:rPr>
              <a:t> et al. </a:t>
            </a:r>
            <a:r>
              <a:rPr lang="pt-BR" sz="1400" dirty="0" err="1" smtClean="0">
                <a:solidFill>
                  <a:srgbClr val="FFFF00"/>
                </a:solidFill>
              </a:rPr>
              <a:t>Sodium</a:t>
            </a:r>
            <a:r>
              <a:rPr lang="pt-BR" sz="1400" dirty="0" smtClean="0">
                <a:solidFill>
                  <a:srgbClr val="FFFF00"/>
                </a:solidFill>
              </a:rPr>
              <a:t>-glucose </a:t>
            </a:r>
            <a:r>
              <a:rPr lang="pt-BR" sz="1400" dirty="0" err="1" smtClean="0">
                <a:solidFill>
                  <a:srgbClr val="FFFF00"/>
                </a:solidFill>
              </a:rPr>
              <a:t>cotransporter</a:t>
            </a:r>
            <a:r>
              <a:rPr lang="pt-BR" sz="1400" dirty="0" smtClean="0">
                <a:solidFill>
                  <a:srgbClr val="FFFF00"/>
                </a:solidFill>
              </a:rPr>
              <a:t> 2 </a:t>
            </a:r>
            <a:r>
              <a:rPr lang="pt-BR" sz="1400" dirty="0" err="1" smtClean="0">
                <a:solidFill>
                  <a:srgbClr val="FFFF00"/>
                </a:solidFill>
              </a:rPr>
              <a:t>inhibitors</a:t>
            </a:r>
            <a:r>
              <a:rPr lang="pt-BR" sz="1400" dirty="0" smtClean="0">
                <a:solidFill>
                  <a:srgbClr val="FFFF00"/>
                </a:solidFill>
              </a:rPr>
              <a:t> </a:t>
            </a:r>
            <a:r>
              <a:rPr lang="pt-BR" sz="1400" dirty="0" err="1" smtClean="0">
                <a:solidFill>
                  <a:srgbClr val="FFFF00"/>
                </a:solidFill>
              </a:rPr>
              <a:t>and</a:t>
            </a:r>
            <a:r>
              <a:rPr lang="pt-BR" sz="1400" dirty="0" smtClean="0">
                <a:solidFill>
                  <a:srgbClr val="FFFF00"/>
                </a:solidFill>
              </a:rPr>
              <a:t> </a:t>
            </a:r>
            <a:r>
              <a:rPr lang="pt-BR" sz="1400" dirty="0" err="1" smtClean="0">
                <a:solidFill>
                  <a:srgbClr val="FFFF00"/>
                </a:solidFill>
              </a:rPr>
              <a:t>diabetic</a:t>
            </a:r>
            <a:r>
              <a:rPr lang="pt-BR" sz="1400" dirty="0" smtClean="0">
                <a:solidFill>
                  <a:srgbClr val="FFFF00"/>
                </a:solidFill>
              </a:rPr>
              <a:t> </a:t>
            </a:r>
            <a:r>
              <a:rPr lang="pt-BR" sz="1400" dirty="0" err="1" smtClean="0">
                <a:solidFill>
                  <a:srgbClr val="FFFF00"/>
                </a:solidFill>
              </a:rPr>
              <a:t>ketoacidosis</a:t>
            </a:r>
            <a:r>
              <a:rPr lang="pt-BR" sz="1400" dirty="0" smtClean="0">
                <a:solidFill>
                  <a:srgbClr val="FFFF00"/>
                </a:solidFill>
              </a:rPr>
              <a:t>: a case-series </a:t>
            </a:r>
            <a:r>
              <a:rPr lang="pt-BR" sz="1400" dirty="0" err="1" smtClean="0">
                <a:solidFill>
                  <a:srgbClr val="FFFF00"/>
                </a:solidFill>
              </a:rPr>
              <a:t>from</a:t>
            </a:r>
            <a:r>
              <a:rPr lang="pt-BR" sz="1400" dirty="0" smtClean="0">
                <a:solidFill>
                  <a:srgbClr val="FFFF00"/>
                </a:solidFill>
              </a:rPr>
              <a:t> </a:t>
            </a:r>
            <a:r>
              <a:rPr lang="pt-BR" sz="1400" dirty="0" err="1" smtClean="0">
                <a:solidFill>
                  <a:srgbClr val="FFFF00"/>
                </a:solidFill>
              </a:rPr>
              <a:t>three</a:t>
            </a:r>
            <a:r>
              <a:rPr lang="pt-BR" sz="1400" dirty="0" smtClean="0">
                <a:solidFill>
                  <a:srgbClr val="FFFF00"/>
                </a:solidFill>
              </a:rPr>
              <a:t> </a:t>
            </a:r>
            <a:r>
              <a:rPr lang="pt-BR" sz="1400" dirty="0" err="1" smtClean="0">
                <a:solidFill>
                  <a:srgbClr val="FFFF00"/>
                </a:solidFill>
              </a:rPr>
              <a:t>academic</a:t>
            </a:r>
            <a:r>
              <a:rPr lang="pt-BR" sz="1400" dirty="0" smtClean="0">
                <a:solidFill>
                  <a:srgbClr val="FFFF00"/>
                </a:solidFill>
              </a:rPr>
              <a:t> </a:t>
            </a:r>
            <a:r>
              <a:rPr lang="pt-BR" sz="1400" dirty="0" err="1" smtClean="0">
                <a:solidFill>
                  <a:srgbClr val="FFFF00"/>
                </a:solidFill>
              </a:rPr>
              <a:t>institutions</a:t>
            </a:r>
            <a:r>
              <a:rPr lang="pt-BR" sz="1400" dirty="0" smtClean="0">
                <a:solidFill>
                  <a:srgbClr val="FFFF00"/>
                </a:solidFill>
              </a:rPr>
              <a:t>. Diabetes </a:t>
            </a:r>
            <a:r>
              <a:rPr lang="pt-BR" sz="1400" dirty="0" err="1" smtClean="0">
                <a:solidFill>
                  <a:srgbClr val="FFFF00"/>
                </a:solidFill>
              </a:rPr>
              <a:t>Care</a:t>
            </a:r>
            <a:r>
              <a:rPr lang="pt-BR" sz="1400" dirty="0" smtClean="0">
                <a:solidFill>
                  <a:srgbClr val="FFFF00"/>
                </a:solidFill>
              </a:rPr>
              <a:t>, 2017.</a:t>
            </a:r>
            <a:endParaRPr lang="pt-BR" sz="1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 animBg="1"/>
      <p:bldP spid="20" grpId="0"/>
      <p:bldP spid="21" grpId="0" animBg="1"/>
      <p:bldP spid="2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2046</TotalTime>
  <Words>822</Words>
  <Application>Microsoft Macintosh PowerPoint</Application>
  <PresentationFormat>Apresentação na tela (4:3)</PresentationFormat>
  <Paragraphs>132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Mangal</vt:lpstr>
      <vt:lpstr>Times New Roman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Eliana Silva</dc:creator>
  <cp:lastModifiedBy>Eliana Silva</cp:lastModifiedBy>
  <cp:revision>86</cp:revision>
  <dcterms:created xsi:type="dcterms:W3CDTF">2017-04-24T15:20:29Z</dcterms:created>
  <dcterms:modified xsi:type="dcterms:W3CDTF">2017-10-06T15:20:29Z</dcterms:modified>
</cp:coreProperties>
</file>