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408" r:id="rId2"/>
    <p:sldId id="410" r:id="rId3"/>
    <p:sldId id="412" r:id="rId4"/>
    <p:sldId id="41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AEC"/>
    <a:srgbClr val="E15A78"/>
    <a:srgbClr val="D91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4"/>
    <p:restoredTop sz="94599"/>
  </p:normalViewPr>
  <p:slideViewPr>
    <p:cSldViewPr snapToGrid="0" snapToObjects="1">
      <p:cViewPr>
        <p:scale>
          <a:sx n="107" d="100"/>
          <a:sy n="107" d="100"/>
        </p:scale>
        <p:origin x="4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667F-67F5-0748-B3A2-273DA7DF42A8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0DA4-6C4B-EC41-A4B9-7F0F10043200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1A3F-36E9-6749-A474-D8CF249BF917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1D97-816C-FE4D-9F5B-E8225CEFFE2B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445168" y="6112042"/>
            <a:ext cx="9841831" cy="6617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 flipV="1">
            <a:off x="396878" y="1538291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77787" y="127001"/>
            <a:ext cx="9317039" cy="1292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Universidade Federal do Rio Grande do Sul</a:t>
            </a:r>
            <a:endParaRPr lang="pt-BR" sz="2400" b="1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Program</a:t>
            </a: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a de Pós-Graduação em Cardiologia e Ciências Cardiovasculares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pt-BR" dirty="0">
                <a:solidFill>
                  <a:schemeClr val="bg2"/>
                </a:solidFill>
                <a:ea typeface="Times New Roman" charset="0"/>
                <a:cs typeface="Times New Roman" charset="0"/>
              </a:rPr>
              <a:t>Hospital de Clinicas de Porto Alegre</a:t>
            </a:r>
          </a:p>
          <a:p>
            <a:pPr algn="ctr">
              <a:defRPr/>
            </a:pPr>
            <a:r>
              <a:rPr lang="pt-BR" dirty="0" smtClean="0">
                <a:solidFill>
                  <a:schemeClr val="bg2"/>
                </a:solidFill>
                <a:ea typeface="Times New Roman" charset="0"/>
                <a:cs typeface="Times New Roman" charset="0"/>
              </a:rPr>
              <a:t>Laboratório de Fisiopatologia do Exercício</a:t>
            </a:r>
            <a:endParaRPr lang="pt-BR" dirty="0">
              <a:solidFill>
                <a:schemeClr val="bg2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15363" name="Imagem 60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3" y="6160167"/>
            <a:ext cx="666954" cy="55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m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522" r="6638" b="3143"/>
          <a:stretch>
            <a:fillRect/>
          </a:stretch>
        </p:blipFill>
        <p:spPr bwMode="auto">
          <a:xfrm>
            <a:off x="5792560" y="6190794"/>
            <a:ext cx="479374" cy="53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/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" r="13522" b="7343"/>
          <a:stretch/>
        </p:blipFill>
        <p:spPr bwMode="auto">
          <a:xfrm>
            <a:off x="4237693" y="6205649"/>
            <a:ext cx="1090146" cy="45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" y="819838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1800">
                <a:latin typeface="Calibri" charset="0"/>
              </a:rPr>
              <a:t>		</a:t>
            </a:r>
            <a:endParaRPr lang="pt-BR" altLang="pt-BR" sz="1800" b="0">
              <a:latin typeface="Calibri" charset="0"/>
            </a:endParaRPr>
          </a:p>
          <a:p>
            <a:endParaRPr lang="pt-BR" altLang="pt-BR" sz="1800" b="0">
              <a:latin typeface="Calibri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97658" y="2371030"/>
            <a:ext cx="8642351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Aplicações diretas para aquisição de medicamentos no Sistema </a:t>
            </a:r>
            <a:r>
              <a:rPr lang="pt-BR" sz="3600" b="1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Único de Saúde</a:t>
            </a:r>
            <a:endParaRPr lang="pt-BR" sz="3600" b="1" dirty="0" smtClean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eaLnBrk="1" hangingPunct="1">
              <a:defRPr/>
            </a:pPr>
            <a:r>
              <a:rPr lang="pt-BR" sz="200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Vieira FP, </a:t>
            </a:r>
            <a:r>
              <a:rPr lang="pt-BR" sz="2000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Zucch</a:t>
            </a:r>
            <a:r>
              <a:rPr lang="pt-BR" sz="2000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pt-BR" sz="200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P. </a:t>
            </a:r>
            <a:r>
              <a:rPr lang="pt-BR" sz="2000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Rev</a:t>
            </a:r>
            <a:r>
              <a:rPr lang="pt-BR" sz="200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Saude</a:t>
            </a:r>
            <a:r>
              <a:rPr lang="pt-BR" sz="200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000" dirty="0" err="1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Publ</a:t>
            </a:r>
            <a:r>
              <a:rPr lang="pt-BR" sz="20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2000" dirty="0" smtClean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2011;45(5):906-13.</a:t>
            </a:r>
            <a:endParaRPr lang="pt-BR" sz="4400" i="1" dirty="0" smtClean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9915" y="4514381"/>
            <a:ext cx="2955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Lucas Helal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Science Framework: </a:t>
            </a:r>
            <a:r>
              <a:rPr lang="en-US" sz="1400" dirty="0">
                <a:solidFill>
                  <a:srgbClr val="FFFF00"/>
                </a:solidFill>
              </a:rPr>
              <a:t>osf.io/6xzyf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GitHub: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>
                <a:solidFill>
                  <a:srgbClr val="FFFF00"/>
                </a:solidFill>
              </a:rPr>
              <a:t>https://</a:t>
            </a:r>
            <a:r>
              <a:rPr lang="en-US" sz="1400" dirty="0" smtClean="0">
                <a:solidFill>
                  <a:srgbClr val="FFFF00"/>
                </a:solidFill>
              </a:rPr>
              <a:t>github.com/lhelal</a:t>
            </a:r>
          </a:p>
          <a:p>
            <a:r>
              <a:rPr lang="en-US" sz="1400" dirty="0" err="1" smtClean="0">
                <a:solidFill>
                  <a:schemeClr val="bg1"/>
                </a:solidFill>
              </a:rPr>
              <a:t>lucas.helal@ufrgs.br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Imagem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3" t="1926" r="15870" b="271"/>
          <a:stretch/>
        </p:blipFill>
        <p:spPr>
          <a:xfrm>
            <a:off x="1900703" y="4543213"/>
            <a:ext cx="1132029" cy="114486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685" y="4636631"/>
            <a:ext cx="1089622" cy="10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Arredondado 22"/>
          <p:cNvSpPr/>
          <p:nvPr/>
        </p:nvSpPr>
        <p:spPr>
          <a:xfrm>
            <a:off x="-232063" y="1808481"/>
            <a:ext cx="8805286" cy="6676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4852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709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Background, justificativa e objetivos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675228" y="6500543"/>
            <a:ext cx="848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Vieira FP,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Zucchi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P.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Rev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Saude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Publ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2011;45(5):906-13.</a:t>
            </a:r>
            <a:endParaRPr lang="pt-BR" sz="4000" i="1" dirty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364" y="1817887"/>
            <a:ext cx="864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Gastos públicos com medicamentos </a:t>
            </a:r>
            <a:r>
              <a:rPr lang="pt-BR" dirty="0" smtClean="0">
                <a:sym typeface="Wingdings"/>
              </a:rPr>
              <a:t> problema global  medidas regulatórias e de austeridade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-439387" y="2745481"/>
            <a:ext cx="9500983" cy="615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05364" y="2751327"/>
            <a:ext cx="864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Evidência de aumento de gastos pelo governo brasileiros </a:t>
            </a:r>
            <a:r>
              <a:rPr lang="pt-BR" dirty="0" smtClean="0">
                <a:sym typeface="Wingdings"/>
              </a:rPr>
              <a:t> TARV  Criação da CMED, CAP e PMVG</a:t>
            </a:r>
            <a:endParaRPr lang="pt-BR" dirty="0"/>
          </a:p>
        </p:txBody>
      </p:sp>
      <p:sp>
        <p:nvSpPr>
          <p:cNvPr id="35" name="Retângulo Arredondado 34"/>
          <p:cNvSpPr/>
          <p:nvPr/>
        </p:nvSpPr>
        <p:spPr>
          <a:xfrm>
            <a:off x="-439387" y="3601034"/>
            <a:ext cx="8728364" cy="615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2505" y="3595005"/>
            <a:ext cx="879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SUS, a aquisição de medicamentos é feita de forma autônoma pela União, </a:t>
            </a:r>
            <a:r>
              <a:rPr lang="pt-BR" dirty="0" err="1" smtClean="0"/>
              <a:t>UFs</a:t>
            </a:r>
            <a:r>
              <a:rPr lang="pt-BR" dirty="0" smtClean="0"/>
              <a:t>, municípios e hospitais </a:t>
            </a:r>
            <a:r>
              <a:rPr lang="pt-BR" dirty="0" smtClean="0">
                <a:sym typeface="Wingdings"/>
              </a:rPr>
              <a:t> rede complexa e ainda não caracterizada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-232063" y="5067301"/>
            <a:ext cx="7041754" cy="615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06124" y="4568252"/>
            <a:ext cx="87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Objetivo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2510" y="5055426"/>
            <a:ext cx="7136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Analisar as aplicações diretas de recursos financeiros pelos entes federados para a aquisição de </a:t>
            </a:r>
            <a:r>
              <a:rPr lang="pt-BR" smtClean="0"/>
              <a:t>medicamentos pelo SUS</a:t>
            </a:r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94248" y="1348812"/>
            <a:ext cx="87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Background e </a:t>
            </a:r>
            <a:r>
              <a:rPr lang="pt-BR" sz="2400" i="1" dirty="0" err="1" smtClean="0">
                <a:solidFill>
                  <a:srgbClr val="FFFF00"/>
                </a:solidFill>
              </a:rPr>
              <a:t>justicativa</a:t>
            </a:r>
            <a:endParaRPr lang="pt-BR" sz="24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Arredondado 22"/>
          <p:cNvSpPr/>
          <p:nvPr/>
        </p:nvSpPr>
        <p:spPr>
          <a:xfrm>
            <a:off x="-222058" y="1374934"/>
            <a:ext cx="6670359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4852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19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Métodos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675228" y="6500543"/>
            <a:ext cx="8484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Vieira FP,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Zucchi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P.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Rev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Saude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Publ</a:t>
            </a:r>
            <a:r>
              <a:rPr lang="pt-BR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2011;45(5):906-13.</a:t>
            </a:r>
            <a:endParaRPr lang="pt-BR" sz="4000" i="1" dirty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5369" y="1384339"/>
            <a:ext cx="86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Valores liquidados com medicamentos em 2009 </a:t>
            </a:r>
            <a:r>
              <a:rPr lang="pt-BR" dirty="0" smtClean="0">
                <a:sym typeface="Wingdings"/>
              </a:rPr>
              <a:t> SIGA Brasil </a:t>
            </a:r>
            <a:endParaRPr lang="pt-BR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-429382" y="1908177"/>
            <a:ext cx="9500983" cy="3829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15369" y="1925897"/>
            <a:ext cx="86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Valores liquidados por cada ente federativo </a:t>
            </a:r>
            <a:r>
              <a:rPr lang="pt-BR" dirty="0" smtClean="0">
                <a:sym typeface="Wingdings"/>
              </a:rPr>
              <a:t>SIOPS</a:t>
            </a:r>
            <a:endParaRPr lang="pt-BR" dirty="0"/>
          </a:p>
        </p:txBody>
      </p:sp>
      <p:sp>
        <p:nvSpPr>
          <p:cNvPr id="35" name="Retângulo Arredondado 34"/>
          <p:cNvSpPr/>
          <p:nvPr/>
        </p:nvSpPr>
        <p:spPr>
          <a:xfrm>
            <a:off x="-429382" y="2984337"/>
            <a:ext cx="9665260" cy="418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510" y="3008777"/>
            <a:ext cx="879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Gasto per capita </a:t>
            </a:r>
            <a:r>
              <a:rPr lang="pt-BR" dirty="0" smtClean="0">
                <a:sym typeface="Wingdings"/>
              </a:rPr>
              <a:t> Valores liquidados/população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-222058" y="4671107"/>
            <a:ext cx="7330918" cy="4176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16129" y="4079846"/>
            <a:ext cx="87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Análise estatística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04253" y="867764"/>
            <a:ext cx="87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Aquisição dos dados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-410903" y="2440850"/>
            <a:ext cx="9500983" cy="3829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3848" y="2458570"/>
            <a:ext cx="864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População brasileira e dos estados </a:t>
            </a:r>
            <a:r>
              <a:rPr lang="pt-BR" dirty="0" smtClean="0">
                <a:sym typeface="Wingdings"/>
              </a:rPr>
              <a:t> IBGE em 1º de julho de 2009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4123" y="4688665"/>
            <a:ext cx="676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Média e mediana para gastos per capita e por categoria de população </a:t>
            </a:r>
            <a:endParaRPr lang="pt-BR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-222058" y="5218895"/>
            <a:ext cx="7330918" cy="4176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44123" y="5236453"/>
            <a:ext cx="507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Correlação linear de </a:t>
            </a:r>
            <a:r>
              <a:rPr lang="pt-BR" dirty="0" err="1" smtClean="0"/>
              <a:t>Spearman</a:t>
            </a:r>
            <a:r>
              <a:rPr lang="pt-BR" dirty="0" smtClean="0"/>
              <a:t>: consultas </a:t>
            </a:r>
            <a:r>
              <a:rPr lang="pt-BR" dirty="0" err="1" smtClean="0"/>
              <a:t>vs</a:t>
            </a:r>
            <a:r>
              <a:rPr lang="pt-BR" dirty="0" smtClean="0"/>
              <a:t> gastos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-429382" y="3527824"/>
            <a:ext cx="9665260" cy="4182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32510" y="3552264"/>
            <a:ext cx="879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Número de consultas médicas </a:t>
            </a:r>
            <a:r>
              <a:rPr lang="pt-BR" dirty="0" smtClean="0">
                <a:sym typeface="Wingdings"/>
              </a:rPr>
              <a:t> </a:t>
            </a:r>
            <a:r>
              <a:rPr lang="pt-BR" dirty="0" err="1" smtClean="0">
                <a:sym typeface="Wingdings"/>
              </a:rPr>
              <a:t>Datasus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2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flipV="1">
            <a:off x="284144" y="660682"/>
            <a:ext cx="8443913" cy="4603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x-none" sz="1300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" y="901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" y="54730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pt-BR" altLang="x-none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144" y="4852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400" i="1" dirty="0">
                <a:solidFill>
                  <a:srgbClr val="FFFF00"/>
                </a:solidFill>
                <a:latin typeface="Calibri" charset="0"/>
              </a:rPr>
              <a:t>		</a:t>
            </a:r>
            <a:endParaRPr lang="pt-BR" altLang="pt-BR" sz="2400" b="0" i="1" dirty="0">
              <a:solidFill>
                <a:srgbClr val="FFFF00"/>
              </a:solidFill>
              <a:latin typeface="Calibri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84144" y="69701"/>
            <a:ext cx="481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rgbClr val="FFFF00"/>
                </a:solidFill>
              </a:rPr>
              <a:t>Resultados e conclusões</a:t>
            </a:r>
            <a:endParaRPr lang="pt-BR" sz="3600" b="1" dirty="0">
              <a:solidFill>
                <a:srgbClr val="FFFF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2138363" y="6594637"/>
            <a:ext cx="8484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Vieira FP, </a:t>
            </a:r>
            <a:r>
              <a:rPr lang="pt-BR" sz="1400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Zucchi</a:t>
            </a:r>
            <a:r>
              <a:rPr lang="pt-BR" sz="14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P. </a:t>
            </a:r>
            <a:r>
              <a:rPr lang="pt-BR" sz="1400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Rev</a:t>
            </a:r>
            <a:r>
              <a:rPr lang="pt-BR" sz="14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1400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Saude</a:t>
            </a:r>
            <a:r>
              <a:rPr lang="pt-BR" sz="14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pt-BR" sz="1400" dirty="0" err="1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Publ</a:t>
            </a:r>
            <a:r>
              <a:rPr lang="pt-BR" sz="1400" dirty="0">
                <a:solidFill>
                  <a:srgbClr val="FFFF00"/>
                </a:solidFill>
                <a:latin typeface="Calibri" charset="0"/>
                <a:ea typeface="Calibri" charset="0"/>
                <a:cs typeface="Calibri" charset="0"/>
              </a:rPr>
              <a:t> 2011;45(5):906-13.</a:t>
            </a:r>
            <a:endParaRPr lang="pt-BR" sz="3200" i="1" dirty="0">
              <a:solidFill>
                <a:srgbClr val="FFFF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t="4240" r="4287"/>
          <a:stretch/>
        </p:blipFill>
        <p:spPr>
          <a:xfrm>
            <a:off x="320710" y="1039772"/>
            <a:ext cx="4939990" cy="3057211"/>
          </a:xfrm>
          <a:prstGeom prst="roundRect">
            <a:avLst>
              <a:gd name="adj" fmla="val 11095"/>
            </a:avLst>
          </a:prstGeom>
        </p:spPr>
      </p:pic>
      <p:sp>
        <p:nvSpPr>
          <p:cNvPr id="26" name="Retângulo Arredondado 25"/>
          <p:cNvSpPr/>
          <p:nvPr/>
        </p:nvSpPr>
        <p:spPr>
          <a:xfrm>
            <a:off x="5961413" y="1021311"/>
            <a:ext cx="3776353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40687" y="1040152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~ 2,3 bi para União e Municípios</a:t>
            </a:r>
            <a:endParaRPr lang="pt-BR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7291449" y="1593451"/>
            <a:ext cx="2467043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408140" y="1607486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~ 4,2 bi para </a:t>
            </a:r>
            <a:r>
              <a:rPr lang="pt-BR" dirty="0" err="1" smtClean="0"/>
              <a:t>UFs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6448301" y="2187440"/>
            <a:ext cx="2968831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538863" y="2213091"/>
            <a:ext cx="26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~ 12,33 </a:t>
            </a:r>
            <a:r>
              <a:rPr lang="pt-BR" dirty="0" err="1" smtClean="0"/>
              <a:t>R</a:t>
            </a:r>
            <a:r>
              <a:rPr lang="pt-BR" dirty="0" smtClean="0"/>
              <a:t>$/habitante/ano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5628909" y="2863766"/>
            <a:ext cx="3788223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19471" y="2889417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AP, DF e SP </a:t>
            </a:r>
            <a:r>
              <a:rPr lang="pt-BR" dirty="0" smtClean="0">
                <a:sym typeface="Wingdings"/>
              </a:rPr>
              <a:t> 3x mais que a média</a:t>
            </a:r>
            <a:endParaRPr lang="pt-BR" dirty="0"/>
          </a:p>
        </p:txBody>
      </p:sp>
      <p:sp>
        <p:nvSpPr>
          <p:cNvPr id="41" name="Retângulo Arredondado 40"/>
          <p:cNvSpPr/>
          <p:nvPr/>
        </p:nvSpPr>
        <p:spPr>
          <a:xfrm>
            <a:off x="3114334" y="4232388"/>
            <a:ext cx="6302798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56836" y="4265712"/>
            <a:ext cx="591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Dose-resposta entre número de habitantes e gasto per capita</a:t>
            </a:r>
            <a:endParaRPr lang="pt-BR" dirty="0"/>
          </a:p>
        </p:txBody>
      </p:sp>
      <p:sp>
        <p:nvSpPr>
          <p:cNvPr id="43" name="Retângulo Arredondado 42"/>
          <p:cNvSpPr/>
          <p:nvPr/>
        </p:nvSpPr>
        <p:spPr>
          <a:xfrm>
            <a:off x="5327592" y="3589540"/>
            <a:ext cx="4089540" cy="4070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418154" y="3615191"/>
            <a:ext cx="37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correlação entre consulta e gasto</a:t>
            </a:r>
            <a:endParaRPr lang="pt-BR" dirty="0"/>
          </a:p>
        </p:txBody>
      </p:sp>
      <p:sp>
        <p:nvSpPr>
          <p:cNvPr id="45" name="Retângulo Arredondado 44"/>
          <p:cNvSpPr/>
          <p:nvPr/>
        </p:nvSpPr>
        <p:spPr>
          <a:xfrm>
            <a:off x="-217477" y="4832348"/>
            <a:ext cx="9251252" cy="6763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20710" y="4409927"/>
            <a:ext cx="879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FF00"/>
                </a:solidFill>
              </a:rPr>
              <a:t>Conclusões</a:t>
            </a:r>
            <a:endParaRPr lang="pt-BR" sz="2400" i="1" dirty="0">
              <a:solidFill>
                <a:srgbClr val="FFFF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84144" y="4829559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r>
              <a:rPr lang="pt-BR" baseline="30000" dirty="0" smtClean="0"/>
              <a:t>o</a:t>
            </a:r>
            <a:r>
              <a:rPr lang="pt-BR" dirty="0" smtClean="0"/>
              <a:t> de consultas, n</a:t>
            </a:r>
            <a:r>
              <a:rPr lang="pt-BR" baseline="30000" dirty="0" smtClean="0"/>
              <a:t>o</a:t>
            </a:r>
            <a:r>
              <a:rPr lang="pt-BR" dirty="0" smtClean="0"/>
              <a:t> de beneficiários de PS e n</a:t>
            </a:r>
            <a:r>
              <a:rPr lang="pt-BR" baseline="30000" dirty="0" smtClean="0"/>
              <a:t>o</a:t>
            </a:r>
            <a:r>
              <a:rPr lang="pt-BR" dirty="0" smtClean="0"/>
              <a:t> de dispensações não explicam diferenças</a:t>
            </a:r>
          </a:p>
          <a:p>
            <a:r>
              <a:rPr lang="pt-BR" dirty="0" smtClean="0"/>
              <a:t>entre estados e entre número de habitantes </a:t>
            </a:r>
            <a:endParaRPr lang="pt-BR" dirty="0"/>
          </a:p>
        </p:txBody>
      </p:sp>
      <p:sp>
        <p:nvSpPr>
          <p:cNvPr id="48" name="Retângulo Arredondado 47"/>
          <p:cNvSpPr/>
          <p:nvPr/>
        </p:nvSpPr>
        <p:spPr>
          <a:xfrm>
            <a:off x="-217477" y="5632266"/>
            <a:ext cx="9251252" cy="920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84144" y="5629478"/>
            <a:ext cx="844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Explicação mais plausível </a:t>
            </a:r>
            <a:r>
              <a:rPr lang="pt-BR" dirty="0" smtClean="0">
                <a:sym typeface="Wingdings"/>
              </a:rPr>
              <a:t> poder e escala de compra diferentes  municípios e </a:t>
            </a:r>
            <a:r>
              <a:rPr lang="pt-BR" dirty="0" err="1" smtClean="0">
                <a:sym typeface="Wingdings"/>
              </a:rPr>
              <a:t>UFs</a:t>
            </a:r>
            <a:r>
              <a:rPr lang="pt-BR" dirty="0" smtClean="0">
                <a:sym typeface="Wingdings"/>
              </a:rPr>
              <a:t> menores  menor poder de negociação  intervenção de política nacional para não impactar o financiamento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04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/>
      <p:bldP spid="29" grpId="0" animBg="1"/>
      <p:bldP spid="30" grpId="0"/>
      <p:bldP spid="32" grpId="0" animBg="1"/>
      <p:bldP spid="33" grpId="0"/>
      <p:bldP spid="34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348</Words>
  <Application>Microsoft Macintosh PowerPoint</Application>
  <PresentationFormat>Apresentação na tela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Eliana Silva</dc:creator>
  <cp:lastModifiedBy>Eliana Silva</cp:lastModifiedBy>
  <cp:revision>96</cp:revision>
  <dcterms:created xsi:type="dcterms:W3CDTF">2017-04-24T15:20:29Z</dcterms:created>
  <dcterms:modified xsi:type="dcterms:W3CDTF">2017-10-27T17:18:30Z</dcterms:modified>
</cp:coreProperties>
</file>