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xlsx" ContentType="application/vnd.openxmlformats-officedocument.spreadsheetml.sheet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642" r:id="rId2"/>
    <p:sldId id="621" r:id="rId3"/>
    <p:sldId id="622" r:id="rId4"/>
    <p:sldId id="623" r:id="rId5"/>
    <p:sldId id="624" r:id="rId6"/>
    <p:sldId id="625" r:id="rId7"/>
    <p:sldId id="626" r:id="rId8"/>
    <p:sldId id="412" r:id="rId9"/>
    <p:sldId id="487" r:id="rId10"/>
    <p:sldId id="628" r:id="rId11"/>
    <p:sldId id="629" r:id="rId12"/>
    <p:sldId id="630" r:id="rId13"/>
    <p:sldId id="633" r:id="rId14"/>
    <p:sldId id="634" r:id="rId15"/>
    <p:sldId id="639" r:id="rId16"/>
    <p:sldId id="635" r:id="rId17"/>
    <p:sldId id="637" r:id="rId18"/>
    <p:sldId id="638" r:id="rId19"/>
    <p:sldId id="644" r:id="rId20"/>
    <p:sldId id="646" r:id="rId21"/>
    <p:sldId id="645" r:id="rId22"/>
    <p:sldId id="496" r:id="rId23"/>
    <p:sldId id="586" r:id="rId24"/>
    <p:sldId id="64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CFF"/>
    <a:srgbClr val="E93AEC"/>
    <a:srgbClr val="D91F2D"/>
    <a:srgbClr val="E15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7"/>
    <p:restoredTop sz="93603"/>
  </p:normalViewPr>
  <p:slideViewPr>
    <p:cSldViewPr snapToGrid="0" snapToObjects="1">
      <p:cViewPr>
        <p:scale>
          <a:sx n="81" d="100"/>
          <a:sy n="81" d="100"/>
        </p:scale>
        <p:origin x="1568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28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Motoristas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DAC</c:v>
                </c:pt>
                <c:pt idx="1">
                  <c:v>Morte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1.5</c:v>
                </c:pt>
                <c:pt idx="1">
                  <c:v>0.9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Condutores</c:v>
                </c:pt>
              </c:strCache>
            </c:strRef>
          </c:tx>
          <c:spPr>
            <a:solidFill>
              <a:srgbClr val="E93AEC"/>
            </a:solidFill>
            <a:ln>
              <a:noFill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DAC</c:v>
                </c:pt>
                <c:pt idx="1">
                  <c:v>Morte</c:v>
                </c:pt>
              </c:strCache>
            </c:strRef>
          </c:cat>
          <c:val>
            <c:numRef>
              <c:f>Plan1!$C$2:$C$3</c:f>
              <c:numCache>
                <c:formatCode>General</c:formatCode>
                <c:ptCount val="2"/>
                <c:pt idx="0">
                  <c:v>0.5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80280384"/>
        <c:axId val="-1612400288"/>
      </c:barChart>
      <c:catAx>
        <c:axId val="-168028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612400288"/>
        <c:crosses val="autoZero"/>
        <c:auto val="1"/>
        <c:lblAlgn val="ctr"/>
        <c:lblOffset val="100"/>
        <c:noMultiLvlLbl val="0"/>
      </c:catAx>
      <c:valAx>
        <c:axId val="-161240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68028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55500625420308"/>
          <c:y val="0.065831938683653"/>
          <c:w val="0.176293180532739"/>
          <c:h val="0.1397253567814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7E7C-E8D2-7243-9D62-2BBBAEFE8CE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2667F-67F5-0748-B3A2-273DA7DF42A8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A0DA4-6C4B-EC41-A4B9-7F0F10043200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8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25861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17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1884688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18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1153379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19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796890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20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2114819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21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1648257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 dirty="0" err="1"/>
              <a:t>Informações</a:t>
            </a:r>
            <a:r>
              <a:rPr lang="en-US" altLang="pt-BR" dirty="0"/>
              <a:t> </a:t>
            </a:r>
            <a:r>
              <a:rPr lang="en-US" altLang="pt-BR" dirty="0" err="1"/>
              <a:t>pragmáticas</a:t>
            </a:r>
            <a:endParaRPr lang="pt-BR" altLang="pt-BR" dirty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22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1900376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0DA4-6C4B-EC41-A4B9-7F0F100432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9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1892790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10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71194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11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49306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12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6188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13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129610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14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855118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15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529220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Informações pragmáticas</a:t>
            </a:r>
            <a:endParaRPr lang="pt-BR" altLang="pt-BR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ED29B5-2019-8E4D-8729-C3D74021719E}" type="slidenum">
              <a:rPr lang="pt-BR" altLang="pt-BR" b="0"/>
              <a:pPr/>
              <a:t>16</a:t>
            </a:fld>
            <a:endParaRPr lang="pt-BR" altLang="pt-BR" b="0"/>
          </a:p>
        </p:txBody>
      </p:sp>
    </p:spTree>
    <p:extLst>
      <p:ext uri="{BB962C8B-B14F-4D97-AF65-F5344CB8AC3E}">
        <p14:creationId xmlns:p14="http://schemas.microsoft.com/office/powerpoint/2010/main" val="62534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1A3F-36E9-6749-A474-D8CF249BF91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26.tiff"/><Relationship Id="rId5" Type="http://schemas.openxmlformats.org/officeDocument/2006/relationships/image" Target="../media/image27.tiff"/><Relationship Id="rId6" Type="http://schemas.openxmlformats.org/officeDocument/2006/relationships/image" Target="../media/image28.png"/><Relationship Id="rId7" Type="http://schemas.openxmlformats.org/officeDocument/2006/relationships/image" Target="../media/image29.tiff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32.png"/><Relationship Id="rId5" Type="http://schemas.openxmlformats.org/officeDocument/2006/relationships/image" Target="../media/image3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3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445168" y="6112042"/>
            <a:ext cx="9841831" cy="6617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 flipV="1">
            <a:off x="358774" y="1593979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77787" y="127001"/>
            <a:ext cx="9317039" cy="1292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Universidade Federal do Rio Grande do Sul</a:t>
            </a:r>
            <a:endParaRPr lang="pt-BR" sz="2400" b="1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Programa de Pós-Graduação em Cardiologia e Ciências Cardiovasculares</a:t>
            </a:r>
            <a:endParaRPr lang="pt-BR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>
                <a:solidFill>
                  <a:schemeClr val="bg2"/>
                </a:solidFill>
                <a:ea typeface="Times New Roman" charset="0"/>
                <a:cs typeface="Times New Roman" charset="0"/>
              </a:rPr>
              <a:t>Hospital de Clinicas de Porto Alegre</a:t>
            </a:r>
          </a:p>
          <a:p>
            <a:pPr algn="ctr">
              <a:defRPr/>
            </a:pP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Laboratório de Fisiopatologia do Exercício</a:t>
            </a:r>
            <a:endParaRPr lang="pt-BR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" y="81983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800">
                <a:latin typeface="Calibri" charset="0"/>
              </a:rPr>
              <a:t>		</a:t>
            </a:r>
            <a:endParaRPr lang="pt-BR" altLang="pt-BR" sz="1800" b="0">
              <a:latin typeface="Calibri" charset="0"/>
            </a:endParaRPr>
          </a:p>
          <a:p>
            <a:endParaRPr lang="pt-BR" altLang="pt-BR" sz="1800" b="0">
              <a:latin typeface="Calibri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9554" y="2322938"/>
            <a:ext cx="8642351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4000" b="1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no manejo de doenças crônicas: hipertensão arterial sistêmica (HAS) e diabetes mellitus tipo 2 (DM2)</a:t>
            </a:r>
            <a:endParaRPr lang="pt-BR" sz="8800" b="1" dirty="0" smtClean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7094" y="4944852"/>
            <a:ext cx="210179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Lucas Helal</a:t>
            </a:r>
          </a:p>
          <a:p>
            <a:pPr algn="ctr"/>
            <a:r>
              <a:rPr lang="en-US" dirty="0" err="1" smtClean="0">
                <a:solidFill>
                  <a:schemeClr val="bg2"/>
                </a:solidFill>
              </a:rPr>
              <a:t>lucas.helal@ufrgs.br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7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3" t="1926" r="15870" b="271"/>
          <a:stretch/>
        </p:blipFill>
        <p:spPr>
          <a:xfrm>
            <a:off x="2913826" y="4820036"/>
            <a:ext cx="979245" cy="99034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Imagem 6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85" y="6160167"/>
            <a:ext cx="666954" cy="55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6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2522" r="6638" b="3143"/>
          <a:stretch>
            <a:fillRect/>
          </a:stretch>
        </p:blipFill>
        <p:spPr bwMode="auto">
          <a:xfrm>
            <a:off x="5045422" y="6190794"/>
            <a:ext cx="479374" cy="53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m 18"/>
          <p:cNvPicPr/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" r="13522" b="7343"/>
          <a:stretch/>
        </p:blipFill>
        <p:spPr bwMode="auto">
          <a:xfrm>
            <a:off x="3490555" y="6205649"/>
            <a:ext cx="1090146" cy="458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76" y="6017912"/>
            <a:ext cx="854064" cy="87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5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/>
        </p:nvSpPr>
        <p:spPr>
          <a:xfrm>
            <a:off x="596518" y="2806261"/>
            <a:ext cx="7948388" cy="21687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43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" y="-3807559"/>
            <a:ext cx="1617202" cy="2400300"/>
          </a:xfrm>
          <a:prstGeom prst="roundRect">
            <a:avLst/>
          </a:prstGeom>
        </p:spPr>
      </p:pic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como tratamento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31284" y="2666689"/>
            <a:ext cx="6860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smtClean="0">
                <a:solidFill>
                  <a:srgbClr val="002060"/>
                </a:solidFill>
              </a:rPr>
              <a:t>E o que sabemos hoje??</a:t>
            </a:r>
            <a:endParaRPr lang="pt-BR" sz="7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6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43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8049" y="736423"/>
            <a:ext cx="4615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Efeito hipotensivo do exercício</a:t>
            </a:r>
            <a:endParaRPr lang="pt-BR" sz="2800" dirty="0">
              <a:solidFill>
                <a:srgbClr val="FFFF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" y="-3807559"/>
            <a:ext cx="1617202" cy="2400300"/>
          </a:xfrm>
          <a:prstGeom prst="roundRect">
            <a:avLst/>
          </a:prstGeom>
        </p:spPr>
      </p:pic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e HAS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488668"/>
            <a:ext cx="417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Urbana M et al. JACC.2002;39(4):676-682. 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74" y="1385078"/>
            <a:ext cx="7003423" cy="4888882"/>
          </a:xfrm>
          <a:prstGeom prst="roundRect">
            <a:avLst>
              <a:gd name="adj" fmla="val 7960"/>
            </a:avLst>
          </a:prstGeom>
        </p:spPr>
      </p:pic>
    </p:spTree>
    <p:extLst>
      <p:ext uri="{BB962C8B-B14F-4D97-AF65-F5344CB8AC3E}">
        <p14:creationId xmlns:p14="http://schemas.microsoft.com/office/powerpoint/2010/main" val="480073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"/>
          <p:cNvSpPr/>
          <p:nvPr/>
        </p:nvSpPr>
        <p:spPr>
          <a:xfrm>
            <a:off x="71950" y="5163240"/>
            <a:ext cx="9008988" cy="10704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43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8049" y="736423"/>
            <a:ext cx="4615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Efeito hipotensivo do exercício</a:t>
            </a:r>
            <a:endParaRPr lang="pt-BR" sz="2800" dirty="0">
              <a:solidFill>
                <a:srgbClr val="FFFF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" y="-3807559"/>
            <a:ext cx="1617202" cy="2400300"/>
          </a:xfrm>
          <a:prstGeom prst="roundRect">
            <a:avLst/>
          </a:prstGeom>
        </p:spPr>
      </p:pic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e HAS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7029" y="6488668"/>
            <a:ext cx="491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Pescatello</a:t>
            </a:r>
            <a:r>
              <a:rPr lang="pt-BR" dirty="0" smtClean="0">
                <a:solidFill>
                  <a:srgbClr val="FFFF00"/>
                </a:solidFill>
              </a:rPr>
              <a:t> L et al. </a:t>
            </a:r>
            <a:r>
              <a:rPr lang="pt-BR" dirty="0" err="1" smtClean="0">
                <a:solidFill>
                  <a:srgbClr val="FFFF00"/>
                </a:solidFill>
              </a:rPr>
              <a:t>Circulation</a:t>
            </a:r>
            <a:r>
              <a:rPr lang="pt-BR" dirty="0" smtClean="0">
                <a:solidFill>
                  <a:srgbClr val="FFFF00"/>
                </a:solidFill>
              </a:rPr>
              <a:t>. 1991;83:1557-1561. 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7" y="1571414"/>
            <a:ext cx="4712862" cy="3336844"/>
          </a:xfrm>
          <a:prstGeom prst="round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29507" y="2140495"/>
            <a:ext cx="1500555" cy="1661632"/>
          </a:xfrm>
          <a:prstGeom prst="rect">
            <a:avLst/>
          </a:prstGeom>
          <a:noFill/>
          <a:ln w="50800">
            <a:solidFill>
              <a:srgbClr val="D9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63" y="1753500"/>
            <a:ext cx="5176611" cy="2923377"/>
          </a:xfrm>
          <a:prstGeom prst="round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262913" y="2312387"/>
            <a:ext cx="1819570" cy="1524000"/>
          </a:xfrm>
          <a:prstGeom prst="rect">
            <a:avLst/>
          </a:prstGeom>
          <a:noFill/>
          <a:ln w="50800">
            <a:solidFill>
              <a:srgbClr val="D9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4652" y="5282964"/>
            <a:ext cx="9064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solidFill>
                  <a:srgbClr val="002060"/>
                </a:solidFill>
              </a:rPr>
              <a:t>”O </a:t>
            </a:r>
            <a:r>
              <a:rPr lang="pt-BR" sz="2400" b="1" i="1" u="sng" dirty="0" smtClean="0">
                <a:solidFill>
                  <a:srgbClr val="002060"/>
                </a:solidFill>
              </a:rPr>
              <a:t>efeito terapêutico </a:t>
            </a:r>
            <a:r>
              <a:rPr lang="pt-BR" sz="2400" i="1" dirty="0" smtClean="0">
                <a:solidFill>
                  <a:srgbClr val="002060"/>
                </a:solidFill>
              </a:rPr>
              <a:t>do exercício físico na </a:t>
            </a:r>
            <a:r>
              <a:rPr lang="pt-BR" sz="2400" b="1" i="1" u="sng" dirty="0" smtClean="0">
                <a:solidFill>
                  <a:srgbClr val="002060"/>
                </a:solidFill>
              </a:rPr>
              <a:t>HAS</a:t>
            </a:r>
            <a:r>
              <a:rPr lang="pt-BR" sz="2400" i="1" dirty="0" smtClean="0">
                <a:solidFill>
                  <a:srgbClr val="002060"/>
                </a:solidFill>
              </a:rPr>
              <a:t> tem sua </a:t>
            </a:r>
            <a:r>
              <a:rPr lang="pt-BR" sz="2400" b="1" i="1" u="sng" dirty="0" smtClean="0">
                <a:solidFill>
                  <a:srgbClr val="002060"/>
                </a:solidFill>
              </a:rPr>
              <a:t>gênese</a:t>
            </a:r>
            <a:r>
              <a:rPr lang="pt-BR" sz="2400" i="1" dirty="0" smtClean="0">
                <a:solidFill>
                  <a:srgbClr val="002060"/>
                </a:solidFill>
              </a:rPr>
              <a:t> em seu </a:t>
            </a:r>
            <a:r>
              <a:rPr lang="pt-BR" sz="2400" b="1" i="1" u="sng" dirty="0" smtClean="0">
                <a:solidFill>
                  <a:srgbClr val="002060"/>
                </a:solidFill>
              </a:rPr>
              <a:t>efeito agudo</a:t>
            </a:r>
            <a:r>
              <a:rPr lang="pt-BR" sz="2400" i="1" dirty="0" smtClean="0">
                <a:solidFill>
                  <a:srgbClr val="002060"/>
                </a:solidFill>
              </a:rPr>
              <a:t>.”</a:t>
            </a:r>
            <a:endParaRPr lang="pt-BR" sz="2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3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43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8049" y="736423"/>
            <a:ext cx="398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Efeito </a:t>
            </a:r>
            <a:r>
              <a:rPr lang="pt-BR" sz="2800" dirty="0" smtClean="0">
                <a:solidFill>
                  <a:srgbClr val="FFFF00"/>
                </a:solidFill>
              </a:rPr>
              <a:t>crônico do exercício</a:t>
            </a:r>
            <a:endParaRPr lang="pt-BR" sz="2800" dirty="0">
              <a:solidFill>
                <a:srgbClr val="FFFF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" y="-3807559"/>
            <a:ext cx="1617202" cy="2400300"/>
          </a:xfrm>
          <a:prstGeom prst="roundRect">
            <a:avLst/>
          </a:prstGeom>
        </p:spPr>
      </p:pic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e HAS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20631" y="6488668"/>
            <a:ext cx="33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Cornelissen</a:t>
            </a:r>
            <a:r>
              <a:rPr lang="pt-BR" dirty="0" smtClean="0">
                <a:solidFill>
                  <a:srgbClr val="FFFF00"/>
                </a:solidFill>
              </a:rPr>
              <a:t> e </a:t>
            </a:r>
            <a:r>
              <a:rPr lang="pt-BR" dirty="0" err="1" smtClean="0">
                <a:solidFill>
                  <a:srgbClr val="FFFF00"/>
                </a:solidFill>
              </a:rPr>
              <a:t>Smart</a:t>
            </a:r>
            <a:r>
              <a:rPr lang="pt-BR" dirty="0" smtClean="0">
                <a:solidFill>
                  <a:srgbClr val="FFFF00"/>
                </a:solidFill>
              </a:rPr>
              <a:t>, JAHA, 2016. 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54588" y="2665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9" y="1988096"/>
            <a:ext cx="8868178" cy="1577967"/>
          </a:xfrm>
          <a:prstGeom prst="round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3562927"/>
            <a:ext cx="8865507" cy="1524574"/>
          </a:xfrm>
          <a:prstGeom prst="round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4" r="11053"/>
          <a:stretch/>
        </p:blipFill>
        <p:spPr>
          <a:xfrm>
            <a:off x="2565483" y="5141837"/>
            <a:ext cx="5556541" cy="1060944"/>
          </a:xfrm>
          <a:prstGeom prst="round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639319" y="2731985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~</a:t>
            </a:r>
            <a:r>
              <a:rPr lang="pt-BR" sz="3200" b="1" dirty="0" smtClean="0">
                <a:solidFill>
                  <a:srgbClr val="FF0000"/>
                </a:solidFill>
              </a:rPr>
              <a:t>8,5 mmHg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39319" y="3993063"/>
            <a:ext cx="1994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~</a:t>
            </a:r>
            <a:r>
              <a:rPr lang="pt-BR" sz="3200" b="1" dirty="0" smtClean="0">
                <a:solidFill>
                  <a:srgbClr val="FF0000"/>
                </a:solidFill>
              </a:rPr>
              <a:t>11 mmHg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43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8049" y="736423"/>
            <a:ext cx="2965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Para comparação...</a:t>
            </a:r>
            <a:endParaRPr lang="pt-BR" sz="2800" dirty="0">
              <a:solidFill>
                <a:srgbClr val="FFFF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" y="-3807559"/>
            <a:ext cx="1617202" cy="2400300"/>
          </a:xfrm>
          <a:prstGeom prst="roundRect">
            <a:avLst/>
          </a:prstGeom>
        </p:spPr>
      </p:pic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e HAS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26237" y="6258216"/>
            <a:ext cx="327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Cornelissen</a:t>
            </a:r>
            <a:r>
              <a:rPr lang="pt-BR" dirty="0" smtClean="0">
                <a:solidFill>
                  <a:srgbClr val="FFFF00"/>
                </a:solidFill>
              </a:rPr>
              <a:t> e </a:t>
            </a:r>
            <a:r>
              <a:rPr lang="pt-BR" dirty="0" err="1" smtClean="0">
                <a:solidFill>
                  <a:srgbClr val="FFFF00"/>
                </a:solidFill>
              </a:rPr>
              <a:t>Smart</a:t>
            </a:r>
            <a:r>
              <a:rPr lang="pt-BR" dirty="0" smtClean="0">
                <a:solidFill>
                  <a:srgbClr val="FFFF00"/>
                </a:solidFill>
              </a:rPr>
              <a:t>, JAHA, 2016.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UKPDS 36. BMJ, 2002. 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54588" y="2665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4" y="1593602"/>
            <a:ext cx="8721023" cy="3008896"/>
          </a:xfrm>
          <a:prstGeom prst="roundRect">
            <a:avLst>
              <a:gd name="adj" fmla="val 15095"/>
            </a:avLst>
          </a:prstGeom>
        </p:spPr>
      </p:pic>
      <p:sp>
        <p:nvSpPr>
          <p:cNvPr id="10" name="CaixaDeTexto 9"/>
          <p:cNvSpPr txBox="1"/>
          <p:nvPr/>
        </p:nvSpPr>
        <p:spPr>
          <a:xfrm>
            <a:off x="187765" y="4713312"/>
            <a:ext cx="895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  <a:sym typeface="Wingdings"/>
              </a:rPr>
              <a:t>11.000 pacientes</a:t>
            </a:r>
          </a:p>
          <a:p>
            <a:r>
              <a:rPr lang="pt-BR" sz="2400" dirty="0" smtClean="0">
                <a:solidFill>
                  <a:srgbClr val="FFFF00"/>
                </a:solidFill>
                <a:sym typeface="Wingdings"/>
              </a:rPr>
              <a:t>44 ensaios clínicos randomizados</a:t>
            </a:r>
          </a:p>
          <a:p>
            <a:r>
              <a:rPr lang="pt-BR" sz="2400" b="1" dirty="0" smtClean="0">
                <a:solidFill>
                  <a:srgbClr val="E93AEC"/>
                </a:solidFill>
                <a:sym typeface="Wingdings"/>
              </a:rPr>
              <a:t>7 </a:t>
            </a:r>
            <a:r>
              <a:rPr lang="pt-BR" sz="2400" b="1" dirty="0" smtClean="0">
                <a:solidFill>
                  <a:srgbClr val="E93AEC"/>
                </a:solidFill>
                <a:sym typeface="Wingdings"/>
              </a:rPr>
              <a:t>mmHg a 10,6 mmHg  redução de mortalidade em 11-15</a:t>
            </a:r>
            <a:r>
              <a:rPr lang="pt-BR" sz="2400" b="1" dirty="0" smtClean="0">
                <a:solidFill>
                  <a:srgbClr val="E93AEC"/>
                </a:solidFill>
                <a:sym typeface="Wingdings"/>
              </a:rPr>
              <a:t>%?</a:t>
            </a:r>
            <a:endParaRPr lang="pt-BR" sz="2400" b="1" dirty="0">
              <a:solidFill>
                <a:srgbClr val="E93AEC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84351" y="281283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~</a:t>
            </a:r>
            <a:r>
              <a:rPr lang="pt-BR" b="1" dirty="0" smtClean="0">
                <a:solidFill>
                  <a:srgbClr val="FF0000"/>
                </a:solidFill>
              </a:rPr>
              <a:t>7.3 mmHg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250616" y="269655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~</a:t>
            </a:r>
            <a:r>
              <a:rPr lang="pt-BR" b="1" dirty="0" smtClean="0">
                <a:solidFill>
                  <a:srgbClr val="FF0000"/>
                </a:solidFill>
              </a:rPr>
              <a:t>7.8 mmHg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109504" y="260179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~</a:t>
            </a:r>
            <a:r>
              <a:rPr lang="pt-BR" b="1" dirty="0">
                <a:solidFill>
                  <a:srgbClr val="FF0000"/>
                </a:solidFill>
              </a:rPr>
              <a:t>9</a:t>
            </a:r>
            <a:r>
              <a:rPr lang="pt-BR" b="1" dirty="0" smtClean="0">
                <a:solidFill>
                  <a:srgbClr val="FF0000"/>
                </a:solidFill>
              </a:rPr>
              <a:t>.3 mmHg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323067" y="2375152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~</a:t>
            </a:r>
            <a:r>
              <a:rPr lang="pt-BR" b="1" dirty="0" smtClean="0">
                <a:solidFill>
                  <a:srgbClr val="FF0000"/>
                </a:solidFill>
              </a:rPr>
              <a:t>10.6 mmHg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43"/>
          <p:cNvSpPr/>
          <p:nvPr/>
        </p:nvSpPr>
        <p:spPr bwMode="auto">
          <a:xfrm>
            <a:off x="323528" y="692695"/>
            <a:ext cx="7712762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8049" y="736423"/>
            <a:ext cx="438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>
                <a:solidFill>
                  <a:srgbClr val="FFFF00"/>
                </a:solidFill>
              </a:rPr>
              <a:t>Pré</a:t>
            </a:r>
            <a:r>
              <a:rPr lang="pt-BR" sz="2800" dirty="0" smtClean="0">
                <a:solidFill>
                  <a:srgbClr val="FFFF00"/>
                </a:solidFill>
              </a:rPr>
              <a:t> </a:t>
            </a:r>
            <a:r>
              <a:rPr lang="mr-IN" sz="2800" dirty="0" smtClean="0">
                <a:solidFill>
                  <a:srgbClr val="FFFF00"/>
                </a:solidFill>
              </a:rPr>
              <a:t>–</a:t>
            </a:r>
            <a:r>
              <a:rPr lang="pt-BR" sz="2800" dirty="0" smtClean="0">
                <a:solidFill>
                  <a:srgbClr val="FFFF00"/>
                </a:solidFill>
              </a:rPr>
              <a:t> diabetes: o estudo DPP</a:t>
            </a:r>
            <a:endParaRPr lang="pt-BR" sz="2800" dirty="0">
              <a:solidFill>
                <a:srgbClr val="FFFF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" y="-3807559"/>
            <a:ext cx="1617202" cy="2400300"/>
          </a:xfrm>
          <a:prstGeom prst="roundRect">
            <a:avLst/>
          </a:prstGeom>
        </p:spPr>
      </p:pic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e DM2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6468264"/>
            <a:ext cx="477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The DPP </a:t>
            </a:r>
            <a:r>
              <a:rPr lang="pt-BR" dirty="0" err="1" smtClean="0">
                <a:solidFill>
                  <a:srgbClr val="FFFF00"/>
                </a:solidFill>
              </a:rPr>
              <a:t>group</a:t>
            </a:r>
            <a:r>
              <a:rPr lang="pt-BR" dirty="0" smtClean="0">
                <a:solidFill>
                  <a:srgbClr val="FFFF00"/>
                </a:solidFill>
              </a:rPr>
              <a:t>. N </a:t>
            </a:r>
            <a:r>
              <a:rPr lang="pt-BR" dirty="0" err="1" smtClean="0">
                <a:solidFill>
                  <a:srgbClr val="FFFF00"/>
                </a:solidFill>
              </a:rPr>
              <a:t>Engl</a:t>
            </a:r>
            <a:r>
              <a:rPr lang="pt-BR" dirty="0" smtClean="0">
                <a:solidFill>
                  <a:srgbClr val="FFFF00"/>
                </a:solidFill>
              </a:rPr>
              <a:t> J Med. 2002;346:393-403.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88"/>
          <a:stretch/>
        </p:blipFill>
        <p:spPr>
          <a:xfrm>
            <a:off x="3419498" y="1408501"/>
            <a:ext cx="5566850" cy="4087114"/>
          </a:xfrm>
          <a:prstGeom prst="roundRect">
            <a:avLst/>
          </a:prstGeom>
        </p:spPr>
      </p:pic>
      <p:sp>
        <p:nvSpPr>
          <p:cNvPr id="11" name="Rounded Rectangle 1"/>
          <p:cNvSpPr/>
          <p:nvPr/>
        </p:nvSpPr>
        <p:spPr>
          <a:xfrm>
            <a:off x="-495291" y="2345984"/>
            <a:ext cx="1836937" cy="5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134259" y="2356411"/>
            <a:ext cx="662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ECR</a:t>
            </a:r>
            <a:endParaRPr lang="pt-BR" sz="2400"/>
          </a:p>
        </p:txBody>
      </p:sp>
      <p:sp>
        <p:nvSpPr>
          <p:cNvPr id="15" name="Rounded Rectangle 1"/>
          <p:cNvSpPr/>
          <p:nvPr/>
        </p:nvSpPr>
        <p:spPr>
          <a:xfrm>
            <a:off x="-451890" y="3088081"/>
            <a:ext cx="2872361" cy="5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150766" y="3115927"/>
            <a:ext cx="2094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Multicêntrico = 27</a:t>
            </a:r>
            <a:endParaRPr lang="pt-BR" sz="2000" dirty="0"/>
          </a:p>
        </p:txBody>
      </p:sp>
      <p:sp>
        <p:nvSpPr>
          <p:cNvPr id="17" name="Rounded Rectangle 1"/>
          <p:cNvSpPr/>
          <p:nvPr/>
        </p:nvSpPr>
        <p:spPr>
          <a:xfrm>
            <a:off x="-447056" y="3817115"/>
            <a:ext cx="3070165" cy="5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50766" y="3875739"/>
            <a:ext cx="2472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3 anos de seguimento</a:t>
            </a:r>
            <a:endParaRPr lang="pt-BR" sz="2000" dirty="0"/>
          </a:p>
        </p:txBody>
      </p:sp>
      <p:sp>
        <p:nvSpPr>
          <p:cNvPr id="19" name="Rounded Rectangle 1"/>
          <p:cNvSpPr/>
          <p:nvPr/>
        </p:nvSpPr>
        <p:spPr>
          <a:xfrm>
            <a:off x="-451890" y="4546149"/>
            <a:ext cx="3070165" cy="5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145932" y="4604773"/>
            <a:ext cx="1761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3000 pacientes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35213" y="1954661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-39%(-</a:t>
            </a:r>
            <a:r>
              <a:rPr lang="pt-BR" sz="2800" b="1" smtClean="0">
                <a:solidFill>
                  <a:srgbClr val="FF0000"/>
                </a:solidFill>
              </a:rPr>
              <a:t>24% a -51%)</a:t>
            </a:r>
            <a:endParaRPr lang="pt-BR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69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43"/>
          <p:cNvSpPr/>
          <p:nvPr/>
        </p:nvSpPr>
        <p:spPr bwMode="auto">
          <a:xfrm>
            <a:off x="323528" y="692695"/>
            <a:ext cx="7712762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8049" y="736423"/>
            <a:ext cx="7466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Efeito hipoglicemiante do exercício </a:t>
            </a:r>
            <a:r>
              <a:rPr lang="mr-IN" sz="2800" dirty="0" smtClean="0">
                <a:solidFill>
                  <a:srgbClr val="FFFF00"/>
                </a:solidFill>
              </a:rPr>
              <a:t>–</a:t>
            </a:r>
            <a:r>
              <a:rPr lang="pt-BR" sz="2800" dirty="0" smtClean="0">
                <a:solidFill>
                  <a:srgbClr val="FFFF00"/>
                </a:solidFill>
              </a:rPr>
              <a:t> estudo DARE</a:t>
            </a:r>
            <a:endParaRPr lang="pt-BR" sz="2800" dirty="0">
              <a:solidFill>
                <a:srgbClr val="FFFF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" y="-3807559"/>
            <a:ext cx="1617202" cy="2400300"/>
          </a:xfrm>
          <a:prstGeom prst="roundRect">
            <a:avLst/>
          </a:prstGeom>
        </p:spPr>
      </p:pic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e DM2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6488668"/>
            <a:ext cx="447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Sigal</a:t>
            </a:r>
            <a:r>
              <a:rPr lang="pt-BR" dirty="0" smtClean="0">
                <a:solidFill>
                  <a:srgbClr val="FFFF00"/>
                </a:solidFill>
              </a:rPr>
              <a:t> R. Ann </a:t>
            </a:r>
            <a:r>
              <a:rPr lang="pt-BR" dirty="0" err="1" smtClean="0">
                <a:solidFill>
                  <a:srgbClr val="FFFF00"/>
                </a:solidFill>
              </a:rPr>
              <a:t>Intern</a:t>
            </a:r>
            <a:r>
              <a:rPr lang="pt-BR" dirty="0" smtClean="0">
                <a:solidFill>
                  <a:srgbClr val="FFFF00"/>
                </a:solidFill>
              </a:rPr>
              <a:t> Med. 2007;147(6):357-369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5" name="Rounded Rectangle 1"/>
          <p:cNvSpPr/>
          <p:nvPr/>
        </p:nvSpPr>
        <p:spPr>
          <a:xfrm>
            <a:off x="-478784" y="2470255"/>
            <a:ext cx="4324643" cy="5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107577" y="2523117"/>
            <a:ext cx="358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ECR controlado por não-intervenção</a:t>
            </a:r>
            <a:endParaRPr lang="pt-BR" dirty="0"/>
          </a:p>
        </p:txBody>
      </p:sp>
      <p:sp>
        <p:nvSpPr>
          <p:cNvPr id="19" name="Rounded Rectangle 1"/>
          <p:cNvSpPr/>
          <p:nvPr/>
        </p:nvSpPr>
        <p:spPr>
          <a:xfrm>
            <a:off x="-478784" y="3197824"/>
            <a:ext cx="3773313" cy="5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107577" y="3250686"/>
            <a:ext cx="301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247 pacientes (~55 por grupo)</a:t>
            </a:r>
            <a:endParaRPr lang="pt-BR" dirty="0"/>
          </a:p>
        </p:txBody>
      </p:sp>
      <p:sp>
        <p:nvSpPr>
          <p:cNvPr id="21" name="Rounded Rectangle 1"/>
          <p:cNvSpPr/>
          <p:nvPr/>
        </p:nvSpPr>
        <p:spPr>
          <a:xfrm>
            <a:off x="-478784" y="4001519"/>
            <a:ext cx="3437137" cy="5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/>
          <p:cNvSpPr txBox="1"/>
          <p:nvPr/>
        </p:nvSpPr>
        <p:spPr>
          <a:xfrm>
            <a:off x="107577" y="4054249"/>
            <a:ext cx="274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24 semanas </a:t>
            </a:r>
            <a:r>
              <a:rPr lang="pt-BR" smtClean="0"/>
              <a:t>de intervenção</a:t>
            </a:r>
            <a:endParaRPr lang="pt-BR" dirty="0"/>
          </a:p>
        </p:txBody>
      </p:sp>
      <p:sp>
        <p:nvSpPr>
          <p:cNvPr id="23" name="Rounded Rectangle 1"/>
          <p:cNvSpPr/>
          <p:nvPr/>
        </p:nvSpPr>
        <p:spPr>
          <a:xfrm>
            <a:off x="-466619" y="4736437"/>
            <a:ext cx="3437137" cy="5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119742" y="4789167"/>
            <a:ext cx="263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Desfecho primário: HbA1c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4534820" y="2336486"/>
            <a:ext cx="4546118" cy="3140145"/>
          </a:xfrm>
          <a:prstGeom prst="roundRect">
            <a:avLst/>
          </a:prstGeom>
          <a:solidFill>
            <a:srgbClr val="E93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610364" y="2673955"/>
            <a:ext cx="4326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↓ ↓ ↓ </a:t>
            </a:r>
            <a:r>
              <a:rPr lang="pt-BR" sz="2400" dirty="0" smtClean="0"/>
              <a:t>treinamento  combinado</a:t>
            </a:r>
            <a:endParaRPr lang="pt-BR" sz="2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610364" y="3565039"/>
            <a:ext cx="3596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↓ </a:t>
            </a:r>
            <a:r>
              <a:rPr lang="pt-BR" sz="2400" b="1" dirty="0" smtClean="0"/>
              <a:t>↓</a:t>
            </a:r>
            <a:r>
              <a:rPr lang="pt-BR" sz="2400" dirty="0" smtClean="0"/>
              <a:t> treinamento aeróbico</a:t>
            </a:r>
            <a:endParaRPr lang="pt-BR" sz="2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610364" y="4473112"/>
            <a:ext cx="3174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↓</a:t>
            </a:r>
            <a:r>
              <a:rPr lang="pt-BR" sz="2400" dirty="0"/>
              <a:t> </a:t>
            </a:r>
            <a:r>
              <a:rPr lang="pt-BR" sz="2400" dirty="0" smtClean="0"/>
              <a:t>treinamento de força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625499" y="2987045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-0,93%</a:t>
            </a:r>
            <a:endParaRPr lang="pt-BR" sz="32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654706" y="3819867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-0,65%</a:t>
            </a:r>
            <a:endParaRPr lang="pt-BR" sz="3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654705" y="4668451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-0,37%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1100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43"/>
          <p:cNvSpPr/>
          <p:nvPr/>
        </p:nvSpPr>
        <p:spPr bwMode="auto">
          <a:xfrm>
            <a:off x="323528" y="692695"/>
            <a:ext cx="7712762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8049" y="736423"/>
            <a:ext cx="2280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Efeito sumário</a:t>
            </a:r>
            <a:endParaRPr lang="pt-BR" sz="2800" dirty="0">
              <a:solidFill>
                <a:srgbClr val="FFFF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" y="-3807559"/>
            <a:ext cx="1617202" cy="2400300"/>
          </a:xfrm>
          <a:prstGeom prst="roundRect">
            <a:avLst/>
          </a:prstGeom>
        </p:spPr>
      </p:pic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e DM2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6488668"/>
            <a:ext cx="42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Umpierre</a:t>
            </a:r>
            <a:r>
              <a:rPr lang="pt-BR" dirty="0" smtClean="0">
                <a:solidFill>
                  <a:srgbClr val="FFFF00"/>
                </a:solidFill>
              </a:rPr>
              <a:t> et al. JAMA. 2011;305(17):1790-9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3682998" y="3670121"/>
            <a:ext cx="1855694" cy="557339"/>
          </a:xfrm>
          <a:prstGeom prst="roundRect">
            <a:avLst/>
          </a:prstGeom>
          <a:solidFill>
            <a:srgbClr val="E93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Arredondado 24"/>
          <p:cNvSpPr/>
          <p:nvPr/>
        </p:nvSpPr>
        <p:spPr>
          <a:xfrm>
            <a:off x="596656" y="4818363"/>
            <a:ext cx="1855694" cy="564777"/>
          </a:xfrm>
          <a:prstGeom prst="roundRect">
            <a:avLst/>
          </a:prstGeom>
          <a:solidFill>
            <a:srgbClr val="E93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Arredondado 30"/>
          <p:cNvSpPr/>
          <p:nvPr/>
        </p:nvSpPr>
        <p:spPr>
          <a:xfrm>
            <a:off x="6880915" y="4818363"/>
            <a:ext cx="1855694" cy="564777"/>
          </a:xfrm>
          <a:prstGeom prst="roundRect">
            <a:avLst/>
          </a:prstGeom>
          <a:solidFill>
            <a:srgbClr val="E93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136998" y="3704511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0,67%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050655" y="486991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0,35%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334914" y="486991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0,91%</a:t>
            </a:r>
            <a:endParaRPr lang="pt-BR" sz="2400"/>
          </a:p>
        </p:txBody>
      </p:sp>
      <p:cxnSp>
        <p:nvCxnSpPr>
          <p:cNvPr id="38" name="Conector de Seta Reta 37"/>
          <p:cNvCxnSpPr>
            <a:stCxn id="8" idx="2"/>
            <a:endCxn id="25" idx="0"/>
          </p:cNvCxnSpPr>
          <p:nvPr/>
        </p:nvCxnSpPr>
        <p:spPr>
          <a:xfrm flipH="1">
            <a:off x="1524503" y="4227460"/>
            <a:ext cx="3086342" cy="59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8" idx="2"/>
            <a:endCxn id="31" idx="0"/>
          </p:cNvCxnSpPr>
          <p:nvPr/>
        </p:nvCxnSpPr>
        <p:spPr>
          <a:xfrm>
            <a:off x="4610845" y="4227460"/>
            <a:ext cx="3197917" cy="59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33045" y="5495056"/>
            <a:ext cx="188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>
                <a:solidFill>
                  <a:srgbClr val="FFFF00"/>
                </a:solidFill>
              </a:rPr>
              <a:t>&lt; 150min/semana</a:t>
            </a:r>
            <a:endParaRPr lang="pt-BR">
              <a:solidFill>
                <a:srgbClr val="FFFF00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855517" y="5407731"/>
            <a:ext cx="188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>
                <a:solidFill>
                  <a:srgbClr val="FFFF00"/>
                </a:solidFill>
              </a:rPr>
              <a:t>&gt; 150min/semana</a:t>
            </a:r>
            <a:endParaRPr lang="pt-BR">
              <a:solidFill>
                <a:srgbClr val="FFFF00"/>
              </a:solidFill>
            </a:endParaRPr>
          </a:p>
        </p:txBody>
      </p:sp>
      <p:sp>
        <p:nvSpPr>
          <p:cNvPr id="44" name="Rounded Rectangle 1"/>
          <p:cNvSpPr/>
          <p:nvPr/>
        </p:nvSpPr>
        <p:spPr>
          <a:xfrm>
            <a:off x="-456283" y="2165608"/>
            <a:ext cx="2105878" cy="5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ixaDeTexto 44"/>
          <p:cNvSpPr txBox="1"/>
          <p:nvPr/>
        </p:nvSpPr>
        <p:spPr>
          <a:xfrm>
            <a:off x="293886" y="2226174"/>
            <a:ext cx="1000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mtClean="0"/>
              <a:t>47 </a:t>
            </a:r>
            <a:r>
              <a:rPr lang="pt-BR" sz="2000" dirty="0" err="1" smtClean="0"/>
              <a:t>ECRs</a:t>
            </a:r>
            <a:endParaRPr lang="pt-BR" sz="2000" dirty="0"/>
          </a:p>
        </p:txBody>
      </p:sp>
      <p:sp>
        <p:nvSpPr>
          <p:cNvPr id="46" name="Rounded Rectangle 1"/>
          <p:cNvSpPr/>
          <p:nvPr/>
        </p:nvSpPr>
        <p:spPr>
          <a:xfrm>
            <a:off x="-415943" y="2869992"/>
            <a:ext cx="2575243" cy="5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ixaDeTexto 46"/>
          <p:cNvSpPr txBox="1"/>
          <p:nvPr/>
        </p:nvSpPr>
        <p:spPr>
          <a:xfrm>
            <a:off x="280438" y="2930558"/>
            <a:ext cx="198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8538 pacientes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4882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"/>
          <p:cNvSpPr/>
          <p:nvPr/>
        </p:nvSpPr>
        <p:spPr>
          <a:xfrm>
            <a:off x="-466619" y="4736436"/>
            <a:ext cx="8965850" cy="881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43"/>
          <p:cNvSpPr/>
          <p:nvPr/>
        </p:nvSpPr>
        <p:spPr bwMode="auto">
          <a:xfrm>
            <a:off x="323528" y="692695"/>
            <a:ext cx="7712762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8049" y="736423"/>
            <a:ext cx="2965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Para comparação...</a:t>
            </a:r>
            <a:endParaRPr lang="pt-BR" sz="2800" dirty="0">
              <a:solidFill>
                <a:srgbClr val="FFFF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" y="-3807559"/>
            <a:ext cx="1617202" cy="2400300"/>
          </a:xfrm>
          <a:prstGeom prst="roundRect">
            <a:avLst/>
          </a:prstGeom>
        </p:spPr>
      </p:pic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e DM2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6219728"/>
            <a:ext cx="502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Gross et al. Ann </a:t>
            </a:r>
            <a:r>
              <a:rPr lang="pt-BR" dirty="0" err="1" smtClean="0">
                <a:solidFill>
                  <a:srgbClr val="FFFF00"/>
                </a:solidFill>
              </a:rPr>
              <a:t>Intern</a:t>
            </a:r>
            <a:r>
              <a:rPr lang="pt-BR" dirty="0" smtClean="0">
                <a:solidFill>
                  <a:srgbClr val="FFFF00"/>
                </a:solidFill>
              </a:rPr>
              <a:t> Med</a:t>
            </a:r>
            <a:r>
              <a:rPr lang="pt-BR" dirty="0">
                <a:solidFill>
                  <a:srgbClr val="FFFF00"/>
                </a:solidFill>
              </a:rPr>
              <a:t>.</a:t>
            </a:r>
            <a:r>
              <a:rPr lang="pt-BR" dirty="0" smtClean="0">
                <a:solidFill>
                  <a:srgbClr val="FFFF00"/>
                </a:solidFill>
              </a:rPr>
              <a:t> 2011;154(10):672-679.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6" y="1455016"/>
            <a:ext cx="4522957" cy="3051735"/>
          </a:xfrm>
          <a:prstGeom prst="round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2912" y="4787327"/>
            <a:ext cx="7933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2060"/>
                </a:solidFill>
                <a:sym typeface="Wingdings"/>
              </a:rPr>
              <a:t>Redução de 1% </a:t>
            </a:r>
            <a:r>
              <a:rPr lang="pt-BR" sz="2400" dirty="0" smtClean="0">
                <a:solidFill>
                  <a:srgbClr val="002060"/>
                </a:solidFill>
                <a:sym typeface="Wingdings"/>
              </a:rPr>
              <a:t>nos níveis de HbA1c (%)  redução de RR de mortalidade  </a:t>
            </a:r>
            <a:r>
              <a:rPr lang="pt-BR" sz="2400" b="1" dirty="0" smtClean="0">
                <a:solidFill>
                  <a:srgbClr val="002060"/>
                </a:solidFill>
                <a:sym typeface="Wingdings"/>
              </a:rPr>
              <a:t>21%?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6494931"/>
            <a:ext cx="30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UKPDS 35, BMJ. 2000;321-405.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43"/>
          <p:cNvSpPr/>
          <p:nvPr/>
        </p:nvSpPr>
        <p:spPr bwMode="auto">
          <a:xfrm>
            <a:off x="323528" y="692695"/>
            <a:ext cx="7712762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8049" y="736423"/>
            <a:ext cx="258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Futuras direções</a:t>
            </a:r>
            <a:endParaRPr lang="pt-BR" sz="2800" dirty="0">
              <a:solidFill>
                <a:srgbClr val="FFFF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" y="-3807559"/>
            <a:ext cx="1617202" cy="2400300"/>
          </a:xfrm>
          <a:prstGeom prst="roundRect">
            <a:avLst/>
          </a:prstGeom>
        </p:spPr>
      </p:pic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baseado em evidências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467199" y="3769167"/>
            <a:ext cx="3561479" cy="1909151"/>
            <a:chOff x="75831" y="1756465"/>
            <a:chExt cx="5188324" cy="2781230"/>
          </a:xfrm>
        </p:grpSpPr>
        <p:grpSp>
          <p:nvGrpSpPr>
            <p:cNvPr id="9" name="Grupo 8"/>
            <p:cNvGrpSpPr/>
            <p:nvPr/>
          </p:nvGrpSpPr>
          <p:grpSpPr>
            <a:xfrm>
              <a:off x="75831" y="1756465"/>
              <a:ext cx="5188324" cy="2781230"/>
              <a:chOff x="1165179" y="1411288"/>
              <a:chExt cx="7832139" cy="4198463"/>
            </a:xfrm>
          </p:grpSpPr>
          <p:sp>
            <p:nvSpPr>
              <p:cNvPr id="13" name="Retângulo Arredondado 12"/>
              <p:cNvSpPr/>
              <p:nvPr/>
            </p:nvSpPr>
            <p:spPr>
              <a:xfrm>
                <a:off x="1165179" y="1411288"/>
                <a:ext cx="7832139" cy="419846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2340820" y="1448509"/>
                <a:ext cx="1058085" cy="572981"/>
              </a:xfrm>
              <a:custGeom>
                <a:avLst/>
                <a:gdLst>
                  <a:gd name="connsiteX0" fmla="*/ 1406 w 1093830"/>
                  <a:gd name="connsiteY0" fmla="*/ 150789 h 539206"/>
                  <a:gd name="connsiteX1" fmla="*/ 58050 w 1093830"/>
                  <a:gd name="connsiteY1" fmla="*/ 199341 h 539206"/>
                  <a:gd name="connsiteX2" fmla="*/ 106602 w 1093830"/>
                  <a:gd name="connsiteY2" fmla="*/ 239801 h 539206"/>
                  <a:gd name="connsiteX3" fmla="*/ 138970 w 1093830"/>
                  <a:gd name="connsiteY3" fmla="*/ 288353 h 539206"/>
                  <a:gd name="connsiteX4" fmla="*/ 187523 w 1093830"/>
                  <a:gd name="connsiteY4" fmla="*/ 344998 h 539206"/>
                  <a:gd name="connsiteX5" fmla="*/ 211799 w 1093830"/>
                  <a:gd name="connsiteY5" fmla="*/ 353090 h 539206"/>
                  <a:gd name="connsiteX6" fmla="*/ 227983 w 1093830"/>
                  <a:gd name="connsiteY6" fmla="*/ 377366 h 539206"/>
                  <a:gd name="connsiteX7" fmla="*/ 341271 w 1093830"/>
                  <a:gd name="connsiteY7" fmla="*/ 409734 h 539206"/>
                  <a:gd name="connsiteX8" fmla="*/ 373639 w 1093830"/>
                  <a:gd name="connsiteY8" fmla="*/ 417826 h 539206"/>
                  <a:gd name="connsiteX9" fmla="*/ 422192 w 1093830"/>
                  <a:gd name="connsiteY9" fmla="*/ 434010 h 539206"/>
                  <a:gd name="connsiteX10" fmla="*/ 446468 w 1093830"/>
                  <a:gd name="connsiteY10" fmla="*/ 450194 h 539206"/>
                  <a:gd name="connsiteX11" fmla="*/ 470744 w 1093830"/>
                  <a:gd name="connsiteY11" fmla="*/ 458286 h 539206"/>
                  <a:gd name="connsiteX12" fmla="*/ 519296 w 1093830"/>
                  <a:gd name="connsiteY12" fmla="*/ 490654 h 539206"/>
                  <a:gd name="connsiteX13" fmla="*/ 543572 w 1093830"/>
                  <a:gd name="connsiteY13" fmla="*/ 506838 h 539206"/>
                  <a:gd name="connsiteX14" fmla="*/ 592124 w 1093830"/>
                  <a:gd name="connsiteY14" fmla="*/ 523022 h 539206"/>
                  <a:gd name="connsiteX15" fmla="*/ 616400 w 1093830"/>
                  <a:gd name="connsiteY15" fmla="*/ 531114 h 539206"/>
                  <a:gd name="connsiteX16" fmla="*/ 656861 w 1093830"/>
                  <a:gd name="connsiteY16" fmla="*/ 539206 h 539206"/>
                  <a:gd name="connsiteX17" fmla="*/ 972450 w 1093830"/>
                  <a:gd name="connsiteY17" fmla="*/ 523022 h 539206"/>
                  <a:gd name="connsiteX18" fmla="*/ 996726 w 1093830"/>
                  <a:gd name="connsiteY18" fmla="*/ 514930 h 539206"/>
                  <a:gd name="connsiteX19" fmla="*/ 1045278 w 1093830"/>
                  <a:gd name="connsiteY19" fmla="*/ 458286 h 539206"/>
                  <a:gd name="connsiteX20" fmla="*/ 1061462 w 1093830"/>
                  <a:gd name="connsiteY20" fmla="*/ 434010 h 539206"/>
                  <a:gd name="connsiteX21" fmla="*/ 1069554 w 1093830"/>
                  <a:gd name="connsiteY21" fmla="*/ 409734 h 539206"/>
                  <a:gd name="connsiteX22" fmla="*/ 1093830 w 1093830"/>
                  <a:gd name="connsiteY22" fmla="*/ 361182 h 539206"/>
                  <a:gd name="connsiteX23" fmla="*/ 1085738 w 1093830"/>
                  <a:gd name="connsiteY23" fmla="*/ 280261 h 539206"/>
                  <a:gd name="connsiteX24" fmla="*/ 1069554 w 1093830"/>
                  <a:gd name="connsiteY24" fmla="*/ 255985 h 539206"/>
                  <a:gd name="connsiteX25" fmla="*/ 1053370 w 1093830"/>
                  <a:gd name="connsiteY25" fmla="*/ 223617 h 539206"/>
                  <a:gd name="connsiteX26" fmla="*/ 956266 w 1093830"/>
                  <a:gd name="connsiteY26" fmla="*/ 142697 h 539206"/>
                  <a:gd name="connsiteX27" fmla="*/ 923898 w 1093830"/>
                  <a:gd name="connsiteY27" fmla="*/ 126513 h 539206"/>
                  <a:gd name="connsiteX28" fmla="*/ 891530 w 1093830"/>
                  <a:gd name="connsiteY28" fmla="*/ 102237 h 539206"/>
                  <a:gd name="connsiteX29" fmla="*/ 842977 w 1093830"/>
                  <a:gd name="connsiteY29" fmla="*/ 86053 h 539206"/>
                  <a:gd name="connsiteX30" fmla="*/ 818701 w 1093830"/>
                  <a:gd name="connsiteY30" fmla="*/ 77960 h 539206"/>
                  <a:gd name="connsiteX31" fmla="*/ 753965 w 1093830"/>
                  <a:gd name="connsiteY31" fmla="*/ 61776 h 539206"/>
                  <a:gd name="connsiteX32" fmla="*/ 729689 w 1093830"/>
                  <a:gd name="connsiteY32" fmla="*/ 45592 h 539206"/>
                  <a:gd name="connsiteX33" fmla="*/ 648769 w 1093830"/>
                  <a:gd name="connsiteY33" fmla="*/ 29408 h 539206"/>
                  <a:gd name="connsiteX34" fmla="*/ 624492 w 1093830"/>
                  <a:gd name="connsiteY34" fmla="*/ 21316 h 539206"/>
                  <a:gd name="connsiteX35" fmla="*/ 122786 w 1093830"/>
                  <a:gd name="connsiteY35" fmla="*/ 21316 h 539206"/>
                  <a:gd name="connsiteX36" fmla="*/ 74234 w 1093830"/>
                  <a:gd name="connsiteY36" fmla="*/ 45592 h 539206"/>
                  <a:gd name="connsiteX37" fmla="*/ 41866 w 1093830"/>
                  <a:gd name="connsiteY37" fmla="*/ 118421 h 539206"/>
                  <a:gd name="connsiteX38" fmla="*/ 17590 w 1093830"/>
                  <a:gd name="connsiteY38" fmla="*/ 126513 h 539206"/>
                  <a:gd name="connsiteX39" fmla="*/ 1406 w 1093830"/>
                  <a:gd name="connsiteY39" fmla="*/ 150789 h 53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93830" h="539206">
                    <a:moveTo>
                      <a:pt x="1406" y="150789"/>
                    </a:moveTo>
                    <a:cubicBezTo>
                      <a:pt x="8149" y="162927"/>
                      <a:pt x="-15894" y="137721"/>
                      <a:pt x="58050" y="199341"/>
                    </a:cubicBezTo>
                    <a:cubicBezTo>
                      <a:pt x="120356" y="251262"/>
                      <a:pt x="46329" y="199619"/>
                      <a:pt x="106602" y="239801"/>
                    </a:cubicBezTo>
                    <a:lnTo>
                      <a:pt x="138970" y="288353"/>
                    </a:lnTo>
                    <a:cubicBezTo>
                      <a:pt x="149325" y="303885"/>
                      <a:pt x="170703" y="339391"/>
                      <a:pt x="187523" y="344998"/>
                    </a:cubicBezTo>
                    <a:lnTo>
                      <a:pt x="211799" y="353090"/>
                    </a:lnTo>
                    <a:cubicBezTo>
                      <a:pt x="217194" y="361182"/>
                      <a:pt x="219736" y="372212"/>
                      <a:pt x="227983" y="377366"/>
                    </a:cubicBezTo>
                    <a:cubicBezTo>
                      <a:pt x="243462" y="387040"/>
                      <a:pt x="330620" y="407071"/>
                      <a:pt x="341271" y="409734"/>
                    </a:cubicBezTo>
                    <a:cubicBezTo>
                      <a:pt x="352060" y="412431"/>
                      <a:pt x="363088" y="414309"/>
                      <a:pt x="373639" y="417826"/>
                    </a:cubicBezTo>
                    <a:lnTo>
                      <a:pt x="422192" y="434010"/>
                    </a:lnTo>
                    <a:cubicBezTo>
                      <a:pt x="430284" y="439405"/>
                      <a:pt x="437769" y="445845"/>
                      <a:pt x="446468" y="450194"/>
                    </a:cubicBezTo>
                    <a:cubicBezTo>
                      <a:pt x="454097" y="454009"/>
                      <a:pt x="463288" y="454144"/>
                      <a:pt x="470744" y="458286"/>
                    </a:cubicBezTo>
                    <a:cubicBezTo>
                      <a:pt x="487747" y="467732"/>
                      <a:pt x="503112" y="479865"/>
                      <a:pt x="519296" y="490654"/>
                    </a:cubicBezTo>
                    <a:cubicBezTo>
                      <a:pt x="527388" y="496049"/>
                      <a:pt x="534346" y="503763"/>
                      <a:pt x="543572" y="506838"/>
                    </a:cubicBezTo>
                    <a:lnTo>
                      <a:pt x="592124" y="523022"/>
                    </a:lnTo>
                    <a:cubicBezTo>
                      <a:pt x="600216" y="525719"/>
                      <a:pt x="608036" y="529441"/>
                      <a:pt x="616400" y="531114"/>
                    </a:cubicBezTo>
                    <a:lnTo>
                      <a:pt x="656861" y="539206"/>
                    </a:lnTo>
                    <a:cubicBezTo>
                      <a:pt x="726000" y="537111"/>
                      <a:pt x="875539" y="544558"/>
                      <a:pt x="972450" y="523022"/>
                    </a:cubicBezTo>
                    <a:cubicBezTo>
                      <a:pt x="980777" y="521172"/>
                      <a:pt x="988634" y="517627"/>
                      <a:pt x="996726" y="514930"/>
                    </a:cubicBezTo>
                    <a:cubicBezTo>
                      <a:pt x="1026134" y="485522"/>
                      <a:pt x="1019326" y="494619"/>
                      <a:pt x="1045278" y="458286"/>
                    </a:cubicBezTo>
                    <a:cubicBezTo>
                      <a:pt x="1050931" y="450372"/>
                      <a:pt x="1057113" y="442709"/>
                      <a:pt x="1061462" y="434010"/>
                    </a:cubicBezTo>
                    <a:cubicBezTo>
                      <a:pt x="1065277" y="426381"/>
                      <a:pt x="1065739" y="417363"/>
                      <a:pt x="1069554" y="409734"/>
                    </a:cubicBezTo>
                    <a:cubicBezTo>
                      <a:pt x="1100927" y="346988"/>
                      <a:pt x="1073491" y="422200"/>
                      <a:pt x="1093830" y="361182"/>
                    </a:cubicBezTo>
                    <a:cubicBezTo>
                      <a:pt x="1091133" y="334208"/>
                      <a:pt x="1091833" y="306675"/>
                      <a:pt x="1085738" y="280261"/>
                    </a:cubicBezTo>
                    <a:cubicBezTo>
                      <a:pt x="1083551" y="270785"/>
                      <a:pt x="1074379" y="264429"/>
                      <a:pt x="1069554" y="255985"/>
                    </a:cubicBezTo>
                    <a:cubicBezTo>
                      <a:pt x="1063569" y="245512"/>
                      <a:pt x="1060906" y="233036"/>
                      <a:pt x="1053370" y="223617"/>
                    </a:cubicBezTo>
                    <a:cubicBezTo>
                      <a:pt x="1029508" y="193790"/>
                      <a:pt x="991190" y="160159"/>
                      <a:pt x="956266" y="142697"/>
                    </a:cubicBezTo>
                    <a:cubicBezTo>
                      <a:pt x="945477" y="137302"/>
                      <a:pt x="934127" y="132906"/>
                      <a:pt x="923898" y="126513"/>
                    </a:cubicBezTo>
                    <a:cubicBezTo>
                      <a:pt x="912461" y="119365"/>
                      <a:pt x="903593" y="108268"/>
                      <a:pt x="891530" y="102237"/>
                    </a:cubicBezTo>
                    <a:cubicBezTo>
                      <a:pt x="876271" y="94608"/>
                      <a:pt x="859161" y="91448"/>
                      <a:pt x="842977" y="86053"/>
                    </a:cubicBezTo>
                    <a:cubicBezTo>
                      <a:pt x="834885" y="83356"/>
                      <a:pt x="826976" y="80029"/>
                      <a:pt x="818701" y="77960"/>
                    </a:cubicBezTo>
                    <a:lnTo>
                      <a:pt x="753965" y="61776"/>
                    </a:lnTo>
                    <a:cubicBezTo>
                      <a:pt x="745873" y="56381"/>
                      <a:pt x="738388" y="49941"/>
                      <a:pt x="729689" y="45592"/>
                    </a:cubicBezTo>
                    <a:cubicBezTo>
                      <a:pt x="707092" y="34293"/>
                      <a:pt x="669644" y="32390"/>
                      <a:pt x="648769" y="29408"/>
                    </a:cubicBezTo>
                    <a:cubicBezTo>
                      <a:pt x="640677" y="26711"/>
                      <a:pt x="632694" y="23659"/>
                      <a:pt x="624492" y="21316"/>
                    </a:cubicBezTo>
                    <a:cubicBezTo>
                      <a:pt x="462034" y="-25100"/>
                      <a:pt x="297831" y="18298"/>
                      <a:pt x="122786" y="21316"/>
                    </a:cubicBezTo>
                    <a:cubicBezTo>
                      <a:pt x="109559" y="25725"/>
                      <a:pt x="82490" y="32382"/>
                      <a:pt x="74234" y="45592"/>
                    </a:cubicBezTo>
                    <a:cubicBezTo>
                      <a:pt x="60635" y="67351"/>
                      <a:pt x="64286" y="100485"/>
                      <a:pt x="41866" y="118421"/>
                    </a:cubicBezTo>
                    <a:cubicBezTo>
                      <a:pt x="35205" y="123749"/>
                      <a:pt x="25219" y="122698"/>
                      <a:pt x="17590" y="126513"/>
                    </a:cubicBezTo>
                    <a:cubicBezTo>
                      <a:pt x="14178" y="128219"/>
                      <a:pt x="-5337" y="138651"/>
                      <a:pt x="1406" y="1507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1199850" y="4888266"/>
                <a:ext cx="7691716" cy="55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50" b="1" dirty="0" err="1" smtClean="0">
                    <a:solidFill>
                      <a:srgbClr val="002060"/>
                    </a:solidFill>
                  </a:rPr>
                  <a:t>H</a:t>
                </a:r>
                <a:r>
                  <a:rPr lang="pt-BR" sz="1050" dirty="0" err="1" smtClean="0">
                    <a:solidFill>
                      <a:srgbClr val="002060"/>
                    </a:solidFill>
                  </a:rPr>
                  <a:t>ypertension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 </a:t>
                </a:r>
                <a:r>
                  <a:rPr lang="pt-BR" sz="105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pproaches </a:t>
                </a:r>
                <a:r>
                  <a:rPr lang="pt-BR" sz="1050" dirty="0" err="1" smtClean="0">
                    <a:solidFill>
                      <a:srgbClr val="002060"/>
                    </a:solidFill>
                  </a:rPr>
                  <a:t>to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 </a:t>
                </a:r>
                <a:r>
                  <a:rPr lang="pt-BR" sz="1050" dirty="0" err="1" smtClean="0">
                    <a:solidFill>
                      <a:srgbClr val="002060"/>
                    </a:solidFill>
                  </a:rPr>
                  <a:t>the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 </a:t>
                </a:r>
                <a:r>
                  <a:rPr lang="pt-BR" sz="1050" b="1" dirty="0" err="1" smtClean="0">
                    <a:solidFill>
                      <a:srgbClr val="002060"/>
                    </a:solidFill>
                  </a:rPr>
                  <a:t>E</a:t>
                </a:r>
                <a:r>
                  <a:rPr lang="pt-BR" sz="1050" dirty="0" err="1" smtClean="0">
                    <a:solidFill>
                      <a:srgbClr val="002060"/>
                    </a:solidFill>
                  </a:rPr>
                  <a:t>lderly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: a </a:t>
                </a:r>
                <a:r>
                  <a:rPr lang="pt-BR" sz="1050" b="1" dirty="0" err="1" smtClean="0">
                    <a:solidFill>
                      <a:srgbClr val="002060"/>
                    </a:solidFill>
                  </a:rPr>
                  <a:t>L</a:t>
                </a:r>
                <a:r>
                  <a:rPr lang="pt-BR" sz="1050" dirty="0" err="1" smtClean="0">
                    <a:solidFill>
                      <a:srgbClr val="002060"/>
                    </a:solidFill>
                  </a:rPr>
                  <a:t>ifestyle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 </a:t>
                </a:r>
                <a:r>
                  <a:rPr lang="pt-BR" sz="1050" dirty="0" err="1" smtClean="0">
                    <a:solidFill>
                      <a:srgbClr val="002060"/>
                    </a:solidFill>
                  </a:rPr>
                  <a:t>study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.</a:t>
                </a:r>
                <a:endParaRPr lang="pt-BR" sz="1050" dirty="0">
                  <a:solidFill>
                    <a:srgbClr val="002060"/>
                  </a:solidFill>
                </a:endParaRPr>
              </a:p>
            </p:txBody>
          </p:sp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9988" y="2463757"/>
              <a:ext cx="751320" cy="565700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 rotWithShape="1">
            <a:blip r:embed="rId5"/>
            <a:srcRect l="31554" t="9504" r="42759"/>
            <a:stretch/>
          </p:blipFill>
          <p:spPr>
            <a:xfrm>
              <a:off x="2074419" y="3268557"/>
              <a:ext cx="1427154" cy="577664"/>
            </a:xfrm>
            <a:prstGeom prst="rect">
              <a:avLst/>
            </a:prstGeom>
          </p:spPr>
        </p:pic>
      </p:grpSp>
      <p:sp>
        <p:nvSpPr>
          <p:cNvPr id="17" name="CaixaDeTexto 16"/>
          <p:cNvSpPr txBox="1"/>
          <p:nvPr/>
        </p:nvSpPr>
        <p:spPr>
          <a:xfrm>
            <a:off x="0" y="5927864"/>
            <a:ext cx="914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Umpierre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D</a:t>
            </a:r>
            <a:r>
              <a:rPr lang="pt-BR" dirty="0" smtClean="0">
                <a:solidFill>
                  <a:srgbClr val="FFFF00"/>
                </a:solidFill>
              </a:rPr>
              <a:t>, Helal L, Santos LP, </a:t>
            </a:r>
            <a:r>
              <a:rPr lang="pt-BR" dirty="0" err="1" smtClean="0">
                <a:solidFill>
                  <a:srgbClr val="FFFF00"/>
                </a:solidFill>
              </a:rPr>
              <a:t>Schaan</a:t>
            </a:r>
            <a:r>
              <a:rPr lang="pt-BR" dirty="0" smtClean="0">
                <a:solidFill>
                  <a:srgbClr val="FFFF00"/>
                </a:solidFill>
              </a:rPr>
              <a:t> BD et al. 2017.</a:t>
            </a:r>
          </a:p>
          <a:p>
            <a:r>
              <a:rPr lang="pt-BR" dirty="0" err="1" smtClean="0">
                <a:solidFill>
                  <a:srgbClr val="FFFF00"/>
                </a:solidFill>
              </a:rPr>
              <a:t>Umpierre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D</a:t>
            </a:r>
            <a:r>
              <a:rPr lang="pt-BR" dirty="0" smtClean="0">
                <a:solidFill>
                  <a:srgbClr val="FFFF00"/>
                </a:solidFill>
              </a:rPr>
              <a:t>, Santos LP, Helal L, Santana SP, </a:t>
            </a:r>
            <a:r>
              <a:rPr lang="pt-BR" dirty="0" err="1" smtClean="0">
                <a:solidFill>
                  <a:srgbClr val="FFFF00"/>
                </a:solidFill>
              </a:rPr>
              <a:t>Pescatello</a:t>
            </a:r>
            <a:r>
              <a:rPr lang="pt-BR" dirty="0" smtClean="0">
                <a:solidFill>
                  <a:srgbClr val="FFFF00"/>
                </a:solidFill>
              </a:rPr>
              <a:t> LP et al. 2017</a:t>
            </a:r>
          </a:p>
          <a:p>
            <a:r>
              <a:rPr lang="pt-BR" dirty="0" err="1" smtClean="0">
                <a:solidFill>
                  <a:srgbClr val="FFFF00"/>
                </a:solidFill>
              </a:rPr>
              <a:t>Schaan</a:t>
            </a:r>
            <a:r>
              <a:rPr lang="pt-BR" dirty="0" smtClean="0">
                <a:solidFill>
                  <a:srgbClr val="FFFF00"/>
                </a:solidFill>
              </a:rPr>
              <a:t> BD, Garcia SP, Telo </a:t>
            </a:r>
            <a:r>
              <a:rPr lang="pt-BR" dirty="0" err="1" smtClean="0">
                <a:solidFill>
                  <a:srgbClr val="FFFF00"/>
                </a:solidFill>
              </a:rPr>
              <a:t>G</a:t>
            </a:r>
            <a:r>
              <a:rPr lang="pt-BR" dirty="0" smtClean="0">
                <a:solidFill>
                  <a:srgbClr val="FFFF00"/>
                </a:solidFill>
              </a:rPr>
              <a:t>,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Sparrenberger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K</a:t>
            </a:r>
            <a:r>
              <a:rPr lang="pt-BR" dirty="0" smtClean="0">
                <a:solidFill>
                  <a:srgbClr val="FFFF00"/>
                </a:solidFill>
              </a:rPr>
              <a:t>, </a:t>
            </a:r>
            <a:r>
              <a:rPr lang="pt-BR" dirty="0" err="1" smtClean="0">
                <a:solidFill>
                  <a:srgbClr val="FFFF00"/>
                </a:solidFill>
              </a:rPr>
              <a:t>Schneiders</a:t>
            </a:r>
            <a:r>
              <a:rPr lang="pt-BR" dirty="0" smtClean="0">
                <a:solidFill>
                  <a:srgbClr val="FFFF00"/>
                </a:solidFill>
              </a:rPr>
              <a:t> J et al. 2017</a:t>
            </a:r>
            <a:endParaRPr lang="pt-BR" dirty="0">
              <a:solidFill>
                <a:srgbClr val="FFFF00"/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298049" y="1509188"/>
            <a:ext cx="3561479" cy="1909152"/>
            <a:chOff x="75831" y="1756465"/>
            <a:chExt cx="5188324" cy="2781231"/>
          </a:xfrm>
        </p:grpSpPr>
        <p:grpSp>
          <p:nvGrpSpPr>
            <p:cNvPr id="19" name="Grupo 18"/>
            <p:cNvGrpSpPr/>
            <p:nvPr/>
          </p:nvGrpSpPr>
          <p:grpSpPr>
            <a:xfrm>
              <a:off x="75831" y="1756465"/>
              <a:ext cx="5188324" cy="2781231"/>
              <a:chOff x="1165179" y="1411288"/>
              <a:chExt cx="7832139" cy="4198463"/>
            </a:xfrm>
          </p:grpSpPr>
          <p:sp>
            <p:nvSpPr>
              <p:cNvPr id="22" name="Retângulo Arredondado 21"/>
              <p:cNvSpPr/>
              <p:nvPr/>
            </p:nvSpPr>
            <p:spPr>
              <a:xfrm>
                <a:off x="1165179" y="1411288"/>
                <a:ext cx="7832139" cy="419846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3" name="Imagem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79" y="1637961"/>
                <a:ext cx="1560708" cy="3149600"/>
              </a:xfrm>
              <a:prstGeom prst="rect">
                <a:avLst/>
              </a:prstGeom>
            </p:spPr>
          </p:pic>
          <p:sp>
            <p:nvSpPr>
              <p:cNvPr id="24" name="Forma Livre 23"/>
              <p:cNvSpPr/>
              <p:nvPr/>
            </p:nvSpPr>
            <p:spPr>
              <a:xfrm>
                <a:off x="2340820" y="1448509"/>
                <a:ext cx="1058085" cy="572981"/>
              </a:xfrm>
              <a:custGeom>
                <a:avLst/>
                <a:gdLst>
                  <a:gd name="connsiteX0" fmla="*/ 1406 w 1093830"/>
                  <a:gd name="connsiteY0" fmla="*/ 150789 h 539206"/>
                  <a:gd name="connsiteX1" fmla="*/ 58050 w 1093830"/>
                  <a:gd name="connsiteY1" fmla="*/ 199341 h 539206"/>
                  <a:gd name="connsiteX2" fmla="*/ 106602 w 1093830"/>
                  <a:gd name="connsiteY2" fmla="*/ 239801 h 539206"/>
                  <a:gd name="connsiteX3" fmla="*/ 138970 w 1093830"/>
                  <a:gd name="connsiteY3" fmla="*/ 288353 h 539206"/>
                  <a:gd name="connsiteX4" fmla="*/ 187523 w 1093830"/>
                  <a:gd name="connsiteY4" fmla="*/ 344998 h 539206"/>
                  <a:gd name="connsiteX5" fmla="*/ 211799 w 1093830"/>
                  <a:gd name="connsiteY5" fmla="*/ 353090 h 539206"/>
                  <a:gd name="connsiteX6" fmla="*/ 227983 w 1093830"/>
                  <a:gd name="connsiteY6" fmla="*/ 377366 h 539206"/>
                  <a:gd name="connsiteX7" fmla="*/ 341271 w 1093830"/>
                  <a:gd name="connsiteY7" fmla="*/ 409734 h 539206"/>
                  <a:gd name="connsiteX8" fmla="*/ 373639 w 1093830"/>
                  <a:gd name="connsiteY8" fmla="*/ 417826 h 539206"/>
                  <a:gd name="connsiteX9" fmla="*/ 422192 w 1093830"/>
                  <a:gd name="connsiteY9" fmla="*/ 434010 h 539206"/>
                  <a:gd name="connsiteX10" fmla="*/ 446468 w 1093830"/>
                  <a:gd name="connsiteY10" fmla="*/ 450194 h 539206"/>
                  <a:gd name="connsiteX11" fmla="*/ 470744 w 1093830"/>
                  <a:gd name="connsiteY11" fmla="*/ 458286 h 539206"/>
                  <a:gd name="connsiteX12" fmla="*/ 519296 w 1093830"/>
                  <a:gd name="connsiteY12" fmla="*/ 490654 h 539206"/>
                  <a:gd name="connsiteX13" fmla="*/ 543572 w 1093830"/>
                  <a:gd name="connsiteY13" fmla="*/ 506838 h 539206"/>
                  <a:gd name="connsiteX14" fmla="*/ 592124 w 1093830"/>
                  <a:gd name="connsiteY14" fmla="*/ 523022 h 539206"/>
                  <a:gd name="connsiteX15" fmla="*/ 616400 w 1093830"/>
                  <a:gd name="connsiteY15" fmla="*/ 531114 h 539206"/>
                  <a:gd name="connsiteX16" fmla="*/ 656861 w 1093830"/>
                  <a:gd name="connsiteY16" fmla="*/ 539206 h 539206"/>
                  <a:gd name="connsiteX17" fmla="*/ 972450 w 1093830"/>
                  <a:gd name="connsiteY17" fmla="*/ 523022 h 539206"/>
                  <a:gd name="connsiteX18" fmla="*/ 996726 w 1093830"/>
                  <a:gd name="connsiteY18" fmla="*/ 514930 h 539206"/>
                  <a:gd name="connsiteX19" fmla="*/ 1045278 w 1093830"/>
                  <a:gd name="connsiteY19" fmla="*/ 458286 h 539206"/>
                  <a:gd name="connsiteX20" fmla="*/ 1061462 w 1093830"/>
                  <a:gd name="connsiteY20" fmla="*/ 434010 h 539206"/>
                  <a:gd name="connsiteX21" fmla="*/ 1069554 w 1093830"/>
                  <a:gd name="connsiteY21" fmla="*/ 409734 h 539206"/>
                  <a:gd name="connsiteX22" fmla="*/ 1093830 w 1093830"/>
                  <a:gd name="connsiteY22" fmla="*/ 361182 h 539206"/>
                  <a:gd name="connsiteX23" fmla="*/ 1085738 w 1093830"/>
                  <a:gd name="connsiteY23" fmla="*/ 280261 h 539206"/>
                  <a:gd name="connsiteX24" fmla="*/ 1069554 w 1093830"/>
                  <a:gd name="connsiteY24" fmla="*/ 255985 h 539206"/>
                  <a:gd name="connsiteX25" fmla="*/ 1053370 w 1093830"/>
                  <a:gd name="connsiteY25" fmla="*/ 223617 h 539206"/>
                  <a:gd name="connsiteX26" fmla="*/ 956266 w 1093830"/>
                  <a:gd name="connsiteY26" fmla="*/ 142697 h 539206"/>
                  <a:gd name="connsiteX27" fmla="*/ 923898 w 1093830"/>
                  <a:gd name="connsiteY27" fmla="*/ 126513 h 539206"/>
                  <a:gd name="connsiteX28" fmla="*/ 891530 w 1093830"/>
                  <a:gd name="connsiteY28" fmla="*/ 102237 h 539206"/>
                  <a:gd name="connsiteX29" fmla="*/ 842977 w 1093830"/>
                  <a:gd name="connsiteY29" fmla="*/ 86053 h 539206"/>
                  <a:gd name="connsiteX30" fmla="*/ 818701 w 1093830"/>
                  <a:gd name="connsiteY30" fmla="*/ 77960 h 539206"/>
                  <a:gd name="connsiteX31" fmla="*/ 753965 w 1093830"/>
                  <a:gd name="connsiteY31" fmla="*/ 61776 h 539206"/>
                  <a:gd name="connsiteX32" fmla="*/ 729689 w 1093830"/>
                  <a:gd name="connsiteY32" fmla="*/ 45592 h 539206"/>
                  <a:gd name="connsiteX33" fmla="*/ 648769 w 1093830"/>
                  <a:gd name="connsiteY33" fmla="*/ 29408 h 539206"/>
                  <a:gd name="connsiteX34" fmla="*/ 624492 w 1093830"/>
                  <a:gd name="connsiteY34" fmla="*/ 21316 h 539206"/>
                  <a:gd name="connsiteX35" fmla="*/ 122786 w 1093830"/>
                  <a:gd name="connsiteY35" fmla="*/ 21316 h 539206"/>
                  <a:gd name="connsiteX36" fmla="*/ 74234 w 1093830"/>
                  <a:gd name="connsiteY36" fmla="*/ 45592 h 539206"/>
                  <a:gd name="connsiteX37" fmla="*/ 41866 w 1093830"/>
                  <a:gd name="connsiteY37" fmla="*/ 118421 h 539206"/>
                  <a:gd name="connsiteX38" fmla="*/ 17590 w 1093830"/>
                  <a:gd name="connsiteY38" fmla="*/ 126513 h 539206"/>
                  <a:gd name="connsiteX39" fmla="*/ 1406 w 1093830"/>
                  <a:gd name="connsiteY39" fmla="*/ 150789 h 53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93830" h="539206">
                    <a:moveTo>
                      <a:pt x="1406" y="150789"/>
                    </a:moveTo>
                    <a:cubicBezTo>
                      <a:pt x="8149" y="162927"/>
                      <a:pt x="-15894" y="137721"/>
                      <a:pt x="58050" y="199341"/>
                    </a:cubicBezTo>
                    <a:cubicBezTo>
                      <a:pt x="120356" y="251262"/>
                      <a:pt x="46329" y="199619"/>
                      <a:pt x="106602" y="239801"/>
                    </a:cubicBezTo>
                    <a:lnTo>
                      <a:pt x="138970" y="288353"/>
                    </a:lnTo>
                    <a:cubicBezTo>
                      <a:pt x="149325" y="303885"/>
                      <a:pt x="170703" y="339391"/>
                      <a:pt x="187523" y="344998"/>
                    </a:cubicBezTo>
                    <a:lnTo>
                      <a:pt x="211799" y="353090"/>
                    </a:lnTo>
                    <a:cubicBezTo>
                      <a:pt x="217194" y="361182"/>
                      <a:pt x="219736" y="372212"/>
                      <a:pt x="227983" y="377366"/>
                    </a:cubicBezTo>
                    <a:cubicBezTo>
                      <a:pt x="243462" y="387040"/>
                      <a:pt x="330620" y="407071"/>
                      <a:pt x="341271" y="409734"/>
                    </a:cubicBezTo>
                    <a:cubicBezTo>
                      <a:pt x="352060" y="412431"/>
                      <a:pt x="363088" y="414309"/>
                      <a:pt x="373639" y="417826"/>
                    </a:cubicBezTo>
                    <a:lnTo>
                      <a:pt x="422192" y="434010"/>
                    </a:lnTo>
                    <a:cubicBezTo>
                      <a:pt x="430284" y="439405"/>
                      <a:pt x="437769" y="445845"/>
                      <a:pt x="446468" y="450194"/>
                    </a:cubicBezTo>
                    <a:cubicBezTo>
                      <a:pt x="454097" y="454009"/>
                      <a:pt x="463288" y="454144"/>
                      <a:pt x="470744" y="458286"/>
                    </a:cubicBezTo>
                    <a:cubicBezTo>
                      <a:pt x="487747" y="467732"/>
                      <a:pt x="503112" y="479865"/>
                      <a:pt x="519296" y="490654"/>
                    </a:cubicBezTo>
                    <a:cubicBezTo>
                      <a:pt x="527388" y="496049"/>
                      <a:pt x="534346" y="503763"/>
                      <a:pt x="543572" y="506838"/>
                    </a:cubicBezTo>
                    <a:lnTo>
                      <a:pt x="592124" y="523022"/>
                    </a:lnTo>
                    <a:cubicBezTo>
                      <a:pt x="600216" y="525719"/>
                      <a:pt x="608036" y="529441"/>
                      <a:pt x="616400" y="531114"/>
                    </a:cubicBezTo>
                    <a:lnTo>
                      <a:pt x="656861" y="539206"/>
                    </a:lnTo>
                    <a:cubicBezTo>
                      <a:pt x="726000" y="537111"/>
                      <a:pt x="875539" y="544558"/>
                      <a:pt x="972450" y="523022"/>
                    </a:cubicBezTo>
                    <a:cubicBezTo>
                      <a:pt x="980777" y="521172"/>
                      <a:pt x="988634" y="517627"/>
                      <a:pt x="996726" y="514930"/>
                    </a:cubicBezTo>
                    <a:cubicBezTo>
                      <a:pt x="1026134" y="485522"/>
                      <a:pt x="1019326" y="494619"/>
                      <a:pt x="1045278" y="458286"/>
                    </a:cubicBezTo>
                    <a:cubicBezTo>
                      <a:pt x="1050931" y="450372"/>
                      <a:pt x="1057113" y="442709"/>
                      <a:pt x="1061462" y="434010"/>
                    </a:cubicBezTo>
                    <a:cubicBezTo>
                      <a:pt x="1065277" y="426381"/>
                      <a:pt x="1065739" y="417363"/>
                      <a:pt x="1069554" y="409734"/>
                    </a:cubicBezTo>
                    <a:cubicBezTo>
                      <a:pt x="1100927" y="346988"/>
                      <a:pt x="1073491" y="422200"/>
                      <a:pt x="1093830" y="361182"/>
                    </a:cubicBezTo>
                    <a:cubicBezTo>
                      <a:pt x="1091133" y="334208"/>
                      <a:pt x="1091833" y="306675"/>
                      <a:pt x="1085738" y="280261"/>
                    </a:cubicBezTo>
                    <a:cubicBezTo>
                      <a:pt x="1083551" y="270785"/>
                      <a:pt x="1074379" y="264429"/>
                      <a:pt x="1069554" y="255985"/>
                    </a:cubicBezTo>
                    <a:cubicBezTo>
                      <a:pt x="1063569" y="245512"/>
                      <a:pt x="1060906" y="233036"/>
                      <a:pt x="1053370" y="223617"/>
                    </a:cubicBezTo>
                    <a:cubicBezTo>
                      <a:pt x="1029508" y="193790"/>
                      <a:pt x="991190" y="160159"/>
                      <a:pt x="956266" y="142697"/>
                    </a:cubicBezTo>
                    <a:cubicBezTo>
                      <a:pt x="945477" y="137302"/>
                      <a:pt x="934127" y="132906"/>
                      <a:pt x="923898" y="126513"/>
                    </a:cubicBezTo>
                    <a:cubicBezTo>
                      <a:pt x="912461" y="119365"/>
                      <a:pt x="903593" y="108268"/>
                      <a:pt x="891530" y="102237"/>
                    </a:cubicBezTo>
                    <a:cubicBezTo>
                      <a:pt x="876271" y="94608"/>
                      <a:pt x="859161" y="91448"/>
                      <a:pt x="842977" y="86053"/>
                    </a:cubicBezTo>
                    <a:cubicBezTo>
                      <a:pt x="834885" y="83356"/>
                      <a:pt x="826976" y="80029"/>
                      <a:pt x="818701" y="77960"/>
                    </a:cubicBezTo>
                    <a:lnTo>
                      <a:pt x="753965" y="61776"/>
                    </a:lnTo>
                    <a:cubicBezTo>
                      <a:pt x="745873" y="56381"/>
                      <a:pt x="738388" y="49941"/>
                      <a:pt x="729689" y="45592"/>
                    </a:cubicBezTo>
                    <a:cubicBezTo>
                      <a:pt x="707092" y="34293"/>
                      <a:pt x="669644" y="32390"/>
                      <a:pt x="648769" y="29408"/>
                    </a:cubicBezTo>
                    <a:cubicBezTo>
                      <a:pt x="640677" y="26711"/>
                      <a:pt x="632694" y="23659"/>
                      <a:pt x="624492" y="21316"/>
                    </a:cubicBezTo>
                    <a:cubicBezTo>
                      <a:pt x="462034" y="-25100"/>
                      <a:pt x="297831" y="18298"/>
                      <a:pt x="122786" y="21316"/>
                    </a:cubicBezTo>
                    <a:cubicBezTo>
                      <a:pt x="109559" y="25725"/>
                      <a:pt x="82490" y="32382"/>
                      <a:pt x="74234" y="45592"/>
                    </a:cubicBezTo>
                    <a:cubicBezTo>
                      <a:pt x="60635" y="67351"/>
                      <a:pt x="64286" y="100485"/>
                      <a:pt x="41866" y="118421"/>
                    </a:cubicBezTo>
                    <a:cubicBezTo>
                      <a:pt x="35205" y="123749"/>
                      <a:pt x="25219" y="122698"/>
                      <a:pt x="17590" y="126513"/>
                    </a:cubicBezTo>
                    <a:cubicBezTo>
                      <a:pt x="14178" y="128219"/>
                      <a:pt x="-5337" y="138651"/>
                      <a:pt x="1406" y="1507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Grupo 24"/>
              <p:cNvGrpSpPr/>
              <p:nvPr/>
            </p:nvGrpSpPr>
            <p:grpSpPr>
              <a:xfrm>
                <a:off x="3261096" y="1859565"/>
                <a:ext cx="3436097" cy="2639359"/>
                <a:chOff x="3124455" y="2108515"/>
                <a:chExt cx="3436097" cy="2639359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3522823" y="2108515"/>
                  <a:ext cx="2639359" cy="2639359"/>
                </a:xfrm>
                <a:prstGeom prst="ellipse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CaixaDeTexto 28"/>
                <p:cNvSpPr txBox="1"/>
                <p:nvPr/>
              </p:nvSpPr>
              <p:spPr>
                <a:xfrm>
                  <a:off x="3124455" y="2270441"/>
                  <a:ext cx="3436097" cy="2098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dirty="0" smtClean="0">
                      <a:solidFill>
                        <a:schemeClr val="bg1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Estudo</a:t>
                  </a:r>
                  <a:r>
                    <a:rPr lang="pt-BR" sz="2800" dirty="0" smtClean="0">
                      <a:solidFill>
                        <a:schemeClr val="bg1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 </a:t>
                  </a:r>
                  <a:r>
                    <a:rPr lang="pt-BR" sz="2800" b="1" dirty="0" smtClean="0">
                      <a:solidFill>
                        <a:schemeClr val="bg1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EDDIE</a:t>
                  </a:r>
                  <a:endParaRPr lang="pt-BR" sz="2800" b="1" dirty="0">
                    <a:solidFill>
                      <a:schemeClr val="bg1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</p:grpSp>
          <p:sp>
            <p:nvSpPr>
              <p:cNvPr id="27" name="CaixaDeTexto 26"/>
              <p:cNvSpPr txBox="1"/>
              <p:nvPr/>
            </p:nvSpPr>
            <p:spPr>
              <a:xfrm>
                <a:off x="1165179" y="4645565"/>
                <a:ext cx="7691716" cy="913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50" b="1" dirty="0" err="1" smtClean="0">
                    <a:solidFill>
                      <a:srgbClr val="002060"/>
                    </a:solidFill>
                  </a:rPr>
                  <a:t>E</a:t>
                </a:r>
                <a:r>
                  <a:rPr lang="pt-BR" sz="1050" dirty="0" err="1" smtClean="0">
                    <a:solidFill>
                      <a:srgbClr val="002060"/>
                    </a:solidFill>
                  </a:rPr>
                  <a:t>xercise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 </a:t>
                </a:r>
                <a:r>
                  <a:rPr lang="pt-BR" sz="1050" b="1" dirty="0" smtClean="0">
                    <a:solidFill>
                      <a:srgbClr val="002060"/>
                    </a:solidFill>
                  </a:rPr>
                  <a:t>D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ose-response for </a:t>
                </a:r>
                <a:r>
                  <a:rPr lang="pt-BR" sz="1050" b="1" dirty="0" err="1" smtClean="0">
                    <a:solidFill>
                      <a:srgbClr val="002060"/>
                    </a:solidFill>
                  </a:rPr>
                  <a:t>DI</a:t>
                </a:r>
                <a:r>
                  <a:rPr lang="pt-BR" sz="1050" dirty="0" err="1" smtClean="0">
                    <a:solidFill>
                      <a:srgbClr val="002060"/>
                    </a:solidFill>
                  </a:rPr>
                  <a:t>abetes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 in </a:t>
                </a:r>
                <a:r>
                  <a:rPr lang="pt-BR" sz="1050" dirty="0" err="1" smtClean="0">
                    <a:solidFill>
                      <a:srgbClr val="002060"/>
                    </a:solidFill>
                  </a:rPr>
                  <a:t>the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 </a:t>
                </a:r>
                <a:r>
                  <a:rPr lang="pt-BR" sz="1050" b="1" dirty="0" err="1">
                    <a:solidFill>
                      <a:srgbClr val="002060"/>
                    </a:solidFill>
                  </a:rPr>
                  <a:t>E</a:t>
                </a:r>
                <a:r>
                  <a:rPr lang="pt-BR" sz="1050" dirty="0" err="1" smtClean="0">
                    <a:solidFill>
                      <a:srgbClr val="002060"/>
                    </a:solidFill>
                  </a:rPr>
                  <a:t>lderly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: a </a:t>
                </a:r>
                <a:r>
                  <a:rPr lang="pt-BR" sz="1050" dirty="0" err="1" smtClean="0">
                    <a:solidFill>
                      <a:srgbClr val="002060"/>
                    </a:solidFill>
                  </a:rPr>
                  <a:t>randomized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 </a:t>
                </a:r>
                <a:r>
                  <a:rPr lang="pt-BR" sz="1050" dirty="0" err="1" smtClean="0">
                    <a:solidFill>
                      <a:srgbClr val="002060"/>
                    </a:solidFill>
                  </a:rPr>
                  <a:t>clinical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 </a:t>
                </a:r>
                <a:r>
                  <a:rPr lang="pt-BR" sz="1050" dirty="0" err="1" smtClean="0">
                    <a:solidFill>
                      <a:srgbClr val="002060"/>
                    </a:solidFill>
                  </a:rPr>
                  <a:t>trial</a:t>
                </a:r>
                <a:r>
                  <a:rPr lang="pt-BR" sz="1050" dirty="0" smtClean="0">
                    <a:solidFill>
                      <a:srgbClr val="002060"/>
                    </a:solidFill>
                  </a:rPr>
                  <a:t>.</a:t>
                </a:r>
                <a:endParaRPr lang="pt-BR" sz="1050" dirty="0">
                  <a:solidFill>
                    <a:srgbClr val="002060"/>
                  </a:solidFill>
                </a:endParaRPr>
              </a:p>
            </p:txBody>
          </p:sp>
        </p:grpSp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9988" y="2463757"/>
              <a:ext cx="751320" cy="56570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 rotWithShape="1">
            <a:blip r:embed="rId5"/>
            <a:srcRect l="31554" t="9504" r="42759"/>
            <a:stretch/>
          </p:blipFill>
          <p:spPr>
            <a:xfrm>
              <a:off x="3822072" y="3126283"/>
              <a:ext cx="1427153" cy="577664"/>
            </a:xfrm>
            <a:prstGeom prst="rect">
              <a:avLst/>
            </a:prstGeom>
          </p:spPr>
        </p:pic>
      </p:grpSp>
      <p:pic>
        <p:nvPicPr>
          <p:cNvPr id="30" name="Imagem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3908" y="3802707"/>
            <a:ext cx="3417229" cy="112840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125" y="4745281"/>
            <a:ext cx="515737" cy="38832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93" y="4675390"/>
            <a:ext cx="754877" cy="7076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" r="3457" b="9754"/>
          <a:stretch/>
        </p:blipFill>
        <p:spPr>
          <a:xfrm>
            <a:off x="6265851" y="1778094"/>
            <a:ext cx="2498155" cy="253274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637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Mortalidade cardiovascular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50826" y="765175"/>
            <a:ext cx="618637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2800" i="1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Em números comparados à outras causas</a:t>
            </a:r>
            <a:endParaRPr lang="pt-BR" sz="2800" i="1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737457" y="3086934"/>
            <a:ext cx="299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sym typeface="Wingdings"/>
              </a:rPr>
              <a:t>IAM</a:t>
            </a:r>
            <a:r>
              <a:rPr lang="pt-BR" sz="3200" dirty="0" smtClean="0">
                <a:solidFill>
                  <a:schemeClr val="bg1"/>
                </a:solidFill>
                <a:sym typeface="Wingdings"/>
              </a:rPr>
              <a:t>: 8.139.852</a:t>
            </a:r>
          </a:p>
          <a:p>
            <a:r>
              <a:rPr lang="pt-BR" sz="3200" b="1" dirty="0" err="1" smtClean="0">
                <a:solidFill>
                  <a:schemeClr val="bg1"/>
                </a:solidFill>
                <a:sym typeface="Wingdings"/>
              </a:rPr>
              <a:t>AVCi</a:t>
            </a:r>
            <a:r>
              <a:rPr lang="pt-BR" sz="3200" dirty="0" smtClean="0">
                <a:solidFill>
                  <a:schemeClr val="bg1"/>
                </a:solidFill>
                <a:sym typeface="Wingdings"/>
              </a:rPr>
              <a:t>: 3.272.924</a:t>
            </a:r>
          </a:p>
          <a:p>
            <a:r>
              <a:rPr lang="pt-BR" sz="3200" b="1" dirty="0" smtClean="0">
                <a:solidFill>
                  <a:schemeClr val="bg1"/>
                </a:solidFill>
                <a:sym typeface="Wingdings"/>
              </a:rPr>
              <a:t>AVCH</a:t>
            </a:r>
            <a:r>
              <a:rPr lang="pt-BR" sz="3200" dirty="0" smtClean="0">
                <a:solidFill>
                  <a:schemeClr val="bg1"/>
                </a:solidFill>
                <a:sym typeface="Wingdings"/>
              </a:rPr>
              <a:t>: 3.173.951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772841" y="6470302"/>
            <a:ext cx="444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Lozano et al. Lancet. 2012; 380:2095-128</a:t>
            </a:r>
            <a:endParaRPr lang="pt-BR" sz="2000" dirty="0">
              <a:solidFill>
                <a:srgbClr val="FFFF0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8" t="5385" r="2822" b="4358"/>
          <a:stretch/>
        </p:blipFill>
        <p:spPr>
          <a:xfrm>
            <a:off x="194663" y="1470700"/>
            <a:ext cx="5168646" cy="5124969"/>
          </a:xfrm>
          <a:prstGeom prst="ellipse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509417" y="6131315"/>
            <a:ext cx="4715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Roth et al. </a:t>
            </a:r>
            <a:r>
              <a:rPr lang="pt-BR" sz="2000" dirty="0" err="1" smtClean="0">
                <a:solidFill>
                  <a:srgbClr val="FFFF00"/>
                </a:solidFill>
              </a:rPr>
              <a:t>Circulation</a:t>
            </a:r>
            <a:r>
              <a:rPr lang="pt-BR" sz="2000" dirty="0" smtClean="0">
                <a:solidFill>
                  <a:srgbClr val="FFFF00"/>
                </a:solidFill>
              </a:rPr>
              <a:t>. 2015;132:1667-1678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84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43"/>
          <p:cNvSpPr/>
          <p:nvPr/>
        </p:nvSpPr>
        <p:spPr bwMode="auto">
          <a:xfrm>
            <a:off x="323528" y="692695"/>
            <a:ext cx="7712762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8049" y="736423"/>
            <a:ext cx="258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Futuras direções</a:t>
            </a:r>
            <a:endParaRPr lang="pt-BR" sz="2800" dirty="0">
              <a:solidFill>
                <a:srgbClr val="FFFF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" y="-3807559"/>
            <a:ext cx="1617202" cy="2400300"/>
          </a:xfrm>
          <a:prstGeom prst="roundRect">
            <a:avLst/>
          </a:prstGeom>
        </p:spPr>
      </p:pic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baseado em evidências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6494931"/>
            <a:ext cx="382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Naci</a:t>
            </a:r>
            <a:r>
              <a:rPr lang="pt-BR" dirty="0" smtClean="0">
                <a:solidFill>
                  <a:srgbClr val="FFFF00"/>
                </a:solidFill>
              </a:rPr>
              <a:t> e </a:t>
            </a:r>
            <a:r>
              <a:rPr lang="pt-BR" dirty="0" err="1" smtClean="0">
                <a:solidFill>
                  <a:srgbClr val="FFFF00"/>
                </a:solidFill>
              </a:rPr>
              <a:t>Ioannidis</a:t>
            </a:r>
            <a:r>
              <a:rPr lang="pt-BR" dirty="0">
                <a:solidFill>
                  <a:srgbClr val="FFFF00"/>
                </a:solidFill>
              </a:rPr>
              <a:t>.</a:t>
            </a:r>
            <a:r>
              <a:rPr lang="pt-BR" dirty="0" smtClean="0">
                <a:solidFill>
                  <a:srgbClr val="FFFF00"/>
                </a:solidFill>
              </a:rPr>
              <a:t> BMJ, 2013;347:f5577.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6" y="1518573"/>
            <a:ext cx="6115352" cy="4580487"/>
          </a:xfrm>
          <a:prstGeom prst="roundRect">
            <a:avLst>
              <a:gd name="adj" fmla="val 6686"/>
            </a:avLst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l="15765" t="630" r="29883" b="-630"/>
          <a:stretch/>
        </p:blipFill>
        <p:spPr>
          <a:xfrm>
            <a:off x="6337013" y="896047"/>
            <a:ext cx="1506072" cy="1551711"/>
          </a:xfrm>
          <a:prstGeom prst="round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861251" y="2399883"/>
            <a:ext cx="1175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John </a:t>
            </a:r>
            <a:r>
              <a:rPr lang="pt-BR" sz="1400" dirty="0" err="1" smtClean="0">
                <a:solidFill>
                  <a:schemeClr val="bg1"/>
                </a:solidFill>
              </a:rPr>
              <a:t>Ioannidis</a:t>
            </a:r>
            <a:r>
              <a:rPr lang="pt-BR" sz="1400" dirty="0" smtClean="0">
                <a:solidFill>
                  <a:schemeClr val="bg1"/>
                </a:solidFill>
              </a:rPr>
              <a:t>, MD, Ph.D.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43"/>
          <p:cNvSpPr/>
          <p:nvPr/>
        </p:nvSpPr>
        <p:spPr bwMode="auto">
          <a:xfrm>
            <a:off x="323528" y="692695"/>
            <a:ext cx="7712762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8049" y="736423"/>
            <a:ext cx="258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Futuras direções</a:t>
            </a:r>
            <a:endParaRPr lang="pt-BR" sz="2800" dirty="0">
              <a:solidFill>
                <a:srgbClr val="FFFF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" y="-3807559"/>
            <a:ext cx="1617202" cy="2400300"/>
          </a:xfrm>
          <a:prstGeom prst="roundRect">
            <a:avLst/>
          </a:prstGeom>
        </p:spPr>
      </p:pic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baseado em evidências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6494931"/>
            <a:ext cx="382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Naci</a:t>
            </a:r>
            <a:r>
              <a:rPr lang="pt-BR" dirty="0" smtClean="0">
                <a:solidFill>
                  <a:srgbClr val="FFFF00"/>
                </a:solidFill>
              </a:rPr>
              <a:t> e </a:t>
            </a:r>
            <a:r>
              <a:rPr lang="pt-BR" dirty="0" err="1" smtClean="0">
                <a:solidFill>
                  <a:srgbClr val="FFFF00"/>
                </a:solidFill>
              </a:rPr>
              <a:t>Ioannidis</a:t>
            </a:r>
            <a:r>
              <a:rPr lang="pt-BR" dirty="0">
                <a:solidFill>
                  <a:srgbClr val="FFFF00"/>
                </a:solidFill>
              </a:rPr>
              <a:t>.</a:t>
            </a:r>
            <a:r>
              <a:rPr lang="pt-BR" dirty="0" smtClean="0">
                <a:solidFill>
                  <a:srgbClr val="FFFF00"/>
                </a:solidFill>
              </a:rPr>
              <a:t> BMJ, 2013;347:f5577.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15765" t="630" r="29883" b="-630"/>
          <a:stretch/>
        </p:blipFill>
        <p:spPr>
          <a:xfrm>
            <a:off x="6817659" y="1111199"/>
            <a:ext cx="1506072" cy="1551711"/>
          </a:xfrm>
          <a:prstGeom prst="round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861251" y="2615035"/>
            <a:ext cx="144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John </a:t>
            </a:r>
            <a:r>
              <a:rPr lang="pt-BR" sz="1400" dirty="0" err="1" smtClean="0">
                <a:solidFill>
                  <a:schemeClr val="bg1"/>
                </a:solidFill>
              </a:rPr>
              <a:t>Ioannidis</a:t>
            </a:r>
            <a:r>
              <a:rPr lang="pt-BR" sz="1400" dirty="0" smtClean="0">
                <a:solidFill>
                  <a:schemeClr val="bg1"/>
                </a:solidFill>
              </a:rPr>
              <a:t>, MD, Ph.D.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79257" y="3436353"/>
            <a:ext cx="81354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solidFill>
                  <a:schemeClr val="bg1"/>
                </a:solidFill>
              </a:rPr>
              <a:t>”For </a:t>
            </a:r>
            <a:r>
              <a:rPr lang="pt-BR" sz="3200" i="1" dirty="0" err="1" smtClean="0">
                <a:solidFill>
                  <a:schemeClr val="bg1"/>
                </a:solidFill>
              </a:rPr>
              <a:t>example</a:t>
            </a:r>
            <a:r>
              <a:rPr lang="pt-BR" sz="3200" i="1" dirty="0" smtClean="0">
                <a:solidFill>
                  <a:schemeClr val="bg1"/>
                </a:solidFill>
              </a:rPr>
              <a:t>, </a:t>
            </a:r>
            <a:r>
              <a:rPr lang="pt-BR" sz="3200" i="1" dirty="0" err="1" smtClean="0">
                <a:solidFill>
                  <a:schemeClr val="bg1"/>
                </a:solidFill>
              </a:rPr>
              <a:t>regulators</a:t>
            </a:r>
            <a:r>
              <a:rPr lang="pt-BR" sz="3200" i="1" dirty="0" smtClean="0">
                <a:solidFill>
                  <a:schemeClr val="bg1"/>
                </a:solidFill>
              </a:rPr>
              <a:t> </a:t>
            </a:r>
            <a:r>
              <a:rPr lang="pt-BR" sz="3200" i="1" dirty="0" err="1" smtClean="0">
                <a:solidFill>
                  <a:schemeClr val="bg1"/>
                </a:solidFill>
              </a:rPr>
              <a:t>should</a:t>
            </a:r>
            <a:r>
              <a:rPr lang="pt-BR" sz="3200" i="1" dirty="0" smtClean="0">
                <a:solidFill>
                  <a:schemeClr val="bg1"/>
                </a:solidFill>
              </a:rPr>
              <a:t> </a:t>
            </a:r>
            <a:r>
              <a:rPr lang="pt-BR" sz="3200" i="1" dirty="0" err="1" smtClean="0">
                <a:solidFill>
                  <a:schemeClr val="bg1"/>
                </a:solidFill>
              </a:rPr>
              <a:t>consider</a:t>
            </a:r>
            <a:r>
              <a:rPr lang="pt-BR" sz="3200" i="1" dirty="0" smtClean="0">
                <a:solidFill>
                  <a:schemeClr val="bg1"/>
                </a:solidFill>
              </a:rPr>
              <a:t> </a:t>
            </a:r>
            <a:r>
              <a:rPr lang="pt-BR" sz="3200" i="1" dirty="0" err="1" smtClean="0">
                <a:solidFill>
                  <a:schemeClr val="bg1"/>
                </a:solidFill>
              </a:rPr>
              <a:t>requiring</a:t>
            </a:r>
            <a:r>
              <a:rPr lang="pt-BR" sz="3200" i="1" dirty="0" smtClean="0">
                <a:solidFill>
                  <a:schemeClr val="bg1"/>
                </a:solidFill>
              </a:rPr>
              <a:t> </a:t>
            </a:r>
            <a:r>
              <a:rPr lang="pt-BR" sz="3200" i="1" dirty="0" err="1" smtClean="0">
                <a:solidFill>
                  <a:srgbClr val="E93AEC"/>
                </a:solidFill>
              </a:rPr>
              <a:t>pharmaceutical</a:t>
            </a:r>
            <a:r>
              <a:rPr lang="pt-BR" sz="3200" i="1" dirty="0" smtClean="0">
                <a:solidFill>
                  <a:srgbClr val="E93AEC"/>
                </a:solidFill>
              </a:rPr>
              <a:t> </a:t>
            </a:r>
            <a:r>
              <a:rPr lang="pt-BR" sz="3200" i="1" dirty="0" err="1" smtClean="0">
                <a:solidFill>
                  <a:srgbClr val="E93AEC"/>
                </a:solidFill>
              </a:rPr>
              <a:t>sponsors</a:t>
            </a:r>
            <a:r>
              <a:rPr lang="pt-BR" sz="3200" i="1" dirty="0" smtClean="0">
                <a:solidFill>
                  <a:srgbClr val="E93AEC"/>
                </a:solidFill>
              </a:rPr>
              <a:t> </a:t>
            </a:r>
            <a:r>
              <a:rPr lang="pt-BR" sz="3200" i="1" dirty="0" err="1" smtClean="0">
                <a:solidFill>
                  <a:srgbClr val="E93AEC"/>
                </a:solidFill>
              </a:rPr>
              <a:t>of</a:t>
            </a:r>
            <a:r>
              <a:rPr lang="pt-BR" sz="3200" i="1" dirty="0" smtClean="0">
                <a:solidFill>
                  <a:srgbClr val="E93AEC"/>
                </a:solidFill>
              </a:rPr>
              <a:t> new </a:t>
            </a:r>
            <a:r>
              <a:rPr lang="pt-BR" sz="3200" i="1" dirty="0" err="1" smtClean="0">
                <a:solidFill>
                  <a:srgbClr val="E93AEC"/>
                </a:solidFill>
              </a:rPr>
              <a:t>drugs</a:t>
            </a:r>
            <a:r>
              <a:rPr lang="pt-BR" sz="3200" i="1" dirty="0" smtClean="0">
                <a:solidFill>
                  <a:srgbClr val="E93AEC"/>
                </a:solidFill>
              </a:rPr>
              <a:t> </a:t>
            </a:r>
            <a:r>
              <a:rPr lang="pt-BR" sz="3200" i="1" dirty="0" err="1" smtClean="0">
                <a:solidFill>
                  <a:schemeClr val="bg1"/>
                </a:solidFill>
              </a:rPr>
              <a:t>to</a:t>
            </a:r>
            <a:r>
              <a:rPr lang="pt-BR" sz="3200" i="1" dirty="0" smtClean="0">
                <a:solidFill>
                  <a:schemeClr val="bg1"/>
                </a:solidFill>
              </a:rPr>
              <a:t> include </a:t>
            </a:r>
            <a:r>
              <a:rPr lang="pt-BR" sz="3200" i="1" dirty="0" err="1" smtClean="0">
                <a:solidFill>
                  <a:srgbClr val="E93AEC"/>
                </a:solidFill>
              </a:rPr>
              <a:t>exercise</a:t>
            </a:r>
            <a:r>
              <a:rPr lang="pt-BR" sz="3200" i="1" dirty="0" smtClean="0">
                <a:solidFill>
                  <a:srgbClr val="E93AEC"/>
                </a:solidFill>
              </a:rPr>
              <a:t> </a:t>
            </a:r>
            <a:r>
              <a:rPr lang="pt-BR" sz="3200" i="1" dirty="0" err="1" smtClean="0">
                <a:solidFill>
                  <a:srgbClr val="E93AEC"/>
                </a:solidFill>
              </a:rPr>
              <a:t>interventions</a:t>
            </a:r>
            <a:r>
              <a:rPr lang="pt-BR" sz="3200" i="1" dirty="0" smtClean="0">
                <a:solidFill>
                  <a:schemeClr val="bg1"/>
                </a:solidFill>
              </a:rPr>
              <a:t> as </a:t>
            </a:r>
            <a:r>
              <a:rPr lang="pt-BR" sz="3200" i="1" dirty="0" err="1" smtClean="0">
                <a:solidFill>
                  <a:schemeClr val="bg1"/>
                </a:solidFill>
              </a:rPr>
              <a:t>an</a:t>
            </a:r>
            <a:r>
              <a:rPr lang="pt-BR" sz="3200" i="1" dirty="0" smtClean="0">
                <a:solidFill>
                  <a:schemeClr val="bg1"/>
                </a:solidFill>
              </a:rPr>
              <a:t> </a:t>
            </a:r>
            <a:r>
              <a:rPr lang="pt-BR" sz="3200" i="1" dirty="0" err="1" smtClean="0">
                <a:solidFill>
                  <a:srgbClr val="E93AEC"/>
                </a:solidFill>
              </a:rPr>
              <a:t>active</a:t>
            </a:r>
            <a:r>
              <a:rPr lang="pt-BR" sz="3200" i="1" dirty="0" smtClean="0">
                <a:solidFill>
                  <a:schemeClr val="bg1"/>
                </a:solidFill>
              </a:rPr>
              <a:t> </a:t>
            </a:r>
            <a:r>
              <a:rPr lang="pt-BR" sz="3200" i="1" dirty="0" err="1" smtClean="0">
                <a:solidFill>
                  <a:srgbClr val="E93AEC"/>
                </a:solidFill>
              </a:rPr>
              <a:t>comparator</a:t>
            </a:r>
            <a:r>
              <a:rPr lang="pt-BR" sz="3200" i="1" dirty="0" smtClean="0">
                <a:solidFill>
                  <a:srgbClr val="E93AEC"/>
                </a:solidFill>
              </a:rPr>
              <a:t> </a:t>
            </a:r>
            <a:r>
              <a:rPr lang="pt-BR" sz="3200" i="1" dirty="0" err="1" smtClean="0">
                <a:solidFill>
                  <a:srgbClr val="E93AEC"/>
                </a:solidFill>
              </a:rPr>
              <a:t>arm</a:t>
            </a:r>
            <a:r>
              <a:rPr lang="pt-BR" sz="3200" i="1" dirty="0" smtClean="0">
                <a:solidFill>
                  <a:schemeClr val="bg1"/>
                </a:solidFill>
              </a:rPr>
              <a:t> in </a:t>
            </a:r>
            <a:r>
              <a:rPr lang="pt-BR" sz="3200" i="1" dirty="0" err="1" smtClean="0">
                <a:solidFill>
                  <a:srgbClr val="E93AEC"/>
                </a:solidFill>
              </a:rPr>
              <a:t>drug</a:t>
            </a:r>
            <a:r>
              <a:rPr lang="pt-BR" sz="3200" i="1" dirty="0" smtClean="0">
                <a:solidFill>
                  <a:srgbClr val="E93AEC"/>
                </a:solidFill>
              </a:rPr>
              <a:t> </a:t>
            </a:r>
            <a:r>
              <a:rPr lang="pt-BR" sz="3200" i="1" dirty="0" err="1" smtClean="0">
                <a:solidFill>
                  <a:srgbClr val="E93AEC"/>
                </a:solidFill>
              </a:rPr>
              <a:t>trials</a:t>
            </a:r>
            <a:r>
              <a:rPr lang="pt-BR" sz="3200" i="1" dirty="0" smtClean="0">
                <a:solidFill>
                  <a:schemeClr val="bg1"/>
                </a:solidFill>
              </a:rPr>
              <a:t>.”</a:t>
            </a:r>
            <a:endParaRPr lang="pt-BR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2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físico, HAS e DM2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12" name="Retângulo 43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73396" y="717373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Conclusões</a:t>
            </a:r>
            <a:endParaRPr lang="pt-BR" sz="2800" dirty="0">
              <a:solidFill>
                <a:srgbClr val="FFFF00"/>
              </a:solidFill>
            </a:endParaRPr>
          </a:p>
        </p:txBody>
      </p:sp>
      <p:sp>
        <p:nvSpPr>
          <p:cNvPr id="8" name="Rounded Rectangle 1"/>
          <p:cNvSpPr/>
          <p:nvPr/>
        </p:nvSpPr>
        <p:spPr>
          <a:xfrm>
            <a:off x="-678660" y="2534383"/>
            <a:ext cx="8949676" cy="5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226873" y="2534928"/>
            <a:ext cx="793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Exercício físico reduz pressão arterial </a:t>
            </a:r>
            <a:r>
              <a:rPr lang="pt-BR" sz="2400" dirty="0" smtClean="0">
                <a:sym typeface="Wingdings"/>
              </a:rPr>
              <a:t> nível de evidência: A1</a:t>
            </a:r>
            <a:endParaRPr lang="pt-BR" sz="2400" dirty="0"/>
          </a:p>
        </p:txBody>
      </p:sp>
      <p:sp>
        <p:nvSpPr>
          <p:cNvPr id="10" name="Rounded Rectangle 1"/>
          <p:cNvSpPr/>
          <p:nvPr/>
        </p:nvSpPr>
        <p:spPr>
          <a:xfrm>
            <a:off x="-526260" y="3628223"/>
            <a:ext cx="9398980" cy="5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214681" y="3647056"/>
            <a:ext cx="8573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Exercício físico reduz hemoglobina </a:t>
            </a:r>
            <a:r>
              <a:rPr lang="pt-BR" sz="2400" dirty="0" err="1" smtClean="0"/>
              <a:t>glicada</a:t>
            </a:r>
            <a:r>
              <a:rPr lang="pt-BR" sz="2400" dirty="0" smtClean="0"/>
              <a:t> </a:t>
            </a:r>
            <a:r>
              <a:rPr lang="pt-BR" sz="2400" dirty="0" smtClean="0">
                <a:sym typeface="Wingdings"/>
              </a:rPr>
              <a:t> nível de evidência: A1</a:t>
            </a:r>
            <a:endParaRPr lang="pt-BR" sz="2400" dirty="0"/>
          </a:p>
        </p:txBody>
      </p:sp>
      <p:sp>
        <p:nvSpPr>
          <p:cNvPr id="14" name="Rounded Rectangle 1"/>
          <p:cNvSpPr/>
          <p:nvPr/>
        </p:nvSpPr>
        <p:spPr>
          <a:xfrm>
            <a:off x="-489684" y="4732824"/>
            <a:ext cx="9398980" cy="10215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219725" y="4798029"/>
            <a:ext cx="8621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Pragmatismo, subgrupos, efetividade, comparação com medicamento no mesmo delineamento e </a:t>
            </a:r>
            <a:r>
              <a:rPr lang="pt-BR" sz="2400" dirty="0" err="1" smtClean="0">
                <a:solidFill>
                  <a:srgbClr val="FF0000"/>
                </a:solidFill>
              </a:rPr>
              <a:t>RCTs</a:t>
            </a:r>
            <a:r>
              <a:rPr lang="pt-BR" sz="2400" dirty="0" smtClean="0">
                <a:solidFill>
                  <a:srgbClr val="FF0000"/>
                </a:solidFill>
              </a:rPr>
              <a:t> com desfechos duros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8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0" grpId="0" animBg="1"/>
      <p:bldP spid="11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50825" y="80996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Reconhecimento</a:t>
            </a:r>
            <a:endParaRPr lang="en-US" altLang="en-US" sz="3600" b="1" kern="0" dirty="0">
              <a:solidFill>
                <a:srgbClr val="FFFF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tângulo 43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293" y="867804"/>
            <a:ext cx="2538965" cy="623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Andreia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Biolo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Andressa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Schein</a:t>
            </a: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Anderson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Donelli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Aline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Fofonka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Aline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Macedo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Beatriz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Schaan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Bruno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Follmer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Cintia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Botton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Daniel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Umpierre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Debora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Loro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Douglas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Soares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Elinai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Freitas</a:t>
            </a: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Felipe Reichert</a:t>
            </a: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Felipe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Cureau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Fernando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Diefenthaeler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Franciele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Figueira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Gabriel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Trajano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Gabriela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Teló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Juliana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Beust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Lucas Porto Santos</a:t>
            </a:r>
          </a:p>
          <a:p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5088" y="832486"/>
            <a:ext cx="4572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Luis Fernando Junior</a:t>
            </a:r>
          </a:p>
          <a:p>
            <a:pPr algn="r"/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Luis Fernando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Deresz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Mariana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Pinto</a:t>
            </a:r>
          </a:p>
          <a:p>
            <a:pPr algn="r"/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Martin </a:t>
            </a:r>
            <a:r>
              <a:rPr lang="en-US" sz="1900" dirty="0" err="1">
                <a:solidFill>
                  <a:schemeClr val="bg1">
                    <a:lumMod val="95000"/>
                  </a:schemeClr>
                </a:solidFill>
              </a:rPr>
              <a:t>Gibala</a:t>
            </a:r>
            <a:endParaRPr lang="en-US" sz="19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1900" dirty="0" err="1">
                <a:solidFill>
                  <a:schemeClr val="bg1">
                    <a:lumMod val="95000"/>
                  </a:schemeClr>
                </a:solidFill>
              </a:rPr>
              <a:t>Marlos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Domingues</a:t>
            </a:r>
            <a:endParaRPr lang="en-US" sz="19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Patrícia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Bock</a:t>
            </a:r>
          </a:p>
          <a:p>
            <a:pPr algn="r"/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Paula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Figueiredo</a:t>
            </a:r>
            <a:endParaRPr lang="en-US" sz="19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Paulo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Sehl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Ramiro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Nunes</a:t>
            </a:r>
            <a:endParaRPr lang="en-US" sz="19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1900" dirty="0" err="1">
                <a:solidFill>
                  <a:schemeClr val="bg1">
                    <a:lumMod val="95000"/>
                  </a:schemeClr>
                </a:solidFill>
              </a:rPr>
              <a:t>Raissa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Monteiro</a:t>
            </a:r>
          </a:p>
          <a:p>
            <a:pPr algn="r"/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Ricardo Stein</a:t>
            </a:r>
          </a:p>
          <a:p>
            <a:pPr algn="r"/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Ruy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Silveira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Moraes</a:t>
            </a:r>
            <a:endParaRPr lang="en-US" sz="19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Ricardo </a:t>
            </a:r>
            <a:r>
              <a:rPr lang="en-US" sz="1900" dirty="0" err="1">
                <a:solidFill>
                  <a:schemeClr val="bg1">
                    <a:lumMod val="95000"/>
                  </a:schemeClr>
                </a:solidFill>
              </a:rPr>
              <a:t>Dantas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 de Lucas</a:t>
            </a:r>
          </a:p>
          <a:p>
            <a:pPr algn="r"/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Richard </a:t>
            </a:r>
            <a:r>
              <a:rPr lang="en-US" sz="1900" dirty="0" err="1">
                <a:solidFill>
                  <a:schemeClr val="bg1">
                    <a:lumMod val="95000"/>
                  </a:schemeClr>
                </a:solidFill>
              </a:rPr>
              <a:t>Leite</a:t>
            </a:r>
            <a:endParaRPr lang="en-US" sz="19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Roberto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Lemos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Ronei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Pinto</a:t>
            </a:r>
          </a:p>
          <a:p>
            <a:pPr algn="r"/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Sheila Garcia</a:t>
            </a:r>
            <a:endParaRPr lang="en-US" sz="19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Stephanie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Pinto</a:t>
            </a:r>
          </a:p>
          <a:p>
            <a:pPr algn="r"/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Thiago Matta</a:t>
            </a:r>
            <a:b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Vandré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Figueiredo</a:t>
            </a: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445168" y="6112042"/>
            <a:ext cx="9841831" cy="6617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 flipV="1">
            <a:off x="358774" y="1593979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77787" y="127001"/>
            <a:ext cx="9317039" cy="1292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Universidade Federal do Rio Grande do Sul</a:t>
            </a:r>
            <a:endParaRPr lang="pt-BR" sz="2400" b="1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Programa de Pós-Graduação em Cardiologia e Ciências Cardiovasculares</a:t>
            </a:r>
            <a:endParaRPr lang="pt-BR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>
                <a:solidFill>
                  <a:schemeClr val="bg2"/>
                </a:solidFill>
                <a:ea typeface="Times New Roman" charset="0"/>
                <a:cs typeface="Times New Roman" charset="0"/>
              </a:rPr>
              <a:t>Hospital de Clinicas de Porto Alegre</a:t>
            </a:r>
          </a:p>
          <a:p>
            <a:pPr algn="ctr">
              <a:defRPr/>
            </a:pPr>
            <a:r>
              <a:rPr lang="pt-BR" i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Laboratório de Fisiopatologia do Exercício</a:t>
            </a:r>
            <a:endParaRPr lang="pt-BR" i="1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15363" name="Imagem 6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77" y="6160167"/>
            <a:ext cx="666954" cy="55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Imagem 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2522" r="6638" b="3143"/>
          <a:stretch>
            <a:fillRect/>
          </a:stretch>
        </p:blipFill>
        <p:spPr bwMode="auto">
          <a:xfrm>
            <a:off x="5529514" y="6190794"/>
            <a:ext cx="479374" cy="53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2"/>
          <p:cNvPicPr/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" r="13522" b="7343"/>
          <a:stretch/>
        </p:blipFill>
        <p:spPr bwMode="auto">
          <a:xfrm>
            <a:off x="3974647" y="6205649"/>
            <a:ext cx="1090146" cy="458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" y="81983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800">
                <a:latin typeface="Calibri" charset="0"/>
              </a:rPr>
              <a:t>		</a:t>
            </a:r>
            <a:endParaRPr lang="pt-BR" altLang="pt-BR" sz="1800" b="0">
              <a:latin typeface="Calibri" charset="0"/>
            </a:endParaRPr>
          </a:p>
          <a:p>
            <a:endParaRPr lang="pt-BR" altLang="pt-BR" sz="1800" b="0">
              <a:latin typeface="Calibri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9554" y="2322938"/>
            <a:ext cx="8642351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4000" b="1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no manejo de doenças crônicas: hipertensão arterial sistêmica (HAS) e diabetes mellitus tipo 2 (DM2)</a:t>
            </a:r>
            <a:endParaRPr lang="pt-BR" sz="8800" b="1" dirty="0" smtClean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7094" y="4944852"/>
            <a:ext cx="210179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Lucas Helal</a:t>
            </a:r>
          </a:p>
          <a:p>
            <a:pPr algn="ctr"/>
            <a:r>
              <a:rPr lang="en-US" dirty="0" err="1" smtClean="0">
                <a:solidFill>
                  <a:schemeClr val="bg2"/>
                </a:solidFill>
              </a:rPr>
              <a:t>lucas.helal@ufrgs.br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7" name="Imagem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3" t="1926" r="15870" b="271"/>
          <a:stretch/>
        </p:blipFill>
        <p:spPr>
          <a:xfrm>
            <a:off x="2913826" y="4820036"/>
            <a:ext cx="979245" cy="99034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225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Doença cardiovascular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50826" y="765175"/>
            <a:ext cx="24458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2800" i="1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Fatores de risco</a:t>
            </a:r>
            <a:endParaRPr lang="pt-BR" sz="2800" i="1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9" name="Rounded Rectangle 1"/>
          <p:cNvSpPr/>
          <p:nvPr/>
        </p:nvSpPr>
        <p:spPr>
          <a:xfrm>
            <a:off x="-395917" y="1884927"/>
            <a:ext cx="3227040" cy="4766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"/>
          <p:cNvSpPr/>
          <p:nvPr/>
        </p:nvSpPr>
        <p:spPr>
          <a:xfrm>
            <a:off x="-395917" y="2782500"/>
            <a:ext cx="3227040" cy="4766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"/>
          <p:cNvSpPr/>
          <p:nvPr/>
        </p:nvSpPr>
        <p:spPr>
          <a:xfrm>
            <a:off x="-395917" y="3756447"/>
            <a:ext cx="3227040" cy="4766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"/>
          <p:cNvSpPr/>
          <p:nvPr/>
        </p:nvSpPr>
        <p:spPr>
          <a:xfrm>
            <a:off x="-395917" y="4730394"/>
            <a:ext cx="3227040" cy="4766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"/>
          <p:cNvSpPr/>
          <p:nvPr/>
        </p:nvSpPr>
        <p:spPr>
          <a:xfrm>
            <a:off x="-395917" y="5704341"/>
            <a:ext cx="3227040" cy="4766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233243" y="1892438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Histórico familiar</a:t>
            </a:r>
            <a:endParaRPr lang="pt-BR" sz="2400"/>
          </a:p>
        </p:txBody>
      </p:sp>
      <p:sp>
        <p:nvSpPr>
          <p:cNvPr id="15" name="CaixaDeTexto 14"/>
          <p:cNvSpPr txBox="1"/>
          <p:nvPr/>
        </p:nvSpPr>
        <p:spPr>
          <a:xfrm>
            <a:off x="472988" y="2790011"/>
            <a:ext cx="183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Estilo de vida</a:t>
            </a:r>
            <a:endParaRPr lang="pt-BR" sz="2400"/>
          </a:p>
        </p:txBody>
      </p:sp>
      <p:sp>
        <p:nvSpPr>
          <p:cNvPr id="16" name="CaixaDeTexto 15"/>
          <p:cNvSpPr txBox="1"/>
          <p:nvPr/>
        </p:nvSpPr>
        <p:spPr>
          <a:xfrm>
            <a:off x="409669" y="3784299"/>
            <a:ext cx="19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Colesterol LDL</a:t>
            </a:r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39931" y="4767600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mtClean="0">
                <a:solidFill>
                  <a:srgbClr val="FF0000"/>
                </a:solidFill>
              </a:rPr>
              <a:t>HAS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28761" y="572652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mtClean="0">
                <a:solidFill>
                  <a:srgbClr val="FF0000"/>
                </a:solidFill>
              </a:rPr>
              <a:t>DM1/DM2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33014" y="949974"/>
            <a:ext cx="2834325" cy="28343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211451" y="1816486"/>
            <a:ext cx="327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IAM/AVC fatal ou não</a:t>
            </a:r>
            <a:endParaRPr lang="pt-BR" sz="3600" b="1" dirty="0"/>
          </a:p>
        </p:txBody>
      </p:sp>
      <p:cxnSp>
        <p:nvCxnSpPr>
          <p:cNvPr id="19" name="Conector de Seta Reta 18"/>
          <p:cNvCxnSpPr>
            <a:stCxn id="9" idx="3"/>
            <a:endCxn id="7" idx="2"/>
          </p:cNvCxnSpPr>
          <p:nvPr/>
        </p:nvCxnSpPr>
        <p:spPr>
          <a:xfrm>
            <a:off x="2831123" y="2123272"/>
            <a:ext cx="2601891" cy="243865"/>
          </a:xfrm>
          <a:prstGeom prst="straightConnector1">
            <a:avLst/>
          </a:prstGeom>
          <a:ln>
            <a:solidFill>
              <a:srgbClr val="E93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0" idx="3"/>
            <a:endCxn id="7" idx="2"/>
          </p:cNvCxnSpPr>
          <p:nvPr/>
        </p:nvCxnSpPr>
        <p:spPr>
          <a:xfrm flipV="1">
            <a:off x="2831123" y="2367137"/>
            <a:ext cx="2601891" cy="653708"/>
          </a:xfrm>
          <a:prstGeom prst="straightConnector1">
            <a:avLst/>
          </a:prstGeom>
          <a:ln>
            <a:solidFill>
              <a:srgbClr val="E93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1" idx="3"/>
            <a:endCxn id="7" idx="2"/>
          </p:cNvCxnSpPr>
          <p:nvPr/>
        </p:nvCxnSpPr>
        <p:spPr>
          <a:xfrm flipV="1">
            <a:off x="2831123" y="2367137"/>
            <a:ext cx="2601891" cy="1627655"/>
          </a:xfrm>
          <a:prstGeom prst="straightConnector1">
            <a:avLst/>
          </a:prstGeom>
          <a:ln>
            <a:solidFill>
              <a:srgbClr val="E93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2" idx="3"/>
            <a:endCxn id="7" idx="2"/>
          </p:cNvCxnSpPr>
          <p:nvPr/>
        </p:nvCxnSpPr>
        <p:spPr>
          <a:xfrm flipV="1">
            <a:off x="2831123" y="2367137"/>
            <a:ext cx="2601891" cy="2601602"/>
          </a:xfrm>
          <a:prstGeom prst="straightConnector1">
            <a:avLst/>
          </a:prstGeom>
          <a:ln>
            <a:solidFill>
              <a:srgbClr val="E93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3" idx="3"/>
            <a:endCxn id="7" idx="2"/>
          </p:cNvCxnSpPr>
          <p:nvPr/>
        </p:nvCxnSpPr>
        <p:spPr>
          <a:xfrm flipV="1">
            <a:off x="2831123" y="2367137"/>
            <a:ext cx="2601891" cy="3575549"/>
          </a:xfrm>
          <a:prstGeom prst="straightConnector1">
            <a:avLst/>
          </a:prstGeom>
          <a:ln>
            <a:solidFill>
              <a:srgbClr val="E93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433014" y="3919378"/>
            <a:ext cx="2834325" cy="28343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5211451" y="5109419"/>
            <a:ext cx="327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smtClean="0"/>
              <a:t>Morbidade</a:t>
            </a:r>
            <a:endParaRPr lang="pt-BR" sz="3600" b="1"/>
          </a:p>
        </p:txBody>
      </p:sp>
      <p:cxnSp>
        <p:nvCxnSpPr>
          <p:cNvPr id="62" name="Conector de Seta Reta 61"/>
          <p:cNvCxnSpPr>
            <a:stCxn id="10" idx="3"/>
          </p:cNvCxnSpPr>
          <p:nvPr/>
        </p:nvCxnSpPr>
        <p:spPr>
          <a:xfrm>
            <a:off x="2831123" y="3020845"/>
            <a:ext cx="2601891" cy="2445152"/>
          </a:xfrm>
          <a:prstGeom prst="straightConnector1">
            <a:avLst/>
          </a:prstGeom>
          <a:ln>
            <a:solidFill>
              <a:srgbClr val="E93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12" idx="3"/>
          </p:cNvCxnSpPr>
          <p:nvPr/>
        </p:nvCxnSpPr>
        <p:spPr>
          <a:xfrm>
            <a:off x="2831123" y="4968739"/>
            <a:ext cx="2601891" cy="497258"/>
          </a:xfrm>
          <a:prstGeom prst="straightConnector1">
            <a:avLst/>
          </a:prstGeom>
          <a:ln>
            <a:solidFill>
              <a:srgbClr val="E93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13" idx="3"/>
          </p:cNvCxnSpPr>
          <p:nvPr/>
        </p:nvCxnSpPr>
        <p:spPr>
          <a:xfrm flipV="1">
            <a:off x="2831123" y="5470027"/>
            <a:ext cx="2601891" cy="472659"/>
          </a:xfrm>
          <a:prstGeom prst="straightConnector1">
            <a:avLst/>
          </a:prstGeom>
          <a:ln>
            <a:solidFill>
              <a:srgbClr val="E93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1" idx="3"/>
          </p:cNvCxnSpPr>
          <p:nvPr/>
        </p:nvCxnSpPr>
        <p:spPr>
          <a:xfrm>
            <a:off x="2831123" y="3994792"/>
            <a:ext cx="2601891" cy="1493608"/>
          </a:xfrm>
          <a:prstGeom prst="straightConnector1">
            <a:avLst/>
          </a:prstGeom>
          <a:ln>
            <a:solidFill>
              <a:srgbClr val="E93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84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"/>
          <p:cNvSpPr/>
          <p:nvPr/>
        </p:nvSpPr>
        <p:spPr>
          <a:xfrm>
            <a:off x="185945" y="1671850"/>
            <a:ext cx="8800399" cy="14309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1"/>
          <p:cNvSpPr/>
          <p:nvPr/>
        </p:nvSpPr>
        <p:spPr>
          <a:xfrm>
            <a:off x="-392207" y="5005433"/>
            <a:ext cx="5651867" cy="5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"/>
          <p:cNvSpPr/>
          <p:nvPr/>
        </p:nvSpPr>
        <p:spPr>
          <a:xfrm>
            <a:off x="-577881" y="4223821"/>
            <a:ext cx="5225354" cy="5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HAS e DM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50826" y="765175"/>
            <a:ext cx="50829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2800" i="1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Relevância clínico-epidemiológica</a:t>
            </a:r>
            <a:endParaRPr lang="pt-BR" sz="2800" i="1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28" name="AutoShape 4" descr="Resultado de imagem para high blood pressure"/>
          <p:cNvSpPr>
            <a:spLocks noChangeAspect="1" noChangeArrowheads="1"/>
          </p:cNvSpPr>
          <p:nvPr/>
        </p:nvSpPr>
        <p:spPr bwMode="auto">
          <a:xfrm>
            <a:off x="1776412" y="1649531"/>
            <a:ext cx="55911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169" y="3771940"/>
            <a:ext cx="3438822" cy="2288380"/>
          </a:xfrm>
          <a:prstGeom prst="round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219294" y="1843883"/>
            <a:ext cx="8738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pt-BR" sz="24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hipertensão não-controlada </a:t>
            </a:r>
            <a:r>
              <a:rPr lang="pt-BR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contribui sozinha para </a:t>
            </a:r>
            <a:r>
              <a:rPr lang="pt-BR" sz="24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7,5 milhões de mortes </a:t>
            </a:r>
            <a:r>
              <a:rPr lang="pt-BR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por ano (13,8%) e aumenta o risco de doença </a:t>
            </a:r>
            <a:r>
              <a:rPr lang="pt-BR" sz="2400" dirty="0" err="1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cardio</a:t>
            </a:r>
            <a:r>
              <a:rPr lang="pt-BR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-cerebrovascular</a:t>
            </a:r>
            <a:endParaRPr lang="pt-BR" sz="2400" dirty="0">
              <a:solidFill>
                <a:srgbClr val="00206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77444" y="3945880"/>
            <a:ext cx="463806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000" dirty="0">
              <a:solidFill>
                <a:srgbClr val="00206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pt-BR" sz="28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7 de 10 </a:t>
            </a:r>
            <a:r>
              <a:rPr lang="pt-BR" sz="20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dos pacientes que </a:t>
            </a:r>
            <a:r>
              <a:rPr lang="pt-BR" sz="2000" dirty="0" err="1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infartaram</a:t>
            </a:r>
            <a:r>
              <a:rPr lang="pt-BR" sz="20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endParaRPr lang="pt-BR" sz="2000" dirty="0">
              <a:solidFill>
                <a:srgbClr val="00206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pt-BR" sz="28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8 de 10 </a:t>
            </a:r>
            <a:r>
              <a:rPr lang="pt-BR" sz="20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dos pacientes que tiveram AVC;</a:t>
            </a:r>
          </a:p>
          <a:p>
            <a:endParaRPr lang="pt-BR" sz="2000" dirty="0">
              <a:solidFill>
                <a:srgbClr val="00206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6488668"/>
            <a:ext cx="214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NIH, USA-GOV. 2017.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1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"/>
          <p:cNvSpPr/>
          <p:nvPr/>
        </p:nvSpPr>
        <p:spPr>
          <a:xfrm>
            <a:off x="188875" y="1418897"/>
            <a:ext cx="8800399" cy="9932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HAS e DM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50826" y="765175"/>
            <a:ext cx="50829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2800" i="1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Relevância clínico-epidemiológica</a:t>
            </a:r>
            <a:endParaRPr lang="pt-BR" sz="2800" i="1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50826" y="1464043"/>
            <a:ext cx="8738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O </a:t>
            </a:r>
            <a:r>
              <a:rPr lang="pt-BR" sz="24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DM2</a:t>
            </a:r>
            <a:r>
              <a:rPr lang="pt-BR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aumenta </a:t>
            </a:r>
            <a:r>
              <a:rPr lang="pt-BR" sz="24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em até 3 vezes o RR </a:t>
            </a:r>
            <a:r>
              <a:rPr lang="pt-BR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de ter doença cardiovascular e </a:t>
            </a:r>
            <a:r>
              <a:rPr lang="pt-BR" sz="2400" dirty="0" err="1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microcomplicações</a:t>
            </a:r>
            <a:r>
              <a:rPr lang="pt-BR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(retinopatia, </a:t>
            </a:r>
            <a:r>
              <a:rPr lang="pt-BR" sz="2400" dirty="0" err="1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nefropatia</a:t>
            </a:r>
            <a:r>
              <a:rPr lang="pt-BR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, neuropatia </a:t>
            </a:r>
            <a:r>
              <a:rPr lang="pt-BR" sz="2400" dirty="0" err="1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etc</a:t>
            </a:r>
            <a:r>
              <a:rPr lang="pt-BR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).</a:t>
            </a:r>
            <a:endParaRPr lang="pt-BR" sz="2400" dirty="0">
              <a:solidFill>
                <a:srgbClr val="00206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6488668"/>
            <a:ext cx="480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Low</a:t>
            </a:r>
            <a:r>
              <a:rPr lang="pt-BR" dirty="0" smtClean="0">
                <a:solidFill>
                  <a:srgbClr val="FFFF00"/>
                </a:solidFill>
              </a:rPr>
              <a:t> Wang et al. </a:t>
            </a:r>
            <a:r>
              <a:rPr lang="pt-BR" dirty="0" err="1" smtClean="0">
                <a:solidFill>
                  <a:srgbClr val="FFFF00"/>
                </a:solidFill>
              </a:rPr>
              <a:t>Circulation</a:t>
            </a:r>
            <a:r>
              <a:rPr lang="pt-BR" dirty="0" smtClean="0">
                <a:solidFill>
                  <a:srgbClr val="FFFF00"/>
                </a:solidFill>
              </a:rPr>
              <a:t>. 2016;133:2459-2502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35" y="2590151"/>
            <a:ext cx="4546390" cy="3720489"/>
          </a:xfrm>
          <a:prstGeom prst="roundRect">
            <a:avLst>
              <a:gd name="adj" fmla="val 7769"/>
            </a:avLst>
          </a:prstGeom>
        </p:spPr>
      </p:pic>
    </p:spTree>
    <p:extLst>
      <p:ext uri="{BB962C8B-B14F-4D97-AF65-F5344CB8AC3E}">
        <p14:creationId xmlns:p14="http://schemas.microsoft.com/office/powerpoint/2010/main" val="187639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"/>
          <p:cNvSpPr/>
          <p:nvPr/>
        </p:nvSpPr>
        <p:spPr>
          <a:xfrm>
            <a:off x="-538596" y="1561159"/>
            <a:ext cx="3475227" cy="5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HAS e DM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50826" y="765175"/>
            <a:ext cx="36465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2800" i="1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 como é o tratamento?</a:t>
            </a:r>
            <a:endParaRPr lang="pt-BR" sz="2800" i="1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/>
          <a:srcRect l="5726"/>
          <a:stretch/>
        </p:blipFill>
        <p:spPr>
          <a:xfrm>
            <a:off x="23301" y="2406957"/>
            <a:ext cx="4589588" cy="3328779"/>
          </a:xfrm>
          <a:prstGeom prst="round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23" y="2406957"/>
            <a:ext cx="4048552" cy="3346364"/>
          </a:xfrm>
          <a:prstGeom prst="round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68411" y="1552558"/>
            <a:ext cx="233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smtClean="0">
                <a:solidFill>
                  <a:schemeClr val="accent1">
                    <a:lumMod val="50000"/>
                  </a:schemeClr>
                </a:solidFill>
              </a:rPr>
              <a:t>Farmacológico</a:t>
            </a:r>
            <a:endParaRPr lang="pt-B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301" y="6192832"/>
            <a:ext cx="582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Malachias</a:t>
            </a:r>
            <a:r>
              <a:rPr lang="pt-BR" dirty="0" smtClean="0">
                <a:solidFill>
                  <a:srgbClr val="FFFF00"/>
                </a:solidFill>
              </a:rPr>
              <a:t> MVB et al. </a:t>
            </a:r>
            <a:r>
              <a:rPr lang="pt-BR" dirty="0" err="1" smtClean="0">
                <a:solidFill>
                  <a:srgbClr val="FFFF00"/>
                </a:solidFill>
              </a:rPr>
              <a:t>Arq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Bras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Cardiol</a:t>
            </a:r>
            <a:r>
              <a:rPr lang="pt-BR" dirty="0" smtClean="0">
                <a:solidFill>
                  <a:srgbClr val="FFFF00"/>
                </a:solidFill>
              </a:rPr>
              <a:t>. 2016; 107(sup3):1-83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3301" y="6488668"/>
            <a:ext cx="445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Colberg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S</a:t>
            </a:r>
            <a:r>
              <a:rPr lang="pt-BR" dirty="0" smtClean="0">
                <a:solidFill>
                  <a:srgbClr val="FFFF00"/>
                </a:solidFill>
              </a:rPr>
              <a:t> et al. Diabetes </a:t>
            </a:r>
            <a:r>
              <a:rPr lang="pt-BR" dirty="0" err="1" smtClean="0">
                <a:solidFill>
                  <a:srgbClr val="FFFF00"/>
                </a:solidFill>
              </a:rPr>
              <a:t>Care</a:t>
            </a:r>
            <a:r>
              <a:rPr lang="pt-BR" dirty="0" smtClean="0">
                <a:solidFill>
                  <a:srgbClr val="FFFF00"/>
                </a:solidFill>
              </a:rPr>
              <a:t>. 2016; 1(sup12)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9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"/>
          <p:cNvSpPr/>
          <p:nvPr/>
        </p:nvSpPr>
        <p:spPr>
          <a:xfrm>
            <a:off x="-538596" y="1709076"/>
            <a:ext cx="3668658" cy="5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HAS e DM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50826" y="765175"/>
            <a:ext cx="36465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2800" i="1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 como é o tratamento?</a:t>
            </a:r>
            <a:endParaRPr lang="pt-BR" sz="2800" i="1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726485"/>
            <a:ext cx="3130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smtClean="0">
                <a:solidFill>
                  <a:schemeClr val="accent1">
                    <a:lumMod val="50000"/>
                  </a:schemeClr>
                </a:solidFill>
              </a:rPr>
              <a:t>Não-farmacológico</a:t>
            </a:r>
            <a:endParaRPr lang="pt-B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943" y="2625098"/>
            <a:ext cx="1258916" cy="708648"/>
          </a:xfrm>
          <a:prstGeom prst="ellipse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792" y="3410760"/>
            <a:ext cx="902133" cy="902133"/>
          </a:xfrm>
          <a:prstGeom prst="ellipse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31" y="2354655"/>
            <a:ext cx="868415" cy="86841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844" y="3121248"/>
            <a:ext cx="1558617" cy="1558617"/>
          </a:xfrm>
          <a:prstGeom prst="ellipse">
            <a:avLst/>
          </a:prstGeom>
        </p:spPr>
      </p:pic>
      <p:sp>
        <p:nvSpPr>
          <p:cNvPr id="30" name="Seta para a Direita 29"/>
          <p:cNvSpPr/>
          <p:nvPr/>
        </p:nvSpPr>
        <p:spPr>
          <a:xfrm>
            <a:off x="545258" y="4865423"/>
            <a:ext cx="8269143" cy="1158962"/>
          </a:xfrm>
          <a:prstGeom prst="rightArrow">
            <a:avLst/>
          </a:prstGeom>
          <a:gradFill flip="none" rotWithShape="1">
            <a:gsLst>
              <a:gs pos="0">
                <a:srgbClr val="FC8CFF"/>
              </a:gs>
              <a:gs pos="100000">
                <a:srgbClr val="E93AE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rgbClr val="002060"/>
                </a:solidFill>
              </a:rPr>
              <a:t>Exercício físico </a:t>
            </a:r>
            <a:r>
              <a:rPr lang="pt-BR" sz="3600" b="1" smtClean="0">
                <a:solidFill>
                  <a:srgbClr val="002060"/>
                </a:solidFill>
              </a:rPr>
              <a:t>é remédio?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3301" y="6192832"/>
            <a:ext cx="582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Malachias</a:t>
            </a:r>
            <a:r>
              <a:rPr lang="pt-BR" dirty="0" smtClean="0">
                <a:solidFill>
                  <a:srgbClr val="FFFF00"/>
                </a:solidFill>
              </a:rPr>
              <a:t> MVB et al. </a:t>
            </a:r>
            <a:r>
              <a:rPr lang="pt-BR" dirty="0" err="1" smtClean="0">
                <a:solidFill>
                  <a:srgbClr val="FFFF00"/>
                </a:solidFill>
              </a:rPr>
              <a:t>Arq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Bras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Cardiol</a:t>
            </a:r>
            <a:r>
              <a:rPr lang="pt-BR" dirty="0" smtClean="0">
                <a:solidFill>
                  <a:srgbClr val="FFFF00"/>
                </a:solidFill>
              </a:rPr>
              <a:t>. 2016; 107(sup3):1-83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301" y="6488668"/>
            <a:ext cx="445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Colberg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S</a:t>
            </a:r>
            <a:r>
              <a:rPr lang="pt-BR" dirty="0" smtClean="0">
                <a:solidFill>
                  <a:srgbClr val="FFFF00"/>
                </a:solidFill>
              </a:rPr>
              <a:t> et al. Diabetes </a:t>
            </a:r>
            <a:r>
              <a:rPr lang="pt-BR" dirty="0" err="1" smtClean="0">
                <a:solidFill>
                  <a:srgbClr val="FFFF00"/>
                </a:solidFill>
              </a:rPr>
              <a:t>Care</a:t>
            </a:r>
            <a:r>
              <a:rPr lang="pt-BR" dirty="0" smtClean="0">
                <a:solidFill>
                  <a:srgbClr val="FFFF00"/>
                </a:solidFill>
              </a:rPr>
              <a:t>. 2016; 1(sup12)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3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e doença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12" name="Retângulo 43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11496" y="736423"/>
            <a:ext cx="3762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Jerry Morris nos anos 50</a:t>
            </a:r>
            <a:endParaRPr lang="pt-BR" sz="2800" dirty="0">
              <a:solidFill>
                <a:srgbClr val="FFFF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0" y="6488132"/>
            <a:ext cx="285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Morris JN et al. Lancet, 1953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03207"/>
            <a:ext cx="1617202" cy="2400300"/>
          </a:xfrm>
          <a:prstGeom prst="round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84" y="1503207"/>
            <a:ext cx="6838950" cy="469795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85983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43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11496" y="736423"/>
            <a:ext cx="3974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Observações espontâneas</a:t>
            </a:r>
            <a:endParaRPr lang="pt-BR" sz="2800" dirty="0">
              <a:solidFill>
                <a:srgbClr val="FFFF00"/>
              </a:solidFill>
            </a:endParaRPr>
          </a:p>
        </p:txBody>
      </p:sp>
      <p:graphicFrame>
        <p:nvGraphicFramePr>
          <p:cNvPr id="19" name="Gráfico 18"/>
          <p:cNvGraphicFramePr/>
          <p:nvPr>
            <p:extLst>
              <p:ext uri="{D42A27DB-BD31-4B8C-83A1-F6EECF244321}">
                <p14:modId xmlns:p14="http://schemas.microsoft.com/office/powerpoint/2010/main" val="746019952"/>
              </p:ext>
            </p:extLst>
          </p:nvPr>
        </p:nvGraphicFramePr>
        <p:xfrm>
          <a:off x="1276350" y="1411288"/>
          <a:ext cx="8113581" cy="540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0" y="6488132"/>
            <a:ext cx="285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Morris JN et al. Lancet, 1953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 rot="16200000">
            <a:off x="354410" y="1803430"/>
            <a:ext cx="159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chemeClr val="bg1"/>
                </a:solidFill>
              </a:rPr>
              <a:t>Evento/1000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" y="-3807559"/>
            <a:ext cx="1617202" cy="2400300"/>
          </a:xfrm>
          <a:prstGeom prst="roundRect">
            <a:avLst/>
          </a:prstGeom>
        </p:spPr>
      </p:pic>
      <p:sp>
        <p:nvSpPr>
          <p:cNvPr id="29" name="Rounded Rectangle 1"/>
          <p:cNvSpPr/>
          <p:nvPr/>
        </p:nvSpPr>
        <p:spPr>
          <a:xfrm>
            <a:off x="4214240" y="2792975"/>
            <a:ext cx="3115527" cy="5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/>
          <p:cNvSpPr txBox="1"/>
          <p:nvPr/>
        </p:nvSpPr>
        <p:spPr>
          <a:xfrm>
            <a:off x="4345059" y="2828615"/>
            <a:ext cx="31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~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31 mil trabalhadores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0828" y="115888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e doença</a:t>
            </a:r>
            <a:endParaRPr lang="en-US" altLang="en-US" sz="36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16426" y="1749412"/>
            <a:ext cx="100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smtClean="0">
                <a:solidFill>
                  <a:schemeClr val="bg1"/>
                </a:solidFill>
              </a:rPr>
              <a:t>&lt; ativos</a:t>
            </a:r>
            <a:endParaRPr lang="pt-BR" sz="2000" b="1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324171" y="2143668"/>
            <a:ext cx="100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&gt;</a:t>
            </a:r>
            <a:r>
              <a:rPr lang="pt-BR" sz="2000" b="1" dirty="0" smtClean="0">
                <a:solidFill>
                  <a:schemeClr val="bg1"/>
                </a:solidFill>
              </a:rPr>
              <a:t> ativos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87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3170</TotalTime>
  <Words>999</Words>
  <Application>Microsoft Macintosh PowerPoint</Application>
  <PresentationFormat>Apresentação na tela (4:3)</PresentationFormat>
  <Paragraphs>219</Paragraphs>
  <Slides>24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Al Nile</vt:lpstr>
      <vt:lpstr>Calibri</vt:lpstr>
      <vt:lpstr>Calibri Light</vt:lpstr>
      <vt:lpstr>Century Gothic</vt:lpstr>
      <vt:lpstr>Mangal</vt:lpstr>
      <vt:lpstr>Times New Roman</vt:lpstr>
      <vt:lpstr>Wingdings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Eliana Silva</dc:creator>
  <cp:lastModifiedBy>Eliana Silva</cp:lastModifiedBy>
  <cp:revision>159</cp:revision>
  <dcterms:created xsi:type="dcterms:W3CDTF">2017-04-24T15:20:29Z</dcterms:created>
  <dcterms:modified xsi:type="dcterms:W3CDTF">2017-08-19T02:58:07Z</dcterms:modified>
</cp:coreProperties>
</file>