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926" r:id="rId1"/>
  </p:sldMasterIdLst>
  <p:notesMasterIdLst>
    <p:notesMasterId r:id="rId5"/>
  </p:notesMasterIdLst>
  <p:handoutMasterIdLst>
    <p:handoutMasterId r:id="rId6"/>
  </p:handoutMasterIdLst>
  <p:sldIdLst>
    <p:sldId id="862" r:id="rId2"/>
    <p:sldId id="863" r:id="rId3"/>
    <p:sldId id="864" r:id="rId4"/>
  </p:sldIdLst>
  <p:sldSz cx="9144000" cy="6858000" type="screen4x3"/>
  <p:notesSz cx="7102475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4FB"/>
    <a:srgbClr val="50FA54"/>
    <a:srgbClr val="FFFFFF"/>
    <a:srgbClr val="CCFFFF"/>
    <a:srgbClr val="3366FF"/>
    <a:srgbClr val="339966"/>
    <a:srgbClr val="003366"/>
    <a:srgbClr val="7C7CA8"/>
    <a:srgbClr val="F8F8F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3" autoAdjust="0"/>
    <p:restoredTop sz="94095" autoAdjust="0"/>
  </p:normalViewPr>
  <p:slideViewPr>
    <p:cSldViewPr>
      <p:cViewPr varScale="1">
        <p:scale>
          <a:sx n="66" d="100"/>
          <a:sy n="66" d="100"/>
        </p:scale>
        <p:origin x="1004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3" d="100"/>
        <a:sy n="53" d="100"/>
      </p:scale>
      <p:origin x="0" y="-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56" cy="51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7" rIns="99035" bIns="49517" numCol="1" anchor="t" anchorCtr="0" compatLnSpc="1">
            <a:prstTxWarp prst="textNoShape">
              <a:avLst/>
            </a:prstTxWarp>
          </a:bodyPr>
          <a:lstStyle>
            <a:lvl1pPr algn="l" defTabSz="99046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686" y="0"/>
            <a:ext cx="3078264" cy="51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7" rIns="99035" bIns="49517" numCol="1" anchor="t" anchorCtr="0" compatLnSpc="1">
            <a:prstTxWarp prst="textNoShape">
              <a:avLst/>
            </a:prstTxWarp>
          </a:bodyPr>
          <a:lstStyle>
            <a:lvl1pPr algn="r" defTabSz="99046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595"/>
            <a:ext cx="3077756" cy="511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7" rIns="99035" bIns="49517" numCol="1" anchor="b" anchorCtr="0" compatLnSpc="1">
            <a:prstTxWarp prst="textNoShape">
              <a:avLst/>
            </a:prstTxWarp>
          </a:bodyPr>
          <a:lstStyle>
            <a:lvl1pPr algn="l" defTabSz="99046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686" y="9721595"/>
            <a:ext cx="3078264" cy="511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7" rIns="99035" bIns="49517" numCol="1" anchor="b" anchorCtr="0" compatLnSpc="1">
            <a:prstTxWarp prst="textNoShape">
              <a:avLst/>
            </a:prstTxWarp>
          </a:bodyPr>
          <a:lstStyle>
            <a:lvl1pPr algn="r" defTabSz="990455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63A5BAF1-6963-481E-A740-2F64998C329E}" type="slidenum">
              <a:rPr lang="en-US" altLang="sv-SE"/>
              <a:pPr/>
              <a:t>‹#›</a:t>
            </a:fld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3006626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56" cy="51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686" y="0"/>
            <a:ext cx="3078264" cy="51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5" y="4860798"/>
            <a:ext cx="5682285" cy="460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595"/>
            <a:ext cx="3077756" cy="511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686" y="9721595"/>
            <a:ext cx="3078264" cy="511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9EF7D7D-03D8-4CE3-B627-664B7B0EA516}" type="slidenum">
              <a:rPr lang="en-US" altLang="sv-SE"/>
              <a:pPr/>
              <a:t>‹#›</a:t>
            </a:fld>
            <a:endParaRPr lang="en-US" altLang="sv-SE"/>
          </a:p>
        </p:txBody>
      </p:sp>
    </p:spTree>
    <p:extLst>
      <p:ext uri="{BB962C8B-B14F-4D97-AF65-F5344CB8AC3E}">
        <p14:creationId xmlns:p14="http://schemas.microsoft.com/office/powerpoint/2010/main" val="1158756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6988"/>
            <a:ext cx="122713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153150" cy="750888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2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11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2450" y="0"/>
            <a:ext cx="2241550" cy="6592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0" y="0"/>
            <a:ext cx="6572250" cy="6592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093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930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318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1065213"/>
            <a:ext cx="4386262" cy="5527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065213"/>
            <a:ext cx="4387850" cy="5527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994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19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572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51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27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4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1065213"/>
            <a:ext cx="8926512" cy="552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305300" y="6613525"/>
            <a:ext cx="369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2CBD5E90-6DDE-4036-85CC-7CC1DE565956}" type="slidenum">
              <a:rPr lang="en-US" altLang="sv-SE" sz="1200" b="1" smtClean="0">
                <a:solidFill>
                  <a:srgbClr val="993300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sv-SE" sz="1200" b="1">
              <a:solidFill>
                <a:srgbClr val="9933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0"/>
            <a:ext cx="79613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sv-SE">
              <a:solidFill>
                <a:srgbClr val="000000"/>
              </a:solidFill>
            </a:endParaRPr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sv-SE">
              <a:solidFill>
                <a:srgbClr val="000000"/>
              </a:solidFill>
            </a:endParaRPr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sv-SE">
              <a:solidFill>
                <a:srgbClr val="000000"/>
              </a:solidFill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167563" y="6597650"/>
            <a:ext cx="2035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sv-SE" sz="1000" b="1">
                <a:solidFill>
                  <a:srgbClr val="993300"/>
                </a:solidFill>
              </a:rPr>
              <a:t> </a:t>
            </a:r>
          </a:p>
        </p:txBody>
      </p:sp>
      <p:sp>
        <p:nvSpPr>
          <p:cNvPr id="1033" name="Freeform 10"/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sv-SE">
              <a:solidFill>
                <a:srgbClr val="000000"/>
              </a:solidFill>
            </a:endParaRPr>
          </a:p>
        </p:txBody>
      </p:sp>
      <p:sp>
        <p:nvSpPr>
          <p:cNvPr id="1034" name="Freeform 11"/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sv-SE">
              <a:solidFill>
                <a:srgbClr val="000000"/>
              </a:solidFill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endParaRPr lang="sv-SE" altLang="sv-SE">
              <a:solidFill>
                <a:srgbClr val="000000"/>
              </a:solidFill>
            </a:endParaRPr>
          </a:p>
        </p:txBody>
      </p:sp>
      <p:sp>
        <p:nvSpPr>
          <p:cNvPr id="1036" name="Freeform 13"/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sv-SE">
              <a:solidFill>
                <a:srgbClr val="000000"/>
              </a:solidFill>
            </a:endParaRPr>
          </a:p>
        </p:txBody>
      </p:sp>
      <p:sp>
        <p:nvSpPr>
          <p:cNvPr id="1037" name="Freeform 14"/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sv-SE">
              <a:solidFill>
                <a:srgbClr val="000000"/>
              </a:solidFill>
            </a:endParaRPr>
          </a:p>
        </p:txBody>
      </p:sp>
      <p:sp>
        <p:nvSpPr>
          <p:cNvPr id="1038" name="Freeform 15"/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sv-SE">
              <a:solidFill>
                <a:srgbClr val="000000"/>
              </a:solidFill>
            </a:endParaRPr>
          </a:p>
        </p:txBody>
      </p:sp>
      <p:sp>
        <p:nvSpPr>
          <p:cNvPr id="1039" name="Freeform 16"/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sv-SE">
              <a:solidFill>
                <a:srgbClr val="000000"/>
              </a:solidFill>
            </a:endParaRPr>
          </a:p>
        </p:txBody>
      </p:sp>
      <p:sp>
        <p:nvSpPr>
          <p:cNvPr id="1040" name="Freeform 17"/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sv-SE">
              <a:solidFill>
                <a:srgbClr val="000000"/>
              </a:solidFill>
            </a:endParaRPr>
          </a:p>
        </p:txBody>
      </p:sp>
      <p:sp>
        <p:nvSpPr>
          <p:cNvPr id="1041" name="Freeform 18"/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sv-SE">
              <a:solidFill>
                <a:srgbClr val="000000"/>
              </a:solidFill>
            </a:endParaRPr>
          </a:p>
        </p:txBody>
      </p:sp>
      <p:pic>
        <p:nvPicPr>
          <p:cNvPr id="1042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22225"/>
            <a:ext cx="11636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45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27" r:id="rId1"/>
    <p:sldLayoutId id="2147486928" r:id="rId2"/>
    <p:sldLayoutId id="2147486929" r:id="rId3"/>
    <p:sldLayoutId id="2147486930" r:id="rId4"/>
    <p:sldLayoutId id="2147486931" r:id="rId5"/>
    <p:sldLayoutId id="2147486932" r:id="rId6"/>
    <p:sldLayoutId id="2147486933" r:id="rId7"/>
    <p:sldLayoutId id="2147486934" r:id="rId8"/>
    <p:sldLayoutId id="2147486935" r:id="rId9"/>
    <p:sldLayoutId id="2147486936" r:id="rId10"/>
    <p:sldLayoutId id="21474869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Scope of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488" y="1137221"/>
            <a:ext cx="5690652" cy="582017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Kernel-Vector Data Flow Graph</a:t>
            </a:r>
          </a:p>
          <a:p>
            <a:pPr lvl="1"/>
            <a:r>
              <a:rPr lang="en-US" i="1" dirty="0"/>
              <a:t>Call nodes</a:t>
            </a:r>
            <a:r>
              <a:rPr lang="en-US" dirty="0"/>
              <a:t>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Kernel0, Kernel1</a:t>
            </a:r>
            <a:r>
              <a:rPr lang="en-US" dirty="0"/>
              <a:t>, ...</a:t>
            </a:r>
          </a:p>
          <a:p>
            <a:pPr lvl="2"/>
            <a:r>
              <a:rPr lang="en-US" sz="2000" dirty="0"/>
              <a:t>Synchronous calls</a:t>
            </a:r>
          </a:p>
          <a:p>
            <a:pPr lvl="2"/>
            <a:r>
              <a:rPr lang="en-US" sz="2000" i="1" dirty="0"/>
              <a:t>Mapping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0070C0"/>
                </a:solidFill>
              </a:rPr>
              <a:t>device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host</a:t>
            </a:r>
            <a:r>
              <a:rPr lang="en-US" sz="2000" dirty="0"/>
              <a:t> given</a:t>
            </a:r>
          </a:p>
          <a:p>
            <a:pPr lvl="2"/>
            <a:r>
              <a:rPr lang="en-US" sz="2000" dirty="0"/>
              <a:t>Fixed </a:t>
            </a:r>
            <a:r>
              <a:rPr lang="en-US" sz="2000" i="1" dirty="0"/>
              <a:t>schedule</a:t>
            </a:r>
            <a:r>
              <a:rPr lang="en-US" sz="2000" dirty="0"/>
              <a:t> given 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 trace of calls, relative time: 0, 1, ...</a:t>
            </a:r>
            <a:endParaRPr lang="en-US" sz="2000" dirty="0"/>
          </a:p>
          <a:p>
            <a:pPr lvl="1"/>
            <a:r>
              <a:rPr lang="en-US" i="1" dirty="0"/>
              <a:t>Vector (data) nodes</a:t>
            </a:r>
            <a:r>
              <a:rPr lang="en-US" dirty="0"/>
              <a:t>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en-US" dirty="0"/>
              <a:t>, ...</a:t>
            </a:r>
          </a:p>
          <a:p>
            <a:pPr lvl="2"/>
            <a:r>
              <a:rPr lang="en-US" sz="2000" dirty="0"/>
              <a:t>Static single assignment</a:t>
            </a:r>
          </a:p>
          <a:p>
            <a:pPr lvl="2"/>
            <a:r>
              <a:rPr lang="en-US" sz="2000" dirty="0"/>
              <a:t>Some live-on-entry, some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live-on-exit</a:t>
            </a:r>
          </a:p>
          <a:p>
            <a:pPr lvl="1"/>
            <a:r>
              <a:rPr lang="en-US" dirty="0"/>
              <a:t>Data flow edges</a:t>
            </a:r>
          </a:p>
          <a:p>
            <a:pPr lvl="1"/>
            <a:r>
              <a:rPr lang="en-US" dirty="0"/>
              <a:t>No control flow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Base-line code generation: </a:t>
            </a:r>
            <a:br>
              <a:rPr lang="en-US" dirty="0"/>
            </a:br>
            <a:r>
              <a:rPr lang="en-US" dirty="0"/>
              <a:t>Each vector </a:t>
            </a:r>
            <a:r>
              <a:rPr lang="en-US" dirty="0" err="1"/>
              <a:t>transfered</a:t>
            </a:r>
            <a:r>
              <a:rPr lang="en-US" dirty="0"/>
              <a:t> to/from device at most once, in a separate message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314" y="98392"/>
            <a:ext cx="3200364" cy="6624736"/>
          </a:xfrm>
          <a:prstGeom prst="rect">
            <a:avLst/>
          </a:prstGeom>
          <a:solidFill>
            <a:srgbClr val="50FA54"/>
          </a:solidFill>
        </p:spPr>
      </p:pic>
      <p:sp>
        <p:nvSpPr>
          <p:cNvPr id="4" name="Rectangle 3"/>
          <p:cNvSpPr/>
          <p:nvPr/>
        </p:nvSpPr>
        <p:spPr bwMode="auto">
          <a:xfrm>
            <a:off x="6669376" y="4788008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I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59200" y="6325296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J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429039" y="6326794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07124" y="6318464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973388" y="6327608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561505" y="3230665"/>
            <a:ext cx="576064" cy="36004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G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933914" y="1709423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D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707124" y="161208"/>
            <a:ext cx="576064" cy="360040"/>
          </a:xfrm>
          <a:prstGeom prst="rect">
            <a:avLst/>
          </a:prstGeom>
          <a:solidFill>
            <a:srgbClr val="50FA5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50616" y="152064"/>
            <a:ext cx="576064" cy="360040"/>
          </a:xfrm>
          <a:prstGeom prst="rect">
            <a:avLst/>
          </a:prstGeom>
          <a:solidFill>
            <a:srgbClr val="50FA5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902544" y="3228677"/>
            <a:ext cx="576064" cy="360040"/>
          </a:xfrm>
          <a:prstGeom prst="rect">
            <a:avLst/>
          </a:prstGeom>
          <a:solidFill>
            <a:srgbClr val="50FA5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3D8198-B32A-44C9-B373-347DAF0DE985}"/>
              </a:ext>
            </a:extLst>
          </p:cNvPr>
          <p:cNvSpPr/>
          <p:nvPr/>
        </p:nvSpPr>
        <p:spPr bwMode="auto">
          <a:xfrm>
            <a:off x="6293222" y="856440"/>
            <a:ext cx="1375122" cy="509128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Kernel0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65995B-A2F2-431E-8E64-8A9307A67905}"/>
              </a:ext>
            </a:extLst>
          </p:cNvPr>
          <p:cNvSpPr/>
          <p:nvPr/>
        </p:nvSpPr>
        <p:spPr bwMode="auto">
          <a:xfrm>
            <a:off x="7529151" y="2387425"/>
            <a:ext cx="1375122" cy="509128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Kernel1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F1B8E2-4864-4BD2-A88D-D517CF3CE8B5}"/>
              </a:ext>
            </a:extLst>
          </p:cNvPr>
          <p:cNvSpPr/>
          <p:nvPr/>
        </p:nvSpPr>
        <p:spPr bwMode="auto">
          <a:xfrm>
            <a:off x="6626724" y="3927025"/>
            <a:ext cx="1375122" cy="509128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Kernel2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848F90-D9E3-4AA2-A2E0-1B7230C9FDCB}"/>
              </a:ext>
            </a:extLst>
          </p:cNvPr>
          <p:cNvSpPr/>
          <p:nvPr/>
        </p:nvSpPr>
        <p:spPr bwMode="auto">
          <a:xfrm>
            <a:off x="5836132" y="5474625"/>
            <a:ext cx="1375122" cy="509128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Kernel4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2A09E6-CF68-4209-A088-B07E2366F9F3}"/>
              </a:ext>
            </a:extLst>
          </p:cNvPr>
          <p:cNvSpPr/>
          <p:nvPr/>
        </p:nvSpPr>
        <p:spPr bwMode="auto">
          <a:xfrm>
            <a:off x="7517108" y="5492910"/>
            <a:ext cx="1375122" cy="509128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Kernel3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43C7F9-682A-4B7B-B15C-CF38550CC6BF}"/>
              </a:ext>
            </a:extLst>
          </p:cNvPr>
          <p:cNvSpPr/>
          <p:nvPr/>
        </p:nvSpPr>
        <p:spPr bwMode="auto">
          <a:xfrm>
            <a:off x="6023625" y="1709423"/>
            <a:ext cx="576064" cy="360040"/>
          </a:xfrm>
          <a:prstGeom prst="rect">
            <a:avLst/>
          </a:prstGeom>
          <a:solidFill>
            <a:srgbClr val="50FA54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0083A1-460D-4066-99C2-76E3B6593CA4}"/>
              </a:ext>
            </a:extLst>
          </p:cNvPr>
          <p:cNvSpPr/>
          <p:nvPr/>
        </p:nvSpPr>
        <p:spPr bwMode="auto">
          <a:xfrm>
            <a:off x="7836989" y="3228677"/>
            <a:ext cx="576064" cy="360040"/>
          </a:xfrm>
          <a:prstGeom prst="rect">
            <a:avLst/>
          </a:prstGeom>
          <a:solidFill>
            <a:srgbClr val="50FA5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DC6DD2-C32F-4CFB-8345-3284AE2C6941}"/>
              </a:ext>
            </a:extLst>
          </p:cNvPr>
          <p:cNvSpPr/>
          <p:nvPr/>
        </p:nvSpPr>
        <p:spPr bwMode="auto">
          <a:xfrm>
            <a:off x="7411789" y="4777902"/>
            <a:ext cx="576064" cy="360040"/>
          </a:xfrm>
          <a:prstGeom prst="rect">
            <a:avLst/>
          </a:prstGeom>
          <a:solidFill>
            <a:srgbClr val="B3D4FB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4B8371-9BD7-4FE2-9B8F-4AB92793D475}"/>
              </a:ext>
            </a:extLst>
          </p:cNvPr>
          <p:cNvCxnSpPr>
            <a:stCxn id="13" idx="2"/>
          </p:cNvCxnSpPr>
          <p:nvPr/>
        </p:nvCxnSpPr>
        <p:spPr bwMode="auto">
          <a:xfrm flipH="1">
            <a:off x="6980783" y="521248"/>
            <a:ext cx="14373" cy="3169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2C966D-ADAE-4CB1-946D-60E8B50A13B9}"/>
              </a:ext>
            </a:extLst>
          </p:cNvPr>
          <p:cNvCxnSpPr>
            <a:cxnSpLocks/>
            <a:endCxn id="14" idx="7"/>
          </p:cNvCxnSpPr>
          <p:nvPr/>
        </p:nvCxnSpPr>
        <p:spPr bwMode="auto">
          <a:xfrm flipH="1">
            <a:off x="7466962" y="528719"/>
            <a:ext cx="345398" cy="40228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583A4B-1B6B-4ABB-8C3E-6DD7E03D88B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 bwMode="auto">
          <a:xfrm>
            <a:off x="7838648" y="512104"/>
            <a:ext cx="378064" cy="187532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3C11B9-0D7A-4B69-BDBC-BE5FAAAF90E2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 bwMode="auto">
          <a:xfrm flipH="1">
            <a:off x="6311657" y="1291008"/>
            <a:ext cx="182947" cy="41841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9A1513-9710-4671-8847-D5EAD90A7500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 bwMode="auto">
          <a:xfrm>
            <a:off x="6980783" y="1365568"/>
            <a:ext cx="241163" cy="34385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541391-EF48-4F23-84DD-7A606E04FE37}"/>
              </a:ext>
            </a:extLst>
          </p:cNvPr>
          <p:cNvCxnSpPr>
            <a:cxnSpLocks/>
            <a:stCxn id="21" idx="2"/>
          </p:cNvCxnSpPr>
          <p:nvPr/>
        </p:nvCxnSpPr>
        <p:spPr bwMode="auto">
          <a:xfrm flipH="1">
            <a:off x="6244176" y="2069463"/>
            <a:ext cx="67481" cy="342344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DDE489-1053-4113-BCFA-75004D9DD61E}"/>
              </a:ext>
            </a:extLst>
          </p:cNvPr>
          <p:cNvCxnSpPr>
            <a:cxnSpLocks/>
            <a:stCxn id="21" idx="2"/>
            <a:endCxn id="17" idx="1"/>
          </p:cNvCxnSpPr>
          <p:nvPr/>
        </p:nvCxnSpPr>
        <p:spPr bwMode="auto">
          <a:xfrm>
            <a:off x="6311657" y="2069463"/>
            <a:ext cx="1418876" cy="39252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0BFA0D-3D0B-4365-A2D3-0CD127A5BEF8}"/>
              </a:ext>
            </a:extLst>
          </p:cNvPr>
          <p:cNvCxnSpPr>
            <a:cxnSpLocks/>
            <a:stCxn id="17" idx="5"/>
            <a:endCxn id="11" idx="0"/>
          </p:cNvCxnSpPr>
          <p:nvPr/>
        </p:nvCxnSpPr>
        <p:spPr bwMode="auto">
          <a:xfrm>
            <a:off x="8702891" y="2821993"/>
            <a:ext cx="146646" cy="40867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64C248-2924-4E54-81E0-23A71625652B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 bwMode="auto">
          <a:xfrm flipH="1">
            <a:off x="8125021" y="2896553"/>
            <a:ext cx="91691" cy="3321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DE1832-47A2-4F79-BEEB-F7799EAAB0E9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>
            <a:off x="8125021" y="3588717"/>
            <a:ext cx="358381" cy="1948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B3818F-69D5-49C9-ADC4-7F5F74A5ACCF}"/>
              </a:ext>
            </a:extLst>
          </p:cNvPr>
          <p:cNvCxnSpPr>
            <a:cxnSpLocks/>
          </p:cNvCxnSpPr>
          <p:nvPr/>
        </p:nvCxnSpPr>
        <p:spPr bwMode="auto">
          <a:xfrm>
            <a:off x="7718490" y="5148048"/>
            <a:ext cx="244252" cy="38872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B317AD0-B2E0-4C73-88D5-E88C333CBE80}"/>
              </a:ext>
            </a:extLst>
          </p:cNvPr>
          <p:cNvCxnSpPr>
            <a:cxnSpLocks/>
            <a:stCxn id="22" idx="2"/>
            <a:endCxn id="18" idx="7"/>
          </p:cNvCxnSpPr>
          <p:nvPr/>
        </p:nvCxnSpPr>
        <p:spPr bwMode="auto">
          <a:xfrm flipH="1">
            <a:off x="7800464" y="3588717"/>
            <a:ext cx="324557" cy="41286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FA1CD93-0408-40F8-8F75-B2E15CB49DA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>
            <a:off x="7190576" y="3588717"/>
            <a:ext cx="123709" cy="33830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26BB2F2-F0CD-4A69-9C1A-60EEE15B3872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 bwMode="auto">
          <a:xfrm flipH="1">
            <a:off x="6957408" y="4436153"/>
            <a:ext cx="356877" cy="35185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C94657-9A1A-47E8-8309-74BDD3F1696D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 bwMode="auto">
          <a:xfrm>
            <a:off x="7314285" y="4436153"/>
            <a:ext cx="385536" cy="34174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BC4EE2-1A9C-422F-8EB7-8706BFFA997B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3048" y="5156214"/>
            <a:ext cx="812864" cy="3805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A107C4D-B3B0-4231-847C-82C3E776799C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5154" y="5983753"/>
            <a:ext cx="68338" cy="3575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2C5733-E10D-450A-B9E9-BF9F5CD8B6CE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893048" y="5946473"/>
            <a:ext cx="102108" cy="37199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3FD35EB-701E-4068-881A-3233CF7F532B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7947232" y="6002038"/>
            <a:ext cx="89749" cy="32325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EF2FB40-F0BE-4E13-B11A-D80CA307030E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8558933" y="5964009"/>
            <a:ext cx="158138" cy="3627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8510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Scope of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488" y="1137221"/>
            <a:ext cx="5690652" cy="582017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Kernel-Vector Data Flow Graph</a:t>
            </a:r>
          </a:p>
          <a:p>
            <a:pPr lvl="1"/>
            <a:r>
              <a:rPr lang="en-US" i="1" dirty="0"/>
              <a:t>Call nodes</a:t>
            </a:r>
            <a:r>
              <a:rPr lang="en-US" dirty="0"/>
              <a:t>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Kernel0, Kernel1</a:t>
            </a:r>
            <a:r>
              <a:rPr lang="en-US" dirty="0"/>
              <a:t>, ...</a:t>
            </a:r>
          </a:p>
          <a:p>
            <a:pPr lvl="2"/>
            <a:r>
              <a:rPr lang="en-US" sz="2000" dirty="0"/>
              <a:t>Synchronous calls</a:t>
            </a:r>
          </a:p>
          <a:p>
            <a:pPr lvl="2"/>
            <a:r>
              <a:rPr lang="en-US" sz="2000" i="1" dirty="0"/>
              <a:t>Mapping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0070C0"/>
                </a:solidFill>
              </a:rPr>
              <a:t>device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host</a:t>
            </a:r>
            <a:r>
              <a:rPr lang="en-US" sz="2000" dirty="0"/>
              <a:t> given</a:t>
            </a:r>
          </a:p>
          <a:p>
            <a:pPr lvl="2"/>
            <a:r>
              <a:rPr lang="en-US" sz="2000" dirty="0"/>
              <a:t>Fixed </a:t>
            </a:r>
            <a:r>
              <a:rPr lang="en-US" sz="2000" i="1" dirty="0"/>
              <a:t>schedule</a:t>
            </a:r>
            <a:r>
              <a:rPr lang="en-US" sz="2000" dirty="0"/>
              <a:t> given 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 trace of calls, relative time: 0, 1, ...</a:t>
            </a:r>
            <a:endParaRPr lang="en-US" sz="2000" dirty="0"/>
          </a:p>
          <a:p>
            <a:pPr lvl="1"/>
            <a:r>
              <a:rPr lang="en-US" i="1" dirty="0"/>
              <a:t>Vector (data) nodes</a:t>
            </a:r>
            <a:r>
              <a:rPr lang="en-US" dirty="0"/>
              <a:t>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en-US" dirty="0"/>
              <a:t>, ...</a:t>
            </a:r>
          </a:p>
          <a:p>
            <a:pPr lvl="2"/>
            <a:r>
              <a:rPr lang="en-US" sz="2000" dirty="0"/>
              <a:t>Static single assignment</a:t>
            </a:r>
          </a:p>
          <a:p>
            <a:pPr lvl="2"/>
            <a:r>
              <a:rPr lang="en-US" sz="2000" dirty="0"/>
              <a:t>Some live-on-entry, some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live-on-exit</a:t>
            </a:r>
          </a:p>
          <a:p>
            <a:pPr lvl="1"/>
            <a:r>
              <a:rPr lang="en-US" dirty="0"/>
              <a:t>Data flow edges</a:t>
            </a:r>
          </a:p>
          <a:p>
            <a:pPr lvl="1"/>
            <a:r>
              <a:rPr lang="en-US" dirty="0"/>
              <a:t>No control flow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Base-line code generation: </a:t>
            </a:r>
            <a:br>
              <a:rPr lang="en-US" dirty="0"/>
            </a:br>
            <a:r>
              <a:rPr lang="en-US" dirty="0"/>
              <a:t>Each vector </a:t>
            </a:r>
            <a:r>
              <a:rPr lang="en-US" dirty="0" err="1"/>
              <a:t>transfered</a:t>
            </a:r>
            <a:r>
              <a:rPr lang="en-US" dirty="0"/>
              <a:t> to/from device at most once, in a separate message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314" y="98392"/>
            <a:ext cx="3200364" cy="6624736"/>
          </a:xfrm>
          <a:prstGeom prst="rect">
            <a:avLst/>
          </a:prstGeom>
          <a:solidFill>
            <a:srgbClr val="50FA54"/>
          </a:solidFill>
        </p:spPr>
      </p:pic>
      <p:sp>
        <p:nvSpPr>
          <p:cNvPr id="4" name="Rectangle 3"/>
          <p:cNvSpPr/>
          <p:nvPr/>
        </p:nvSpPr>
        <p:spPr bwMode="auto">
          <a:xfrm>
            <a:off x="6669376" y="4788008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I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59200" y="6325296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J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429039" y="6326794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07124" y="6318464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973388" y="6327608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561505" y="3230665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G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933914" y="1709423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D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707124" y="161208"/>
            <a:ext cx="576064" cy="360040"/>
          </a:xfrm>
          <a:prstGeom prst="rect">
            <a:avLst/>
          </a:prstGeom>
          <a:solidFill>
            <a:srgbClr val="50FA5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50616" y="152064"/>
            <a:ext cx="576064" cy="360040"/>
          </a:xfrm>
          <a:prstGeom prst="rect">
            <a:avLst/>
          </a:prstGeom>
          <a:solidFill>
            <a:srgbClr val="50FA5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902544" y="3228677"/>
            <a:ext cx="576064" cy="360040"/>
          </a:xfrm>
          <a:prstGeom prst="rect">
            <a:avLst/>
          </a:prstGeom>
          <a:solidFill>
            <a:srgbClr val="50FA5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3D8198-B32A-44C9-B373-347DAF0DE985}"/>
              </a:ext>
            </a:extLst>
          </p:cNvPr>
          <p:cNvSpPr/>
          <p:nvPr/>
        </p:nvSpPr>
        <p:spPr bwMode="auto">
          <a:xfrm>
            <a:off x="6293222" y="856440"/>
            <a:ext cx="1375122" cy="509128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Kernel0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65995B-A2F2-431E-8E64-8A9307A67905}"/>
              </a:ext>
            </a:extLst>
          </p:cNvPr>
          <p:cNvSpPr/>
          <p:nvPr/>
        </p:nvSpPr>
        <p:spPr bwMode="auto">
          <a:xfrm>
            <a:off x="7529151" y="2387425"/>
            <a:ext cx="1375122" cy="509128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Kernel1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F1B8E2-4864-4BD2-A88D-D517CF3CE8B5}"/>
              </a:ext>
            </a:extLst>
          </p:cNvPr>
          <p:cNvSpPr/>
          <p:nvPr/>
        </p:nvSpPr>
        <p:spPr bwMode="auto">
          <a:xfrm>
            <a:off x="6626724" y="3927025"/>
            <a:ext cx="1375122" cy="509128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Kernel2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848F90-D9E3-4AA2-A2E0-1B7230C9FDCB}"/>
              </a:ext>
            </a:extLst>
          </p:cNvPr>
          <p:cNvSpPr/>
          <p:nvPr/>
        </p:nvSpPr>
        <p:spPr bwMode="auto">
          <a:xfrm>
            <a:off x="5836132" y="5474625"/>
            <a:ext cx="1375122" cy="509128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Kernel4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2A09E6-CF68-4209-A088-B07E2366F9F3}"/>
              </a:ext>
            </a:extLst>
          </p:cNvPr>
          <p:cNvSpPr/>
          <p:nvPr/>
        </p:nvSpPr>
        <p:spPr bwMode="auto">
          <a:xfrm>
            <a:off x="7517108" y="5492910"/>
            <a:ext cx="1375122" cy="509128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Kernel3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43C7F9-682A-4B7B-B15C-CF38550CC6BF}"/>
              </a:ext>
            </a:extLst>
          </p:cNvPr>
          <p:cNvSpPr/>
          <p:nvPr/>
        </p:nvSpPr>
        <p:spPr bwMode="auto">
          <a:xfrm>
            <a:off x="6023625" y="1709423"/>
            <a:ext cx="576064" cy="360040"/>
          </a:xfrm>
          <a:prstGeom prst="rect">
            <a:avLst/>
          </a:prstGeom>
          <a:solidFill>
            <a:srgbClr val="B3D4FB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0083A1-460D-4066-99C2-76E3B6593CA4}"/>
              </a:ext>
            </a:extLst>
          </p:cNvPr>
          <p:cNvSpPr/>
          <p:nvPr/>
        </p:nvSpPr>
        <p:spPr bwMode="auto">
          <a:xfrm>
            <a:off x="7836989" y="3228677"/>
            <a:ext cx="576064" cy="360040"/>
          </a:xfrm>
          <a:prstGeom prst="rect">
            <a:avLst/>
          </a:prstGeom>
          <a:solidFill>
            <a:srgbClr val="B3D4F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DC6DD2-C32F-4CFB-8345-3284AE2C6941}"/>
              </a:ext>
            </a:extLst>
          </p:cNvPr>
          <p:cNvSpPr/>
          <p:nvPr/>
        </p:nvSpPr>
        <p:spPr bwMode="auto">
          <a:xfrm>
            <a:off x="7411789" y="4777902"/>
            <a:ext cx="576064" cy="360040"/>
          </a:xfrm>
          <a:prstGeom prst="rect">
            <a:avLst/>
          </a:prstGeom>
          <a:solidFill>
            <a:srgbClr val="B3D4FB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4B8371-9BD7-4FE2-9B8F-4AB92793D475}"/>
              </a:ext>
            </a:extLst>
          </p:cNvPr>
          <p:cNvCxnSpPr>
            <a:stCxn id="13" idx="2"/>
          </p:cNvCxnSpPr>
          <p:nvPr/>
        </p:nvCxnSpPr>
        <p:spPr bwMode="auto">
          <a:xfrm flipH="1">
            <a:off x="6980783" y="521248"/>
            <a:ext cx="14373" cy="3169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2C966D-ADAE-4CB1-946D-60E8B50A13B9}"/>
              </a:ext>
            </a:extLst>
          </p:cNvPr>
          <p:cNvCxnSpPr>
            <a:cxnSpLocks/>
            <a:endCxn id="14" idx="7"/>
          </p:cNvCxnSpPr>
          <p:nvPr/>
        </p:nvCxnSpPr>
        <p:spPr bwMode="auto">
          <a:xfrm flipH="1">
            <a:off x="7466962" y="528719"/>
            <a:ext cx="345398" cy="40228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583A4B-1B6B-4ABB-8C3E-6DD7E03D88B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 bwMode="auto">
          <a:xfrm>
            <a:off x="7838648" y="512104"/>
            <a:ext cx="378064" cy="187532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3C11B9-0D7A-4B69-BDBC-BE5FAAAF90E2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 bwMode="auto">
          <a:xfrm flipH="1">
            <a:off x="6311657" y="1291008"/>
            <a:ext cx="182947" cy="41841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9A1513-9710-4671-8847-D5EAD90A7500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 bwMode="auto">
          <a:xfrm>
            <a:off x="6980783" y="1365568"/>
            <a:ext cx="241163" cy="34385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541391-EF48-4F23-84DD-7A606E04FE37}"/>
              </a:ext>
            </a:extLst>
          </p:cNvPr>
          <p:cNvCxnSpPr>
            <a:cxnSpLocks/>
            <a:stCxn id="21" idx="2"/>
          </p:cNvCxnSpPr>
          <p:nvPr/>
        </p:nvCxnSpPr>
        <p:spPr bwMode="auto">
          <a:xfrm flipH="1">
            <a:off x="6244176" y="2069463"/>
            <a:ext cx="67481" cy="342344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DDE489-1053-4113-BCFA-75004D9DD61E}"/>
              </a:ext>
            </a:extLst>
          </p:cNvPr>
          <p:cNvCxnSpPr>
            <a:cxnSpLocks/>
            <a:stCxn id="21" idx="2"/>
            <a:endCxn id="17" idx="1"/>
          </p:cNvCxnSpPr>
          <p:nvPr/>
        </p:nvCxnSpPr>
        <p:spPr bwMode="auto">
          <a:xfrm>
            <a:off x="6311657" y="2069463"/>
            <a:ext cx="1418876" cy="39252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0BFA0D-3D0B-4365-A2D3-0CD127A5BEF8}"/>
              </a:ext>
            </a:extLst>
          </p:cNvPr>
          <p:cNvCxnSpPr>
            <a:cxnSpLocks/>
            <a:stCxn id="17" idx="5"/>
            <a:endCxn id="11" idx="0"/>
          </p:cNvCxnSpPr>
          <p:nvPr/>
        </p:nvCxnSpPr>
        <p:spPr bwMode="auto">
          <a:xfrm>
            <a:off x="8702891" y="2821993"/>
            <a:ext cx="146646" cy="40867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64C248-2924-4E54-81E0-23A71625652B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 bwMode="auto">
          <a:xfrm flipH="1">
            <a:off x="8125021" y="2896553"/>
            <a:ext cx="91691" cy="3321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DE1832-47A2-4F79-BEEB-F7799EAAB0E9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>
            <a:off x="8125021" y="3588717"/>
            <a:ext cx="358381" cy="1948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B3818F-69D5-49C9-ADC4-7F5F74A5ACCF}"/>
              </a:ext>
            </a:extLst>
          </p:cNvPr>
          <p:cNvCxnSpPr>
            <a:cxnSpLocks/>
          </p:cNvCxnSpPr>
          <p:nvPr/>
        </p:nvCxnSpPr>
        <p:spPr bwMode="auto">
          <a:xfrm>
            <a:off x="7718490" y="5148048"/>
            <a:ext cx="244252" cy="38872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B317AD0-B2E0-4C73-88D5-E88C333CBE80}"/>
              </a:ext>
            </a:extLst>
          </p:cNvPr>
          <p:cNvCxnSpPr>
            <a:cxnSpLocks/>
            <a:stCxn id="22" idx="2"/>
            <a:endCxn id="18" idx="7"/>
          </p:cNvCxnSpPr>
          <p:nvPr/>
        </p:nvCxnSpPr>
        <p:spPr bwMode="auto">
          <a:xfrm flipH="1">
            <a:off x="7800464" y="3588717"/>
            <a:ext cx="324557" cy="41286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FA1CD93-0408-40F8-8F75-B2E15CB49DA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>
            <a:off x="7190576" y="3588717"/>
            <a:ext cx="123709" cy="33830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26BB2F2-F0CD-4A69-9C1A-60EEE15B3872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 bwMode="auto">
          <a:xfrm flipH="1">
            <a:off x="6957408" y="4436153"/>
            <a:ext cx="356877" cy="35185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C94657-9A1A-47E8-8309-74BDD3F1696D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 bwMode="auto">
          <a:xfrm>
            <a:off x="7314285" y="4436153"/>
            <a:ext cx="385536" cy="34174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BC4EE2-1A9C-422F-8EB7-8706BFFA997B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3048" y="5156214"/>
            <a:ext cx="812864" cy="3805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A107C4D-B3B0-4231-847C-82C3E776799C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5154" y="5983753"/>
            <a:ext cx="68338" cy="3575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2C5733-E10D-450A-B9E9-BF9F5CD8B6CE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893048" y="5946473"/>
            <a:ext cx="102108" cy="37199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3FD35EB-701E-4068-881A-3233CF7F532B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7947232" y="6002038"/>
            <a:ext cx="89749" cy="32325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EF2FB40-F0BE-4E13-B11A-D80CA307030E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8558933" y="5964009"/>
            <a:ext cx="158138" cy="3627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955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Scope of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488" y="1137221"/>
            <a:ext cx="5690652" cy="582017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Kernel-Vector Data Flow Graph</a:t>
            </a:r>
          </a:p>
          <a:p>
            <a:pPr lvl="1"/>
            <a:r>
              <a:rPr lang="en-US" i="1" dirty="0"/>
              <a:t>Call nodes</a:t>
            </a:r>
            <a:r>
              <a:rPr lang="en-US" dirty="0"/>
              <a:t>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Kernel0, Kernel1</a:t>
            </a:r>
            <a:r>
              <a:rPr lang="en-US" dirty="0"/>
              <a:t>, ...</a:t>
            </a:r>
          </a:p>
          <a:p>
            <a:pPr lvl="2"/>
            <a:r>
              <a:rPr lang="en-US" sz="2000" dirty="0"/>
              <a:t>Synchronous calls</a:t>
            </a:r>
          </a:p>
          <a:p>
            <a:pPr lvl="2"/>
            <a:r>
              <a:rPr lang="en-US" sz="2000" i="1" dirty="0"/>
              <a:t>Mapping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0070C0"/>
                </a:solidFill>
              </a:rPr>
              <a:t>device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host</a:t>
            </a:r>
            <a:r>
              <a:rPr lang="en-US" sz="2000" dirty="0"/>
              <a:t> given</a:t>
            </a:r>
          </a:p>
          <a:p>
            <a:pPr lvl="2"/>
            <a:r>
              <a:rPr lang="en-US" sz="2000" dirty="0"/>
              <a:t>Fixed </a:t>
            </a:r>
            <a:r>
              <a:rPr lang="en-US" sz="2000" i="1" dirty="0"/>
              <a:t>schedule</a:t>
            </a:r>
            <a:r>
              <a:rPr lang="en-US" sz="2000" dirty="0"/>
              <a:t> given 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 trace of calls, relative time: 0, 1, ...</a:t>
            </a:r>
            <a:endParaRPr lang="en-US" sz="2000" dirty="0"/>
          </a:p>
          <a:p>
            <a:pPr lvl="1"/>
            <a:r>
              <a:rPr lang="en-US" i="1" dirty="0"/>
              <a:t>Vector (data) nodes</a:t>
            </a:r>
            <a:r>
              <a:rPr lang="en-US" dirty="0"/>
              <a:t>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en-US" dirty="0"/>
              <a:t>, ...</a:t>
            </a:r>
          </a:p>
          <a:p>
            <a:pPr lvl="2"/>
            <a:r>
              <a:rPr lang="en-US" sz="2000" dirty="0"/>
              <a:t>Static single assignment</a:t>
            </a:r>
          </a:p>
          <a:p>
            <a:pPr lvl="2"/>
            <a:r>
              <a:rPr lang="en-US" sz="2000" dirty="0"/>
              <a:t>Some live-on-entry, some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live-on-exit</a:t>
            </a:r>
          </a:p>
          <a:p>
            <a:pPr lvl="1"/>
            <a:r>
              <a:rPr lang="en-US" dirty="0"/>
              <a:t>Data flow edges</a:t>
            </a:r>
          </a:p>
          <a:p>
            <a:pPr lvl="1"/>
            <a:r>
              <a:rPr lang="en-US" dirty="0"/>
              <a:t>No control flow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Base-line code generation: </a:t>
            </a:r>
            <a:br>
              <a:rPr lang="en-US" dirty="0"/>
            </a:br>
            <a:r>
              <a:rPr lang="en-US" dirty="0"/>
              <a:t>Each vector </a:t>
            </a:r>
            <a:r>
              <a:rPr lang="en-US" dirty="0" err="1"/>
              <a:t>transfered</a:t>
            </a:r>
            <a:r>
              <a:rPr lang="en-US" dirty="0"/>
              <a:t> to/from device at most once, in a separate message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314" y="98392"/>
            <a:ext cx="3200364" cy="6624736"/>
          </a:xfrm>
          <a:prstGeom prst="rect">
            <a:avLst/>
          </a:prstGeom>
          <a:solidFill>
            <a:srgbClr val="50FA54"/>
          </a:solidFill>
        </p:spPr>
      </p:pic>
      <p:sp>
        <p:nvSpPr>
          <p:cNvPr id="4" name="Rectangle 3"/>
          <p:cNvSpPr/>
          <p:nvPr/>
        </p:nvSpPr>
        <p:spPr bwMode="auto">
          <a:xfrm>
            <a:off x="6669376" y="4788008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I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59200" y="6325296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J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429039" y="6326794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07124" y="6318464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973388" y="6327608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561505" y="3230665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G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933914" y="1709423"/>
            <a:ext cx="576064" cy="360040"/>
          </a:xfrm>
          <a:prstGeom prst="rect">
            <a:avLst/>
          </a:prstGeom>
          <a:solidFill>
            <a:srgbClr val="50FA54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D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707124" y="161208"/>
            <a:ext cx="576064" cy="360040"/>
          </a:xfrm>
          <a:prstGeom prst="rect">
            <a:avLst/>
          </a:prstGeom>
          <a:solidFill>
            <a:srgbClr val="50FA5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50616" y="152064"/>
            <a:ext cx="576064" cy="360040"/>
          </a:xfrm>
          <a:prstGeom prst="rect">
            <a:avLst/>
          </a:prstGeom>
          <a:solidFill>
            <a:srgbClr val="50FA5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902544" y="3228677"/>
            <a:ext cx="576064" cy="360040"/>
          </a:xfrm>
          <a:prstGeom prst="rect">
            <a:avLst/>
          </a:prstGeom>
          <a:solidFill>
            <a:srgbClr val="50FA5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3D8198-B32A-44C9-B373-347DAF0DE985}"/>
              </a:ext>
            </a:extLst>
          </p:cNvPr>
          <p:cNvSpPr/>
          <p:nvPr/>
        </p:nvSpPr>
        <p:spPr bwMode="auto">
          <a:xfrm>
            <a:off x="6293222" y="856440"/>
            <a:ext cx="1375122" cy="509128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Kernel0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65995B-A2F2-431E-8E64-8A9307A67905}"/>
              </a:ext>
            </a:extLst>
          </p:cNvPr>
          <p:cNvSpPr/>
          <p:nvPr/>
        </p:nvSpPr>
        <p:spPr bwMode="auto">
          <a:xfrm>
            <a:off x="7529151" y="2387425"/>
            <a:ext cx="1375122" cy="509128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Kernel1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F1B8E2-4864-4BD2-A88D-D517CF3CE8B5}"/>
              </a:ext>
            </a:extLst>
          </p:cNvPr>
          <p:cNvSpPr/>
          <p:nvPr/>
        </p:nvSpPr>
        <p:spPr bwMode="auto">
          <a:xfrm>
            <a:off x="6626724" y="3927025"/>
            <a:ext cx="1375122" cy="509128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Kernel2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848F90-D9E3-4AA2-A2E0-1B7230C9FDCB}"/>
              </a:ext>
            </a:extLst>
          </p:cNvPr>
          <p:cNvSpPr/>
          <p:nvPr/>
        </p:nvSpPr>
        <p:spPr bwMode="auto">
          <a:xfrm>
            <a:off x="5836132" y="5474625"/>
            <a:ext cx="1375122" cy="509128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Kernel4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2A09E6-CF68-4209-A088-B07E2366F9F3}"/>
              </a:ext>
            </a:extLst>
          </p:cNvPr>
          <p:cNvSpPr/>
          <p:nvPr/>
        </p:nvSpPr>
        <p:spPr bwMode="auto">
          <a:xfrm>
            <a:off x="7517108" y="5492910"/>
            <a:ext cx="1375122" cy="509128"/>
          </a:xfrm>
          <a:prstGeom prst="ellipse">
            <a:avLst/>
          </a:prstGeom>
          <a:solidFill>
            <a:srgbClr val="00B0F0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Kernel3</a:t>
            </a:r>
            <a:endParaRPr kumimoji="0" 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43C7F9-682A-4B7B-B15C-CF38550CC6BF}"/>
              </a:ext>
            </a:extLst>
          </p:cNvPr>
          <p:cNvSpPr/>
          <p:nvPr/>
        </p:nvSpPr>
        <p:spPr bwMode="auto">
          <a:xfrm>
            <a:off x="6023625" y="1709423"/>
            <a:ext cx="576064" cy="360040"/>
          </a:xfrm>
          <a:prstGeom prst="rect">
            <a:avLst/>
          </a:prstGeom>
          <a:solidFill>
            <a:srgbClr val="50FA54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0083A1-460D-4066-99C2-76E3B6593CA4}"/>
              </a:ext>
            </a:extLst>
          </p:cNvPr>
          <p:cNvSpPr/>
          <p:nvPr/>
        </p:nvSpPr>
        <p:spPr bwMode="auto">
          <a:xfrm>
            <a:off x="7836989" y="3228677"/>
            <a:ext cx="576064" cy="360040"/>
          </a:xfrm>
          <a:prstGeom prst="rect">
            <a:avLst/>
          </a:prstGeom>
          <a:solidFill>
            <a:srgbClr val="50FA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DC6DD2-C32F-4CFB-8345-3284AE2C6941}"/>
              </a:ext>
            </a:extLst>
          </p:cNvPr>
          <p:cNvSpPr/>
          <p:nvPr/>
        </p:nvSpPr>
        <p:spPr bwMode="auto">
          <a:xfrm>
            <a:off x="7411789" y="4777902"/>
            <a:ext cx="576064" cy="360040"/>
          </a:xfrm>
          <a:prstGeom prst="rect">
            <a:avLst/>
          </a:prstGeom>
          <a:solidFill>
            <a:srgbClr val="B3D4FB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4B8371-9BD7-4FE2-9B8F-4AB92793D475}"/>
              </a:ext>
            </a:extLst>
          </p:cNvPr>
          <p:cNvCxnSpPr>
            <a:stCxn id="13" idx="2"/>
          </p:cNvCxnSpPr>
          <p:nvPr/>
        </p:nvCxnSpPr>
        <p:spPr bwMode="auto">
          <a:xfrm flipH="1">
            <a:off x="6980783" y="521248"/>
            <a:ext cx="14373" cy="3169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2C966D-ADAE-4CB1-946D-60E8B50A13B9}"/>
              </a:ext>
            </a:extLst>
          </p:cNvPr>
          <p:cNvCxnSpPr>
            <a:cxnSpLocks/>
            <a:endCxn id="14" idx="7"/>
          </p:cNvCxnSpPr>
          <p:nvPr/>
        </p:nvCxnSpPr>
        <p:spPr bwMode="auto">
          <a:xfrm flipH="1">
            <a:off x="7466962" y="528719"/>
            <a:ext cx="345398" cy="40228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583A4B-1B6B-4ABB-8C3E-6DD7E03D88B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 bwMode="auto">
          <a:xfrm>
            <a:off x="7838648" y="512104"/>
            <a:ext cx="378064" cy="187532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3C11B9-0D7A-4B69-BDBC-BE5FAAAF90E2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 bwMode="auto">
          <a:xfrm flipH="1">
            <a:off x="6311657" y="1291008"/>
            <a:ext cx="182947" cy="41841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9A1513-9710-4671-8847-D5EAD90A7500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 bwMode="auto">
          <a:xfrm>
            <a:off x="6980783" y="1365568"/>
            <a:ext cx="241163" cy="34385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541391-EF48-4F23-84DD-7A606E04FE37}"/>
              </a:ext>
            </a:extLst>
          </p:cNvPr>
          <p:cNvCxnSpPr>
            <a:cxnSpLocks/>
            <a:stCxn id="21" idx="2"/>
          </p:cNvCxnSpPr>
          <p:nvPr/>
        </p:nvCxnSpPr>
        <p:spPr bwMode="auto">
          <a:xfrm flipH="1">
            <a:off x="6244176" y="2069463"/>
            <a:ext cx="67481" cy="342344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DDE489-1053-4113-BCFA-75004D9DD61E}"/>
              </a:ext>
            </a:extLst>
          </p:cNvPr>
          <p:cNvCxnSpPr>
            <a:cxnSpLocks/>
            <a:stCxn id="21" idx="2"/>
            <a:endCxn id="17" idx="1"/>
          </p:cNvCxnSpPr>
          <p:nvPr/>
        </p:nvCxnSpPr>
        <p:spPr bwMode="auto">
          <a:xfrm>
            <a:off x="6311657" y="2069463"/>
            <a:ext cx="1418876" cy="39252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0BFA0D-3D0B-4365-A2D3-0CD127A5BEF8}"/>
              </a:ext>
            </a:extLst>
          </p:cNvPr>
          <p:cNvCxnSpPr>
            <a:cxnSpLocks/>
            <a:stCxn id="17" idx="5"/>
            <a:endCxn id="11" idx="0"/>
          </p:cNvCxnSpPr>
          <p:nvPr/>
        </p:nvCxnSpPr>
        <p:spPr bwMode="auto">
          <a:xfrm>
            <a:off x="8702891" y="2821993"/>
            <a:ext cx="146646" cy="40867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64C248-2924-4E54-81E0-23A71625652B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 bwMode="auto">
          <a:xfrm flipH="1">
            <a:off x="8125021" y="2896553"/>
            <a:ext cx="91691" cy="3321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DE1832-47A2-4F79-BEEB-F7799EAAB0E9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>
            <a:off x="8125021" y="3588717"/>
            <a:ext cx="358381" cy="1948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B3818F-69D5-49C9-ADC4-7F5F74A5ACCF}"/>
              </a:ext>
            </a:extLst>
          </p:cNvPr>
          <p:cNvCxnSpPr>
            <a:cxnSpLocks/>
          </p:cNvCxnSpPr>
          <p:nvPr/>
        </p:nvCxnSpPr>
        <p:spPr bwMode="auto">
          <a:xfrm>
            <a:off x="7718490" y="5148048"/>
            <a:ext cx="244252" cy="38872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B317AD0-B2E0-4C73-88D5-E88C333CBE80}"/>
              </a:ext>
            </a:extLst>
          </p:cNvPr>
          <p:cNvCxnSpPr>
            <a:cxnSpLocks/>
            <a:stCxn id="22" idx="2"/>
            <a:endCxn id="18" idx="7"/>
          </p:cNvCxnSpPr>
          <p:nvPr/>
        </p:nvCxnSpPr>
        <p:spPr bwMode="auto">
          <a:xfrm flipH="1">
            <a:off x="7800464" y="3588717"/>
            <a:ext cx="324557" cy="41286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FA1CD93-0408-40F8-8F75-B2E15CB49DA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>
            <a:off x="7190576" y="3588717"/>
            <a:ext cx="123709" cy="33830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26BB2F2-F0CD-4A69-9C1A-60EEE15B3872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 bwMode="auto">
          <a:xfrm flipH="1">
            <a:off x="6957408" y="4436153"/>
            <a:ext cx="356877" cy="35185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C94657-9A1A-47E8-8309-74BDD3F1696D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 bwMode="auto">
          <a:xfrm>
            <a:off x="7314285" y="4436153"/>
            <a:ext cx="385536" cy="34174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BC4EE2-1A9C-422F-8EB7-8706BFFA997B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3048" y="5156214"/>
            <a:ext cx="812864" cy="3805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A107C4D-B3B0-4231-847C-82C3E776799C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5154" y="5983753"/>
            <a:ext cx="68338" cy="3575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2C5733-E10D-450A-B9E9-BF9F5CD8B6CE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893048" y="5946473"/>
            <a:ext cx="102108" cy="37199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3FD35EB-701E-4068-881A-3233CF7F532B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7947232" y="6002038"/>
            <a:ext cx="89749" cy="32325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EF2FB40-F0BE-4E13-B11A-D80CA307030E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8558933" y="5964009"/>
            <a:ext cx="158138" cy="3627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73178888"/>
      </p:ext>
    </p:extLst>
  </p:cSld>
  <p:clrMapOvr>
    <a:masterClrMapping/>
  </p:clrMapOvr>
</p:sld>
</file>

<file path=ppt/theme/theme1.xml><?xml version="1.0" encoding="utf-8"?>
<a:theme xmlns:a="http://schemas.openxmlformats.org/drawingml/2006/main" name="1_OO-technology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O-technolog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OO-technolog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-technolog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-technolog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321</Words>
  <Application>Microsoft Office PowerPoint</Application>
  <PresentationFormat>On-screen Show (4:3)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Monotype Sorts</vt:lpstr>
      <vt:lpstr>Times New Roman</vt:lpstr>
      <vt:lpstr>Webdings</vt:lpstr>
      <vt:lpstr>1_OO-technology</vt:lpstr>
      <vt:lpstr>Global Scope of Allocation</vt:lpstr>
      <vt:lpstr>Global Scope of Allocation</vt:lpstr>
      <vt:lpstr>Global Scope of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High-level programming infrastructure and data movement optimization    for accelerator-based HPC architectures</dc:title>
  <dc:creator>Christoph Kessler</dc:creator>
  <cp:lastModifiedBy>Christoph Kessler</cp:lastModifiedBy>
  <cp:revision>7</cp:revision>
  <dcterms:created xsi:type="dcterms:W3CDTF">2019-09-22T07:06:02Z</dcterms:created>
  <dcterms:modified xsi:type="dcterms:W3CDTF">2019-11-13T20:36:51Z</dcterms:modified>
</cp:coreProperties>
</file>