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0" r:id="rId3"/>
    <p:sldId id="263" r:id="rId4"/>
    <p:sldId id="264" r:id="rId5"/>
    <p:sldId id="265" r:id="rId6"/>
    <p:sldId id="335" r:id="rId7"/>
    <p:sldId id="336" r:id="rId8"/>
    <p:sldId id="297" r:id="rId9"/>
    <p:sldId id="299" r:id="rId10"/>
    <p:sldId id="271" r:id="rId11"/>
    <p:sldId id="301" r:id="rId12"/>
    <p:sldId id="305" r:id="rId13"/>
    <p:sldId id="306" r:id="rId14"/>
    <p:sldId id="307" r:id="rId15"/>
    <p:sldId id="308" r:id="rId16"/>
    <p:sldId id="309" r:id="rId17"/>
    <p:sldId id="312" r:id="rId18"/>
    <p:sldId id="313" r:id="rId19"/>
    <p:sldId id="320" r:id="rId20"/>
    <p:sldId id="317" r:id="rId21"/>
    <p:sldId id="319" r:id="rId22"/>
    <p:sldId id="337" r:id="rId23"/>
    <p:sldId id="321" r:id="rId24"/>
    <p:sldId id="314" r:id="rId25"/>
    <p:sldId id="323" r:id="rId26"/>
    <p:sldId id="325" r:id="rId27"/>
    <p:sldId id="329" r:id="rId28"/>
    <p:sldId id="330" r:id="rId29"/>
    <p:sldId id="334" r:id="rId30"/>
    <p:sldId id="327" r:id="rId31"/>
    <p:sldId id="328" r:id="rId32"/>
    <p:sldId id="332" r:id="rId33"/>
    <p:sldId id="333" r:id="rId34"/>
    <p:sldId id="322" r:id="rId3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946"/>
    <a:srgbClr val="F4DCD9"/>
    <a:srgbClr val="F4C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0" autoAdjust="0"/>
    <p:restoredTop sz="86393" autoAdjust="0"/>
  </p:normalViewPr>
  <p:slideViewPr>
    <p:cSldViewPr snapToGrid="0" snapToObjects="1">
      <p:cViewPr varScale="1">
        <p:scale>
          <a:sx n="52" d="100"/>
          <a:sy n="52" d="100"/>
        </p:scale>
        <p:origin x="-9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B7E40-81AD-BE42-99C6-4E8B6531BFFB}" type="datetimeFigureOut">
              <a:rPr lang="fr-FR" smtClean="0"/>
              <a:t>29/08/17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1AC7E-96DD-2445-A052-1852E42F41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225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2320C-B9C1-2A4F-A7FF-18F1D35995F4}" type="datetimeFigureOut">
              <a:rPr lang="fr-FR" smtClean="0"/>
              <a:t>29/08/17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23E5-5271-7642-A141-FCD41FF7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2111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usual</a:t>
            </a:r>
            <a:r>
              <a:rPr lang="fr-FR" baseline="0" dirty="0" smtClean="0"/>
              <a:t> shift of </a:t>
            </a:r>
            <a:r>
              <a:rPr lang="fr-FR" baseline="0" dirty="0" err="1" smtClean="0"/>
              <a:t>terminology</a:t>
            </a:r>
            <a:r>
              <a:rPr lang="fr-FR" baseline="0" dirty="0" smtClean="0"/>
              <a:t> : </a:t>
            </a:r>
          </a:p>
          <a:p>
            <a:r>
              <a:rPr lang="fr-FR" baseline="0" dirty="0" smtClean="0"/>
              <a:t>message </a:t>
            </a:r>
            <a:r>
              <a:rPr lang="fr-FR" baseline="0" dirty="0" err="1" smtClean="0"/>
              <a:t>send</a:t>
            </a:r>
            <a:r>
              <a:rPr lang="fr-FR" baseline="0" dirty="0" smtClean="0"/>
              <a:t> =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 invocation</a:t>
            </a:r>
          </a:p>
          <a:p>
            <a:r>
              <a:rPr lang="fr-FR" baseline="0" dirty="0" smtClean="0"/>
              <a:t>Service</a:t>
            </a:r>
          </a:p>
          <a:p>
            <a:r>
              <a:rPr lang="fr-FR" baseline="0" dirty="0" smtClean="0"/>
              <a:t>Object = </a:t>
            </a:r>
            <a:r>
              <a:rPr lang="fr-FR" baseline="0" dirty="0" err="1" smtClean="0"/>
              <a:t>actor</a:t>
            </a:r>
            <a:endParaRPr lang="fr-FR" baseline="0" dirty="0" smtClean="0"/>
          </a:p>
          <a:p>
            <a:r>
              <a:rPr lang="fr-FR" baseline="0" dirty="0" err="1" smtClean="0"/>
              <a:t>Method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</a:t>
            </a:r>
            <a:r>
              <a:rPr lang="fr-FR" baseline="0" dirty="0" smtClean="0"/>
              <a:t> </a:t>
            </a:r>
            <a:r>
              <a:rPr lang="fr-FR" baseline="0" smtClean="0"/>
              <a:t>= future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923E5-5271-7642-A141-FCD41FF7E8E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49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3352800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60338" y="2514600"/>
          <a:ext cx="1524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Image Photo Editor" r:id="rId3" imgW="1905266" imgH="838095" progId="">
                  <p:embed/>
                </p:oleObj>
              </mc:Choice>
              <mc:Fallback>
                <p:oleObj name="Image Photo Editor" r:id="rId3" imgW="1905266" imgH="8380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2514600"/>
                        <a:ext cx="15240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208212"/>
            <a:ext cx="1144587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419" y="249405"/>
            <a:ext cx="1890713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143000"/>
            <a:ext cx="873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7863" y="3886200"/>
            <a:ext cx="7721600" cy="17526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835572-A0CB-724D-BCE5-941C5779BE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01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4938" y="6330301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835572-A0CB-724D-BCE5-941C5779BE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87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6400" y="2750431"/>
            <a:ext cx="8262938" cy="228777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Cliquez et modifiez le titre</a:t>
            </a:r>
            <a:endParaRPr lang="fr-FR" dirty="0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134938" y="6308725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14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34938" y="6308725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835572-A0CB-724D-BCE5-941C5779BE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85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DED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304800"/>
            <a:ext cx="82629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9738" y="1295400"/>
            <a:ext cx="824706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191919"/>
                </a:solidFill>
              </a:defRPr>
            </a:lvl1pPr>
          </a:lstStyle>
          <a:p>
            <a:fld id="{AB835572-A0CB-724D-BCE5-941C5779BE35}" type="slidenum">
              <a:rPr lang="fr-FR" smtClean="0"/>
              <a:t>‹#›</a:t>
            </a:fld>
            <a:endParaRPr lang="fr-FR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28600" y="152400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2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Font typeface="Arial" charset="0"/>
        <a:buChar char="•"/>
        <a:defRPr kumimoji="1" sz="24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Symbol" charset="0"/>
        <a:buChar char="-"/>
        <a:defRPr kumimoji="1"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charset="0"/>
        <a:buChar char="l"/>
        <a:defRPr kumimoji="1"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Monotype Sorts" charset="0"/>
        <a:buChar char="3"/>
        <a:defRPr kumimoji="1"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en.wikipedia.org/wiki/Active_objec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An Overview of (some) </a:t>
            </a:r>
            <a:br>
              <a:rPr lang="en-GB" noProof="0" dirty="0" smtClean="0"/>
            </a:br>
            <a:r>
              <a:rPr lang="en-GB" noProof="0" dirty="0" smtClean="0"/>
              <a:t>Active-object Languages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855555" y="5347067"/>
            <a:ext cx="612218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Ludovic Henrio – CNRS/I3S – </a:t>
            </a:r>
            <a:r>
              <a:rPr lang="fr-FR" sz="2400" dirty="0" err="1" smtClean="0"/>
              <a:t>Scale</a:t>
            </a:r>
            <a:r>
              <a:rPr lang="fr-FR" sz="2400" dirty="0" smtClean="0"/>
              <a:t> </a:t>
            </a:r>
            <a:r>
              <a:rPr lang="fr-FR" sz="2400" dirty="0" err="1" smtClean="0"/>
              <a:t>project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(Sophia Antipolis -- France)</a:t>
            </a:r>
            <a:br>
              <a:rPr lang="fr-FR" sz="2400" dirty="0" smtClean="0"/>
            </a:br>
            <a:r>
              <a:rPr lang="fr-FR" sz="2400" dirty="0" smtClean="0"/>
              <a:t>FM4CPS Workshop </a:t>
            </a:r>
            <a:r>
              <a:rPr lang="mr-IN" sz="2400" dirty="0" smtClean="0"/>
              <a:t>–</a:t>
            </a:r>
            <a:r>
              <a:rPr lang="fr-FR" sz="2400" dirty="0" smtClean="0"/>
              <a:t> Sophia Antipolis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268671" y="6448845"/>
            <a:ext cx="123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Sept 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627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6400" y="257012"/>
            <a:ext cx="8262938" cy="659217"/>
          </a:xfrm>
        </p:spPr>
        <p:txBody>
          <a:bodyPr/>
          <a:lstStyle/>
          <a:p>
            <a:r>
              <a:rPr lang="en-GB" noProof="0" dirty="0" smtClean="0"/>
              <a:t>2 - Some objects are active, other </a:t>
            </a:r>
            <a:r>
              <a:rPr lang="en-GB" noProof="0" dirty="0" smtClean="0"/>
              <a:t>passive</a:t>
            </a:r>
            <a:br>
              <a:rPr lang="en-GB" noProof="0" dirty="0" smtClean="0"/>
            </a:br>
            <a:r>
              <a:rPr lang="en-GB" noProof="0" dirty="0" smtClean="0"/>
              <a:t> (non-uniform)</a:t>
            </a:r>
            <a:endParaRPr lang="en-GB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850678"/>
            <a:ext cx="8864600" cy="4851400"/>
          </a:xfrm>
        </p:spPr>
        <p:txBody>
          <a:bodyPr/>
          <a:lstStyle/>
          <a:p>
            <a:r>
              <a:rPr lang="en-GB" noProof="0" dirty="0" err="1" smtClean="0"/>
              <a:t>ProActive</a:t>
            </a:r>
            <a:r>
              <a:rPr lang="en-GB" noProof="0" dirty="0" smtClean="0"/>
              <a:t>, Joelle</a:t>
            </a:r>
          </a:p>
          <a:p>
            <a:r>
              <a:rPr lang="en-GB" noProof="0" dirty="0" smtClean="0"/>
              <a:t>No data shared</a:t>
            </a:r>
          </a:p>
          <a:p>
            <a:pPr>
              <a:buFont typeface="Lucida Grande"/>
              <a:buChar char="+"/>
            </a:pPr>
            <a:r>
              <a:rPr lang="en-GB" dirty="0" smtClean="0">
                <a:solidFill>
                  <a:srgbClr val="008000"/>
                </a:solidFill>
              </a:rPr>
              <a:t>Closed to real implementation, programmer can control granularity, convenient for distribution (RMI)</a:t>
            </a:r>
          </a:p>
          <a:p>
            <a:pPr>
              <a:buFont typeface="Lucida Grande"/>
              <a:buChar char="-"/>
            </a:pP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Consistency issues, useless copies can be inefficient</a:t>
            </a:r>
          </a:p>
          <a:p>
            <a:endParaRPr lang="en-GB" noProof="0" dirty="0" smtClean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660400" y="33909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080000" y="33528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37200" y="5334000"/>
            <a:ext cx="1447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70600" y="5334000"/>
            <a:ext cx="422275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41400" y="5715000"/>
            <a:ext cx="2286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08200" y="5715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794000" y="46863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2413000" y="49911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184400" y="43815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489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346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9464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7" name="AutoShape 14"/>
          <p:cNvCxnSpPr>
            <a:cxnSpLocks noChangeShapeType="1"/>
            <a:stCxn id="12" idx="0"/>
            <a:endCxn id="13" idx="4"/>
          </p:cNvCxnSpPr>
          <p:nvPr/>
        </p:nvCxnSpPr>
        <p:spPr bwMode="auto">
          <a:xfrm flipH="1" flipV="1">
            <a:off x="2336800" y="4619625"/>
            <a:ext cx="22860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5"/>
          <p:cNvCxnSpPr>
            <a:cxnSpLocks noChangeShapeType="1"/>
            <a:stCxn id="13" idx="7"/>
            <a:endCxn id="22" idx="3"/>
          </p:cNvCxnSpPr>
          <p:nvPr/>
        </p:nvCxnSpPr>
        <p:spPr bwMode="auto">
          <a:xfrm flipV="1">
            <a:off x="2444750" y="4281488"/>
            <a:ext cx="317500" cy="12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6"/>
          <p:cNvCxnSpPr>
            <a:cxnSpLocks noChangeShapeType="1"/>
            <a:stCxn id="11" idx="0"/>
            <a:endCxn id="22" idx="5"/>
          </p:cNvCxnSpPr>
          <p:nvPr/>
        </p:nvCxnSpPr>
        <p:spPr bwMode="auto">
          <a:xfrm flipV="1">
            <a:off x="2946400" y="4281488"/>
            <a:ext cx="3175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7"/>
          <p:cNvCxnSpPr>
            <a:cxnSpLocks noChangeShapeType="1"/>
            <a:stCxn id="12" idx="7"/>
            <a:endCxn id="11" idx="3"/>
          </p:cNvCxnSpPr>
          <p:nvPr/>
        </p:nvCxnSpPr>
        <p:spPr bwMode="auto">
          <a:xfrm flipV="1">
            <a:off x="2673350" y="4826000"/>
            <a:ext cx="165100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03400" y="5715000"/>
            <a:ext cx="304800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2717800" y="40767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6299200" y="3581400"/>
            <a:ext cx="6858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4" name="AutoShape 21"/>
          <p:cNvCxnSpPr>
            <a:cxnSpLocks noChangeShapeType="1"/>
            <a:stCxn id="22" idx="6"/>
            <a:endCxn id="23" idx="2"/>
          </p:cNvCxnSpPr>
          <p:nvPr/>
        </p:nvCxnSpPr>
        <p:spPr bwMode="auto">
          <a:xfrm flipV="1">
            <a:off x="3032125" y="3810000"/>
            <a:ext cx="3248025" cy="38100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5765800" y="28956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9" name="AutoShape 26"/>
            <p:cNvCxnSpPr>
              <a:cxnSpLocks noChangeShapeType="1"/>
              <a:stCxn id="27" idx="0"/>
              <a:endCxn id="28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0" name="AutoShape 27"/>
            <p:cNvCxnSpPr>
              <a:cxnSpLocks noChangeShapeType="1"/>
              <a:stCxn id="28" idx="7"/>
              <a:endCxn id="33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1" name="AutoShape 28"/>
            <p:cNvCxnSpPr>
              <a:cxnSpLocks noChangeShapeType="1"/>
              <a:stCxn id="26" idx="0"/>
              <a:endCxn id="33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2" name="AutoShape 29"/>
            <p:cNvCxnSpPr>
              <a:cxnSpLocks noChangeShapeType="1"/>
              <a:stCxn id="27" idx="7"/>
              <a:endCxn id="26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4" name="Group 31"/>
          <p:cNvGrpSpPr>
            <a:grpSpLocks/>
          </p:cNvGrpSpPr>
          <p:nvPr/>
        </p:nvGrpSpPr>
        <p:grpSpPr bwMode="auto">
          <a:xfrm>
            <a:off x="1955800" y="30607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38" name="AutoShape 35"/>
            <p:cNvCxnSpPr>
              <a:cxnSpLocks noChangeShapeType="1"/>
              <a:stCxn id="36" idx="0"/>
              <a:endCxn id="37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9" name="AutoShape 36"/>
            <p:cNvCxnSpPr>
              <a:cxnSpLocks noChangeShapeType="1"/>
              <a:stCxn id="37" idx="7"/>
              <a:endCxn id="42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0" name="AutoShape 37"/>
            <p:cNvCxnSpPr>
              <a:cxnSpLocks noChangeShapeType="1"/>
              <a:stCxn id="35" idx="0"/>
              <a:endCxn id="42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1" name="AutoShape 38"/>
            <p:cNvCxnSpPr>
              <a:cxnSpLocks noChangeShapeType="1"/>
              <a:stCxn id="36" idx="7"/>
              <a:endCxn id="35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3860800" y="30861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7" name="AutoShape 44"/>
            <p:cNvCxnSpPr>
              <a:cxnSpLocks noChangeShapeType="1"/>
              <a:stCxn id="45" idx="0"/>
              <a:endCxn id="46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8" name="AutoShape 45"/>
            <p:cNvCxnSpPr>
              <a:cxnSpLocks noChangeShapeType="1"/>
              <a:stCxn id="46" idx="7"/>
              <a:endCxn id="51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9" name="AutoShape 46"/>
            <p:cNvCxnSpPr>
              <a:cxnSpLocks noChangeShapeType="1"/>
              <a:stCxn id="44" idx="0"/>
              <a:endCxn id="51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0" name="AutoShape 47"/>
            <p:cNvCxnSpPr>
              <a:cxnSpLocks noChangeShapeType="1"/>
              <a:stCxn id="45" idx="7"/>
              <a:endCxn id="44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51" name="Oval 48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2" name="Group 49"/>
          <p:cNvGrpSpPr>
            <a:grpSpLocks/>
          </p:cNvGrpSpPr>
          <p:nvPr/>
        </p:nvGrpSpPr>
        <p:grpSpPr bwMode="auto">
          <a:xfrm>
            <a:off x="736600" y="38862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6" name="AutoShape 53"/>
            <p:cNvCxnSpPr>
              <a:cxnSpLocks noChangeShapeType="1"/>
              <a:stCxn id="54" idx="0"/>
              <a:endCxn id="55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7" name="AutoShape 54"/>
            <p:cNvCxnSpPr>
              <a:cxnSpLocks noChangeShapeType="1"/>
              <a:stCxn id="55" idx="7"/>
              <a:endCxn id="60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8" name="AutoShape 55"/>
            <p:cNvCxnSpPr>
              <a:cxnSpLocks noChangeShapeType="1"/>
              <a:stCxn id="53" idx="0"/>
              <a:endCxn id="60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9" name="AutoShape 56"/>
            <p:cNvCxnSpPr>
              <a:cxnSpLocks noChangeShapeType="1"/>
              <a:stCxn id="54" idx="7"/>
              <a:endCxn id="53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60" name="Oval 57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6985000" y="5334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800" b="1"/>
              <a:t>foo</a:t>
            </a:r>
          </a:p>
        </p:txBody>
      </p:sp>
      <p:grpSp>
        <p:nvGrpSpPr>
          <p:cNvPr id="62" name="Group 59"/>
          <p:cNvGrpSpPr>
            <a:grpSpLocks/>
          </p:cNvGrpSpPr>
          <p:nvPr/>
        </p:nvGrpSpPr>
        <p:grpSpPr bwMode="auto">
          <a:xfrm>
            <a:off x="6985004" y="3810000"/>
            <a:ext cx="914400" cy="1524000"/>
            <a:chOff x="4368" y="1488"/>
            <a:chExt cx="576" cy="960"/>
          </a:xfrm>
          <a:solidFill>
            <a:srgbClr val="FFFFFF"/>
          </a:solidFill>
        </p:grpSpPr>
        <p:sp>
          <p:nvSpPr>
            <p:cNvPr id="63" name="Oval 60"/>
            <p:cNvSpPr>
              <a:spLocks noChangeArrowheads="1"/>
            </p:cNvSpPr>
            <p:nvPr/>
          </p:nvSpPr>
          <p:spPr bwMode="auto">
            <a:xfrm>
              <a:off x="4752" y="1920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4" name="Oval 61"/>
            <p:cNvSpPr>
              <a:spLocks noChangeArrowheads="1"/>
            </p:cNvSpPr>
            <p:nvPr/>
          </p:nvSpPr>
          <p:spPr bwMode="auto">
            <a:xfrm>
              <a:off x="4512" y="2112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" name="Oval 62"/>
            <p:cNvSpPr>
              <a:spLocks noChangeArrowheads="1"/>
            </p:cNvSpPr>
            <p:nvPr/>
          </p:nvSpPr>
          <p:spPr bwMode="auto">
            <a:xfrm>
              <a:off x="4368" y="172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66" name="AutoShape 63"/>
            <p:cNvCxnSpPr>
              <a:cxnSpLocks noChangeShapeType="1"/>
              <a:stCxn id="64" idx="0"/>
              <a:endCxn id="65" idx="4"/>
            </p:cNvCxnSpPr>
            <p:nvPr/>
          </p:nvCxnSpPr>
          <p:spPr bwMode="auto">
            <a:xfrm flipH="1" flipV="1">
              <a:off x="4464" y="1878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7" name="AutoShape 64"/>
            <p:cNvCxnSpPr>
              <a:cxnSpLocks noChangeShapeType="1"/>
              <a:stCxn id="65" idx="7"/>
              <a:endCxn id="70" idx="3"/>
            </p:cNvCxnSpPr>
            <p:nvPr/>
          </p:nvCxnSpPr>
          <p:spPr bwMode="auto">
            <a:xfrm flipV="1">
              <a:off x="4532" y="1617"/>
              <a:ext cx="152" cy="12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8" name="AutoShape 65"/>
            <p:cNvCxnSpPr>
              <a:cxnSpLocks noChangeShapeType="1"/>
              <a:stCxn id="63" idx="0"/>
              <a:endCxn id="70" idx="5"/>
            </p:cNvCxnSpPr>
            <p:nvPr/>
          </p:nvCxnSpPr>
          <p:spPr bwMode="auto">
            <a:xfrm flipH="1" flipV="1">
              <a:off x="4820" y="1617"/>
              <a:ext cx="28" cy="29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9" name="AutoShape 66"/>
            <p:cNvCxnSpPr>
              <a:cxnSpLocks noChangeShapeType="1"/>
              <a:stCxn id="64" idx="7"/>
              <a:endCxn id="63" idx="3"/>
            </p:cNvCxnSpPr>
            <p:nvPr/>
          </p:nvCxnSpPr>
          <p:spPr bwMode="auto">
            <a:xfrm flipV="1">
              <a:off x="4676" y="2008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sp>
          <p:nvSpPr>
            <p:cNvPr id="70" name="Oval 67"/>
            <p:cNvSpPr>
              <a:spLocks noChangeArrowheads="1"/>
            </p:cNvSpPr>
            <p:nvPr/>
          </p:nvSpPr>
          <p:spPr bwMode="auto">
            <a:xfrm>
              <a:off x="4656" y="148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71" name="AutoShape 68"/>
            <p:cNvCxnSpPr>
              <a:cxnSpLocks noChangeShapeType="1"/>
              <a:stCxn id="61" idx="0"/>
              <a:endCxn id="64" idx="4"/>
            </p:cNvCxnSpPr>
            <p:nvPr/>
          </p:nvCxnSpPr>
          <p:spPr bwMode="auto">
            <a:xfrm flipV="1">
              <a:off x="4488" y="2208"/>
              <a:ext cx="120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72" name="AutoShape 69"/>
            <p:cNvCxnSpPr>
              <a:cxnSpLocks noChangeShapeType="1"/>
              <a:stCxn id="70" idx="6"/>
              <a:endCxn id="23" idx="6"/>
            </p:cNvCxnSpPr>
            <p:nvPr/>
          </p:nvCxnSpPr>
          <p:spPr bwMode="auto">
            <a:xfrm flipH="1" flipV="1">
              <a:off x="4368" y="1488"/>
              <a:ext cx="480" cy="72"/>
            </a:xfrm>
            <a:prstGeom prst="curvedConnector5">
              <a:avLst>
                <a:gd name="adj1" fmla="val -30000"/>
                <a:gd name="adj2" fmla="val 277778"/>
                <a:gd name="adj3" fmla="val 70000"/>
              </a:avLst>
            </a:prstGeom>
            <a:grpFill/>
            <a:ln w="25400">
              <a:solidFill>
                <a:schemeClr val="accent2"/>
              </a:solidFill>
              <a:round/>
              <a:headEnd type="none"/>
              <a:tailEnd type="triangle" w="lg" len="lg"/>
            </a:ln>
            <a:extLst/>
          </p:spPr>
        </p:cxnSp>
      </p:grp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4851400" y="3352800"/>
            <a:ext cx="30956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>
                <a:latin typeface="Symbol" charset="0"/>
              </a:rPr>
              <a:t>b</a:t>
            </a:r>
            <a:endParaRPr lang="fr-FR" b="1"/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584200" y="3200400"/>
            <a:ext cx="32861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 dirty="0">
                <a:latin typeface="Symbol" charset="0"/>
              </a:rPr>
              <a:t>a</a:t>
            </a:r>
            <a:endParaRPr lang="fr-FR" b="1" dirty="0"/>
          </a:p>
        </p:txBody>
      </p:sp>
      <p:sp>
        <p:nvSpPr>
          <p:cNvPr id="75" name="Freeform 72"/>
          <p:cNvSpPr>
            <a:spLocks/>
          </p:cNvSpPr>
          <p:nvPr/>
        </p:nvSpPr>
        <p:spPr bwMode="auto">
          <a:xfrm>
            <a:off x="1574800" y="5410200"/>
            <a:ext cx="1000125" cy="1588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6" name="AutoShape 73"/>
          <p:cNvSpPr>
            <a:spLocks noChangeArrowheads="1"/>
          </p:cNvSpPr>
          <p:nvPr/>
        </p:nvSpPr>
        <p:spPr bwMode="auto">
          <a:xfrm>
            <a:off x="1346200" y="53340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</a:rPr>
              <a:t>result</a:t>
            </a:r>
            <a:r>
              <a:rPr lang="fr-FR" sz="1400" b="1" dirty="0" smtClean="0">
                <a:solidFill>
                  <a:srgbClr val="000000"/>
                </a:solidFill>
              </a:rPr>
              <a:t>=</a:t>
            </a:r>
            <a:r>
              <a:rPr lang="fr-FR" sz="1400" b="1" dirty="0" err="1" smtClean="0">
                <a:solidFill>
                  <a:srgbClr val="000000"/>
                </a:solidFill>
              </a:rPr>
              <a:t>beta.foo</a:t>
            </a:r>
            <a:r>
              <a:rPr lang="fr-FR" sz="1400" b="1" dirty="0">
                <a:solidFill>
                  <a:srgbClr val="000000"/>
                </a:solidFill>
              </a:rPr>
              <a:t>(b)</a:t>
            </a:r>
          </a:p>
        </p:txBody>
      </p:sp>
      <p:cxnSp>
        <p:nvCxnSpPr>
          <p:cNvPr id="77" name="AutoShape 74"/>
          <p:cNvCxnSpPr>
            <a:cxnSpLocks noChangeShapeType="1"/>
            <a:stCxn id="75" idx="6"/>
            <a:endCxn id="12" idx="4"/>
          </p:cNvCxnSpPr>
          <p:nvPr/>
        </p:nvCxnSpPr>
        <p:spPr bwMode="auto">
          <a:xfrm flipV="1">
            <a:off x="2457450" y="5153025"/>
            <a:ext cx="107950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75"/>
          <p:cNvCxnSpPr>
            <a:cxnSpLocks noChangeShapeType="1"/>
            <a:stCxn id="75" idx="0"/>
            <a:endCxn id="23" idx="1"/>
          </p:cNvCxnSpPr>
          <p:nvPr/>
        </p:nvCxnSpPr>
        <p:spPr bwMode="auto">
          <a:xfrm rot="10800000" flipH="1">
            <a:off x="1574800" y="3629025"/>
            <a:ext cx="4824413" cy="1781175"/>
          </a:xfrm>
          <a:prstGeom prst="curvedConnector4">
            <a:avLst>
              <a:gd name="adj1" fmla="val -4736"/>
              <a:gd name="adj2" fmla="val 115509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3251200" y="53340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80" name="AutoShape 79"/>
          <p:cNvCxnSpPr>
            <a:cxnSpLocks noChangeShapeType="1"/>
            <a:stCxn id="79" idx="0"/>
            <a:endCxn id="12" idx="6"/>
          </p:cNvCxnSpPr>
          <p:nvPr/>
        </p:nvCxnSpPr>
        <p:spPr bwMode="auto">
          <a:xfrm flipH="1" flipV="1">
            <a:off x="2727325" y="5067300"/>
            <a:ext cx="676275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AutoShape 80"/>
          <p:cNvSpPr>
            <a:spLocks noChangeArrowheads="1"/>
          </p:cNvSpPr>
          <p:nvPr/>
        </p:nvSpPr>
        <p:spPr bwMode="auto">
          <a:xfrm>
            <a:off x="5613400" y="48768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1400" b="1">
              <a:solidFill>
                <a:srgbClr val="000000"/>
              </a:solidFill>
            </a:endParaRPr>
          </a:p>
        </p:txBody>
      </p:sp>
      <p:sp>
        <p:nvSpPr>
          <p:cNvPr id="82" name="Oval 82"/>
          <p:cNvSpPr>
            <a:spLocks noChangeArrowheads="1"/>
          </p:cNvSpPr>
          <p:nvPr/>
        </p:nvSpPr>
        <p:spPr bwMode="auto">
          <a:xfrm>
            <a:off x="1803400" y="3886200"/>
            <a:ext cx="533400" cy="2286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7" name="Rectangle à coins arrondis 96"/>
          <p:cNvSpPr/>
          <p:nvPr/>
        </p:nvSpPr>
        <p:spPr bwMode="auto">
          <a:xfrm>
            <a:off x="7861302" y="2954111"/>
            <a:ext cx="1282698" cy="571500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Request</a:t>
            </a:r>
            <a:r>
              <a:rPr lang="fr-FR" dirty="0" smtClean="0"/>
              <a:t> invocation</a:t>
            </a:r>
            <a:endParaRPr lang="fr-FR" dirty="0"/>
          </a:p>
        </p:txBody>
      </p:sp>
      <p:sp>
        <p:nvSpPr>
          <p:cNvPr id="84" name="Explosion 1 83"/>
          <p:cNvSpPr/>
          <p:nvPr/>
        </p:nvSpPr>
        <p:spPr bwMode="auto">
          <a:xfrm>
            <a:off x="7519765" y="5830924"/>
            <a:ext cx="1351280" cy="758752"/>
          </a:xfrm>
          <a:prstGeom prst="irregularSeal1">
            <a:avLst/>
          </a:prstGeom>
          <a:solidFill>
            <a:srgbClr val="CCFFCC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r-FR" dirty="0" smtClean="0"/>
              <a:t>ASP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26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3 – Object groups (COGs / </a:t>
            </a:r>
            <a:r>
              <a:rPr lang="en-GB" noProof="0" dirty="0" err="1" smtClean="0"/>
              <a:t>Cobox</a:t>
            </a:r>
            <a:r>
              <a:rPr lang="en-GB" noProof="0" dirty="0" smtClean="0"/>
              <a:t> / …)</a:t>
            </a:r>
            <a:endParaRPr lang="en-GB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738" y="4279759"/>
            <a:ext cx="8247062" cy="1120280"/>
          </a:xfrm>
        </p:spPr>
        <p:txBody>
          <a:bodyPr/>
          <a:lstStyle/>
          <a:p>
            <a:pPr>
              <a:buFont typeface="Lucida Grande"/>
              <a:buChar char="+"/>
            </a:pPr>
            <a:r>
              <a:rPr lang="en-GB" dirty="0">
                <a:solidFill>
                  <a:srgbClr val="008000"/>
                </a:solidFill>
              </a:rPr>
              <a:t>C</a:t>
            </a:r>
            <a:r>
              <a:rPr lang="en-GB" dirty="0" smtClean="0">
                <a:solidFill>
                  <a:srgbClr val="008000"/>
                </a:solidFill>
              </a:rPr>
              <a:t>onvenient abstraction, easy reasoning</a:t>
            </a:r>
          </a:p>
          <a:p>
            <a:pPr>
              <a:buFont typeface="Lucida Grande"/>
              <a:buChar char="+"/>
            </a:pPr>
            <a:r>
              <a:rPr lang="en-GB" dirty="0" smtClean="0">
                <a:solidFill>
                  <a:srgbClr val="008000"/>
                </a:solidFill>
              </a:rPr>
              <a:t>no problem of consistency</a:t>
            </a:r>
            <a:endParaRPr lang="en-GB" dirty="0">
              <a:solidFill>
                <a:srgbClr val="008000"/>
              </a:solidFill>
            </a:endParaRPr>
          </a:p>
          <a:p>
            <a:pPr>
              <a:buFont typeface="Lucida Grande"/>
              <a:buChar char="-"/>
            </a:pPr>
            <a:r>
              <a:rPr lang="en-GB" noProof="0" dirty="0" smtClean="0">
                <a:solidFill>
                  <a:schemeClr val="accent2">
                    <a:lumMod val="50000"/>
                  </a:schemeClr>
                </a:solidFill>
              </a:rPr>
              <a:t>Scaling might be an issue (non-trivial implementation)</a:t>
            </a:r>
          </a:p>
          <a:p>
            <a:pPr>
              <a:buFont typeface="Lucida Grande"/>
              <a:buChar char="-"/>
            </a:pP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Distribution is difficult (addressing)</a:t>
            </a:r>
            <a:endParaRPr lang="en-GB" noProof="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59" y="1012920"/>
            <a:ext cx="5384511" cy="302693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03200" y="1012920"/>
            <a:ext cx="3454400" cy="51152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kumimoji="1" sz="2400">
                <a:solidFill>
                  <a:schemeClr val="tx2"/>
                </a:solidFill>
                <a:ea typeface="ＭＳ Ｐゴシック" charset="-128"/>
                <a:cs typeface="ＭＳ Ｐゴシック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charset="0"/>
              <a:buChar char="-"/>
              <a:defRPr kumimoji="1" sz="24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Monotype Sorts" charset="0"/>
              <a:buChar char="l"/>
              <a:defRPr kumimoji="1" sz="2000">
                <a:ea typeface="ＭＳ Ｐゴシック" pitchFamily="-65" charset="-128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Monotype Sorts" charset="0"/>
              <a:buChar char="3"/>
              <a:defRPr kumimoji="1" sz="2000">
                <a:ea typeface="ＭＳ Ｐゴシック" pitchFamily="-65" charset="-128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ea typeface="ＭＳ Ｐゴシック" pitchFamily="-65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ea typeface="ＭＳ Ｐゴシック" pitchFamily="-65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ea typeface="ＭＳ Ｐゴシック" pitchFamily="-65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ea typeface="ＭＳ Ｐゴシック" pitchFamily="-65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ea typeface="ＭＳ Ｐゴシック" pitchFamily="-65" charset="-128"/>
              </a:defRPr>
            </a:lvl9pPr>
          </a:lstStyle>
          <a:p>
            <a:r>
              <a:rPr lang="fr-FR" sz="2000" dirty="0" err="1" smtClean="0"/>
              <a:t>Jcobox</a:t>
            </a:r>
            <a:r>
              <a:rPr lang="fr-FR" sz="2000" dirty="0" smtClean="0"/>
              <a:t>, </a:t>
            </a:r>
            <a:r>
              <a:rPr lang="fr-FR" sz="2000" dirty="0" smtClean="0"/>
              <a:t>ABS</a:t>
            </a:r>
            <a:endParaRPr lang="fr-FR" sz="2000" dirty="0" smtClean="0"/>
          </a:p>
          <a:p>
            <a:r>
              <a:rPr lang="fr-FR" sz="2000" dirty="0" smtClean="0"/>
              <a:t>All </a:t>
            </a:r>
            <a:r>
              <a:rPr lang="fr-FR" sz="2000" dirty="0" err="1"/>
              <a:t>objects</a:t>
            </a:r>
            <a:r>
              <a:rPr lang="fr-FR" sz="2000" dirty="0"/>
              <a:t> are accessible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any</a:t>
            </a:r>
            <a:r>
              <a:rPr lang="fr-FR" sz="2000" dirty="0"/>
              <a:t> </a:t>
            </a:r>
            <a:r>
              <a:rPr lang="fr-FR" sz="2000" dirty="0" err="1"/>
              <a:t>objects</a:t>
            </a:r>
            <a:r>
              <a:rPr lang="fr-FR" sz="2000" dirty="0"/>
              <a:t>, </a:t>
            </a:r>
          </a:p>
          <a:p>
            <a:r>
              <a:rPr lang="fr-FR" sz="2000" dirty="0" err="1"/>
              <a:t>They</a:t>
            </a:r>
            <a:r>
              <a:rPr lang="fr-FR" sz="2000" dirty="0"/>
              <a:t> </a:t>
            </a:r>
            <a:r>
              <a:rPr lang="fr-FR" sz="2000" dirty="0" err="1"/>
              <a:t>receive</a:t>
            </a:r>
            <a:r>
              <a:rPr lang="fr-FR" sz="2000" dirty="0"/>
              <a:t> </a:t>
            </a:r>
            <a:r>
              <a:rPr lang="fr-FR" sz="2000" dirty="0" err="1"/>
              <a:t>asynchronous</a:t>
            </a:r>
            <a:r>
              <a:rPr lang="fr-FR" sz="2000" dirty="0"/>
              <a:t> invocations </a:t>
            </a:r>
          </a:p>
          <a:p>
            <a:r>
              <a:rPr lang="fr-FR" sz="2000" dirty="0"/>
              <a:t>All </a:t>
            </a:r>
            <a:r>
              <a:rPr lang="fr-FR" sz="2000" dirty="0" err="1"/>
              <a:t>objects</a:t>
            </a:r>
            <a:r>
              <a:rPr lang="fr-FR" sz="2000" dirty="0"/>
              <a:t> in the </a:t>
            </a:r>
            <a:r>
              <a:rPr lang="fr-FR" sz="2000" dirty="0" err="1"/>
              <a:t>same</a:t>
            </a:r>
            <a:r>
              <a:rPr lang="fr-FR" sz="2000" dirty="0"/>
              <a:t> </a:t>
            </a:r>
            <a:r>
              <a:rPr lang="fr-FR" sz="2000" dirty="0" err="1"/>
              <a:t>Cobox</a:t>
            </a:r>
            <a:r>
              <a:rPr lang="fr-FR" sz="2000" dirty="0"/>
              <a:t>/COG </a:t>
            </a:r>
            <a:r>
              <a:rPr lang="fr-FR" sz="2000" dirty="0" err="1"/>
              <a:t>share</a:t>
            </a:r>
            <a:r>
              <a:rPr lang="fr-FR" sz="2000" dirty="0"/>
              <a:t> a single thread </a:t>
            </a:r>
            <a:endParaRPr lang="fr-FR" sz="2000" dirty="0" smtClean="0"/>
          </a:p>
          <a:p>
            <a:pPr marL="457200" lvl="1" indent="0">
              <a:buNone/>
            </a:pPr>
            <a:r>
              <a:rPr lang="fr-FR" sz="2000" dirty="0" smtClean="0"/>
              <a:t>a </a:t>
            </a:r>
            <a:r>
              <a:rPr lang="fr-FR" sz="2000" dirty="0"/>
              <a:t>single </a:t>
            </a:r>
            <a:r>
              <a:rPr lang="fr-FR" sz="2000" dirty="0" err="1"/>
              <a:t>object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active </a:t>
            </a:r>
            <a:r>
              <a:rPr lang="fr-FR" sz="2000" dirty="0" err="1"/>
              <a:t>at</a:t>
            </a:r>
            <a:r>
              <a:rPr lang="fr-FR" sz="2000" dirty="0"/>
              <a:t> a time (in a </a:t>
            </a:r>
            <a:r>
              <a:rPr lang="fr-FR" sz="2000" dirty="0" err="1"/>
              <a:t>cog</a:t>
            </a:r>
            <a:r>
              <a:rPr lang="fr-FR" sz="2000" dirty="0"/>
              <a:t>)</a:t>
            </a:r>
          </a:p>
          <a:p>
            <a:endParaRPr lang="fr-FR" sz="2000" dirty="0"/>
          </a:p>
        </p:txBody>
      </p:sp>
      <p:sp>
        <p:nvSpPr>
          <p:cNvPr id="27" name="Explosion 1 26"/>
          <p:cNvSpPr/>
          <p:nvPr/>
        </p:nvSpPr>
        <p:spPr bwMode="auto">
          <a:xfrm>
            <a:off x="7342262" y="3784057"/>
            <a:ext cx="1801738" cy="758752"/>
          </a:xfrm>
          <a:prstGeom prst="irregularSeal1">
            <a:avLst/>
          </a:prstGeom>
          <a:solidFill>
            <a:srgbClr val="CCFFCC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r-FR" dirty="0" err="1" smtClean="0"/>
              <a:t>JCobox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61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Criteria</a:t>
            </a:r>
            <a:r>
              <a:rPr lang="fr-FR" dirty="0" smtClean="0"/>
              <a:t> 2: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happens</a:t>
            </a:r>
            <a:r>
              <a:rPr lang="fr-FR" dirty="0" smtClean="0"/>
              <a:t> </a:t>
            </a:r>
            <a:r>
              <a:rPr lang="fr-FR" dirty="0" err="1" smtClean="0"/>
              <a:t>inside</a:t>
            </a:r>
            <a:r>
              <a:rPr lang="fr-FR" dirty="0" smtClean="0"/>
              <a:t> an </a:t>
            </a:r>
            <a:r>
              <a:rPr lang="fr-FR" dirty="0" err="1" smtClean="0"/>
              <a:t>activity</a:t>
            </a:r>
            <a:r>
              <a:rPr lang="fr-FR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5710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1 – One thread at a time, non-interrupted</a:t>
            </a:r>
            <a:endParaRPr lang="en-GB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738" y="1766197"/>
            <a:ext cx="8602662" cy="2177891"/>
          </a:xfrm>
        </p:spPr>
        <p:txBody>
          <a:bodyPr/>
          <a:lstStyle/>
          <a:p>
            <a:r>
              <a:rPr lang="en-GB" noProof="0" dirty="0" err="1" smtClean="0"/>
              <a:t>ProActive</a:t>
            </a:r>
            <a:r>
              <a:rPr lang="en-GB" noProof="0" dirty="0" smtClean="0"/>
              <a:t>, </a:t>
            </a:r>
            <a:r>
              <a:rPr lang="en-GB" noProof="0" dirty="0" err="1" smtClean="0"/>
              <a:t>Rebeca</a:t>
            </a:r>
            <a:r>
              <a:rPr lang="en-GB" noProof="0" dirty="0" smtClean="0"/>
              <a:t>, </a:t>
            </a:r>
            <a:r>
              <a:rPr lang="en-GB" dirty="0" smtClean="0"/>
              <a:t>actors</a:t>
            </a:r>
            <a:endParaRPr lang="en-GB" noProof="0" dirty="0" smtClean="0"/>
          </a:p>
          <a:p>
            <a:r>
              <a:rPr lang="en-GB" noProof="0" dirty="0" smtClean="0"/>
              <a:t>The handling of a message runs until</a:t>
            </a:r>
            <a:br>
              <a:rPr lang="en-GB" noProof="0" dirty="0" smtClean="0"/>
            </a:br>
            <a:r>
              <a:rPr lang="en-GB" noProof="0" dirty="0" smtClean="0"/>
              <a:t> completion</a:t>
            </a:r>
          </a:p>
          <a:p>
            <a:pPr>
              <a:buFont typeface="Lucida Grande"/>
              <a:buChar char="+"/>
            </a:pPr>
            <a:r>
              <a:rPr lang="en-GB" dirty="0" smtClean="0">
                <a:solidFill>
                  <a:srgbClr val="008000"/>
                </a:solidFill>
              </a:rPr>
              <a:t>Easy to reason about </a:t>
            </a:r>
            <a:br>
              <a:rPr lang="en-GB" dirty="0" smtClean="0">
                <a:solidFill>
                  <a:srgbClr val="008000"/>
                </a:solidFill>
              </a:rPr>
            </a:br>
            <a:r>
              <a:rPr lang="en-GB" dirty="0" smtClean="0">
                <a:solidFill>
                  <a:srgbClr val="008000"/>
                </a:solidFill>
              </a:rPr>
              <a:t>		(no interleaving), </a:t>
            </a:r>
          </a:p>
          <a:p>
            <a:pPr>
              <a:buFont typeface="Lucida Grande"/>
              <a:buChar char="+"/>
            </a:pPr>
            <a:r>
              <a:rPr lang="en-GB" dirty="0" smtClean="0">
                <a:solidFill>
                  <a:srgbClr val="008000"/>
                </a:solidFill>
              </a:rPr>
              <a:t>The local behaviour is sequential</a:t>
            </a:r>
            <a:endParaRPr lang="en-GB" dirty="0">
              <a:solidFill>
                <a:srgbClr val="008000"/>
              </a:solidFill>
            </a:endParaRPr>
          </a:p>
          <a:p>
            <a:pPr>
              <a:buFont typeface="Lucida Grande"/>
              <a:buChar char="-"/>
            </a:pPr>
            <a:r>
              <a:rPr lang="en-GB" noProof="0" dirty="0" smtClean="0">
                <a:solidFill>
                  <a:schemeClr val="accent2">
                    <a:lumMod val="50000"/>
                  </a:schemeClr>
                </a:solidFill>
              </a:rPr>
              <a:t>Can deadlock if any other form of synchronization </a:t>
            </a:r>
            <a:br>
              <a:rPr lang="en-GB" noProof="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noProof="0" dirty="0" smtClean="0">
                <a:solidFill>
                  <a:schemeClr val="accent2">
                    <a:lumMod val="50000"/>
                  </a:schemeClr>
                </a:solidFill>
              </a:rPr>
              <a:t>(e.g. futures)</a:t>
            </a:r>
          </a:p>
        </p:txBody>
      </p:sp>
      <p:grpSp>
        <p:nvGrpSpPr>
          <p:cNvPr id="17" name="Grouper 16"/>
          <p:cNvGrpSpPr/>
          <p:nvPr/>
        </p:nvGrpSpPr>
        <p:grpSpPr>
          <a:xfrm>
            <a:off x="6020789" y="1254653"/>
            <a:ext cx="2579720" cy="2394109"/>
            <a:chOff x="6259480" y="2695944"/>
            <a:chExt cx="2579720" cy="2394109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6259480" y="2801034"/>
              <a:ext cx="2579720" cy="228901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GB" sz="2400" b="1"/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514" y="2695944"/>
              <a:ext cx="1047686" cy="85354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7843040" y="4095296"/>
              <a:ext cx="917127" cy="918558"/>
            </a:xfrm>
            <a:prstGeom prst="rect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fr-FR" sz="900" dirty="0" smtClean="0"/>
                <a:t>……….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…….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……..</a:t>
              </a:r>
            </a:p>
            <a:p>
              <a:endParaRPr lang="fr-FR" sz="900" dirty="0"/>
            </a:p>
          </p:txBody>
        </p:sp>
        <p:grpSp>
          <p:nvGrpSpPr>
            <p:cNvPr id="14" name="Grouper 13"/>
            <p:cNvGrpSpPr/>
            <p:nvPr/>
          </p:nvGrpSpPr>
          <p:grpSpPr>
            <a:xfrm>
              <a:off x="6590591" y="3850718"/>
              <a:ext cx="385328" cy="445716"/>
              <a:chOff x="3759198" y="2397280"/>
              <a:chExt cx="742638" cy="961556"/>
            </a:xfrm>
          </p:grpSpPr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200" y="2616200"/>
                <a:ext cx="742636" cy="742636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98" y="2397280"/>
                <a:ext cx="742636" cy="742637"/>
              </a:xfrm>
              <a:prstGeom prst="rect">
                <a:avLst/>
              </a:prstGeom>
            </p:spPr>
          </p:pic>
        </p:grpSp>
      </p:grpSp>
      <p:sp>
        <p:nvSpPr>
          <p:cNvPr id="25" name="Forme libre 24"/>
          <p:cNvSpPr/>
          <p:nvPr/>
        </p:nvSpPr>
        <p:spPr>
          <a:xfrm>
            <a:off x="7182498" y="2788814"/>
            <a:ext cx="128151" cy="900695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51640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73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fr-FR" dirty="0" smtClean="0"/>
              <a:t>2 - </a:t>
            </a:r>
            <a:r>
              <a:rPr lang="en-US" dirty="0" smtClean="0"/>
              <a:t>Cooperative multithreading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57239" y="1162355"/>
            <a:ext cx="8379609" cy="4572000"/>
          </a:xfrm>
        </p:spPr>
        <p:txBody>
          <a:bodyPr/>
          <a:lstStyle/>
          <a:p>
            <a:r>
              <a:rPr lang="en-US" dirty="0" err="1" smtClean="0"/>
              <a:t>Creol</a:t>
            </a:r>
            <a:r>
              <a:rPr lang="en-US" dirty="0" smtClean="0"/>
              <a:t>, ABS, and </a:t>
            </a:r>
            <a:r>
              <a:rPr lang="en-US" dirty="0" err="1" smtClean="0"/>
              <a:t>Jcobox</a:t>
            </a:r>
            <a:endParaRPr lang="en-US" dirty="0" smtClean="0"/>
          </a:p>
          <a:p>
            <a:r>
              <a:rPr lang="en-US" sz="2400" dirty="0" smtClean="0"/>
              <a:t>All requests served</a:t>
            </a:r>
            <a:br>
              <a:rPr lang="en-US" sz="2400" dirty="0" smtClean="0"/>
            </a:br>
            <a:r>
              <a:rPr lang="en-US" sz="2400" dirty="0" smtClean="0"/>
              <a:t>at </a:t>
            </a:r>
            <a:r>
              <a:rPr lang="en-US" sz="2400" dirty="0"/>
              <a:t>the same </a:t>
            </a:r>
            <a:r>
              <a:rPr lang="en-US" sz="2400" dirty="0" smtClean="0"/>
              <a:t>time</a:t>
            </a:r>
          </a:p>
          <a:p>
            <a:r>
              <a:rPr lang="en-US" sz="2400" dirty="0" smtClean="0"/>
              <a:t>But </a:t>
            </a:r>
            <a:r>
              <a:rPr lang="en-US" sz="2400" dirty="0"/>
              <a:t>only one thread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active </a:t>
            </a:r>
            <a:r>
              <a:rPr lang="en-US" sz="2400" dirty="0"/>
              <a:t>at a </a:t>
            </a:r>
            <a:r>
              <a:rPr lang="en-US" sz="2400" dirty="0" smtClean="0"/>
              <a:t>time</a:t>
            </a:r>
          </a:p>
          <a:p>
            <a:r>
              <a:rPr lang="en-US" sz="2400" dirty="0" smtClean="0"/>
              <a:t>Explicit </a:t>
            </a:r>
            <a:r>
              <a:rPr lang="en-US" sz="2400" dirty="0"/>
              <a:t>release points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dirty="0" smtClean="0"/>
              <a:t>code (await for a future)</a:t>
            </a:r>
            <a:endParaRPr lang="en-US" dirty="0">
              <a:solidFill>
                <a:srgbClr val="008000"/>
              </a:solidFill>
            </a:endParaRPr>
          </a:p>
          <a:p>
            <a:pPr>
              <a:buFont typeface="Lucida Grande"/>
              <a:buChar char="+"/>
            </a:pPr>
            <a:r>
              <a:rPr lang="en-US" dirty="0">
                <a:solidFill>
                  <a:srgbClr val="008000"/>
                </a:solidFill>
              </a:rPr>
              <a:t>More difficult to program: less </a:t>
            </a:r>
            <a:r>
              <a:rPr lang="en-US" dirty="0" smtClean="0">
                <a:solidFill>
                  <a:srgbClr val="008000"/>
                </a:solidFill>
              </a:rPr>
              <a:t>transparency</a:t>
            </a:r>
          </a:p>
          <a:p>
            <a:pPr>
              <a:buFont typeface="Lucida Grande"/>
              <a:buChar char="+"/>
            </a:pPr>
            <a:r>
              <a:rPr lang="en-US" dirty="0" smtClean="0">
                <a:solidFill>
                  <a:srgbClr val="008000"/>
                </a:solidFill>
              </a:rPr>
              <a:t>More or less deadlock-free if programmed “correctly”</a:t>
            </a:r>
            <a:endParaRPr lang="en-US" dirty="0">
              <a:solidFill>
                <a:srgbClr val="008000"/>
              </a:solidFill>
            </a:endParaRPr>
          </a:p>
          <a:p>
            <a:pPr>
              <a:buFont typeface="Lucida Grande"/>
              <a:buChar char="-"/>
            </a:pP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Possible interleaving of thread (no data-race but local race-conditions)</a:t>
            </a:r>
          </a:p>
          <a:p>
            <a:pPr>
              <a:buFont typeface="Lucida Grande"/>
              <a:buChar char="-"/>
            </a:pP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Complex race-conditions if not programmed “correctly”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872" y="782167"/>
            <a:ext cx="5126223" cy="2881737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 bwMode="auto">
          <a:xfrm>
            <a:off x="7330167" y="3445391"/>
            <a:ext cx="1825928" cy="758752"/>
          </a:xfrm>
          <a:prstGeom prst="irregularSeal1">
            <a:avLst/>
          </a:prstGeom>
          <a:solidFill>
            <a:srgbClr val="CCFFCC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r-FR" dirty="0" err="1" smtClean="0"/>
              <a:t>JCobox</a:t>
            </a:r>
            <a:endParaRPr lang="fr-FR" dirty="0"/>
          </a:p>
        </p:txBody>
      </p:sp>
      <p:grpSp>
        <p:nvGrpSpPr>
          <p:cNvPr id="23" name="Grouper 22"/>
          <p:cNvGrpSpPr/>
          <p:nvPr/>
        </p:nvGrpSpPr>
        <p:grpSpPr>
          <a:xfrm>
            <a:off x="7807704" y="4717143"/>
            <a:ext cx="1825928" cy="1318381"/>
            <a:chOff x="7807704" y="4717143"/>
            <a:chExt cx="1825928" cy="1318381"/>
          </a:xfrm>
        </p:grpSpPr>
        <p:sp>
          <p:nvSpPr>
            <p:cNvPr id="16" name="Explosion 1 15"/>
            <p:cNvSpPr/>
            <p:nvPr/>
          </p:nvSpPr>
          <p:spPr bwMode="auto">
            <a:xfrm>
              <a:off x="7807704" y="4975603"/>
              <a:ext cx="1825928" cy="758752"/>
            </a:xfrm>
            <a:prstGeom prst="irregularSeal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Conflict</a:t>
              </a:r>
              <a:r>
                <a:rPr lang="fr-FR" dirty="0" smtClean="0"/>
                <a:t>!</a:t>
              </a:r>
              <a:endParaRPr lang="fr-FR" dirty="0"/>
            </a:p>
          </p:txBody>
        </p:sp>
        <p:cxnSp>
          <p:nvCxnSpPr>
            <p:cNvPr id="17" name="Connecteur droit avec flèche 16"/>
            <p:cNvCxnSpPr>
              <a:stCxn id="16" idx="0"/>
            </p:cNvCxnSpPr>
            <p:nvPr/>
          </p:nvCxnSpPr>
          <p:spPr bwMode="auto">
            <a:xfrm flipH="1" flipV="1">
              <a:off x="7807704" y="4717143"/>
              <a:ext cx="1227598" cy="2584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Connecteur droit avec flèche 19"/>
            <p:cNvCxnSpPr>
              <a:stCxn id="16" idx="2"/>
            </p:cNvCxnSpPr>
            <p:nvPr/>
          </p:nvCxnSpPr>
          <p:spPr bwMode="auto">
            <a:xfrm flipH="1">
              <a:off x="7997343" y="5734355"/>
              <a:ext cx="527629" cy="30116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9183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fr-FR" dirty="0" smtClean="0"/>
              <a:t>3 –</a:t>
            </a:r>
            <a:r>
              <a:rPr lang="en-US" dirty="0" smtClean="0"/>
              <a:t> Local multithreading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57239" y="1162355"/>
            <a:ext cx="8379609" cy="4572000"/>
          </a:xfrm>
        </p:spPr>
        <p:txBody>
          <a:bodyPr/>
          <a:lstStyle/>
          <a:p>
            <a:r>
              <a:rPr lang="en-US" dirty="0" smtClean="0"/>
              <a:t>IDEA: partially remove the single-threaded constraint of the actor model:</a:t>
            </a:r>
          </a:p>
          <a:p>
            <a:pPr lvl="1"/>
            <a:r>
              <a:rPr lang="en-US" dirty="0" smtClean="0"/>
              <a:t>Allow the creation </a:t>
            </a:r>
            <a:r>
              <a:rPr lang="en-US" dirty="0" smtClean="0"/>
              <a:t>of</a:t>
            </a:r>
            <a:r>
              <a:rPr lang="en-US" sz="2400" dirty="0" smtClean="0"/>
              <a:t> several threads inside an actor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400" dirty="0" smtClean="0"/>
              <a:t>Controlled and </a:t>
            </a:r>
            <a:r>
              <a:rPr lang="en-US" sz="2400" dirty="0" err="1" smtClean="0"/>
              <a:t>localised</a:t>
            </a:r>
            <a:r>
              <a:rPr lang="en-US" sz="2400" dirty="0" smtClean="0"/>
              <a:t> parallelism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400" dirty="0" smtClean="0"/>
              <a:t>Two directions</a:t>
            </a:r>
          </a:p>
          <a:p>
            <a:pPr lvl="2"/>
            <a:r>
              <a:rPr lang="en-US" sz="2400" dirty="0" smtClean="0"/>
              <a:t>Parallel service of requests</a:t>
            </a:r>
          </a:p>
          <a:p>
            <a:pPr lvl="2"/>
            <a:r>
              <a:rPr lang="en-US" sz="2400" dirty="0" smtClean="0"/>
              <a:t>Intra-request parallelism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970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fr-FR" dirty="0" smtClean="0"/>
              <a:t>3 –</a:t>
            </a:r>
            <a:r>
              <a:rPr lang="en-US" dirty="0" smtClean="0"/>
              <a:t> Local multithreading I: Multi-active objects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57239" y="1162355"/>
            <a:ext cx="8379609" cy="4572000"/>
          </a:xfrm>
        </p:spPr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M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ixes 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local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parallelism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and distribution </a:t>
            </a:r>
            <a:endParaRPr lang="fr-FR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Execute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several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requests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in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parallel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but in a </a:t>
            </a:r>
            <a:r>
              <a:rPr lang="fr-FR" i="1" dirty="0" err="1">
                <a:latin typeface="Arial" charset="0"/>
                <a:ea typeface="ＭＳ Ｐゴシック" charset="0"/>
                <a:cs typeface="ＭＳ Ｐゴシック" charset="0"/>
              </a:rPr>
              <a:t>controlled</a:t>
            </a:r>
            <a:r>
              <a:rPr lang="fr-FR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i="1" dirty="0" err="1">
                <a:latin typeface="Arial" charset="0"/>
                <a:ea typeface="ＭＳ Ｐゴシック" charset="0"/>
                <a:cs typeface="ＭＳ Ｐゴシック" charset="0"/>
              </a:rPr>
              <a:t>manner</a:t>
            </a:r>
            <a:r>
              <a:rPr lang="fr-FR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compatibility)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Lucida Grande"/>
              <a:buChar char="+"/>
            </a:pPr>
            <a:r>
              <a:rPr lang="en-US" dirty="0" smtClean="0">
                <a:solidFill>
                  <a:srgbClr val="008000"/>
                </a:solidFill>
              </a:rPr>
              <a:t>Efficient local parallelism(less copy) </a:t>
            </a:r>
          </a:p>
          <a:p>
            <a:pPr>
              <a:buFont typeface="Lucida Grande"/>
              <a:buChar char="+"/>
            </a:pPr>
            <a:r>
              <a:rPr lang="en-US" dirty="0" smtClean="0">
                <a:solidFill>
                  <a:srgbClr val="008000"/>
                </a:solidFill>
              </a:rPr>
              <a:t>less deadlocks (blocked threads)</a:t>
            </a:r>
            <a:endParaRPr lang="en-US" dirty="0">
              <a:solidFill>
                <a:srgbClr val="008000"/>
              </a:solidFill>
            </a:endParaRPr>
          </a:p>
          <a:p>
            <a:pPr>
              <a:buFont typeface="Lucida Grande"/>
              <a:buChar char="-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GB" dirty="0" err="1" smtClean="0">
                <a:solidFill>
                  <a:schemeClr val="accent2">
                    <a:lumMod val="50000"/>
                  </a:schemeClr>
                </a:solidFill>
              </a:rPr>
              <a:t>ata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 races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ossible, </a:t>
            </a:r>
            <a:b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if wrong </a:t>
            </a:r>
            <a:b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compatibility </a:t>
            </a:r>
            <a:b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2942758" y="4013893"/>
            <a:ext cx="2353215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5" name="Connecteur droit 41"/>
          <p:cNvCxnSpPr>
            <a:cxnSpLocks noChangeShapeType="1"/>
          </p:cNvCxnSpPr>
          <p:nvPr/>
        </p:nvCxnSpPr>
        <p:spPr bwMode="auto">
          <a:xfrm rot="5400000">
            <a:off x="3086968" y="4241699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Connecteur droit 42"/>
          <p:cNvCxnSpPr>
            <a:cxnSpLocks noChangeShapeType="1"/>
          </p:cNvCxnSpPr>
          <p:nvPr/>
        </p:nvCxnSpPr>
        <p:spPr bwMode="auto">
          <a:xfrm rot="5400000">
            <a:off x="3468761" y="4239318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43"/>
          <p:cNvCxnSpPr>
            <a:cxnSpLocks noChangeShapeType="1"/>
          </p:cNvCxnSpPr>
          <p:nvPr/>
        </p:nvCxnSpPr>
        <p:spPr bwMode="auto">
          <a:xfrm rot="5400000">
            <a:off x="3851349" y="4236143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Connecteur droit 44"/>
          <p:cNvCxnSpPr>
            <a:cxnSpLocks noChangeShapeType="1"/>
          </p:cNvCxnSpPr>
          <p:nvPr/>
        </p:nvCxnSpPr>
        <p:spPr bwMode="auto">
          <a:xfrm rot="5400000">
            <a:off x="4232350" y="4234555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Connecteur droit 45"/>
          <p:cNvCxnSpPr>
            <a:cxnSpLocks noChangeShapeType="1"/>
          </p:cNvCxnSpPr>
          <p:nvPr/>
        </p:nvCxnSpPr>
        <p:spPr bwMode="auto">
          <a:xfrm rot="5400000">
            <a:off x="4614937" y="4231380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467174" y="5155305"/>
            <a:ext cx="1524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400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Ellipse 75"/>
          <p:cNvSpPr>
            <a:spLocks noChangeArrowheads="1"/>
          </p:cNvSpPr>
          <p:nvPr/>
        </p:nvSpPr>
        <p:spPr bwMode="auto">
          <a:xfrm>
            <a:off x="3034780" y="4128193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64274" y="5155305"/>
            <a:ext cx="12954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add() {</a:t>
            </a:r>
          </a:p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…</a:t>
            </a:r>
          </a:p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… }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112074" y="5155305"/>
            <a:ext cx="14605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monitor(){…</a:t>
            </a:r>
          </a:p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… }</a:t>
            </a:r>
          </a:p>
        </p:txBody>
      </p:sp>
      <p:sp>
        <p:nvSpPr>
          <p:cNvPr id="14" name="Ellipse 75"/>
          <p:cNvSpPr>
            <a:spLocks noChangeArrowheads="1"/>
          </p:cNvSpPr>
          <p:nvPr/>
        </p:nvSpPr>
        <p:spPr bwMode="auto">
          <a:xfrm>
            <a:off x="3767212" y="412501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5" name="Ellipse 75"/>
          <p:cNvSpPr>
            <a:spLocks noChangeArrowheads="1"/>
          </p:cNvSpPr>
          <p:nvPr/>
        </p:nvSpPr>
        <p:spPr bwMode="auto">
          <a:xfrm>
            <a:off x="3419549" y="4139305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6" name="Ellipse 75"/>
          <p:cNvSpPr>
            <a:spLocks noChangeArrowheads="1"/>
          </p:cNvSpPr>
          <p:nvPr/>
        </p:nvSpPr>
        <p:spPr bwMode="auto">
          <a:xfrm>
            <a:off x="4114874" y="4139305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17" name="Connecteur droit avec flèche 2"/>
          <p:cNvCxnSpPr>
            <a:cxnSpLocks noChangeShapeType="1"/>
            <a:stCxn id="11" idx="5"/>
            <a:endCxn id="10" idx="0"/>
          </p:cNvCxnSpPr>
          <p:nvPr/>
        </p:nvCxnSpPr>
        <p:spPr bwMode="auto">
          <a:xfrm>
            <a:off x="3229902" y="4290795"/>
            <a:ext cx="999272" cy="8645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necteur droit avec flèche 44"/>
          <p:cNvCxnSpPr>
            <a:cxnSpLocks noChangeShapeType="1"/>
            <a:endCxn id="12" idx="0"/>
          </p:cNvCxnSpPr>
          <p:nvPr/>
        </p:nvCxnSpPr>
        <p:spPr bwMode="auto">
          <a:xfrm>
            <a:off x="3589412" y="4329805"/>
            <a:ext cx="2722562" cy="825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eur droit avec flèche 46"/>
          <p:cNvCxnSpPr>
            <a:cxnSpLocks noChangeShapeType="1"/>
            <a:stCxn id="16" idx="5"/>
            <a:endCxn id="13" idx="0"/>
          </p:cNvCxnSpPr>
          <p:nvPr/>
        </p:nvCxnSpPr>
        <p:spPr bwMode="auto">
          <a:xfrm>
            <a:off x="4309996" y="4301907"/>
            <a:ext cx="3532328" cy="85339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ZoneTexte 64"/>
          <p:cNvSpPr txBox="1">
            <a:spLocks noChangeArrowheads="1"/>
          </p:cNvSpPr>
          <p:nvPr/>
        </p:nvSpPr>
        <p:spPr bwMode="auto">
          <a:xfrm>
            <a:off x="3483049" y="5263255"/>
            <a:ext cx="109146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191919"/>
                </a:solidFill>
              </a:rPr>
              <a:t>add() {</a:t>
            </a:r>
          </a:p>
          <a:p>
            <a:pPr eaLnBrk="1" hangingPunct="1"/>
            <a:r>
              <a:rPr lang="en-GB" dirty="0" smtClean="0">
                <a:solidFill>
                  <a:srgbClr val="191919"/>
                </a:solidFill>
              </a:rPr>
              <a:t>…</a:t>
            </a:r>
            <a:endParaRPr lang="en-GB" dirty="0">
              <a:solidFill>
                <a:srgbClr val="191919"/>
              </a:solidFill>
            </a:endParaRPr>
          </a:p>
          <a:p>
            <a:pPr eaLnBrk="1" hangingPunct="1"/>
            <a:r>
              <a:rPr lang="en-GB" dirty="0">
                <a:solidFill>
                  <a:srgbClr val="191919"/>
                </a:solidFill>
              </a:rPr>
              <a:t>}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595637" y="4552055"/>
            <a:ext cx="646708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fr-FR" sz="2400" dirty="0" err="1"/>
              <a:t>Provided</a:t>
            </a:r>
            <a:r>
              <a:rPr lang="fr-FR" sz="2400" dirty="0"/>
              <a:t> </a:t>
            </a:r>
            <a:r>
              <a:rPr lang="fr-FR" sz="2400" dirty="0" err="1"/>
              <a:t>add</a:t>
            </a:r>
            <a:r>
              <a:rPr lang="fr-FR" sz="2400" dirty="0"/>
              <a:t>, </a:t>
            </a:r>
            <a:r>
              <a:rPr lang="fr-FR" sz="2400" dirty="0" err="1"/>
              <a:t>add</a:t>
            </a:r>
            <a:r>
              <a:rPr lang="fr-FR" sz="2400" dirty="0"/>
              <a:t> and monitor are </a:t>
            </a:r>
            <a:r>
              <a:rPr lang="fr-FR" sz="2400" i="1" dirty="0"/>
              <a:t>compatible</a:t>
            </a:r>
          </a:p>
        </p:txBody>
      </p:sp>
      <p:sp>
        <p:nvSpPr>
          <p:cNvPr id="22" name="ZoneTexte 14"/>
          <p:cNvSpPr txBox="1">
            <a:spLocks noChangeArrowheads="1"/>
          </p:cNvSpPr>
          <p:nvPr/>
        </p:nvSpPr>
        <p:spPr bwMode="auto">
          <a:xfrm rot="18171117">
            <a:off x="3431400" y="3369995"/>
            <a:ext cx="1122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3200" dirty="0" err="1"/>
              <a:t>join</a:t>
            </a:r>
            <a:r>
              <a:rPr lang="fr-FR" sz="3200" dirty="0"/>
              <a:t>()</a:t>
            </a:r>
          </a:p>
        </p:txBody>
      </p:sp>
      <p:sp>
        <p:nvSpPr>
          <p:cNvPr id="23" name="Rectangle à coins arrondis 22"/>
          <p:cNvSpPr/>
          <p:nvPr/>
        </p:nvSpPr>
        <p:spPr bwMode="auto">
          <a:xfrm>
            <a:off x="2605797" y="3693941"/>
            <a:ext cx="6456923" cy="3005159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128692" y="2829962"/>
            <a:ext cx="4065929" cy="17602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The programmer defines compatibility 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annotations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1452269" y="5450859"/>
            <a:ext cx="2030780" cy="758752"/>
          </a:xfrm>
          <a:prstGeom prst="irregularSeal1">
            <a:avLst/>
          </a:prstGeom>
          <a:solidFill>
            <a:srgbClr val="CCFFCC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r-FR" dirty="0" err="1" smtClean="0"/>
              <a:t>MultiASP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03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fr-FR" dirty="0" smtClean="0"/>
              <a:t>3 –</a:t>
            </a:r>
            <a:r>
              <a:rPr lang="en-US" dirty="0" smtClean="0"/>
              <a:t> Local multithreading II: </a:t>
            </a:r>
            <a:br>
              <a:rPr lang="en-US" dirty="0" smtClean="0"/>
            </a:br>
            <a:r>
              <a:rPr lang="en-US" dirty="0" smtClean="0"/>
              <a:t>Parallel </a:t>
            </a:r>
            <a:r>
              <a:rPr lang="en-US" dirty="0" err="1" smtClean="0"/>
              <a:t>combinators</a:t>
            </a:r>
            <a:r>
              <a:rPr lang="en-US" dirty="0" smtClean="0"/>
              <a:t> in Encore</a:t>
            </a:r>
            <a:endParaRPr 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57239" y="1162355"/>
            <a:ext cx="8773401" cy="4572000"/>
          </a:xfrm>
        </p:spPr>
        <p:txBody>
          <a:bodyPr/>
          <a:lstStyle/>
          <a:p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Collection of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asynchronous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operations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and values</a:t>
            </a:r>
          </a:p>
          <a:p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With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synchronisation and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parallel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primitives to compose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them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(pipeline, combine and compose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parallel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workflows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Some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local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parallelism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restricted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to synchronisation aspects 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~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skeletons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);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inside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a single message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handling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Lucida Grande"/>
              <a:buChar char="+"/>
            </a:pPr>
            <a:r>
              <a:rPr lang="fr-FR" dirty="0" smtClean="0">
                <a:solidFill>
                  <a:srgbClr val="008000"/>
                </a:solidFill>
              </a:rPr>
              <a:t>A</a:t>
            </a:r>
            <a:r>
              <a:rPr lang="en-US" dirty="0" err="1" smtClean="0">
                <a:solidFill>
                  <a:srgbClr val="008000"/>
                </a:solidFill>
              </a:rPr>
              <a:t>dd</a:t>
            </a:r>
            <a:r>
              <a:rPr lang="en-US" dirty="0" smtClean="0">
                <a:solidFill>
                  <a:srgbClr val="008000"/>
                </a:solidFill>
              </a:rPr>
              <a:t> rich synchronization patterns</a:t>
            </a:r>
          </a:p>
          <a:p>
            <a:pPr>
              <a:buFont typeface="Lucida Grande"/>
              <a:buChar char="+"/>
            </a:pPr>
            <a:r>
              <a:rPr lang="en-US" dirty="0" smtClean="0">
                <a:solidFill>
                  <a:srgbClr val="008000"/>
                </a:solidFill>
              </a:rPr>
              <a:t>Well integrated with active objects: futures, asynchronous </a:t>
            </a:r>
            <a:r>
              <a:rPr lang="en-US" dirty="0" err="1" smtClean="0">
                <a:solidFill>
                  <a:srgbClr val="008000"/>
                </a:solidFill>
              </a:rPr>
              <a:t>mehtod</a:t>
            </a:r>
            <a:r>
              <a:rPr lang="en-US" dirty="0" smtClean="0">
                <a:solidFill>
                  <a:srgbClr val="008000"/>
                </a:solidFill>
              </a:rPr>
              <a:t> calls</a:t>
            </a:r>
            <a:endParaRPr lang="en-US" dirty="0">
              <a:solidFill>
                <a:srgbClr val="008000"/>
              </a:solidFill>
            </a:endParaRPr>
          </a:p>
          <a:p>
            <a:pPr>
              <a:buFont typeface="Lucida Grande"/>
              <a:buChar char="-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Multithreading is more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restricted than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multiactive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objects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778" y="4248518"/>
            <a:ext cx="5259222" cy="2355482"/>
          </a:xfrm>
          <a:prstGeom prst="rect">
            <a:avLst/>
          </a:prstGeom>
        </p:spPr>
      </p:pic>
      <p:sp>
        <p:nvSpPr>
          <p:cNvPr id="27" name="Explosion 1 26"/>
          <p:cNvSpPr/>
          <p:nvPr/>
        </p:nvSpPr>
        <p:spPr bwMode="auto">
          <a:xfrm>
            <a:off x="2721881" y="6224623"/>
            <a:ext cx="2092023" cy="758752"/>
          </a:xfrm>
          <a:prstGeom prst="irregularSeal1">
            <a:avLst/>
          </a:prstGeom>
          <a:solidFill>
            <a:srgbClr val="CCFFCC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r-FR" dirty="0" smtClean="0"/>
              <a:t>Encore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14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Criteria</a:t>
            </a:r>
            <a:r>
              <a:rPr lang="fr-FR" dirty="0" smtClean="0"/>
              <a:t> 3: Operations </a:t>
            </a:r>
            <a:r>
              <a:rPr lang="fr-FR" dirty="0" err="1" smtClean="0"/>
              <a:t>available</a:t>
            </a:r>
            <a:r>
              <a:rPr lang="fr-FR" dirty="0" smtClean="0"/>
              <a:t> on </a:t>
            </a:r>
            <a:br>
              <a:rPr lang="fr-FR" dirty="0" smtClean="0"/>
            </a:br>
            <a:r>
              <a:rPr lang="fr-FR" dirty="0" smtClean="0"/>
              <a:t>Futures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88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en-US" dirty="0" smtClean="0"/>
              <a:t>Futures in actors?</a:t>
            </a:r>
            <a:endParaRPr 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57239" y="1162355"/>
            <a:ext cx="8379609" cy="4572000"/>
          </a:xfrm>
        </p:spPr>
        <p:txBody>
          <a:bodyPr/>
          <a:lstStyle/>
          <a:p>
            <a:r>
              <a:rPr lang="en-US" dirty="0" smtClean="0"/>
              <a:t>Originally, in </a:t>
            </a:r>
            <a:r>
              <a:rPr lang="en-US" dirty="0" smtClean="0"/>
              <a:t>actors, there is no “future”</a:t>
            </a:r>
          </a:p>
          <a:p>
            <a:r>
              <a:rPr lang="en-US" dirty="0" smtClean="0"/>
              <a:t>Communication is message sending without result</a:t>
            </a:r>
          </a:p>
          <a:p>
            <a:r>
              <a:rPr lang="en-US" dirty="0" smtClean="0"/>
              <a:t>Sending result is triggered by an explicit callback</a:t>
            </a:r>
          </a:p>
          <a:p>
            <a:pPr lvl="1">
              <a:buFont typeface="Lucida Grande"/>
              <a:buChar char="+"/>
            </a:pPr>
            <a:r>
              <a:rPr lang="en-US" dirty="0" smtClean="0">
                <a:solidFill>
                  <a:srgbClr val="008000"/>
                </a:solidFill>
              </a:rPr>
              <a:t>No </a:t>
            </a:r>
            <a:r>
              <a:rPr lang="en-US" dirty="0">
                <a:solidFill>
                  <a:srgbClr val="008000"/>
                </a:solidFill>
              </a:rPr>
              <a:t>deadlock (no synchronization)</a:t>
            </a:r>
          </a:p>
          <a:p>
            <a:pPr lvl="1">
              <a:buFont typeface="Lucida Grande"/>
              <a:buChar char="-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Inversion of control (programming more difficult, no synchronization)</a:t>
            </a:r>
          </a:p>
          <a:p>
            <a:pPr lvl="1">
              <a:buFont typeface="Lucida Grande"/>
              <a:buChar char="-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Need to encode the callback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Often futures are added to actor </a:t>
            </a:r>
            <a:r>
              <a:rPr lang="en-US" dirty="0" smtClean="0"/>
              <a:t>frameworks (e.g. </a:t>
            </a:r>
            <a:r>
              <a:rPr lang="en-US" dirty="0" err="1" smtClean="0"/>
              <a:t>Akka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4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6400" y="111280"/>
            <a:ext cx="8262938" cy="838200"/>
          </a:xfrm>
        </p:spPr>
        <p:txBody>
          <a:bodyPr/>
          <a:lstStyle/>
          <a:p>
            <a:r>
              <a:rPr lang="en-GB" noProof="0" dirty="0" smtClean="0"/>
              <a:t>Introduction</a:t>
            </a:r>
            <a:endParaRPr lang="en-GB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857" y="920455"/>
            <a:ext cx="8926285" cy="4572000"/>
          </a:xfrm>
        </p:spPr>
        <p:txBody>
          <a:bodyPr/>
          <a:lstStyle/>
          <a:p>
            <a:pPr marL="0" indent="0">
              <a:buNone/>
            </a:pPr>
            <a:r>
              <a:rPr lang="en-GB" noProof="0" dirty="0" smtClean="0"/>
              <a:t>Actors and active objects</a:t>
            </a:r>
          </a:p>
          <a:p>
            <a:r>
              <a:rPr lang="en-GB" noProof="0" dirty="0" smtClean="0"/>
              <a:t>Programming languages for distributed and concurrent systems</a:t>
            </a:r>
          </a:p>
          <a:p>
            <a:r>
              <a:rPr lang="en-GB" dirty="0" smtClean="0"/>
              <a:t>Safe and easy programming</a:t>
            </a:r>
          </a:p>
          <a:p>
            <a:endParaRPr lang="en-GB" noProof="0" dirty="0"/>
          </a:p>
          <a:p>
            <a:pPr marL="0" indent="0">
              <a:buNone/>
            </a:pPr>
            <a:r>
              <a:rPr lang="en-GB" dirty="0" smtClean="0"/>
              <a:t>About this talk:</a:t>
            </a:r>
            <a:endParaRPr lang="en-GB" noProof="0" dirty="0" smtClean="0"/>
          </a:p>
          <a:p>
            <a:r>
              <a:rPr lang="en-GB" noProof="0" dirty="0" smtClean="0"/>
              <a:t>Presentation </a:t>
            </a:r>
            <a:r>
              <a:rPr lang="en-GB" noProof="0" dirty="0" smtClean="0"/>
              <a:t>“by feature” rather than “by language”</a:t>
            </a:r>
          </a:p>
          <a:p>
            <a:r>
              <a:rPr lang="en-GB" noProof="0" dirty="0" smtClean="0"/>
              <a:t>Not all combinations of features are possible or </a:t>
            </a:r>
            <a:r>
              <a:rPr lang="en-GB" noProof="0" dirty="0" smtClean="0"/>
              <a:t>interesting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6322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en-US" dirty="0" smtClean="0"/>
              <a:t>Explicit </a:t>
            </a:r>
            <a:r>
              <a:rPr lang="en-US" dirty="0" smtClean="0"/>
              <a:t>future handling</a:t>
            </a:r>
            <a:endParaRPr 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57239" y="1162355"/>
            <a:ext cx="8773401" cy="4572000"/>
          </a:xfrm>
        </p:spPr>
        <p:txBody>
          <a:bodyPr/>
          <a:lstStyle/>
          <a:p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wait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: check + 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release thread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? (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cooperative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multithreading)</a:t>
            </a:r>
          </a:p>
          <a:p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g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et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access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the future value</a:t>
            </a:r>
          </a:p>
          <a:p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fr-FR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fr-FR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fr-FR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handle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in lambda(fut): </a:t>
            </a:r>
            <a:r>
              <a:rPr lang="fr-FR" dirty="0"/>
              <a:t>A </a:t>
            </a:r>
            <a:r>
              <a:rPr lang="fr-FR" dirty="0" err="1"/>
              <a:t>handle</a:t>
            </a:r>
            <a:r>
              <a:rPr lang="fr-FR" dirty="0"/>
              <a:t> component y h x </a:t>
            </a:r>
            <a:r>
              <a:rPr lang="fr-FR" dirty="0" err="1"/>
              <a:t>associates</a:t>
            </a:r>
            <a:r>
              <a:rPr lang="fr-FR" dirty="0"/>
              <a:t> a </a:t>
            </a:r>
            <a:r>
              <a:rPr lang="fr-FR" dirty="0" err="1"/>
              <a:t>handle</a:t>
            </a:r>
            <a:r>
              <a:rPr lang="fr-FR" dirty="0"/>
              <a:t> y to a future x,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y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assign</a:t>
            </a:r>
            <a:r>
              <a:rPr lang="fr-FR" dirty="0"/>
              <a:t> a value to x. </a:t>
            </a:r>
          </a:p>
          <a:p>
            <a:endParaRPr lang="fr-FR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1531530" y="2329263"/>
            <a:ext cx="7610476" cy="367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kumimoji="1" sz="240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charset="0"/>
              <a:buChar char="-"/>
              <a:defRPr kumimoji="1"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Monotype Sorts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Monotype Sorts" charset="0"/>
              <a:buChar char="3"/>
              <a:defRPr kumimoji="1"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Font typeface="Arial" charset="0"/>
              <a:buNone/>
            </a:pPr>
            <a:endParaRPr lang="fr-FR" dirty="0" smtClean="0">
              <a:sym typeface="Wingdings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6643510" y="1780067"/>
            <a:ext cx="1929492" cy="1793170"/>
          </a:xfrm>
          <a:prstGeom prst="roundRect">
            <a:avLst>
              <a:gd name="adj" fmla="val 56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r>
              <a:rPr lang="fr-FR" dirty="0" smtClean="0"/>
              <a:t>COG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6" name="Forme libre 5"/>
          <p:cNvSpPr/>
          <p:nvPr/>
        </p:nvSpPr>
        <p:spPr>
          <a:xfrm>
            <a:off x="8386584" y="1981146"/>
            <a:ext cx="128151" cy="900695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51640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63811" y="1702048"/>
            <a:ext cx="1929492" cy="1793170"/>
          </a:xfrm>
          <a:prstGeom prst="roundRect">
            <a:avLst>
              <a:gd name="adj" fmla="val 4863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COG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6159580" y="1931604"/>
            <a:ext cx="128151" cy="900695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51640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en arc 8"/>
          <p:cNvCxnSpPr>
            <a:stCxn id="14" idx="3"/>
            <a:endCxn id="13" idx="0"/>
          </p:cNvCxnSpPr>
          <p:nvPr/>
        </p:nvCxnSpPr>
        <p:spPr>
          <a:xfrm>
            <a:off x="5248722" y="2598633"/>
            <a:ext cx="254537" cy="369824"/>
          </a:xfrm>
          <a:prstGeom prst="curved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rc 9"/>
          <p:cNvCxnSpPr>
            <a:stCxn id="19" idx="3"/>
            <a:endCxn id="18" idx="2"/>
          </p:cNvCxnSpPr>
          <p:nvPr/>
        </p:nvCxnSpPr>
        <p:spPr>
          <a:xfrm flipV="1">
            <a:off x="7303286" y="3102582"/>
            <a:ext cx="314996" cy="237869"/>
          </a:xfrm>
          <a:prstGeom prst="curved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rc 10"/>
          <p:cNvCxnSpPr>
            <a:stCxn id="18" idx="3"/>
            <a:endCxn id="17" idx="0"/>
          </p:cNvCxnSpPr>
          <p:nvPr/>
        </p:nvCxnSpPr>
        <p:spPr>
          <a:xfrm>
            <a:off x="7843540" y="2947815"/>
            <a:ext cx="162438" cy="261142"/>
          </a:xfrm>
          <a:prstGeom prst="curved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6961067" y="2807003"/>
            <a:ext cx="116961" cy="16278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5278000" y="2968457"/>
            <a:ext cx="450517" cy="309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obj</a:t>
            </a:r>
            <a:endParaRPr lang="fr-FR" sz="1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798205" y="2443865"/>
            <a:ext cx="450517" cy="309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obj</a:t>
            </a:r>
            <a:endParaRPr lang="fr-FR" sz="1000" b="1" dirty="0"/>
          </a:p>
        </p:txBody>
      </p:sp>
      <p:cxnSp>
        <p:nvCxnSpPr>
          <p:cNvPr id="15" name="Connecteur droit avec flèche 14"/>
          <p:cNvCxnSpPr>
            <a:stCxn id="20" idx="3"/>
            <a:endCxn id="18" idx="1"/>
          </p:cNvCxnSpPr>
          <p:nvPr/>
        </p:nvCxnSpPr>
        <p:spPr>
          <a:xfrm>
            <a:off x="7186325" y="2868136"/>
            <a:ext cx="206698" cy="7967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13" idx="2"/>
            <a:endCxn id="19" idx="1"/>
          </p:cNvCxnSpPr>
          <p:nvPr/>
        </p:nvCxnSpPr>
        <p:spPr>
          <a:xfrm rot="16200000" flipH="1">
            <a:off x="6146785" y="2634466"/>
            <a:ext cx="62459" cy="1349510"/>
          </a:xfrm>
          <a:prstGeom prst="curvedConnector2">
            <a:avLst/>
          </a:prstGeom>
          <a:ln>
            <a:solidFill>
              <a:srgbClr val="E0760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7780719" y="3208957"/>
            <a:ext cx="450517" cy="309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obj</a:t>
            </a:r>
            <a:endParaRPr lang="fr-FR" sz="1000" b="1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7393023" y="2793047"/>
            <a:ext cx="450517" cy="309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obj</a:t>
            </a:r>
            <a:endParaRPr lang="fr-FR" sz="1000" b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852769" y="3185683"/>
            <a:ext cx="450517" cy="309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obj</a:t>
            </a:r>
            <a:endParaRPr lang="fr-FR" sz="1000" b="1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35808" y="2713368"/>
            <a:ext cx="450517" cy="309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obj</a:t>
            </a:r>
            <a:endParaRPr lang="fr-FR" sz="1000" b="1" dirty="0"/>
          </a:p>
        </p:txBody>
      </p:sp>
      <p:sp>
        <p:nvSpPr>
          <p:cNvPr id="21" name="Rectangle 20"/>
          <p:cNvSpPr/>
          <p:nvPr/>
        </p:nvSpPr>
        <p:spPr>
          <a:xfrm>
            <a:off x="63500" y="3610102"/>
            <a:ext cx="3348369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Andale Mono"/>
                <a:cs typeface="Andale Mono"/>
              </a:rPr>
              <a:t>f</a:t>
            </a:r>
            <a:r>
              <a:rPr lang="fr-FR" sz="1600" b="1" dirty="0" err="1" smtClean="0">
                <a:latin typeface="Andale Mono"/>
                <a:cs typeface="Andale Mono"/>
              </a:rPr>
              <a:t>oo</a:t>
            </a:r>
            <a:r>
              <a:rPr lang="fr-FR" sz="1600" b="1" dirty="0" smtClean="0">
                <a:latin typeface="Andale Mono"/>
                <a:cs typeface="Andale Mono"/>
              </a:rPr>
              <a:t>(A a) {</a:t>
            </a:r>
            <a:endParaRPr lang="fr-FR" sz="1600" b="1" dirty="0">
              <a:latin typeface="Andale Mono"/>
              <a:cs typeface="Andale Mono"/>
            </a:endParaRPr>
          </a:p>
          <a:p>
            <a:r>
              <a:rPr lang="fr-FR" sz="1600" b="1" dirty="0" smtClean="0">
                <a:latin typeface="Andale Mono"/>
                <a:cs typeface="Andale Mono"/>
              </a:rPr>
              <a:t>  Fut</a:t>
            </a:r>
            <a:r>
              <a:rPr lang="fr-FR" sz="1600" b="1" dirty="0">
                <a:latin typeface="Andale Mono"/>
                <a:cs typeface="Andale Mono"/>
              </a:rPr>
              <a:t>&lt;V&gt; </a:t>
            </a:r>
            <a:r>
              <a:rPr lang="fr-FR" sz="1600" b="1" dirty="0" err="1">
                <a:latin typeface="Andale Mono"/>
                <a:cs typeface="Andale Mono"/>
              </a:rPr>
              <a:t>vFut</a:t>
            </a:r>
            <a:r>
              <a:rPr lang="fr-FR" sz="1600" b="1" dirty="0">
                <a:latin typeface="Andale Mono"/>
                <a:cs typeface="Andale Mono"/>
              </a:rPr>
              <a:t> = </a:t>
            </a:r>
            <a:r>
              <a:rPr lang="fr-FR" sz="1600" b="1" dirty="0" err="1">
                <a:latin typeface="Andale Mono"/>
                <a:cs typeface="Andale Mono"/>
              </a:rPr>
              <a:t>a!bar</a:t>
            </a:r>
            <a:r>
              <a:rPr lang="fr-FR" sz="1600" b="1" dirty="0">
                <a:latin typeface="Andale Mono"/>
                <a:cs typeface="Andale Mono"/>
              </a:rPr>
              <a:t>(</a:t>
            </a:r>
            <a:r>
              <a:rPr lang="fr-FR" sz="1600" b="1" dirty="0" smtClean="0">
                <a:latin typeface="Andale Mono"/>
                <a:cs typeface="Andale Mono"/>
              </a:rPr>
              <a:t>p)</a:t>
            </a:r>
            <a:r>
              <a:rPr lang="fr-FR" sz="1600" b="1" dirty="0">
                <a:latin typeface="Andale Mono"/>
                <a:cs typeface="Andale Mono"/>
              </a:rPr>
              <a:t>;</a:t>
            </a:r>
          </a:p>
          <a:p>
            <a:r>
              <a:rPr lang="fr-FR" sz="1600" b="1" dirty="0" smtClean="0">
                <a:latin typeface="Andale Mono"/>
                <a:cs typeface="Andale Mono"/>
              </a:rPr>
              <a:t>  </a:t>
            </a:r>
            <a:r>
              <a:rPr lang="fr-FR" sz="1600" b="1" dirty="0" err="1" smtClean="0">
                <a:latin typeface="Andale Mono"/>
                <a:cs typeface="Andale Mono"/>
              </a:rPr>
              <a:t>await</a:t>
            </a:r>
            <a:r>
              <a:rPr lang="fr-FR" sz="1600" b="1" dirty="0" smtClean="0">
                <a:latin typeface="Andale Mono"/>
                <a:cs typeface="Andale Mono"/>
              </a:rPr>
              <a:t> </a:t>
            </a:r>
            <a:r>
              <a:rPr lang="fr-FR" sz="1600" b="1" dirty="0" err="1">
                <a:latin typeface="Andale Mono"/>
                <a:cs typeface="Andale Mono"/>
              </a:rPr>
              <a:t>vFut</a:t>
            </a:r>
            <a:r>
              <a:rPr lang="fr-FR" sz="1600" b="1" dirty="0">
                <a:latin typeface="Andale Mono"/>
                <a:cs typeface="Andale Mono"/>
              </a:rPr>
              <a:t>?;</a:t>
            </a:r>
          </a:p>
          <a:p>
            <a:r>
              <a:rPr lang="fr-FR" sz="1600" b="1" dirty="0" smtClean="0">
                <a:latin typeface="Andale Mono"/>
                <a:cs typeface="Andale Mono"/>
              </a:rPr>
              <a:t>  V </a:t>
            </a:r>
            <a:r>
              <a:rPr lang="fr-FR" sz="1600" b="1" dirty="0">
                <a:latin typeface="Andale Mono"/>
                <a:cs typeface="Andale Mono"/>
              </a:rPr>
              <a:t>v = </a:t>
            </a:r>
            <a:r>
              <a:rPr lang="fr-FR" sz="1600" b="1" dirty="0" err="1">
                <a:latin typeface="Andale Mono"/>
                <a:cs typeface="Andale Mono"/>
              </a:rPr>
              <a:t>vFut.get</a:t>
            </a:r>
            <a:r>
              <a:rPr lang="fr-FR" sz="1600" b="1" dirty="0" smtClean="0">
                <a:latin typeface="Andale Mono"/>
                <a:cs typeface="Andale Mono"/>
              </a:rPr>
              <a:t>;</a:t>
            </a:r>
          </a:p>
          <a:p>
            <a:r>
              <a:rPr lang="fr-FR" sz="1600" b="1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5660" y="2712899"/>
            <a:ext cx="307795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ndale Mono"/>
                <a:cs typeface="Andale Mono"/>
              </a:rPr>
              <a:t>A a = new </a:t>
            </a:r>
            <a:r>
              <a:rPr lang="fr-FR" sz="1600" b="1" dirty="0" err="1">
                <a:latin typeface="Andale Mono"/>
                <a:cs typeface="Andale Mono"/>
              </a:rPr>
              <a:t>cog</a:t>
            </a:r>
            <a:r>
              <a:rPr lang="fr-FR" sz="1600" b="1" dirty="0">
                <a:latin typeface="Andale Mono"/>
                <a:cs typeface="Andale Mono"/>
              </a:rPr>
              <a:t> A()</a:t>
            </a:r>
            <a:r>
              <a:rPr lang="fr-FR" sz="1600" b="1" dirty="0" smtClean="0">
                <a:latin typeface="Andale Mono"/>
                <a:cs typeface="Andale Mono"/>
              </a:rPr>
              <a:t>;</a:t>
            </a:r>
          </a:p>
          <a:p>
            <a:r>
              <a:rPr lang="fr-FR" sz="1600" b="1" dirty="0" smtClean="0">
                <a:latin typeface="Andale Mono"/>
                <a:cs typeface="Andale Mono"/>
              </a:rPr>
              <a:t>B b = new </a:t>
            </a:r>
            <a:r>
              <a:rPr lang="fr-FR" sz="1600" b="1" dirty="0" err="1" smtClean="0">
                <a:latin typeface="Andale Mono"/>
                <a:cs typeface="Andale Mono"/>
              </a:rPr>
              <a:t>cog</a:t>
            </a:r>
            <a:r>
              <a:rPr lang="fr-FR" sz="1600" b="1" dirty="0" smtClean="0">
                <a:latin typeface="Andale Mono"/>
                <a:cs typeface="Andale Mono"/>
              </a:rPr>
              <a:t> B();</a:t>
            </a:r>
          </a:p>
          <a:p>
            <a:r>
              <a:rPr lang="fr-FR" sz="1600" b="1" dirty="0" err="1">
                <a:latin typeface="Andale Mono"/>
                <a:cs typeface="Andale Mono"/>
              </a:rPr>
              <a:t>b</a:t>
            </a:r>
            <a:r>
              <a:rPr lang="fr-FR" sz="1600" b="1" dirty="0" err="1" smtClean="0">
                <a:latin typeface="Andale Mono"/>
                <a:cs typeface="Andale Mono"/>
              </a:rPr>
              <a:t>!foo</a:t>
            </a:r>
            <a:r>
              <a:rPr lang="fr-FR" sz="1600" b="1" dirty="0" smtClean="0">
                <a:latin typeface="Andale Mono"/>
                <a:cs typeface="Andale Mono"/>
              </a:rPr>
              <a:t>(a);</a:t>
            </a:r>
            <a:r>
              <a:rPr lang="fr-FR" sz="1600" b="1" dirty="0" err="1" smtClean="0">
                <a:latin typeface="Andale Mono"/>
                <a:cs typeface="Andale Mono"/>
              </a:rPr>
              <a:t>b!foo</a:t>
            </a:r>
            <a:r>
              <a:rPr lang="fr-FR" sz="1600" b="1" dirty="0" smtClean="0">
                <a:latin typeface="Andale Mono"/>
                <a:cs typeface="Andale Mono"/>
              </a:rPr>
              <a:t>(a);</a:t>
            </a:r>
            <a:endParaRPr lang="fr-FR" sz="1600" b="1" dirty="0">
              <a:latin typeface="Andale Mono"/>
              <a:cs typeface="Andale Mon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16300" y="3610102"/>
            <a:ext cx="3319507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Andale Mono"/>
                <a:cs typeface="Andale Mono"/>
              </a:rPr>
              <a:t>f</a:t>
            </a:r>
            <a:r>
              <a:rPr lang="fr-FR" sz="1600" b="1" dirty="0" err="1" smtClean="0">
                <a:latin typeface="Andale Mono"/>
                <a:cs typeface="Andale Mono"/>
              </a:rPr>
              <a:t>oo</a:t>
            </a:r>
            <a:r>
              <a:rPr lang="fr-FR" sz="1600" b="1" dirty="0" smtClean="0">
                <a:latin typeface="Andale Mono"/>
                <a:cs typeface="Andale Mono"/>
              </a:rPr>
              <a:t>(A a) {</a:t>
            </a:r>
            <a:endParaRPr lang="fr-FR" sz="1600" b="1" dirty="0">
              <a:latin typeface="Andale Mono"/>
              <a:cs typeface="Andale Mono"/>
            </a:endParaRPr>
          </a:p>
          <a:p>
            <a:r>
              <a:rPr lang="fr-FR" sz="1600" b="1" dirty="0" smtClean="0">
                <a:latin typeface="Andale Mono"/>
                <a:cs typeface="Andale Mono"/>
              </a:rPr>
              <a:t>  Fut</a:t>
            </a:r>
            <a:r>
              <a:rPr lang="fr-FR" sz="1600" b="1" dirty="0">
                <a:latin typeface="Andale Mono"/>
                <a:cs typeface="Andale Mono"/>
              </a:rPr>
              <a:t>&lt;V&gt; </a:t>
            </a:r>
            <a:r>
              <a:rPr lang="fr-FR" sz="1600" b="1" dirty="0" err="1">
                <a:latin typeface="Andale Mono"/>
                <a:cs typeface="Andale Mono"/>
              </a:rPr>
              <a:t>vFut</a:t>
            </a:r>
            <a:r>
              <a:rPr lang="fr-FR" sz="1600" b="1" dirty="0">
                <a:latin typeface="Andale Mono"/>
                <a:cs typeface="Andale Mono"/>
              </a:rPr>
              <a:t> = </a:t>
            </a:r>
            <a:r>
              <a:rPr lang="fr-FR" sz="1600" b="1" dirty="0" err="1">
                <a:latin typeface="Andale Mono"/>
                <a:cs typeface="Andale Mono"/>
              </a:rPr>
              <a:t>a!bar</a:t>
            </a:r>
            <a:r>
              <a:rPr lang="fr-FR" sz="1600" b="1" dirty="0">
                <a:latin typeface="Andale Mono"/>
                <a:cs typeface="Andale Mono"/>
              </a:rPr>
              <a:t>(</a:t>
            </a:r>
            <a:r>
              <a:rPr lang="fr-FR" sz="1600" b="1" dirty="0" smtClean="0">
                <a:latin typeface="Andale Mono"/>
                <a:cs typeface="Andale Mono"/>
              </a:rPr>
              <a:t>p)</a:t>
            </a:r>
            <a:r>
              <a:rPr lang="fr-FR" sz="1600" b="1" dirty="0">
                <a:latin typeface="Andale Mono"/>
                <a:cs typeface="Andale Mono"/>
              </a:rPr>
              <a:t>;</a:t>
            </a:r>
          </a:p>
          <a:p>
            <a:r>
              <a:rPr lang="fr-FR" sz="1600" b="1" dirty="0" smtClean="0">
                <a:latin typeface="Andale Mono"/>
                <a:cs typeface="Andale Mono"/>
              </a:rPr>
              <a:t>  </a:t>
            </a:r>
            <a:r>
              <a:rPr lang="fr-FR" sz="1600" b="1" dirty="0" err="1" smtClean="0">
                <a:latin typeface="Andale Mono"/>
                <a:cs typeface="Andale Mono"/>
              </a:rPr>
              <a:t>await</a:t>
            </a:r>
            <a:r>
              <a:rPr lang="fr-FR" sz="1600" b="1" dirty="0" smtClean="0">
                <a:latin typeface="Andale Mono"/>
                <a:cs typeface="Andale Mono"/>
              </a:rPr>
              <a:t> </a:t>
            </a:r>
            <a:r>
              <a:rPr lang="fr-FR" sz="1600" b="1" dirty="0" err="1">
                <a:latin typeface="Andale Mono"/>
                <a:cs typeface="Andale Mono"/>
              </a:rPr>
              <a:t>vFut</a:t>
            </a:r>
            <a:r>
              <a:rPr lang="fr-FR" sz="1600" b="1" dirty="0">
                <a:latin typeface="Andale Mono"/>
                <a:cs typeface="Andale Mono"/>
              </a:rPr>
              <a:t>?;</a:t>
            </a:r>
          </a:p>
          <a:p>
            <a:r>
              <a:rPr lang="fr-FR" sz="1600" b="1" dirty="0" smtClean="0">
                <a:latin typeface="Andale Mono"/>
                <a:cs typeface="Andale Mono"/>
              </a:rPr>
              <a:t>  V </a:t>
            </a:r>
            <a:r>
              <a:rPr lang="fr-FR" sz="1600" b="1" dirty="0">
                <a:latin typeface="Andale Mono"/>
                <a:cs typeface="Andale Mono"/>
              </a:rPr>
              <a:t>v = </a:t>
            </a:r>
            <a:r>
              <a:rPr lang="fr-FR" sz="1600" b="1" dirty="0" err="1">
                <a:latin typeface="Andale Mono"/>
                <a:cs typeface="Andale Mono"/>
              </a:rPr>
              <a:t>vFut.get</a:t>
            </a:r>
            <a:r>
              <a:rPr lang="fr-FR" sz="1600" b="1" dirty="0" smtClean="0">
                <a:latin typeface="Andale Mono"/>
                <a:cs typeface="Andale Mono"/>
              </a:rPr>
              <a:t>;</a:t>
            </a:r>
          </a:p>
          <a:p>
            <a:r>
              <a:rPr lang="fr-FR" sz="1600" b="1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4" name="Forme libre 23"/>
          <p:cNvSpPr/>
          <p:nvPr/>
        </p:nvSpPr>
        <p:spPr>
          <a:xfrm>
            <a:off x="8167160" y="1967441"/>
            <a:ext cx="128151" cy="900695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7923165" y="1961177"/>
            <a:ext cx="128151" cy="900695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xplosion 1 26"/>
          <p:cNvSpPr/>
          <p:nvPr/>
        </p:nvSpPr>
        <p:spPr bwMode="auto">
          <a:xfrm>
            <a:off x="6060167" y="3288152"/>
            <a:ext cx="1351280" cy="758752"/>
          </a:xfrm>
          <a:prstGeom prst="irregularSeal1">
            <a:avLst/>
          </a:prstGeom>
          <a:solidFill>
            <a:srgbClr val="CCFFCC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r-FR" dirty="0" smtClean="0"/>
              <a:t>ABS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379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Asynchronous</a:t>
            </a:r>
            <a:r>
              <a:rPr lang="fr-FR" dirty="0" smtClean="0"/>
              <a:t> futures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738" y="1295400"/>
            <a:ext cx="8479360" cy="4572000"/>
          </a:xfrm>
        </p:spPr>
        <p:txBody>
          <a:bodyPr/>
          <a:lstStyle/>
          <a:p>
            <a:r>
              <a:rPr lang="fr-FR" dirty="0" smtClean="0"/>
              <a:t>In Encore: </a:t>
            </a:r>
          </a:p>
          <a:p>
            <a:pPr lvl="1"/>
            <a:r>
              <a:rPr lang="fr-FR" dirty="0" smtClean="0"/>
              <a:t>Future </a:t>
            </a:r>
            <a:r>
              <a:rPr lang="fr-FR" dirty="0" err="1"/>
              <a:t>chaining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smtClean="0"/>
              <a:t>« ~&gt; » </a:t>
            </a:r>
            <a:r>
              <a:rPr lang="fr-FR" dirty="0" err="1" smtClean="0"/>
              <a:t>registers</a:t>
            </a:r>
            <a:r>
              <a:rPr lang="fr-FR" dirty="0" smtClean="0"/>
              <a:t> </a:t>
            </a:r>
            <a:r>
              <a:rPr lang="fr-FR" dirty="0"/>
              <a:t>a callback </a:t>
            </a:r>
            <a:r>
              <a:rPr lang="fr-FR" dirty="0" err="1"/>
              <a:t>anonymous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executed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future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available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In </a:t>
            </a:r>
            <a:r>
              <a:rPr lang="fr-FR" dirty="0" err="1" smtClean="0"/>
              <a:t>ambientTalk</a:t>
            </a:r>
            <a:r>
              <a:rPr lang="fr-FR" dirty="0" smtClean="0"/>
              <a:t> and </a:t>
            </a:r>
            <a:r>
              <a:rPr lang="fr-FR" dirty="0" err="1" smtClean="0"/>
              <a:t>Akka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No </a:t>
            </a:r>
            <a:r>
              <a:rPr lang="fr-FR" dirty="0" err="1" smtClean="0"/>
              <a:t>synchronization</a:t>
            </a:r>
            <a:r>
              <a:rPr lang="fr-FR" dirty="0" smtClean="0"/>
              <a:t>: a call on a future </a:t>
            </a:r>
            <a:r>
              <a:rPr lang="fr-FR" dirty="0" err="1" smtClean="0"/>
              <a:t>is</a:t>
            </a:r>
            <a:r>
              <a:rPr lang="fr-FR" dirty="0" smtClean="0"/>
              <a:t> an </a:t>
            </a:r>
            <a:r>
              <a:rPr lang="fr-FR" dirty="0" err="1" smtClean="0"/>
              <a:t>asynchronous</a:t>
            </a:r>
            <a:r>
              <a:rPr lang="fr-FR" dirty="0" smtClean="0"/>
              <a:t> invocation / an </a:t>
            </a:r>
            <a:r>
              <a:rPr lang="fr-FR" dirty="0" err="1" smtClean="0"/>
              <a:t>asynchronous</a:t>
            </a:r>
            <a:r>
              <a:rPr lang="fr-FR" dirty="0" smtClean="0"/>
              <a:t> continuation</a:t>
            </a:r>
            <a:br>
              <a:rPr lang="fr-FR" dirty="0" smtClean="0"/>
            </a:br>
            <a:endParaRPr lang="fr-FR" dirty="0" smtClean="0"/>
          </a:p>
          <a:p>
            <a:pPr lvl="1">
              <a:buFont typeface="Lucida Grande"/>
              <a:buChar char="+"/>
            </a:pPr>
            <a:r>
              <a:rPr lang="en-US" dirty="0">
                <a:solidFill>
                  <a:srgbClr val="008000"/>
                </a:solidFill>
              </a:rPr>
              <a:t>No deadlock (no synchronization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Kind of automatic </a:t>
            </a:r>
            <a:r>
              <a:rPr lang="en-US" dirty="0" smtClean="0">
                <a:solidFill>
                  <a:srgbClr val="008000"/>
                </a:solidFill>
              </a:rPr>
              <a:t>callback</a:t>
            </a:r>
            <a:endParaRPr lang="en-US" dirty="0">
              <a:solidFill>
                <a:srgbClr val="008000"/>
              </a:solidFill>
            </a:endParaRPr>
          </a:p>
          <a:p>
            <a:pPr lvl="1">
              <a:buFont typeface="Lucida Grande"/>
              <a:buChar char="-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Inversion of control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(less intuitive,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no synchronization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72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Implicit</a:t>
            </a:r>
            <a:r>
              <a:rPr lang="fr-FR" dirty="0" smtClean="0"/>
              <a:t> futures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 </a:t>
            </a:r>
            <a:r>
              <a:rPr lang="fr-FR" dirty="0" err="1" smtClean="0"/>
              <a:t>ProActive</a:t>
            </a:r>
            <a:endParaRPr lang="fr-FR" dirty="0" smtClean="0"/>
          </a:p>
          <a:p>
            <a:pPr lvl="1"/>
            <a:r>
              <a:rPr lang="fr-FR" dirty="0" smtClean="0"/>
              <a:t>Future </a:t>
            </a:r>
            <a:r>
              <a:rPr lang="fr-FR" dirty="0" err="1" smtClean="0"/>
              <a:t>created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upon</a:t>
            </a:r>
            <a:r>
              <a:rPr lang="fr-FR" dirty="0" smtClean="0"/>
              <a:t> </a:t>
            </a:r>
            <a:r>
              <a:rPr lang="fr-FR" dirty="0" err="1" smtClean="0"/>
              <a:t>asynchronous</a:t>
            </a:r>
            <a:r>
              <a:rPr lang="fr-FR" dirty="0" smtClean="0"/>
              <a:t> invocation -- </a:t>
            </a:r>
            <a:r>
              <a:rPr lang="fr-FR" dirty="0" err="1" smtClean="0"/>
              <a:t>method</a:t>
            </a:r>
            <a:r>
              <a:rPr lang="fr-FR" dirty="0" smtClean="0"/>
              <a:t> call on an active </a:t>
            </a:r>
            <a:r>
              <a:rPr lang="fr-FR" dirty="0" err="1" smtClean="0"/>
              <a:t>object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No future type</a:t>
            </a:r>
          </a:p>
          <a:p>
            <a:pPr lvl="1"/>
            <a:r>
              <a:rPr lang="fr-FR" dirty="0" smtClean="0"/>
              <a:t>No explicit future </a:t>
            </a:r>
            <a:r>
              <a:rPr lang="fr-FR" dirty="0" err="1" smtClean="0"/>
              <a:t>operation</a:t>
            </a:r>
            <a:endParaRPr lang="fr-FR" dirty="0" smtClean="0"/>
          </a:p>
          <a:p>
            <a:pPr lvl="1"/>
            <a:r>
              <a:rPr lang="fr-FR" dirty="0" smtClean="0"/>
              <a:t>First class futures </a:t>
            </a:r>
            <a:endParaRPr lang="fr-FR" dirty="0"/>
          </a:p>
        </p:txBody>
      </p:sp>
      <p:sp>
        <p:nvSpPr>
          <p:cNvPr id="4" name="Flèche droite rayée 3"/>
          <p:cNvSpPr/>
          <p:nvPr/>
        </p:nvSpPr>
        <p:spPr bwMode="auto">
          <a:xfrm>
            <a:off x="3809914" y="3527564"/>
            <a:ext cx="415023" cy="190904"/>
          </a:xfrm>
          <a:prstGeom prst="stripedRightArrow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13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Class Futures and wait-by-necessity</a:t>
            </a:r>
            <a:endParaRPr lang="en-GB" dirty="0"/>
          </a:p>
        </p:txBody>
      </p:sp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1828800" y="4648200"/>
            <a:ext cx="1905000" cy="14478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6" name="Freeform 2"/>
          <p:cNvSpPr>
            <a:spLocks/>
          </p:cNvSpPr>
          <p:nvPr/>
        </p:nvSpPr>
        <p:spPr bwMode="auto">
          <a:xfrm flipV="1">
            <a:off x="2209800" y="3505200"/>
            <a:ext cx="1563688" cy="76200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solidFill>
            <a:srgbClr val="C9CEE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71600" y="1524000"/>
            <a:ext cx="3200400" cy="25908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057400" y="3429000"/>
            <a:ext cx="1981200" cy="228600"/>
          </a:xfrm>
          <a:prstGeom prst="roundRect">
            <a:avLst>
              <a:gd name="adj" fmla="val 50000"/>
            </a:avLst>
          </a:prstGeom>
          <a:solidFill>
            <a:srgbClr val="C9CEE2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600" b="1" dirty="0" err="1" smtClean="0">
                <a:solidFill>
                  <a:srgbClr val="000000"/>
                </a:solidFill>
              </a:rPr>
              <a:t>delta.snd</a:t>
            </a:r>
            <a:r>
              <a:rPr lang="fr-FR" sz="1600" b="1" dirty="0" smtClean="0">
                <a:solidFill>
                  <a:srgbClr val="000000"/>
                </a:solidFill>
              </a:rPr>
              <a:t>(</a:t>
            </a:r>
            <a:r>
              <a:rPr lang="fr-FR" sz="1600" b="1" dirty="0" err="1" smtClean="0">
                <a:solidFill>
                  <a:srgbClr val="000000"/>
                </a:solidFill>
              </a:rPr>
              <a:t>result</a:t>
            </a:r>
            <a:r>
              <a:rPr lang="fr-FR" sz="1600" b="1" dirty="0" smtClean="0">
                <a:solidFill>
                  <a:srgbClr val="000000"/>
                </a:solidFill>
              </a:rPr>
              <a:t>)</a:t>
            </a:r>
            <a:endParaRPr lang="fr-FR" sz="1600" b="1" dirty="0">
              <a:solidFill>
                <a:srgbClr val="000000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15000" y="1371600"/>
            <a:ext cx="3200400" cy="28194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629400" y="3733800"/>
            <a:ext cx="14478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29400" y="3733800"/>
            <a:ext cx="5334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162800" y="3733800"/>
            <a:ext cx="422275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329238" y="14478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latin typeface="Symbol" charset="2"/>
              </a:rPr>
              <a:t>b</a:t>
            </a:r>
            <a:endParaRPr lang="fr-FR" sz="2400" b="1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19200" y="12192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latin typeface="Symbol" charset="2"/>
              </a:rPr>
              <a:t>a</a:t>
            </a:r>
            <a:endParaRPr lang="fr-FR" sz="2400" b="1" dirty="0"/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1695450" y="2133600"/>
            <a:ext cx="742950" cy="609600"/>
            <a:chOff x="540" y="1440"/>
            <a:chExt cx="468" cy="384"/>
          </a:xfrm>
          <a:solidFill>
            <a:srgbClr val="C9CEE2"/>
          </a:solidFill>
        </p:grpSpPr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540" y="1440"/>
              <a:ext cx="468" cy="384"/>
            </a:xfrm>
            <a:prstGeom prst="diamond">
              <a:avLst/>
            </a:prstGeom>
            <a:grpFill/>
            <a:ln w="190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GB" sz="1400" b="1" dirty="0"/>
            </a:p>
          </p:txBody>
        </p:sp>
        <p:pic>
          <p:nvPicPr>
            <p:cNvPr id="19" name="Picture 26" descr="fooab"/>
            <p:cNvPicPr>
              <a:picLocks noChangeAspect="1" noChangeArrowheads="1"/>
            </p:cNvPicPr>
            <p:nvPr/>
          </p:nvPicPr>
          <p:blipFill rotWithShape="1">
            <a:blip r:embed="rId2"/>
            <a:srcRect r="84158"/>
            <a:stretch/>
          </p:blipFill>
          <p:spPr bwMode="auto">
            <a:xfrm>
              <a:off x="712" y="1584"/>
              <a:ext cx="48" cy="1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1676400" y="434340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latin typeface="Symbol" charset="2"/>
              </a:rPr>
              <a:t>d</a:t>
            </a:r>
            <a:endParaRPr lang="fr-FR" sz="2400" b="1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2133600" y="4800600"/>
            <a:ext cx="152400" cy="76200"/>
          </a:xfrm>
          <a:prstGeom prst="ellipse">
            <a:avLst/>
          </a:prstGeom>
          <a:solidFill>
            <a:srgbClr val="C9CEE2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2209800" y="5486400"/>
            <a:ext cx="6096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2514600" y="4800600"/>
            <a:ext cx="152400" cy="76200"/>
          </a:xfrm>
          <a:prstGeom prst="ellipse">
            <a:avLst/>
          </a:prstGeom>
          <a:solidFill>
            <a:srgbClr val="C9CEE2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4" name="Oval 34"/>
          <p:cNvSpPr>
            <a:spLocks noChangeArrowheads="1"/>
          </p:cNvSpPr>
          <p:nvPr/>
        </p:nvSpPr>
        <p:spPr bwMode="auto">
          <a:xfrm>
            <a:off x="2667000" y="4953000"/>
            <a:ext cx="152400" cy="76200"/>
          </a:xfrm>
          <a:prstGeom prst="ellipse">
            <a:avLst/>
          </a:prstGeom>
          <a:solidFill>
            <a:srgbClr val="C9CEE2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2514600" y="3810000"/>
            <a:ext cx="990600" cy="1524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2819400" y="3810000"/>
            <a:ext cx="381000" cy="1524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2514600" y="5486400"/>
            <a:ext cx="3048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cxnSp>
        <p:nvCxnSpPr>
          <p:cNvPr id="28" name="AutoShape 40"/>
          <p:cNvCxnSpPr>
            <a:cxnSpLocks noChangeShapeType="1"/>
            <a:stCxn id="32" idx="3"/>
            <a:endCxn id="11" idx="1"/>
          </p:cNvCxnSpPr>
          <p:nvPr/>
        </p:nvCxnSpPr>
        <p:spPr bwMode="auto">
          <a:xfrm>
            <a:off x="2438400" y="2438400"/>
            <a:ext cx="4191000" cy="1447800"/>
          </a:xfrm>
          <a:prstGeom prst="curvedConnector3">
            <a:avLst>
              <a:gd name="adj1" fmla="val 50000"/>
            </a:avLst>
          </a:prstGeom>
          <a:noFill/>
          <a:ln w="28575" cmpd="sng">
            <a:solidFill>
              <a:schemeClr val="bg2">
                <a:lumMod val="60000"/>
                <a:lumOff val="40000"/>
              </a:schemeClr>
            </a:solidFill>
            <a:round/>
            <a:headEnd type="none"/>
            <a:tailEnd type="triangle" w="lg" len="lg"/>
          </a:ln>
        </p:spPr>
      </p:cxnSp>
      <p:sp>
        <p:nvSpPr>
          <p:cNvPr id="29" name="Line 41"/>
          <p:cNvSpPr>
            <a:spLocks noChangeShapeType="1"/>
          </p:cNvSpPr>
          <p:nvPr/>
        </p:nvSpPr>
        <p:spPr bwMode="auto">
          <a:xfrm flipH="1" flipV="1">
            <a:off x="2286000" y="26670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42"/>
          <p:cNvSpPr>
            <a:spLocks/>
          </p:cNvSpPr>
          <p:nvPr/>
        </p:nvSpPr>
        <p:spPr bwMode="auto">
          <a:xfrm>
            <a:off x="2743200" y="3581400"/>
            <a:ext cx="2654300" cy="1295400"/>
          </a:xfrm>
          <a:custGeom>
            <a:avLst/>
            <a:gdLst>
              <a:gd name="T0" fmla="*/ 2056447500 w 1672"/>
              <a:gd name="T1" fmla="*/ 0 h 816"/>
              <a:gd name="T2" fmla="*/ 2147483647 w 1672"/>
              <a:gd name="T3" fmla="*/ 1693545000 h 816"/>
              <a:gd name="T4" fmla="*/ 0 w 1672"/>
              <a:gd name="T5" fmla="*/ 2056447500 h 816"/>
              <a:gd name="T6" fmla="*/ 0 60000 65536"/>
              <a:gd name="T7" fmla="*/ 0 60000 65536"/>
              <a:gd name="T8" fmla="*/ 0 60000 65536"/>
              <a:gd name="T9" fmla="*/ 0 w 1672"/>
              <a:gd name="T10" fmla="*/ 0 h 816"/>
              <a:gd name="T11" fmla="*/ 1672 w 1672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2" h="816">
                <a:moveTo>
                  <a:pt x="816" y="0"/>
                </a:moveTo>
                <a:cubicBezTo>
                  <a:pt x="1244" y="268"/>
                  <a:pt x="1672" y="536"/>
                  <a:pt x="1536" y="672"/>
                </a:cubicBezTo>
                <a:cubicBezTo>
                  <a:pt x="1400" y="808"/>
                  <a:pt x="700" y="812"/>
                  <a:pt x="0" y="81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>
            <a:off x="1695450" y="2133600"/>
            <a:ext cx="742950" cy="609600"/>
          </a:xfrm>
          <a:prstGeom prst="diamond">
            <a:avLst/>
          </a:prstGeom>
          <a:solidFill>
            <a:srgbClr val="C9CEE2"/>
          </a:solidFill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b="1" dirty="0" smtClean="0"/>
              <a:t>f</a:t>
            </a:r>
            <a:endParaRPr lang="en-GB" sz="1400" b="1" dirty="0"/>
          </a:p>
        </p:txBody>
      </p:sp>
      <p:cxnSp>
        <p:nvCxnSpPr>
          <p:cNvPr id="34" name="AutoShape 51"/>
          <p:cNvCxnSpPr>
            <a:cxnSpLocks noChangeShapeType="1"/>
            <a:stCxn id="5" idx="3"/>
            <a:endCxn id="11" idx="2"/>
          </p:cNvCxnSpPr>
          <p:nvPr/>
        </p:nvCxnSpPr>
        <p:spPr bwMode="auto">
          <a:xfrm flipV="1">
            <a:off x="3733800" y="4038600"/>
            <a:ext cx="3162300" cy="1333500"/>
          </a:xfrm>
          <a:prstGeom prst="curvedConnector2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lg" len="lg"/>
          </a:ln>
        </p:spPr>
      </p:cxn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2819400" y="5486400"/>
            <a:ext cx="1524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grpSp>
        <p:nvGrpSpPr>
          <p:cNvPr id="3" name="Grouper 2"/>
          <p:cNvGrpSpPr/>
          <p:nvPr/>
        </p:nvGrpSpPr>
        <p:grpSpPr>
          <a:xfrm>
            <a:off x="6477000" y="2400300"/>
            <a:ext cx="838200" cy="1333500"/>
            <a:chOff x="2184400" y="4076700"/>
            <a:chExt cx="838200" cy="1333500"/>
          </a:xfrm>
        </p:grpSpPr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2413000" y="4991100"/>
              <a:ext cx="304800" cy="1524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2184400" y="43815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37" name="AutoShape 14"/>
            <p:cNvCxnSpPr>
              <a:cxnSpLocks noChangeShapeType="1"/>
              <a:stCxn id="35" idx="0"/>
              <a:endCxn id="36" idx="4"/>
            </p:cNvCxnSpPr>
            <p:nvPr/>
          </p:nvCxnSpPr>
          <p:spPr bwMode="auto">
            <a:xfrm flipH="1" flipV="1">
              <a:off x="2336800" y="4619625"/>
              <a:ext cx="228600" cy="361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15"/>
            <p:cNvCxnSpPr>
              <a:cxnSpLocks noChangeShapeType="1"/>
              <a:stCxn id="36" idx="7"/>
              <a:endCxn id="39" idx="3"/>
            </p:cNvCxnSpPr>
            <p:nvPr/>
          </p:nvCxnSpPr>
          <p:spPr bwMode="auto">
            <a:xfrm flipV="1">
              <a:off x="2444750" y="4281488"/>
              <a:ext cx="317500" cy="123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2717800" y="40767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0" name="AutoShape 74"/>
            <p:cNvCxnSpPr>
              <a:cxnSpLocks noChangeShapeType="1"/>
              <a:endCxn id="35" idx="4"/>
            </p:cNvCxnSpPr>
            <p:nvPr/>
          </p:nvCxnSpPr>
          <p:spPr bwMode="auto">
            <a:xfrm flipV="1">
              <a:off x="2457450" y="5153025"/>
              <a:ext cx="107950" cy="257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" name="Grouper 40"/>
          <p:cNvGrpSpPr/>
          <p:nvPr/>
        </p:nvGrpSpPr>
        <p:grpSpPr>
          <a:xfrm>
            <a:off x="6489700" y="2400300"/>
            <a:ext cx="838200" cy="1333500"/>
            <a:chOff x="2184400" y="4076700"/>
            <a:chExt cx="838200" cy="1333500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2413000" y="4991100"/>
              <a:ext cx="304800" cy="1524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2184400" y="43815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4" name="AutoShape 14"/>
            <p:cNvCxnSpPr>
              <a:cxnSpLocks noChangeShapeType="1"/>
              <a:stCxn id="42" idx="0"/>
              <a:endCxn id="43" idx="4"/>
            </p:cNvCxnSpPr>
            <p:nvPr/>
          </p:nvCxnSpPr>
          <p:spPr bwMode="auto">
            <a:xfrm flipH="1" flipV="1">
              <a:off x="2336800" y="4619625"/>
              <a:ext cx="228600" cy="361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15"/>
            <p:cNvCxnSpPr>
              <a:cxnSpLocks noChangeShapeType="1"/>
              <a:stCxn id="43" idx="7"/>
              <a:endCxn id="46" idx="3"/>
            </p:cNvCxnSpPr>
            <p:nvPr/>
          </p:nvCxnSpPr>
          <p:spPr bwMode="auto">
            <a:xfrm flipV="1">
              <a:off x="2444750" y="4281488"/>
              <a:ext cx="317500" cy="123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2717800" y="40767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7" name="AutoShape 74"/>
            <p:cNvCxnSpPr>
              <a:cxnSpLocks noChangeShapeType="1"/>
              <a:endCxn id="42" idx="4"/>
            </p:cNvCxnSpPr>
            <p:nvPr/>
          </p:nvCxnSpPr>
          <p:spPr bwMode="auto">
            <a:xfrm flipV="1">
              <a:off x="2457450" y="5153025"/>
              <a:ext cx="107950" cy="257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Grouper 47"/>
          <p:cNvGrpSpPr/>
          <p:nvPr/>
        </p:nvGrpSpPr>
        <p:grpSpPr>
          <a:xfrm>
            <a:off x="6477000" y="2400300"/>
            <a:ext cx="838200" cy="1333500"/>
            <a:chOff x="2184400" y="4076700"/>
            <a:chExt cx="838200" cy="1333500"/>
          </a:xfrm>
        </p:grpSpPr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2413000" y="4991100"/>
              <a:ext cx="304800" cy="1524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0" name="Oval 10"/>
            <p:cNvSpPr>
              <a:spLocks noChangeArrowheads="1"/>
            </p:cNvSpPr>
            <p:nvPr/>
          </p:nvSpPr>
          <p:spPr bwMode="auto">
            <a:xfrm>
              <a:off x="2184400" y="43815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1" name="AutoShape 14"/>
            <p:cNvCxnSpPr>
              <a:cxnSpLocks noChangeShapeType="1"/>
              <a:stCxn id="49" idx="0"/>
              <a:endCxn id="50" idx="4"/>
            </p:cNvCxnSpPr>
            <p:nvPr/>
          </p:nvCxnSpPr>
          <p:spPr bwMode="auto">
            <a:xfrm flipH="1" flipV="1">
              <a:off x="2336800" y="4619625"/>
              <a:ext cx="228600" cy="361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15"/>
            <p:cNvCxnSpPr>
              <a:cxnSpLocks noChangeShapeType="1"/>
              <a:stCxn id="50" idx="7"/>
              <a:endCxn id="53" idx="3"/>
            </p:cNvCxnSpPr>
            <p:nvPr/>
          </p:nvCxnSpPr>
          <p:spPr bwMode="auto">
            <a:xfrm flipV="1">
              <a:off x="2444750" y="4281488"/>
              <a:ext cx="317500" cy="123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2717800" y="40767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4" name="AutoShape 74"/>
            <p:cNvCxnSpPr>
              <a:cxnSpLocks noChangeShapeType="1"/>
              <a:endCxn id="49" idx="4"/>
            </p:cNvCxnSpPr>
            <p:nvPr/>
          </p:nvCxnSpPr>
          <p:spPr bwMode="auto">
            <a:xfrm flipV="1">
              <a:off x="2457450" y="5153025"/>
              <a:ext cx="107950" cy="257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" name="AutoShape 5"/>
          <p:cNvSpPr>
            <a:spLocks noChangeArrowheads="1"/>
          </p:cNvSpPr>
          <p:nvPr/>
        </p:nvSpPr>
        <p:spPr bwMode="auto">
          <a:xfrm>
            <a:off x="6134100" y="2133600"/>
            <a:ext cx="2057400" cy="16002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1828800" y="5196840"/>
            <a:ext cx="1981200" cy="228600"/>
          </a:xfrm>
          <a:prstGeom prst="roundRect">
            <a:avLst>
              <a:gd name="adj" fmla="val 50000"/>
            </a:avLst>
          </a:prstGeom>
          <a:solidFill>
            <a:srgbClr val="C9CEE2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600" b="1" dirty="0" err="1" smtClean="0">
                <a:solidFill>
                  <a:srgbClr val="FF0000"/>
                </a:solidFill>
              </a:rPr>
              <a:t>result.check</a:t>
            </a:r>
            <a:r>
              <a:rPr lang="fr-FR" sz="1600" b="1" dirty="0" smtClean="0">
                <a:solidFill>
                  <a:srgbClr val="FF0000"/>
                </a:solidFill>
              </a:rPr>
              <a:t>()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0896" y="5348302"/>
            <a:ext cx="1356608" cy="4428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WBN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38600" y="4876800"/>
            <a:ext cx="5041900" cy="1631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buFont typeface="Lucida Grande"/>
              <a:buChar char="+"/>
            </a:pPr>
            <a:r>
              <a:rPr lang="en-US" sz="2000" dirty="0" smtClean="0">
                <a:solidFill>
                  <a:srgbClr val="008000"/>
                </a:solidFill>
              </a:rPr>
              <a:t>Transparent</a:t>
            </a:r>
          </a:p>
          <a:p>
            <a:pPr lvl="1">
              <a:buFont typeface="Lucida Grande"/>
              <a:buChar char="+"/>
            </a:pPr>
            <a:r>
              <a:rPr lang="en-US" sz="2000" dirty="0" smtClean="0">
                <a:solidFill>
                  <a:srgbClr val="008000"/>
                </a:solidFill>
              </a:rPr>
              <a:t>Data-flow synchronization: efficient and less deadlocks</a:t>
            </a:r>
            <a:endParaRPr lang="en-US" sz="2000" dirty="0">
              <a:solidFill>
                <a:srgbClr val="008000"/>
              </a:solidFill>
            </a:endParaRPr>
          </a:p>
          <a:p>
            <a:pPr lvl="1">
              <a:buFont typeface="Lucida Grande"/>
              <a:buChar char="-"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Difficult to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know where futures are </a:t>
            </a:r>
            <a:b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to find deadlocks</a:t>
            </a:r>
            <a:endParaRPr lang="fr-FR" sz="2000" dirty="0"/>
          </a:p>
        </p:txBody>
      </p:sp>
      <p:sp>
        <p:nvSpPr>
          <p:cNvPr id="58" name="Explosion 1 57"/>
          <p:cNvSpPr/>
          <p:nvPr/>
        </p:nvSpPr>
        <p:spPr bwMode="auto">
          <a:xfrm>
            <a:off x="8044845" y="992224"/>
            <a:ext cx="1351280" cy="758752"/>
          </a:xfrm>
          <a:prstGeom prst="irregularSeal1">
            <a:avLst/>
          </a:prstGeom>
          <a:solidFill>
            <a:srgbClr val="CCFFCC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r-FR" dirty="0" smtClean="0"/>
              <a:t>ASP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109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3 0.03334 L 0.13959 0.4333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5 0.07871 L -0.37084 0.31574 " pathEditMode="relative" ptsTypes="AA">
                                      <p:cBhvr>
                                        <p:cTn id="3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06 0.03612 L -0.49723 -0.05833 " pathEditMode="relative" ptsTypes="AA"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" grpId="0" animBg="1"/>
      <p:bldP spid="30" grpId="0" animBg="1"/>
      <p:bldP spid="33" grpId="0" animBg="1"/>
      <p:bldP spid="55" grpId="0" animBg="1"/>
      <p:bldP spid="56" grpId="0" animBg="1"/>
      <p:bldP spid="57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word on transparency</a:t>
            </a:r>
            <a:endParaRPr lang="en-GB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400" y="1007268"/>
            <a:ext cx="8602662" cy="5220812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What can be transparent/explicit?</a:t>
            </a:r>
          </a:p>
          <a:p>
            <a:r>
              <a:rPr lang="en-GB" noProof="0" dirty="0" smtClean="0"/>
              <a:t>Asynchronous method </a:t>
            </a:r>
            <a:r>
              <a:rPr lang="en-GB" dirty="0" smtClean="0"/>
              <a:t>calls</a:t>
            </a:r>
            <a:endParaRPr lang="en-GB" dirty="0"/>
          </a:p>
          <a:p>
            <a:pPr lvl="1"/>
            <a:r>
              <a:rPr lang="en-GB" dirty="0" err="1" smtClean="0"/>
              <a:t>o!m</a:t>
            </a:r>
            <a:r>
              <a:rPr lang="en-GB" dirty="0" smtClean="0"/>
              <a:t>() in ABS and Encore – versus </a:t>
            </a:r>
            <a:r>
              <a:rPr lang="en-GB" dirty="0" err="1" smtClean="0"/>
              <a:t>o.m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/>
              <a:t>o</a:t>
            </a:r>
            <a:r>
              <a:rPr lang="en-GB" dirty="0" err="1" smtClean="0"/>
              <a:t>.m</a:t>
            </a:r>
            <a:r>
              <a:rPr lang="en-GB" dirty="0" smtClean="0"/>
              <a:t>() in </a:t>
            </a:r>
            <a:r>
              <a:rPr lang="en-GB" dirty="0" err="1" smtClean="0"/>
              <a:t>ProActive</a:t>
            </a:r>
            <a:r>
              <a:rPr lang="en-GB" dirty="0" smtClean="0"/>
              <a:t> – is o an active of passive object?</a:t>
            </a:r>
          </a:p>
          <a:p>
            <a:r>
              <a:rPr lang="en-GB" dirty="0" smtClean="0"/>
              <a:t>Futures</a:t>
            </a:r>
          </a:p>
          <a:p>
            <a:pPr lvl="1"/>
            <a:r>
              <a:rPr lang="en-GB" dirty="0" smtClean="0"/>
              <a:t>In ABS: </a:t>
            </a:r>
            <a:r>
              <a:rPr lang="en-GB" dirty="0" err="1" smtClean="0"/>
              <a:t>Fut</a:t>
            </a:r>
            <a:r>
              <a:rPr lang="en-GB" dirty="0" smtClean="0"/>
              <a:t>&lt;</a:t>
            </a:r>
            <a:r>
              <a:rPr lang="en-GB" dirty="0" err="1" smtClean="0"/>
              <a:t>int</a:t>
            </a:r>
            <a:r>
              <a:rPr lang="en-GB" dirty="0" smtClean="0"/>
              <a:t>&gt; f = </a:t>
            </a:r>
            <a:r>
              <a:rPr lang="en-GB" dirty="0" err="1" smtClean="0"/>
              <a:t>o!m</a:t>
            </a:r>
            <a:r>
              <a:rPr lang="en-GB" dirty="0" smtClean="0"/>
              <a:t>() ; await f? ; x=</a:t>
            </a:r>
            <a:r>
              <a:rPr lang="en-GB" dirty="0" err="1" smtClean="0"/>
              <a:t>f.get</a:t>
            </a:r>
            <a:r>
              <a:rPr lang="en-GB" dirty="0" smtClean="0"/>
              <a:t> ; </a:t>
            </a:r>
            <a:r>
              <a:rPr lang="en-GB" dirty="0" err="1" smtClean="0"/>
              <a:t>x.foo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In </a:t>
            </a:r>
            <a:r>
              <a:rPr lang="en-GB" dirty="0" err="1" smtClean="0"/>
              <a:t>ProActive</a:t>
            </a:r>
            <a:r>
              <a:rPr lang="en-GB" dirty="0" smtClean="0"/>
              <a:t>: x=</a:t>
            </a:r>
            <a:r>
              <a:rPr lang="en-GB" dirty="0" err="1" smtClean="0"/>
              <a:t>o.m</a:t>
            </a:r>
            <a:r>
              <a:rPr lang="en-GB" dirty="0" smtClean="0"/>
              <a:t>(); </a:t>
            </a:r>
            <a:r>
              <a:rPr lang="en-GB" dirty="0" err="1" smtClean="0"/>
              <a:t>x.foo</a:t>
            </a:r>
            <a:r>
              <a:rPr lang="en-GB" dirty="0" smtClean="0"/>
              <a:t>()</a:t>
            </a:r>
          </a:p>
        </p:txBody>
      </p:sp>
      <p:cxnSp>
        <p:nvCxnSpPr>
          <p:cNvPr id="5" name="Connecteur droit 4"/>
          <p:cNvCxnSpPr/>
          <p:nvPr/>
        </p:nvCxnSpPr>
        <p:spPr bwMode="auto">
          <a:xfrm flipV="1">
            <a:off x="2357120" y="3609214"/>
            <a:ext cx="485261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necteur droit 17"/>
          <p:cNvCxnSpPr/>
          <p:nvPr/>
        </p:nvCxnSpPr>
        <p:spPr bwMode="auto">
          <a:xfrm flipV="1">
            <a:off x="4864946" y="3639694"/>
            <a:ext cx="88392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necteur droit 18"/>
          <p:cNvCxnSpPr/>
          <p:nvPr/>
        </p:nvCxnSpPr>
        <p:spPr bwMode="auto">
          <a:xfrm flipV="1">
            <a:off x="6676569" y="3629534"/>
            <a:ext cx="44704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310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Conclusion: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640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to </a:t>
            </a:r>
            <a:r>
              <a:rPr lang="fr-FR" dirty="0" err="1"/>
              <a:t>Systematic</a:t>
            </a:r>
            <a:r>
              <a:rPr lang="fr-FR" dirty="0"/>
              <a:t> </a:t>
            </a:r>
            <a:r>
              <a:rPr lang="fr-FR" dirty="0" err="1"/>
              <a:t>Deployment</a:t>
            </a:r>
            <a:r>
              <a:rPr lang="fr-FR" dirty="0"/>
              <a:t> of </a:t>
            </a:r>
            <a:r>
              <a:rPr lang="fr-FR" dirty="0" err="1"/>
              <a:t>Distributed</a:t>
            </a:r>
            <a:r>
              <a:rPr lang="fr-FR" dirty="0"/>
              <a:t> Active </a:t>
            </a:r>
            <a:r>
              <a:rPr lang="fr-FR" dirty="0" err="1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Systematic</a:t>
            </a:r>
            <a:r>
              <a:rPr lang="fr-FR" dirty="0" smtClean="0"/>
              <a:t> translation of </a:t>
            </a:r>
            <a:r>
              <a:rPr lang="fr-FR" dirty="0" err="1" smtClean="0"/>
              <a:t>cooperative</a:t>
            </a:r>
            <a:r>
              <a:rPr lang="fr-FR" dirty="0" smtClean="0"/>
              <a:t> active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multi-</a:t>
            </a:r>
            <a:r>
              <a:rPr lang="fr-FR" dirty="0" err="1" smtClean="0"/>
              <a:t>threaded</a:t>
            </a:r>
            <a:r>
              <a:rPr lang="fr-FR" dirty="0" smtClean="0"/>
              <a:t> active </a:t>
            </a:r>
            <a:r>
              <a:rPr lang="fr-FR" dirty="0" err="1" smtClean="0"/>
              <a:t>objects</a:t>
            </a:r>
            <a:endParaRPr lang="fr-FR" dirty="0" smtClean="0"/>
          </a:p>
          <a:p>
            <a:pPr lvl="1"/>
            <a:r>
              <a:rPr lang="fr-FR" dirty="0" err="1" smtClean="0"/>
              <a:t>Instantiation</a:t>
            </a:r>
            <a:r>
              <a:rPr lang="fr-FR" dirty="0" smtClean="0"/>
              <a:t> on ABS and </a:t>
            </a:r>
            <a:r>
              <a:rPr lang="fr-FR" dirty="0" err="1" smtClean="0"/>
              <a:t>ProActive</a:t>
            </a:r>
            <a:r>
              <a:rPr lang="fr-FR" dirty="0" smtClean="0"/>
              <a:t> </a:t>
            </a:r>
            <a:r>
              <a:rPr lang="fr-FR" dirty="0" err="1" smtClean="0"/>
              <a:t>specifically</a:t>
            </a:r>
            <a:endParaRPr lang="fr-FR" dirty="0" smtClean="0"/>
          </a:p>
          <a:p>
            <a:pPr lvl="1"/>
            <a:r>
              <a:rPr lang="fr-FR" dirty="0" err="1"/>
              <a:t>Faithful</a:t>
            </a:r>
            <a:r>
              <a:rPr lang="fr-FR" dirty="0"/>
              <a:t> </a:t>
            </a:r>
            <a:r>
              <a:rPr lang="fr-FR" dirty="0" smtClean="0"/>
              <a:t>simulation</a:t>
            </a:r>
          </a:p>
          <a:p>
            <a:r>
              <a:rPr lang="fr-FR" dirty="0" smtClean="0"/>
              <a:t>Show the </a:t>
            </a:r>
            <a:r>
              <a:rPr lang="fr-FR" dirty="0" err="1" smtClean="0"/>
              <a:t>expressiveness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of </a:t>
            </a:r>
            <a:r>
              <a:rPr lang="fr-FR" dirty="0" err="1" smtClean="0"/>
              <a:t>multiactive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</a:p>
          <a:p>
            <a:r>
              <a:rPr lang="fr-FR" dirty="0" smtClean="0"/>
              <a:t>Show the </a:t>
            </a:r>
            <a:r>
              <a:rPr lang="fr-FR" dirty="0" err="1" smtClean="0"/>
              <a:t>differences</a:t>
            </a:r>
            <a:r>
              <a:rPr lang="fr-FR" dirty="0" smtClean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between</a:t>
            </a:r>
            <a:r>
              <a:rPr lang="fr-FR" dirty="0"/>
              <a:t> </a:t>
            </a:r>
            <a:r>
              <a:rPr lang="fr-FR" dirty="0" smtClean="0"/>
              <a:t>active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languages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 </a:t>
            </a:r>
            <a:r>
              <a:rPr lang="fr-FR" dirty="0" smtClean="0"/>
              <a:t>  </a:t>
            </a:r>
            <a:r>
              <a:rPr lang="fr-FR" dirty="0" smtClean="0">
                <a:solidFill>
                  <a:srgbClr val="FF0000"/>
                </a:solidFill>
              </a:rPr>
              <a:t>≠</a:t>
            </a:r>
            <a:r>
              <a:rPr lang="fr-FR" dirty="0" err="1" smtClean="0">
                <a:solidFill>
                  <a:srgbClr val="FF0000"/>
                </a:solidFill>
              </a:rPr>
              <a:t>semantics</a:t>
            </a:r>
            <a:r>
              <a:rPr lang="fr-FR" dirty="0" smtClean="0">
                <a:solidFill>
                  <a:srgbClr val="FF0000"/>
                </a:solidFill>
              </a:rPr>
              <a:t> for future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	</a:t>
            </a:r>
            <a:r>
              <a:rPr lang="fr-FR" dirty="0" err="1" smtClean="0">
                <a:solidFill>
                  <a:srgbClr val="FF0000"/>
                </a:solidFill>
              </a:rPr>
              <a:t>access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7272944" y="5748586"/>
            <a:ext cx="984019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rgbClr val="000080"/>
                </a:solidFill>
              </a:rPr>
              <a:t>26</a:t>
            </a:fld>
            <a:endParaRPr lang="en-US" dirty="0">
              <a:solidFill>
                <a:srgbClr val="000080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4312556" y="3408426"/>
            <a:ext cx="2141950" cy="534211"/>
          </a:xfrm>
          <a:prstGeom prst="roundRect">
            <a:avLst>
              <a:gd name="adj" fmla="val 50000"/>
            </a:avLst>
          </a:prstGeom>
          <a:solidFill>
            <a:srgbClr val="F78946"/>
          </a:solidFill>
          <a:ln w="15875" cap="flat" cmpd="sng" algn="ctr">
            <a:solidFill>
              <a:srgbClr val="E4831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ABS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requests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6988950" y="3408426"/>
            <a:ext cx="2141950" cy="534211"/>
          </a:xfrm>
          <a:prstGeom prst="roundRect">
            <a:avLst>
              <a:gd name="adj" fmla="val 50000"/>
            </a:avLst>
          </a:prstGeom>
          <a:solidFill>
            <a:srgbClr val="F78946"/>
          </a:solidFill>
          <a:ln w="15875" cap="flat" cmpd="sng" algn="ctr">
            <a:solidFill>
              <a:srgbClr val="E4831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MultiASP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requests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4312556" y="4122066"/>
            <a:ext cx="2141950" cy="534211"/>
          </a:xfrm>
          <a:prstGeom prst="roundRect">
            <a:avLst>
              <a:gd name="adj" fmla="val 50000"/>
            </a:avLst>
          </a:prstGeom>
          <a:solidFill>
            <a:srgbClr val="F78946"/>
          </a:solidFill>
          <a:ln w="15875" cap="flat" cmpd="sng" algn="ctr">
            <a:solidFill>
              <a:srgbClr val="E4831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ABS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COGs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6988950" y="4122066"/>
            <a:ext cx="2141950" cy="534211"/>
          </a:xfrm>
          <a:prstGeom prst="roundRect">
            <a:avLst>
              <a:gd name="adj" fmla="val 50000"/>
            </a:avLst>
          </a:prstGeom>
          <a:solidFill>
            <a:srgbClr val="F78946"/>
          </a:solidFill>
          <a:ln w="15875" cap="flat" cmpd="sng" algn="ctr">
            <a:solidFill>
              <a:srgbClr val="E4831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MultiASP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activities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4312556" y="4836714"/>
            <a:ext cx="2141950" cy="534211"/>
          </a:xfrm>
          <a:prstGeom prst="roundRect">
            <a:avLst>
              <a:gd name="adj" fmla="val 50000"/>
            </a:avLst>
          </a:prstGeom>
          <a:solidFill>
            <a:srgbClr val="F78946"/>
          </a:solidFill>
          <a:ln w="15875" cap="flat" cmpd="sng" algn="ctr">
            <a:solidFill>
              <a:srgbClr val="E4831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ABS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6988950" y="4836714"/>
            <a:ext cx="2141950" cy="534211"/>
          </a:xfrm>
          <a:prstGeom prst="roundRect">
            <a:avLst>
              <a:gd name="adj" fmla="val 50000"/>
            </a:avLst>
          </a:prstGeom>
          <a:solidFill>
            <a:srgbClr val="F78946"/>
          </a:solidFill>
          <a:ln w="15875" cap="flat" cmpd="sng" algn="ctr">
            <a:solidFill>
              <a:srgbClr val="E4831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MultiASP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4280825" y="5548200"/>
            <a:ext cx="2141950" cy="534211"/>
          </a:xfrm>
          <a:prstGeom prst="roundRect">
            <a:avLst>
              <a:gd name="adj" fmla="val 50000"/>
            </a:avLst>
          </a:prstGeom>
          <a:solidFill>
            <a:srgbClr val="F78946"/>
          </a:solidFill>
          <a:ln w="15875" cap="flat" cmpd="sng" algn="ctr">
            <a:solidFill>
              <a:srgbClr val="E4831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ABS futures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986029" y="5548201"/>
            <a:ext cx="2141950" cy="534211"/>
          </a:xfrm>
          <a:prstGeom prst="roundRect">
            <a:avLst>
              <a:gd name="adj" fmla="val 50000"/>
            </a:avLst>
          </a:prstGeom>
          <a:solidFill>
            <a:srgbClr val="F78946"/>
          </a:solidFill>
          <a:ln w="15875" cap="flat" cmpd="sng" algn="ctr">
            <a:solidFill>
              <a:srgbClr val="E4831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MultiASP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futures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Connecteur droit avec flèche 37"/>
          <p:cNvCxnSpPr>
            <a:stCxn id="30" idx="3"/>
            <a:endCxn id="31" idx="1"/>
          </p:cNvCxnSpPr>
          <p:nvPr/>
        </p:nvCxnSpPr>
        <p:spPr>
          <a:xfrm>
            <a:off x="6454506" y="3675532"/>
            <a:ext cx="534444" cy="0"/>
          </a:xfrm>
          <a:prstGeom prst="straightConnector1">
            <a:avLst/>
          </a:prstGeom>
          <a:noFill/>
          <a:ln w="38100" cap="flat" cmpd="sng" algn="ctr">
            <a:solidFill>
              <a:srgbClr val="E48312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39" name="Connecteur droit avec flèche 38"/>
          <p:cNvCxnSpPr>
            <a:stCxn id="32" idx="3"/>
            <a:endCxn id="33" idx="1"/>
          </p:cNvCxnSpPr>
          <p:nvPr/>
        </p:nvCxnSpPr>
        <p:spPr>
          <a:xfrm>
            <a:off x="6454506" y="4389172"/>
            <a:ext cx="534444" cy="0"/>
          </a:xfrm>
          <a:prstGeom prst="straightConnector1">
            <a:avLst/>
          </a:prstGeom>
          <a:noFill/>
          <a:ln w="38100" cap="flat" cmpd="sng" algn="ctr">
            <a:solidFill>
              <a:srgbClr val="E48312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40" name="Connecteur droit avec flèche 39"/>
          <p:cNvCxnSpPr>
            <a:stCxn id="34" idx="3"/>
            <a:endCxn id="35" idx="1"/>
          </p:cNvCxnSpPr>
          <p:nvPr/>
        </p:nvCxnSpPr>
        <p:spPr>
          <a:xfrm>
            <a:off x="6454506" y="5103820"/>
            <a:ext cx="534444" cy="0"/>
          </a:xfrm>
          <a:prstGeom prst="straightConnector1">
            <a:avLst/>
          </a:prstGeom>
          <a:noFill/>
          <a:ln w="38100" cap="flat" cmpd="sng" algn="ctr">
            <a:solidFill>
              <a:srgbClr val="E48312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41" name="Connecteur droit avec flèche 40"/>
          <p:cNvCxnSpPr>
            <a:stCxn id="36" idx="3"/>
            <a:endCxn id="37" idx="1"/>
          </p:cNvCxnSpPr>
          <p:nvPr/>
        </p:nvCxnSpPr>
        <p:spPr>
          <a:xfrm>
            <a:off x="6422775" y="5815306"/>
            <a:ext cx="563254" cy="1"/>
          </a:xfrm>
          <a:prstGeom prst="straightConnector1">
            <a:avLst/>
          </a:prstGeom>
          <a:noFill/>
          <a:ln w="38100" cap="flat" cmpd="sng" algn="ctr">
            <a:solidFill>
              <a:srgbClr val="E48312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42" name="ZoneTexte 41"/>
          <p:cNvSpPr txBox="1"/>
          <p:nvPr/>
        </p:nvSpPr>
        <p:spPr>
          <a:xfrm>
            <a:off x="6368285" y="3313250"/>
            <a:ext cx="27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</a:rPr>
              <a:t>1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6782272" y="3304734"/>
            <a:ext cx="27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</a:rPr>
              <a:t>1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6454506" y="4393326"/>
            <a:ext cx="534444" cy="0"/>
          </a:xfrm>
          <a:prstGeom prst="straightConnector1">
            <a:avLst/>
          </a:prstGeom>
          <a:noFill/>
          <a:ln w="38100" cap="flat" cmpd="sng" algn="ctr">
            <a:solidFill>
              <a:srgbClr val="E48312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45" name="ZoneTexte 44"/>
          <p:cNvSpPr txBox="1"/>
          <p:nvPr/>
        </p:nvSpPr>
        <p:spPr>
          <a:xfrm>
            <a:off x="6368285" y="4031044"/>
            <a:ext cx="27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</a:rPr>
              <a:t>1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6782272" y="4022528"/>
            <a:ext cx="27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</a:rPr>
              <a:t>1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6454506" y="5105924"/>
            <a:ext cx="534444" cy="0"/>
          </a:xfrm>
          <a:prstGeom prst="straightConnector1">
            <a:avLst/>
          </a:prstGeom>
          <a:noFill/>
          <a:ln w="38100" cap="flat" cmpd="sng" algn="ctr">
            <a:solidFill>
              <a:srgbClr val="E48312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48" name="ZoneTexte 47"/>
          <p:cNvSpPr txBox="1"/>
          <p:nvPr/>
        </p:nvSpPr>
        <p:spPr>
          <a:xfrm>
            <a:off x="6368285" y="4743642"/>
            <a:ext cx="27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</a:rPr>
              <a:t>1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6782272" y="4735126"/>
            <a:ext cx="27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</a:rPr>
              <a:t>1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6446790" y="5818900"/>
            <a:ext cx="534444" cy="0"/>
          </a:xfrm>
          <a:prstGeom prst="straightConnector1">
            <a:avLst/>
          </a:prstGeom>
          <a:noFill/>
          <a:ln w="38100" cap="flat" cmpd="sng" algn="ctr">
            <a:solidFill>
              <a:srgbClr val="E48312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51" name="ZoneTexte 50"/>
          <p:cNvSpPr txBox="1"/>
          <p:nvPr/>
        </p:nvSpPr>
        <p:spPr>
          <a:xfrm>
            <a:off x="6360569" y="5456618"/>
            <a:ext cx="27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</a:rPr>
              <a:t>1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774556" y="5448102"/>
            <a:ext cx="27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</a:rPr>
              <a:t>1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7862335" y="5258505"/>
            <a:ext cx="1356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</a:rPr>
              <a:t>+ copies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008701" y="2829461"/>
            <a:ext cx="3531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SHALLOW TRANSLATION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208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Deadlock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for transparent futures 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with</a:t>
            </a:r>
            <a:r>
              <a:rPr lang="fr-FR" dirty="0" smtClean="0"/>
              <a:t> Uni </a:t>
            </a:r>
            <a:r>
              <a:rPr lang="fr-FR" dirty="0" err="1" smtClean="0"/>
              <a:t>Bologna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Behavioural</a:t>
            </a:r>
            <a:r>
              <a:rPr lang="fr-FR" dirty="0" smtClean="0"/>
              <a:t> types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statically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deadlocks</a:t>
            </a:r>
            <a:r>
              <a:rPr lang="fr-FR" dirty="0" smtClean="0"/>
              <a:t> </a:t>
            </a:r>
            <a:r>
              <a:rPr lang="fr-FR" dirty="0" smtClean="0"/>
              <a:t>in ABS</a:t>
            </a:r>
          </a:p>
          <a:p>
            <a:r>
              <a:rPr lang="fr-FR" dirty="0" smtClean="0"/>
              <a:t>Extension to transparent first-class futures </a:t>
            </a:r>
            <a:r>
              <a:rPr lang="fr-FR" dirty="0" err="1" smtClean="0"/>
              <a:t>is</a:t>
            </a:r>
            <a:r>
              <a:rPr lang="fr-FR" dirty="0" smtClean="0"/>
              <a:t> not trivial</a:t>
            </a:r>
          </a:p>
          <a:p>
            <a:r>
              <a:rPr lang="fr-FR" dirty="0" err="1" smtClean="0"/>
              <a:t>Because</a:t>
            </a:r>
            <a:r>
              <a:rPr lang="fr-FR" dirty="0" smtClean="0"/>
              <a:t> of the </a:t>
            </a:r>
            <a:r>
              <a:rPr lang="fr-FR" b="1" dirty="0" smtClean="0"/>
              <a:t>data-flow </a:t>
            </a:r>
            <a:r>
              <a:rPr lang="fr-FR" dirty="0" smtClean="0"/>
              <a:t>nature: an </a:t>
            </a:r>
            <a:r>
              <a:rPr lang="fr-FR" b="1" dirty="0" err="1" smtClean="0"/>
              <a:t>unbound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behaviours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b="1" dirty="0" err="1" smtClean="0"/>
              <a:t>unfolded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</a:t>
            </a:r>
            <a:r>
              <a:rPr lang="fr-FR" dirty="0" err="1" smtClean="0"/>
              <a:t>synchronization</a:t>
            </a:r>
            <a:r>
              <a:rPr lang="fr-FR" dirty="0" smtClean="0"/>
              <a:t> point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exhibit</a:t>
            </a:r>
            <a:r>
              <a:rPr lang="fr-FR" dirty="0" smtClean="0"/>
              <a:t> an </a:t>
            </a:r>
            <a:r>
              <a:rPr lang="fr-FR" dirty="0" err="1" smtClean="0"/>
              <a:t>analysis</a:t>
            </a:r>
            <a:r>
              <a:rPr lang="fr-FR" dirty="0" smtClean="0"/>
              <a:t> for transparent futures</a:t>
            </a:r>
          </a:p>
          <a:p>
            <a:pPr lvl="1"/>
            <a:r>
              <a:rPr lang="fr-FR" dirty="0" smtClean="0"/>
              <a:t>Harder </a:t>
            </a:r>
            <a:r>
              <a:rPr lang="fr-FR" dirty="0" err="1" smtClean="0"/>
              <a:t>than</a:t>
            </a:r>
            <a:r>
              <a:rPr lang="fr-FR" dirty="0" smtClean="0"/>
              <a:t> for explicit futures</a:t>
            </a:r>
          </a:p>
          <a:p>
            <a:pPr lvl="1"/>
            <a:r>
              <a:rPr lang="fr-FR" dirty="0" err="1" smtClean="0"/>
              <a:t>Even</a:t>
            </a:r>
            <a:r>
              <a:rPr lang="fr-FR" dirty="0" smtClean="0"/>
              <a:t> more </a:t>
            </a:r>
            <a:r>
              <a:rPr lang="fr-FR" dirty="0" err="1" smtClean="0"/>
              <a:t>useful</a:t>
            </a:r>
            <a:r>
              <a:rPr lang="fr-FR" dirty="0" smtClean="0"/>
              <a:t> as </a:t>
            </a:r>
            <a:r>
              <a:rPr lang="fr-FR" dirty="0" err="1" smtClean="0"/>
              <a:t>deadlocks</a:t>
            </a:r>
            <a:r>
              <a:rPr lang="fr-FR" dirty="0" smtClean="0"/>
              <a:t> are more </a:t>
            </a:r>
            <a:r>
              <a:rPr lang="fr-FR" dirty="0" err="1" smtClean="0"/>
              <a:t>difficult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manually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63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Latest</a:t>
            </a:r>
            <a:r>
              <a:rPr lang="fr-FR" dirty="0" smtClean="0"/>
              <a:t> news and </a:t>
            </a:r>
            <a:r>
              <a:rPr lang="fr-FR" dirty="0" err="1" smtClean="0"/>
              <a:t>current</a:t>
            </a:r>
            <a:r>
              <a:rPr lang="fr-FR" dirty="0" smtClean="0"/>
              <a:t>/future directions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738" y="1220794"/>
            <a:ext cx="8247062" cy="3061305"/>
          </a:xfrm>
        </p:spPr>
        <p:txBody>
          <a:bodyPr/>
          <a:lstStyle/>
          <a:p>
            <a:r>
              <a:rPr lang="en-GB" dirty="0" smtClean="0"/>
              <a:t>A survey </a:t>
            </a:r>
            <a:r>
              <a:rPr lang="en-GB" dirty="0" smtClean="0"/>
              <a:t>paper </a:t>
            </a:r>
          </a:p>
          <a:p>
            <a:pPr marL="457200" lvl="1" indent="0">
              <a:buNone/>
            </a:pPr>
            <a:r>
              <a:rPr lang="en-GB" sz="1800" dirty="0" smtClean="0"/>
              <a:t>De Boer, Serbanescu, Hähnle, Henrio, Rochas, </a:t>
            </a:r>
            <a:r>
              <a:rPr lang="en-GB" sz="1800" dirty="0"/>
              <a:t>Chang Din </a:t>
            </a:r>
            <a:r>
              <a:rPr lang="en-GB" sz="1800" dirty="0" smtClean="0"/>
              <a:t>, </a:t>
            </a:r>
            <a:r>
              <a:rPr lang="en-GB" sz="1800" dirty="0"/>
              <a:t>Broch </a:t>
            </a:r>
            <a:r>
              <a:rPr lang="en-GB" sz="1800" dirty="0" smtClean="0"/>
              <a:t>Johnsen, Sirjani, Khamespanah, </a:t>
            </a:r>
            <a:r>
              <a:rPr lang="en-GB" sz="1800" dirty="0"/>
              <a:t>Fernandez-</a:t>
            </a:r>
            <a:r>
              <a:rPr lang="en-GB" sz="1800" dirty="0" smtClean="0"/>
              <a:t>Reyes, </a:t>
            </a:r>
            <a:r>
              <a:rPr lang="en-GB" sz="1800" dirty="0" err="1" smtClean="0"/>
              <a:t>Mingkun</a:t>
            </a:r>
            <a:r>
              <a:rPr lang="en-GB" sz="1800" dirty="0" smtClean="0"/>
              <a:t> Yang</a:t>
            </a:r>
            <a:endParaRPr lang="en-GB" sz="1800" dirty="0"/>
          </a:p>
          <a:p>
            <a:pPr marL="457200" lvl="1" indent="0">
              <a:buNone/>
            </a:pPr>
            <a:r>
              <a:rPr lang="en-GB" sz="1800" dirty="0" smtClean="0"/>
              <a:t>To be published in ACM </a:t>
            </a:r>
            <a:r>
              <a:rPr lang="en-GB" sz="1800" dirty="0"/>
              <a:t>Computing Survey</a:t>
            </a:r>
            <a:endParaRPr lang="en-GB" sz="1800" dirty="0" smtClean="0"/>
          </a:p>
          <a:p>
            <a:endParaRPr lang="en-GB" sz="1400" dirty="0" smtClean="0"/>
          </a:p>
          <a:p>
            <a:r>
              <a:rPr lang="en-GB" dirty="0" smtClean="0"/>
              <a:t>ABS as a programming language (not only </a:t>
            </a:r>
            <a:r>
              <a:rPr lang="en-GB" dirty="0" err="1" smtClean="0"/>
              <a:t>modelisation</a:t>
            </a:r>
            <a:r>
              <a:rPr lang="en-GB" dirty="0" smtClean="0"/>
              <a:t>, more efficient implementations) (CWI + ?</a:t>
            </a:r>
            <a:r>
              <a:rPr lang="en-GB" dirty="0" smtClean="0"/>
              <a:t>)</a:t>
            </a:r>
            <a:endParaRPr lang="en-GB" sz="1400" dirty="0" smtClean="0"/>
          </a:p>
          <a:p>
            <a:r>
              <a:rPr lang="en-GB" dirty="0" smtClean="0"/>
              <a:t>Encore being developed (</a:t>
            </a:r>
            <a:r>
              <a:rPr lang="en-GB" dirty="0" err="1" smtClean="0"/>
              <a:t>Uni</a:t>
            </a:r>
            <a:r>
              <a:rPr lang="en-GB" dirty="0" smtClean="0"/>
              <a:t> </a:t>
            </a:r>
            <a:r>
              <a:rPr lang="en-GB" dirty="0" smtClean="0"/>
              <a:t>Uppsala + others) </a:t>
            </a:r>
            <a:endParaRPr lang="en-GB" sz="1400" dirty="0" smtClean="0"/>
          </a:p>
          <a:p>
            <a:r>
              <a:rPr lang="en-GB" dirty="0" smtClean="0"/>
              <a:t>Study </a:t>
            </a:r>
            <a:r>
              <a:rPr lang="en-GB" dirty="0" smtClean="0"/>
              <a:t>on the different possible semantics </a:t>
            </a:r>
            <a:r>
              <a:rPr lang="en-GB" dirty="0" smtClean="0"/>
              <a:t>and type systems for futures. (</a:t>
            </a:r>
            <a:r>
              <a:rPr lang="en-GB" dirty="0" err="1" smtClean="0"/>
              <a:t>ongoing</a:t>
            </a:r>
            <a:r>
              <a:rPr lang="en-GB" dirty="0" smtClean="0"/>
              <a:t> </a:t>
            </a:r>
            <a:r>
              <a:rPr lang="mr-IN" dirty="0" smtClean="0"/>
              <a:t>–</a:t>
            </a:r>
            <a:r>
              <a:rPr lang="en-GB" dirty="0" smtClean="0"/>
              <a:t> I3S)</a:t>
            </a:r>
          </a:p>
          <a:p>
            <a:r>
              <a:rPr lang="en-GB" dirty="0" smtClean="0"/>
              <a:t>+ Numerous directions in verification and formal methods (</a:t>
            </a:r>
            <a:r>
              <a:rPr lang="en-GB" dirty="0" err="1" smtClean="0"/>
              <a:t>Uni</a:t>
            </a:r>
            <a:r>
              <a:rPr lang="en-GB" dirty="0" smtClean="0"/>
              <a:t> Oslo, </a:t>
            </a:r>
            <a:r>
              <a:rPr lang="en-GB" dirty="0" err="1" smtClean="0"/>
              <a:t>Uni</a:t>
            </a:r>
            <a:r>
              <a:rPr lang="en-GB" dirty="0" smtClean="0"/>
              <a:t> Madrid, TUD)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67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85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Actors</a:t>
            </a:r>
            <a:r>
              <a:rPr lang="fr-FR" dirty="0" smtClean="0"/>
              <a:t> and Active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General </a:t>
            </a:r>
            <a:r>
              <a:rPr lang="fr-FR" dirty="0" err="1" smtClean="0"/>
              <a:t>Principles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024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Formalisation: </a:t>
            </a:r>
            <a:r>
              <a:rPr lang="fr-FR" dirty="0" err="1" smtClean="0"/>
              <a:t>Theorems</a:t>
            </a:r>
            <a:r>
              <a:rPr lang="fr-FR" dirty="0" smtClean="0"/>
              <a:t> and </a:t>
            </a:r>
            <a:r>
              <a:rPr lang="fr-FR" dirty="0" err="1" smtClean="0"/>
              <a:t>Proofs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 err="1" smtClean="0"/>
              <a:t>Theorem</a:t>
            </a:r>
            <a:r>
              <a:rPr lang="fr-FR" sz="2000" dirty="0" smtClean="0"/>
              <a:t> </a:t>
            </a:r>
            <a:r>
              <a:rPr lang="fr-FR" sz="2000" dirty="0"/>
              <a:t>#1</a:t>
            </a:r>
            <a:r>
              <a:rPr lang="fr-FR" sz="2000" dirty="0" smtClean="0"/>
              <a:t>: The </a:t>
            </a:r>
            <a:r>
              <a:rPr lang="fr-FR" sz="2000" dirty="0"/>
              <a:t>translation </a:t>
            </a:r>
            <a:r>
              <a:rPr lang="fr-FR" sz="2000" dirty="0" err="1"/>
              <a:t>simulates</a:t>
            </a:r>
            <a:r>
              <a:rPr lang="fr-FR" sz="2000" dirty="0"/>
              <a:t> all possible ABS </a:t>
            </a:r>
            <a:r>
              <a:rPr lang="fr-FR" sz="2000" dirty="0" err="1"/>
              <a:t>executions</a:t>
            </a:r>
            <a:r>
              <a:rPr lang="fr-FR" sz="2000" dirty="0"/>
              <a:t> 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 err="1" smtClean="0"/>
              <a:t>Theorem</a:t>
            </a:r>
            <a:r>
              <a:rPr lang="fr-FR" sz="2000" dirty="0" smtClean="0"/>
              <a:t> #2: A </a:t>
            </a:r>
            <a:r>
              <a:rPr lang="fr-FR" sz="2000" dirty="0" err="1"/>
              <a:t>reduction</a:t>
            </a:r>
            <a:r>
              <a:rPr lang="fr-FR" sz="2000" dirty="0"/>
              <a:t> of the translation corresponds to a </a:t>
            </a:r>
            <a:r>
              <a:rPr lang="fr-FR" sz="2000" dirty="0" err="1"/>
              <a:t>valid</a:t>
            </a:r>
            <a:r>
              <a:rPr lang="fr-FR" sz="2000" dirty="0"/>
              <a:t> ABS </a:t>
            </a:r>
            <a:r>
              <a:rPr lang="fr-FR" sz="2000" dirty="0" err="1" smtClean="0"/>
              <a:t>execution</a:t>
            </a:r>
            <a:endParaRPr lang="fr-FR" sz="2000" dirty="0"/>
          </a:p>
          <a:p>
            <a:r>
              <a:rPr lang="fr-FR" dirty="0" smtClean="0"/>
              <a:t>Proof</a:t>
            </a:r>
          </a:p>
          <a:p>
            <a:pPr lvl="1"/>
            <a:r>
              <a:rPr lang="fr-FR" dirty="0" err="1" smtClean="0"/>
              <a:t>Weak</a:t>
            </a:r>
            <a:r>
              <a:rPr lang="fr-FR" dirty="0" smtClean="0"/>
              <a:t> simulation</a:t>
            </a:r>
          </a:p>
          <a:p>
            <a:pPr lvl="1"/>
            <a:r>
              <a:rPr lang="fr-FR" dirty="0" err="1" smtClean="0"/>
              <a:t>Silent</a:t>
            </a:r>
            <a:r>
              <a:rPr lang="fr-FR" dirty="0" smtClean="0"/>
              <a:t> actions (not observable)</a:t>
            </a:r>
          </a:p>
          <a:p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070090" y="4507966"/>
            <a:ext cx="1183710" cy="501041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rgbClr val="000090"/>
                </a:solidFill>
              </a:rPr>
              <a:t>Async</a:t>
            </a:r>
            <a:r>
              <a:rPr lang="fr-FR" dirty="0" smtClean="0">
                <a:solidFill>
                  <a:srgbClr val="000090"/>
                </a:solidFill>
              </a:rPr>
              <a:t>. call</a:t>
            </a:r>
            <a:endParaRPr lang="fr-FR" dirty="0">
              <a:solidFill>
                <a:srgbClr val="000090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852762" y="3412634"/>
            <a:ext cx="1183710" cy="501041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rgbClr val="000090"/>
                </a:solidFill>
              </a:rPr>
              <a:t>Async</a:t>
            </a:r>
            <a:r>
              <a:rPr lang="fr-FR" dirty="0" smtClean="0">
                <a:solidFill>
                  <a:srgbClr val="000090"/>
                </a:solidFill>
              </a:rPr>
              <a:t>. call</a:t>
            </a:r>
            <a:endParaRPr lang="fr-FR" dirty="0">
              <a:solidFill>
                <a:srgbClr val="000090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5852762" y="4124064"/>
            <a:ext cx="1183710" cy="501041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rgbClr val="000090"/>
                </a:solidFill>
              </a:rPr>
              <a:t>Sync</a:t>
            </a:r>
            <a:r>
              <a:rPr lang="fr-FR" dirty="0" smtClean="0">
                <a:solidFill>
                  <a:srgbClr val="000090"/>
                </a:solidFill>
              </a:rPr>
              <a:t>. call</a:t>
            </a:r>
            <a:endParaRPr lang="fr-FR" dirty="0">
              <a:solidFill>
                <a:srgbClr val="000090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852762" y="5546924"/>
            <a:ext cx="1183710" cy="501041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rgbClr val="000090"/>
                </a:solidFill>
              </a:rPr>
              <a:t>Assignment</a:t>
            </a:r>
            <a:endParaRPr lang="fr-FR" dirty="0">
              <a:solidFill>
                <a:srgbClr val="00009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182680" y="4048384"/>
            <a:ext cx="7477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≈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5852762" y="4835494"/>
            <a:ext cx="1183710" cy="501041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90"/>
                </a:solidFill>
              </a:rPr>
              <a:t>Return </a:t>
            </a:r>
            <a:r>
              <a:rPr lang="fr-FR" dirty="0" err="1" smtClean="0">
                <a:solidFill>
                  <a:srgbClr val="000090"/>
                </a:solidFill>
              </a:rPr>
              <a:t>sync</a:t>
            </a:r>
            <a:r>
              <a:rPr lang="fr-FR" dirty="0" smtClean="0">
                <a:solidFill>
                  <a:srgbClr val="000090"/>
                </a:solidFill>
              </a:rPr>
              <a:t>.</a:t>
            </a:r>
            <a:endParaRPr lang="fr-FR" dirty="0">
              <a:solidFill>
                <a:srgbClr val="000090"/>
              </a:solidFill>
            </a:endParaRPr>
          </a:p>
        </p:txBody>
      </p:sp>
      <p:sp>
        <p:nvSpPr>
          <p:cNvPr id="12" name="Accolade fermante 11"/>
          <p:cNvSpPr/>
          <p:nvPr/>
        </p:nvSpPr>
        <p:spPr>
          <a:xfrm>
            <a:off x="6980279" y="4232478"/>
            <a:ext cx="197285" cy="1630332"/>
          </a:xfrm>
          <a:prstGeom prst="rightBrac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067525" y="4506296"/>
            <a:ext cx="1322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ilent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sp>
        <p:nvSpPr>
          <p:cNvPr id="23" name="Explosion 1 22"/>
          <p:cNvSpPr/>
          <p:nvPr/>
        </p:nvSpPr>
        <p:spPr bwMode="auto">
          <a:xfrm>
            <a:off x="4070090" y="5104058"/>
            <a:ext cx="1351280" cy="758752"/>
          </a:xfrm>
          <a:prstGeom prst="irregularSeal1">
            <a:avLst/>
          </a:prstGeom>
          <a:solidFill>
            <a:srgbClr val="CCFFCC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r-FR" dirty="0" smtClean="0"/>
              <a:t>ABS</a:t>
            </a:r>
            <a:endParaRPr lang="fr-FR" dirty="0"/>
          </a:p>
        </p:txBody>
      </p:sp>
      <p:sp>
        <p:nvSpPr>
          <p:cNvPr id="24" name="Explosion 1 23"/>
          <p:cNvSpPr/>
          <p:nvPr/>
        </p:nvSpPr>
        <p:spPr bwMode="auto">
          <a:xfrm>
            <a:off x="6108113" y="2873696"/>
            <a:ext cx="2152952" cy="758752"/>
          </a:xfrm>
          <a:prstGeom prst="irregularSeal1">
            <a:avLst/>
          </a:prstGeom>
          <a:solidFill>
            <a:srgbClr val="CCFFCC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r-FR" dirty="0" err="1" smtClean="0"/>
              <a:t>MultiASP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894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Futures: </a:t>
            </a:r>
            <a:r>
              <a:rPr lang="fr-FR" dirty="0" err="1" smtClean="0"/>
              <a:t>Dataflow</a:t>
            </a:r>
            <a:r>
              <a:rPr lang="fr-FR" dirty="0"/>
              <a:t> </a:t>
            </a:r>
            <a:r>
              <a:rPr lang="fr-FR" dirty="0" err="1" smtClean="0"/>
              <a:t>synchronization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≠ explicit (control-flow) </a:t>
            </a:r>
            <a:r>
              <a:rPr lang="fr-FR" dirty="0" err="1" smtClean="0"/>
              <a:t>synchronization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738" y="1295400"/>
            <a:ext cx="8480742" cy="4572000"/>
          </a:xfrm>
        </p:spPr>
        <p:txBody>
          <a:bodyPr/>
          <a:lstStyle/>
          <a:p>
            <a:r>
              <a:rPr lang="fr-FR" dirty="0" smtClean="0"/>
              <a:t>Restriction for </a:t>
            </a:r>
            <a:r>
              <a:rPr lang="fr-FR" dirty="0" err="1" smtClean="0"/>
              <a:t>Theorem</a:t>
            </a:r>
            <a:r>
              <a:rPr lang="fr-FR" dirty="0" smtClean="0"/>
              <a:t> #1 </a:t>
            </a:r>
            <a:r>
              <a:rPr lang="fr-FR" dirty="0"/>
              <a:t>(The translation </a:t>
            </a:r>
            <a:r>
              <a:rPr lang="fr-FR" dirty="0" err="1"/>
              <a:t>simulates</a:t>
            </a:r>
            <a:r>
              <a:rPr lang="fr-FR" dirty="0"/>
              <a:t> all possible ABS </a:t>
            </a:r>
            <a:r>
              <a:rPr lang="fr-FR" dirty="0" err="1" smtClean="0"/>
              <a:t>executions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 future value </a:t>
            </a:r>
            <a:r>
              <a:rPr lang="fr-FR" dirty="0" err="1" smtClean="0"/>
              <a:t>cannot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 future (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 restriction)</a:t>
            </a:r>
          </a:p>
          <a:p>
            <a:pPr lvl="1"/>
            <a:r>
              <a:rPr lang="fr-FR" dirty="0" smtClean="0"/>
              <a:t>Not observable in </a:t>
            </a:r>
            <a:r>
              <a:rPr lang="fr-FR" dirty="0" err="1" smtClean="0"/>
              <a:t>MultiASP</a:t>
            </a:r>
            <a:endParaRPr lang="fr-FR" dirty="0" smtClean="0"/>
          </a:p>
          <a:p>
            <a:pPr lvl="1"/>
            <a:r>
              <a:rPr lang="fr-FR" dirty="0" smtClean="0"/>
              <a:t>Simulation </a:t>
            </a:r>
            <a:r>
              <a:rPr lang="fr-FR" dirty="0" err="1" smtClean="0"/>
              <a:t>is</a:t>
            </a:r>
            <a:r>
              <a:rPr lang="fr-FR" dirty="0" smtClean="0"/>
              <a:t> impossible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In ABS one </a:t>
            </a:r>
            <a:r>
              <a:rPr lang="fr-FR" dirty="0" err="1" smtClean="0"/>
              <a:t>can</a:t>
            </a:r>
            <a:r>
              <a:rPr lang="fr-FR" dirty="0" smtClean="0"/>
              <a:t> observe the end of a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, in ASP 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observe the </a:t>
            </a:r>
            <a:r>
              <a:rPr lang="fr-FR" dirty="0" err="1" smtClean="0"/>
              <a:t>availability</a:t>
            </a:r>
            <a:r>
              <a:rPr lang="fr-FR" dirty="0" smtClean="0"/>
              <a:t> of </a:t>
            </a:r>
            <a:r>
              <a:rPr lang="fr-FR" dirty="0" err="1" smtClean="0"/>
              <a:t>some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Losange 4"/>
          <p:cNvSpPr/>
          <p:nvPr/>
        </p:nvSpPr>
        <p:spPr>
          <a:xfrm>
            <a:off x="2599199" y="3319730"/>
            <a:ext cx="2909281" cy="889348"/>
          </a:xfrm>
          <a:prstGeom prst="diamond">
            <a:avLst/>
          </a:prstGeom>
          <a:solidFill>
            <a:srgbClr val="E8E8E8"/>
          </a:solidFill>
          <a:ln>
            <a:solidFill>
              <a:srgbClr val="2C2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000090"/>
                </a:solidFill>
              </a:rPr>
              <a:t>f</a:t>
            </a:r>
            <a:r>
              <a:rPr lang="fr-FR" sz="2000" b="1" dirty="0" smtClean="0">
                <a:solidFill>
                  <a:srgbClr val="000090"/>
                </a:solidFill>
              </a:rPr>
              <a:t>ut( f, f ’ )</a:t>
            </a:r>
            <a:endParaRPr lang="fr-FR" sz="2000" b="1" dirty="0">
              <a:solidFill>
                <a:srgbClr val="000090"/>
              </a:solidFill>
            </a:endParaRPr>
          </a:p>
        </p:txBody>
      </p:sp>
      <p:sp>
        <p:nvSpPr>
          <p:cNvPr id="6" name="Losange 5"/>
          <p:cNvSpPr/>
          <p:nvPr/>
        </p:nvSpPr>
        <p:spPr>
          <a:xfrm>
            <a:off x="2438400" y="4401979"/>
            <a:ext cx="2909281" cy="889348"/>
          </a:xfrm>
          <a:prstGeom prst="diamond">
            <a:avLst/>
          </a:prstGeom>
          <a:solidFill>
            <a:srgbClr val="E8E8E8"/>
          </a:solidFill>
          <a:ln>
            <a:solidFill>
              <a:srgbClr val="2C2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rgbClr val="000090"/>
                </a:solidFill>
              </a:rPr>
              <a:t>fut( f ’, </a:t>
            </a:r>
            <a:r>
              <a:rPr lang="fr-FR" sz="1400" b="1" dirty="0" smtClean="0">
                <a:solidFill>
                  <a:srgbClr val="000090"/>
                </a:solidFill>
              </a:rPr>
              <a:t>⏊</a:t>
            </a:r>
            <a:r>
              <a:rPr lang="fr-FR" sz="2000" b="1" dirty="0" smtClean="0">
                <a:solidFill>
                  <a:srgbClr val="000090"/>
                </a:solidFill>
              </a:rPr>
              <a:t> )</a:t>
            </a:r>
            <a:endParaRPr lang="fr-FR" sz="2000" b="1" dirty="0">
              <a:solidFill>
                <a:srgbClr val="00009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916950" y="4649133"/>
            <a:ext cx="3122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 fut(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value)</a:t>
            </a:r>
          </a:p>
          <a:p>
            <a:endParaRPr lang="fr-FR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550881" y="3186530"/>
            <a:ext cx="8603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dirty="0"/>
              <a:t>≠</a:t>
            </a:r>
          </a:p>
        </p:txBody>
      </p:sp>
      <p:sp>
        <p:nvSpPr>
          <p:cNvPr id="9" name="Losange 8"/>
          <p:cNvSpPr/>
          <p:nvPr/>
        </p:nvSpPr>
        <p:spPr>
          <a:xfrm>
            <a:off x="6397670" y="3512631"/>
            <a:ext cx="2642000" cy="889348"/>
          </a:xfrm>
          <a:prstGeom prst="diamond">
            <a:avLst/>
          </a:prstGeom>
          <a:solidFill>
            <a:srgbClr val="E8E8E8"/>
          </a:solidFill>
          <a:ln>
            <a:solidFill>
              <a:srgbClr val="2C2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000090"/>
                </a:solidFill>
              </a:rPr>
              <a:t>f</a:t>
            </a:r>
            <a:r>
              <a:rPr lang="fr-FR" sz="2000" b="1" dirty="0" smtClean="0">
                <a:solidFill>
                  <a:srgbClr val="000090"/>
                </a:solidFill>
              </a:rPr>
              <a:t>ut( f,</a:t>
            </a:r>
            <a:r>
              <a:rPr lang="fr-FR" sz="2000" b="1" dirty="0">
                <a:solidFill>
                  <a:srgbClr val="000090"/>
                </a:solidFill>
              </a:rPr>
              <a:t> </a:t>
            </a:r>
            <a:r>
              <a:rPr lang="fr-FR" sz="1400" b="1" dirty="0" smtClean="0">
                <a:solidFill>
                  <a:srgbClr val="000090"/>
                </a:solidFill>
              </a:rPr>
              <a:t>⏊</a:t>
            </a:r>
            <a:r>
              <a:rPr lang="fr-FR" sz="2000" b="1" dirty="0" smtClean="0">
                <a:solidFill>
                  <a:srgbClr val="000090"/>
                </a:solidFill>
              </a:rPr>
              <a:t> )</a:t>
            </a:r>
            <a:endParaRPr lang="fr-FR" sz="2000" b="1" dirty="0">
              <a:solidFill>
                <a:srgbClr val="00009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87510" y="2528969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 bwMode="auto">
          <a:xfrm flipH="1">
            <a:off x="3850640" y="3911600"/>
            <a:ext cx="508000" cy="8445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2205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 t="7389" b="7389"/>
          <a:stretch>
            <a:fillRect/>
          </a:stretch>
        </p:blipFill>
        <p:spPr/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500"/>
            <a:ext cx="9144000" cy="595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21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rcRect l="-8874" r="-8874"/>
          <a:stretch>
            <a:fillRect/>
          </a:stretch>
        </p:blipFill>
        <p:spPr>
          <a:xfrm>
            <a:off x="-632381" y="457200"/>
            <a:ext cx="10501259" cy="5821680"/>
          </a:xfrm>
        </p:spPr>
      </p:pic>
    </p:spTree>
    <p:extLst>
      <p:ext uri="{BB962C8B-B14F-4D97-AF65-F5344CB8AC3E}">
        <p14:creationId xmlns:p14="http://schemas.microsoft.com/office/powerpoint/2010/main" val="229505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dimensions to compare </a:t>
            </a:r>
            <a:r>
              <a:rPr lang="fr-FR" dirty="0" err="1" smtClean="0"/>
              <a:t>them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Degree</a:t>
            </a:r>
            <a:r>
              <a:rPr lang="fr-FR" dirty="0" smtClean="0"/>
              <a:t> of synchronisation: Futures, Communication timing, </a:t>
            </a:r>
            <a:r>
              <a:rPr lang="fr-FR" dirty="0" err="1" smtClean="0"/>
              <a:t>cooperative</a:t>
            </a:r>
            <a:r>
              <a:rPr lang="fr-FR" dirty="0" smtClean="0"/>
              <a:t> </a:t>
            </a:r>
            <a:r>
              <a:rPr lang="fr-FR" dirty="0" err="1" smtClean="0"/>
              <a:t>scheduling</a:t>
            </a:r>
            <a:r>
              <a:rPr lang="fr-FR" dirty="0" smtClean="0"/>
              <a:t>, </a:t>
            </a:r>
            <a:r>
              <a:rPr lang="fr-FR" dirty="0" err="1" smtClean="0"/>
              <a:t>multi-threading</a:t>
            </a:r>
            <a:endParaRPr lang="fr-FR" dirty="0" smtClean="0"/>
          </a:p>
          <a:p>
            <a:r>
              <a:rPr lang="fr-FR" dirty="0" err="1" smtClean="0"/>
              <a:t>Degree</a:t>
            </a:r>
            <a:r>
              <a:rPr lang="fr-FR" dirty="0" smtClean="0"/>
              <a:t> of </a:t>
            </a:r>
            <a:r>
              <a:rPr lang="fr-FR" dirty="0" err="1" smtClean="0"/>
              <a:t>transparency</a:t>
            </a:r>
            <a:r>
              <a:rPr lang="fr-FR" dirty="0" smtClean="0"/>
              <a:t>: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exposed</a:t>
            </a:r>
            <a:r>
              <a:rPr lang="fr-FR" dirty="0" smtClean="0"/>
              <a:t> to the programmer? Futures, active </a:t>
            </a:r>
            <a:r>
              <a:rPr lang="fr-FR" dirty="0" err="1" smtClean="0"/>
              <a:t>objects</a:t>
            </a:r>
            <a:r>
              <a:rPr lang="fr-FR" dirty="0" smtClean="0"/>
              <a:t>, </a:t>
            </a:r>
            <a:r>
              <a:rPr lang="fr-FR" dirty="0" err="1" smtClean="0"/>
              <a:t>synchronous</a:t>
            </a:r>
            <a:r>
              <a:rPr lang="fr-FR" dirty="0" smtClean="0"/>
              <a:t> vs. </a:t>
            </a:r>
            <a:r>
              <a:rPr lang="fr-FR" dirty="0" err="1" smtClean="0"/>
              <a:t>Asynchronous</a:t>
            </a:r>
            <a:r>
              <a:rPr lang="fr-FR" dirty="0" smtClean="0"/>
              <a:t> invocations</a:t>
            </a:r>
          </a:p>
          <a:p>
            <a:r>
              <a:rPr lang="fr-FR" dirty="0" smtClean="0"/>
              <a:t>Data sharing and communication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0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Principles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17" name="Grouper 16"/>
          <p:cNvGrpSpPr/>
          <p:nvPr/>
        </p:nvGrpSpPr>
        <p:grpSpPr>
          <a:xfrm>
            <a:off x="5778615" y="1398483"/>
            <a:ext cx="2579720" cy="2394109"/>
            <a:chOff x="6259480" y="2695944"/>
            <a:chExt cx="2579720" cy="2394109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6259480" y="2801034"/>
              <a:ext cx="2579720" cy="228901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GB" sz="2400" b="1"/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514" y="2695944"/>
              <a:ext cx="1047686" cy="85354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7843040" y="4095296"/>
              <a:ext cx="917127" cy="918558"/>
            </a:xfrm>
            <a:prstGeom prst="rect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fr-FR" sz="900" dirty="0" smtClean="0"/>
                <a:t>……….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…….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……..</a:t>
              </a:r>
            </a:p>
            <a:p>
              <a:endParaRPr lang="fr-FR" sz="900" dirty="0"/>
            </a:p>
          </p:txBody>
        </p:sp>
        <p:grpSp>
          <p:nvGrpSpPr>
            <p:cNvPr id="14" name="Grouper 13"/>
            <p:cNvGrpSpPr/>
            <p:nvPr/>
          </p:nvGrpSpPr>
          <p:grpSpPr>
            <a:xfrm>
              <a:off x="6590591" y="3850718"/>
              <a:ext cx="385328" cy="445716"/>
              <a:chOff x="3759198" y="2397280"/>
              <a:chExt cx="742638" cy="961556"/>
            </a:xfrm>
          </p:grpSpPr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200" y="2616200"/>
                <a:ext cx="742636" cy="742636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98" y="2397280"/>
                <a:ext cx="742636" cy="742637"/>
              </a:xfrm>
              <a:prstGeom prst="rect">
                <a:avLst/>
              </a:prstGeom>
            </p:spPr>
          </p:pic>
        </p:grpSp>
      </p:grpSp>
      <p:grpSp>
        <p:nvGrpSpPr>
          <p:cNvPr id="18" name="Grouper 17"/>
          <p:cNvGrpSpPr/>
          <p:nvPr/>
        </p:nvGrpSpPr>
        <p:grpSpPr>
          <a:xfrm>
            <a:off x="746962" y="1295400"/>
            <a:ext cx="2579720" cy="2394109"/>
            <a:chOff x="6259480" y="2695944"/>
            <a:chExt cx="2579720" cy="2394109"/>
          </a:xfrm>
        </p:grpSpPr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6259480" y="2801034"/>
              <a:ext cx="2579720" cy="228901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GB" sz="2400" b="1"/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514" y="2695944"/>
              <a:ext cx="1047686" cy="853546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auto">
            <a:xfrm>
              <a:off x="7843040" y="4095296"/>
              <a:ext cx="917127" cy="918558"/>
            </a:xfrm>
            <a:prstGeom prst="rect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fr-FR" sz="900" dirty="0" smtClean="0"/>
                <a:t>……….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…….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……..</a:t>
              </a:r>
            </a:p>
            <a:p>
              <a:endParaRPr lang="fr-FR" sz="900" dirty="0"/>
            </a:p>
          </p:txBody>
        </p:sp>
        <p:grpSp>
          <p:nvGrpSpPr>
            <p:cNvPr id="22" name="Grouper 21"/>
            <p:cNvGrpSpPr/>
            <p:nvPr/>
          </p:nvGrpSpPr>
          <p:grpSpPr>
            <a:xfrm>
              <a:off x="6590591" y="3850718"/>
              <a:ext cx="385328" cy="445716"/>
              <a:chOff x="3759198" y="2397280"/>
              <a:chExt cx="742638" cy="961556"/>
            </a:xfrm>
          </p:grpSpPr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200" y="2616200"/>
                <a:ext cx="742636" cy="742636"/>
              </a:xfrm>
              <a:prstGeom prst="rect">
                <a:avLst/>
              </a:prstGeom>
            </p:spPr>
          </p:pic>
          <p:pic>
            <p:nvPicPr>
              <p:cNvPr id="24" name="Image 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98" y="2397280"/>
                <a:ext cx="742636" cy="742637"/>
              </a:xfrm>
              <a:prstGeom prst="rect">
                <a:avLst/>
              </a:prstGeom>
            </p:spPr>
          </p:pic>
        </p:grpSp>
      </p:grpSp>
      <p:grpSp>
        <p:nvGrpSpPr>
          <p:cNvPr id="25" name="Grouper 24"/>
          <p:cNvGrpSpPr/>
          <p:nvPr/>
        </p:nvGrpSpPr>
        <p:grpSpPr>
          <a:xfrm>
            <a:off x="746962" y="4082891"/>
            <a:ext cx="2579720" cy="2394109"/>
            <a:chOff x="6259480" y="2695944"/>
            <a:chExt cx="2579720" cy="2394109"/>
          </a:xfrm>
        </p:grpSpPr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>
              <a:off x="6259480" y="2801034"/>
              <a:ext cx="2579720" cy="228901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GB" sz="2400" b="1"/>
            </a:p>
          </p:txBody>
        </p: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514" y="2695944"/>
              <a:ext cx="1047686" cy="853546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 bwMode="auto">
            <a:xfrm>
              <a:off x="7843040" y="4095296"/>
              <a:ext cx="917127" cy="918558"/>
            </a:xfrm>
            <a:prstGeom prst="rect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fr-FR" sz="900" dirty="0" smtClean="0"/>
                <a:t>……….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…….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……..</a:t>
              </a:r>
            </a:p>
            <a:p>
              <a:endParaRPr lang="fr-FR" sz="900" dirty="0"/>
            </a:p>
          </p:txBody>
        </p:sp>
        <p:grpSp>
          <p:nvGrpSpPr>
            <p:cNvPr id="29" name="Grouper 28"/>
            <p:cNvGrpSpPr/>
            <p:nvPr/>
          </p:nvGrpSpPr>
          <p:grpSpPr>
            <a:xfrm>
              <a:off x="6590591" y="3850718"/>
              <a:ext cx="385328" cy="445716"/>
              <a:chOff x="3759198" y="2397280"/>
              <a:chExt cx="742638" cy="961556"/>
            </a:xfrm>
          </p:grpSpPr>
          <p:pic>
            <p:nvPicPr>
              <p:cNvPr id="30" name="Image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200" y="2616200"/>
                <a:ext cx="742636" cy="742636"/>
              </a:xfrm>
              <a:prstGeom prst="rect">
                <a:avLst/>
              </a:prstGeom>
            </p:spPr>
          </p:pic>
          <p:pic>
            <p:nvPicPr>
              <p:cNvPr id="31" name="Image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98" y="2397280"/>
                <a:ext cx="742636" cy="742637"/>
              </a:xfrm>
              <a:prstGeom prst="rect">
                <a:avLst/>
              </a:prstGeom>
            </p:spPr>
          </p:pic>
        </p:grpSp>
      </p:grpSp>
      <p:grpSp>
        <p:nvGrpSpPr>
          <p:cNvPr id="32" name="Grouper 31"/>
          <p:cNvGrpSpPr/>
          <p:nvPr/>
        </p:nvGrpSpPr>
        <p:grpSpPr>
          <a:xfrm>
            <a:off x="5949140" y="3964411"/>
            <a:ext cx="2579720" cy="2394109"/>
            <a:chOff x="6259480" y="2695944"/>
            <a:chExt cx="2579720" cy="2394109"/>
          </a:xfrm>
        </p:grpSpPr>
        <p:sp>
          <p:nvSpPr>
            <p:cNvPr id="33" name="AutoShape 5"/>
            <p:cNvSpPr>
              <a:spLocks noChangeArrowheads="1"/>
            </p:cNvSpPr>
            <p:nvPr/>
          </p:nvSpPr>
          <p:spPr bwMode="auto">
            <a:xfrm>
              <a:off x="6259480" y="2801034"/>
              <a:ext cx="2579720" cy="228901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GB" sz="2400" b="1"/>
            </a:p>
          </p:txBody>
        </p: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514" y="2695944"/>
              <a:ext cx="1047686" cy="853546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 bwMode="auto">
            <a:xfrm>
              <a:off x="7843040" y="4095296"/>
              <a:ext cx="917127" cy="918558"/>
            </a:xfrm>
            <a:prstGeom prst="rect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fr-FR" sz="900" dirty="0" smtClean="0"/>
                <a:t>……….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…….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……..</a:t>
              </a:r>
            </a:p>
            <a:p>
              <a:endParaRPr lang="fr-FR" sz="900" dirty="0"/>
            </a:p>
          </p:txBody>
        </p:sp>
        <p:grpSp>
          <p:nvGrpSpPr>
            <p:cNvPr id="36" name="Grouper 35"/>
            <p:cNvGrpSpPr/>
            <p:nvPr/>
          </p:nvGrpSpPr>
          <p:grpSpPr>
            <a:xfrm>
              <a:off x="6590591" y="3850718"/>
              <a:ext cx="385328" cy="445716"/>
              <a:chOff x="3759198" y="2397280"/>
              <a:chExt cx="742638" cy="961556"/>
            </a:xfrm>
          </p:grpSpPr>
          <p:pic>
            <p:nvPicPr>
              <p:cNvPr id="37" name="Image 3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200" y="2616200"/>
                <a:ext cx="742636" cy="742636"/>
              </a:xfrm>
              <a:prstGeom prst="rect">
                <a:avLst/>
              </a:prstGeom>
            </p:spPr>
          </p:pic>
          <p:pic>
            <p:nvPicPr>
              <p:cNvPr id="38" name="Image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98" y="2397280"/>
                <a:ext cx="742636" cy="742637"/>
              </a:xfrm>
              <a:prstGeom prst="rect">
                <a:avLst/>
              </a:prstGeom>
            </p:spPr>
          </p:pic>
        </p:grpSp>
      </p:grpSp>
      <p:sp>
        <p:nvSpPr>
          <p:cNvPr id="39" name="Rectangle 38"/>
          <p:cNvSpPr/>
          <p:nvPr/>
        </p:nvSpPr>
        <p:spPr>
          <a:xfrm>
            <a:off x="1491209" y="3031499"/>
            <a:ext cx="5989965" cy="1163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An actor does one thing at a time.</a:t>
            </a:r>
          </a:p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No parallelism inside an actor.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grpSp>
        <p:nvGrpSpPr>
          <p:cNvPr id="51" name="Grouper 50"/>
          <p:cNvGrpSpPr/>
          <p:nvPr/>
        </p:nvGrpSpPr>
        <p:grpSpPr>
          <a:xfrm>
            <a:off x="142075" y="4383355"/>
            <a:ext cx="8813343" cy="2355420"/>
            <a:chOff x="142075" y="4383355"/>
            <a:chExt cx="8813343" cy="2355420"/>
          </a:xfrm>
        </p:grpSpPr>
        <p:sp>
          <p:nvSpPr>
            <p:cNvPr id="52" name="Rogner un rectangle avec un coin diagonal 51"/>
            <p:cNvSpPr/>
            <p:nvPr/>
          </p:nvSpPr>
          <p:spPr>
            <a:xfrm>
              <a:off x="142075" y="4383355"/>
              <a:ext cx="8813343" cy="2355420"/>
            </a:xfrm>
            <a:prstGeom prst="snip2DiagRect">
              <a:avLst/>
            </a:prstGeom>
            <a:solidFill>
              <a:schemeClr val="tx1">
                <a:lumMod val="10000"/>
                <a:lumOff val="90000"/>
              </a:schemeClr>
            </a:solidFill>
            <a:ln w="38100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headEnd type="none"/>
              <a:tailEnd type="triangle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909680" y="5007067"/>
              <a:ext cx="710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rgbClr val="660066"/>
                  </a:solidFill>
                </a:rPr>
                <a:t>Akka</a:t>
              </a:r>
              <a:endParaRPr lang="fr-FR" dirty="0">
                <a:solidFill>
                  <a:srgbClr val="660066"/>
                </a:solidFill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85354" y="4595553"/>
              <a:ext cx="851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Erlang</a:t>
              </a:r>
              <a:endParaRPr lang="fr-FR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2711312" y="6114982"/>
              <a:ext cx="992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Orleans</a:t>
              </a:r>
              <a:endParaRPr lang="fr-FR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8009958" y="5745731"/>
              <a:ext cx="659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ABS</a:t>
              </a:r>
              <a:endParaRPr lang="fr-FR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4329011" y="5893340"/>
              <a:ext cx="736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rgbClr val="FF6600"/>
                  </a:solidFill>
                </a:rPr>
                <a:t>Creol</a:t>
              </a:r>
              <a:endParaRPr lang="fr-FR" dirty="0">
                <a:solidFill>
                  <a:srgbClr val="FF6600"/>
                </a:solidFill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5904212" y="4605114"/>
              <a:ext cx="916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Jcobox</a:t>
              </a:r>
              <a:endParaRPr lang="fr-FR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4201302" y="4605114"/>
              <a:ext cx="1095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8000"/>
                  </a:solidFill>
                </a:rPr>
                <a:t>Rebecca</a:t>
              </a:r>
              <a:endParaRPr lang="fr-FR" dirty="0">
                <a:solidFill>
                  <a:srgbClr val="008000"/>
                </a:solidFill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949227" y="5561065"/>
              <a:ext cx="762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0090"/>
                  </a:solidFill>
                </a:rPr>
                <a:t>Salsa</a:t>
              </a:r>
              <a:endParaRPr lang="fr-FR" dirty="0">
                <a:solidFill>
                  <a:srgbClr val="000090"/>
                </a:solidFill>
              </a:endParaRP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7245771" y="4751771"/>
              <a:ext cx="169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ProActive</a:t>
              </a:r>
              <a:r>
                <a:rPr lang="fr-FR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/ASP</a:t>
              </a:r>
              <a:endParaRPr lang="fr-FR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065285" y="5376399"/>
              <a:ext cx="916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1D1C43"/>
                  </a:solidFill>
                </a:rPr>
                <a:t>Encore</a:t>
              </a:r>
              <a:endParaRPr lang="fr-FR" dirty="0">
                <a:solidFill>
                  <a:srgbClr val="1D1C43"/>
                </a:solidFill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680379" y="6262672"/>
              <a:ext cx="1454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660066"/>
                  </a:solidFill>
                </a:rPr>
                <a:t>Scala </a:t>
              </a:r>
              <a:r>
                <a:rPr lang="fr-FR" dirty="0" err="1" smtClean="0">
                  <a:solidFill>
                    <a:srgbClr val="660066"/>
                  </a:solidFill>
                </a:rPr>
                <a:t>actors</a:t>
              </a:r>
              <a:endParaRPr lang="fr-FR" dirty="0">
                <a:solidFill>
                  <a:srgbClr val="660066"/>
                </a:solidFill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6574392" y="5912989"/>
              <a:ext cx="787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Joelle</a:t>
              </a:r>
              <a:endParaRPr lang="fr-FR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96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Principles</a:t>
            </a:r>
            <a:r>
              <a:rPr lang="fr-FR" dirty="0" smtClean="0"/>
              <a:t>: </a:t>
            </a:r>
            <a:r>
              <a:rPr lang="fr-FR" dirty="0" err="1" smtClean="0"/>
              <a:t>actor</a:t>
            </a:r>
            <a:r>
              <a:rPr lang="fr-FR" dirty="0" smtClean="0"/>
              <a:t> communication</a:t>
            </a:r>
            <a:endParaRPr lang="fr-FR" dirty="0"/>
          </a:p>
        </p:txBody>
      </p:sp>
      <p:grpSp>
        <p:nvGrpSpPr>
          <p:cNvPr id="17" name="Grouper 16"/>
          <p:cNvGrpSpPr/>
          <p:nvPr/>
        </p:nvGrpSpPr>
        <p:grpSpPr>
          <a:xfrm>
            <a:off x="5778615" y="3671706"/>
            <a:ext cx="2579720" cy="2394109"/>
            <a:chOff x="6259480" y="2695944"/>
            <a:chExt cx="2579720" cy="2394109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6259480" y="2801034"/>
              <a:ext cx="2579720" cy="228901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GB" sz="2400" b="1"/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514" y="2695944"/>
              <a:ext cx="1047686" cy="85354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7843040" y="4095296"/>
              <a:ext cx="917127" cy="918558"/>
            </a:xfrm>
            <a:prstGeom prst="rect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fr-FR" sz="900" dirty="0" smtClean="0"/>
                <a:t>……….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…….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……..</a:t>
              </a:r>
            </a:p>
            <a:p>
              <a:endParaRPr lang="fr-FR" sz="900" dirty="0"/>
            </a:p>
          </p:txBody>
        </p:sp>
        <p:grpSp>
          <p:nvGrpSpPr>
            <p:cNvPr id="14" name="Grouper 13"/>
            <p:cNvGrpSpPr/>
            <p:nvPr/>
          </p:nvGrpSpPr>
          <p:grpSpPr>
            <a:xfrm>
              <a:off x="6590591" y="3850718"/>
              <a:ext cx="385328" cy="445716"/>
              <a:chOff x="3759198" y="2397280"/>
              <a:chExt cx="742638" cy="961556"/>
            </a:xfrm>
          </p:grpSpPr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200" y="2616200"/>
                <a:ext cx="742636" cy="742636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98" y="2397280"/>
                <a:ext cx="742636" cy="742637"/>
              </a:xfrm>
              <a:prstGeom prst="rect">
                <a:avLst/>
              </a:prstGeom>
            </p:spPr>
          </p:pic>
        </p:grpSp>
      </p:grpSp>
      <p:grpSp>
        <p:nvGrpSpPr>
          <p:cNvPr id="18" name="Grouper 17"/>
          <p:cNvGrpSpPr/>
          <p:nvPr/>
        </p:nvGrpSpPr>
        <p:grpSpPr>
          <a:xfrm>
            <a:off x="746962" y="3568623"/>
            <a:ext cx="2579720" cy="2394109"/>
            <a:chOff x="6259480" y="2695944"/>
            <a:chExt cx="2579720" cy="2394109"/>
          </a:xfrm>
        </p:grpSpPr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6259480" y="2801034"/>
              <a:ext cx="2579720" cy="228901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GB" sz="2400" b="1"/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514" y="2695944"/>
              <a:ext cx="1047686" cy="853546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auto">
            <a:xfrm>
              <a:off x="7843040" y="4095296"/>
              <a:ext cx="917127" cy="918558"/>
            </a:xfrm>
            <a:prstGeom prst="rect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fr-FR" sz="900" dirty="0" smtClean="0"/>
                <a:t>……….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…….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……..</a:t>
              </a:r>
            </a:p>
            <a:p>
              <a:endParaRPr lang="fr-FR" sz="900" dirty="0"/>
            </a:p>
          </p:txBody>
        </p:sp>
        <p:grpSp>
          <p:nvGrpSpPr>
            <p:cNvPr id="22" name="Grouper 21"/>
            <p:cNvGrpSpPr/>
            <p:nvPr/>
          </p:nvGrpSpPr>
          <p:grpSpPr>
            <a:xfrm>
              <a:off x="6590591" y="3850718"/>
              <a:ext cx="385328" cy="445716"/>
              <a:chOff x="3759198" y="2397280"/>
              <a:chExt cx="742638" cy="961556"/>
            </a:xfrm>
          </p:grpSpPr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200" y="2616200"/>
                <a:ext cx="742636" cy="742636"/>
              </a:xfrm>
              <a:prstGeom prst="rect">
                <a:avLst/>
              </a:prstGeom>
            </p:spPr>
          </p:pic>
          <p:pic>
            <p:nvPicPr>
              <p:cNvPr id="24" name="Image 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98" y="2397280"/>
                <a:ext cx="742636" cy="742637"/>
              </a:xfrm>
              <a:prstGeom prst="rect">
                <a:avLst/>
              </a:prstGeom>
            </p:spPr>
          </p:pic>
        </p:grpSp>
      </p:grpSp>
      <p:cxnSp>
        <p:nvCxnSpPr>
          <p:cNvPr id="7" name="Connecteur en arc 6"/>
          <p:cNvCxnSpPr>
            <a:stCxn id="20" idx="3"/>
            <a:endCxn id="6" idx="1"/>
          </p:cNvCxnSpPr>
          <p:nvPr/>
        </p:nvCxnSpPr>
        <p:spPr bwMode="auto">
          <a:xfrm>
            <a:off x="3326682" y="3995396"/>
            <a:ext cx="2451933" cy="9259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2" name="Espace réservé du contenu 41" descr="BU005818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58" r="-23158"/>
          <a:stretch>
            <a:fillRect/>
          </a:stretch>
        </p:blipFill>
        <p:spPr>
          <a:xfrm>
            <a:off x="3649957" y="3995396"/>
            <a:ext cx="1754807" cy="972579"/>
          </a:xfrm>
        </p:spPr>
      </p:pic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5949140" y="3916674"/>
            <a:ext cx="788224" cy="499817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pic>
        <p:nvPicPr>
          <p:cNvPr id="43" name="Espace réservé du contenu 41" descr="BU0058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58" r="-23158"/>
          <a:stretch>
            <a:fillRect/>
          </a:stretch>
        </p:blipFill>
        <p:spPr bwMode="auto">
          <a:xfrm>
            <a:off x="5949140" y="3921971"/>
            <a:ext cx="892253" cy="49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40414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Principles</a:t>
            </a:r>
            <a:r>
              <a:rPr lang="fr-FR" dirty="0" smtClean="0"/>
              <a:t>: </a:t>
            </a:r>
            <a:r>
              <a:rPr lang="fr-FR" dirty="0" err="1" smtClean="0"/>
              <a:t>replying</a:t>
            </a:r>
            <a:r>
              <a:rPr lang="fr-FR" dirty="0" smtClean="0"/>
              <a:t> to an </a:t>
            </a:r>
            <a:r>
              <a:rPr lang="fr-FR" dirty="0" err="1" smtClean="0"/>
              <a:t>external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endParaRPr lang="fr-FR" dirty="0"/>
          </a:p>
        </p:txBody>
      </p:sp>
      <p:grpSp>
        <p:nvGrpSpPr>
          <p:cNvPr id="17" name="Grouper 16"/>
          <p:cNvGrpSpPr/>
          <p:nvPr/>
        </p:nvGrpSpPr>
        <p:grpSpPr>
          <a:xfrm>
            <a:off x="5778615" y="3671706"/>
            <a:ext cx="2579720" cy="2394109"/>
            <a:chOff x="6259480" y="2695944"/>
            <a:chExt cx="2579720" cy="2394109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6259480" y="2801034"/>
              <a:ext cx="2579720" cy="228901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GB" sz="2400" b="1"/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514" y="2695944"/>
              <a:ext cx="1047686" cy="85354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7843040" y="4095296"/>
              <a:ext cx="917127" cy="918558"/>
            </a:xfrm>
            <a:prstGeom prst="rect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fr-FR" sz="900" dirty="0" smtClean="0"/>
                <a:t>……….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…….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……..</a:t>
              </a:r>
            </a:p>
            <a:p>
              <a:endParaRPr lang="fr-FR" sz="900" dirty="0"/>
            </a:p>
          </p:txBody>
        </p:sp>
        <p:grpSp>
          <p:nvGrpSpPr>
            <p:cNvPr id="14" name="Grouper 13"/>
            <p:cNvGrpSpPr/>
            <p:nvPr/>
          </p:nvGrpSpPr>
          <p:grpSpPr>
            <a:xfrm>
              <a:off x="6590591" y="3850718"/>
              <a:ext cx="385328" cy="445716"/>
              <a:chOff x="3759198" y="2397280"/>
              <a:chExt cx="742638" cy="961556"/>
            </a:xfrm>
          </p:grpSpPr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200" y="2616200"/>
                <a:ext cx="742636" cy="742636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98" y="2397280"/>
                <a:ext cx="742636" cy="742637"/>
              </a:xfrm>
              <a:prstGeom prst="rect">
                <a:avLst/>
              </a:prstGeom>
            </p:spPr>
          </p:pic>
        </p:grpSp>
      </p:grpSp>
      <p:grpSp>
        <p:nvGrpSpPr>
          <p:cNvPr id="18" name="Grouper 17"/>
          <p:cNvGrpSpPr/>
          <p:nvPr/>
        </p:nvGrpSpPr>
        <p:grpSpPr>
          <a:xfrm>
            <a:off x="746962" y="3568623"/>
            <a:ext cx="2579720" cy="2394109"/>
            <a:chOff x="6259480" y="2695944"/>
            <a:chExt cx="2579720" cy="2394109"/>
          </a:xfrm>
        </p:grpSpPr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6259480" y="2801034"/>
              <a:ext cx="2579720" cy="228901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GB" sz="2400" b="1"/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514" y="2695944"/>
              <a:ext cx="1047686" cy="853546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auto">
            <a:xfrm>
              <a:off x="7843040" y="4095296"/>
              <a:ext cx="917127" cy="918558"/>
            </a:xfrm>
            <a:prstGeom prst="rect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fr-FR" sz="900" dirty="0" smtClean="0"/>
                <a:t>……….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…….</a:t>
              </a:r>
            </a:p>
            <a:p>
              <a:pPr marL="342900" indent="-342900">
                <a:buAutoNum type="arabicPeriod"/>
              </a:pPr>
              <a:r>
                <a:rPr lang="fr-FR" sz="900" dirty="0" smtClean="0"/>
                <a:t>……..</a:t>
              </a:r>
            </a:p>
            <a:p>
              <a:endParaRPr lang="fr-FR" sz="900" dirty="0"/>
            </a:p>
          </p:txBody>
        </p:sp>
        <p:grpSp>
          <p:nvGrpSpPr>
            <p:cNvPr id="22" name="Grouper 21"/>
            <p:cNvGrpSpPr/>
            <p:nvPr/>
          </p:nvGrpSpPr>
          <p:grpSpPr>
            <a:xfrm>
              <a:off x="6590591" y="3850718"/>
              <a:ext cx="385328" cy="445716"/>
              <a:chOff x="3759198" y="2397280"/>
              <a:chExt cx="742638" cy="961556"/>
            </a:xfrm>
          </p:grpSpPr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200" y="2616200"/>
                <a:ext cx="742636" cy="742636"/>
              </a:xfrm>
              <a:prstGeom prst="rect">
                <a:avLst/>
              </a:prstGeom>
            </p:spPr>
          </p:pic>
          <p:pic>
            <p:nvPicPr>
              <p:cNvPr id="24" name="Image 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98" y="2397280"/>
                <a:ext cx="742636" cy="742637"/>
              </a:xfrm>
              <a:prstGeom prst="rect">
                <a:avLst/>
              </a:prstGeom>
            </p:spPr>
          </p:pic>
        </p:grpSp>
      </p:grpSp>
      <p:cxnSp>
        <p:nvCxnSpPr>
          <p:cNvPr id="7" name="Connecteur en arc 6"/>
          <p:cNvCxnSpPr>
            <a:stCxn id="20" idx="3"/>
            <a:endCxn id="6" idx="1"/>
          </p:cNvCxnSpPr>
          <p:nvPr/>
        </p:nvCxnSpPr>
        <p:spPr bwMode="auto">
          <a:xfrm>
            <a:off x="3326682" y="3995396"/>
            <a:ext cx="2451933" cy="9259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2" name="Espace réservé du contenu 41" descr="BU005818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58" r="-23158"/>
          <a:stretch>
            <a:fillRect/>
          </a:stretch>
        </p:blipFill>
        <p:spPr>
          <a:xfrm>
            <a:off x="3649957" y="3995396"/>
            <a:ext cx="1754807" cy="972579"/>
          </a:xfrm>
        </p:spPr>
      </p:pic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5949140" y="3916674"/>
            <a:ext cx="788224" cy="499817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pic>
        <p:nvPicPr>
          <p:cNvPr id="43" name="Espace réservé du contenu 41" descr="BU0058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58" r="-23158"/>
          <a:stretch>
            <a:fillRect/>
          </a:stretch>
        </p:blipFill>
        <p:spPr bwMode="auto">
          <a:xfrm>
            <a:off x="5949140" y="3921971"/>
            <a:ext cx="892253" cy="49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grpSp>
        <p:nvGrpSpPr>
          <p:cNvPr id="3" name="Grouper 2"/>
          <p:cNvGrpSpPr/>
          <p:nvPr/>
        </p:nvGrpSpPr>
        <p:grpSpPr>
          <a:xfrm>
            <a:off x="6278439" y="1193765"/>
            <a:ext cx="2538743" cy="2871168"/>
            <a:chOff x="6278439" y="1193765"/>
            <a:chExt cx="2538743" cy="2871168"/>
          </a:xfrm>
        </p:grpSpPr>
        <p:sp>
          <p:nvSpPr>
            <p:cNvPr id="26" name="Bulle rectangulaire à coins arrondis 35"/>
            <p:cNvSpPr/>
            <p:nvPr/>
          </p:nvSpPr>
          <p:spPr bwMode="auto">
            <a:xfrm>
              <a:off x="6278439" y="1193765"/>
              <a:ext cx="2538743" cy="2871168"/>
            </a:xfrm>
            <a:custGeom>
              <a:avLst/>
              <a:gdLst>
                <a:gd name="connsiteX0" fmla="*/ 0 w 2538743"/>
                <a:gd name="connsiteY0" fmla="*/ 184637 h 1107802"/>
                <a:gd name="connsiteX1" fmla="*/ 184637 w 2538743"/>
                <a:gd name="connsiteY1" fmla="*/ 0 h 1107802"/>
                <a:gd name="connsiteX2" fmla="*/ 423124 w 2538743"/>
                <a:gd name="connsiteY2" fmla="*/ 0 h 1107802"/>
                <a:gd name="connsiteX3" fmla="*/ 423124 w 2538743"/>
                <a:gd name="connsiteY3" fmla="*/ 0 h 1107802"/>
                <a:gd name="connsiteX4" fmla="*/ 1057810 w 2538743"/>
                <a:gd name="connsiteY4" fmla="*/ 0 h 1107802"/>
                <a:gd name="connsiteX5" fmla="*/ 2354106 w 2538743"/>
                <a:gd name="connsiteY5" fmla="*/ 0 h 1107802"/>
                <a:gd name="connsiteX6" fmla="*/ 2538743 w 2538743"/>
                <a:gd name="connsiteY6" fmla="*/ 184637 h 1107802"/>
                <a:gd name="connsiteX7" fmla="*/ 2538743 w 2538743"/>
                <a:gd name="connsiteY7" fmla="*/ 646218 h 1107802"/>
                <a:gd name="connsiteX8" fmla="*/ 2538743 w 2538743"/>
                <a:gd name="connsiteY8" fmla="*/ 646218 h 1107802"/>
                <a:gd name="connsiteX9" fmla="*/ 2538743 w 2538743"/>
                <a:gd name="connsiteY9" fmla="*/ 923168 h 1107802"/>
                <a:gd name="connsiteX10" fmla="*/ 2538743 w 2538743"/>
                <a:gd name="connsiteY10" fmla="*/ 923165 h 1107802"/>
                <a:gd name="connsiteX11" fmla="*/ 2354106 w 2538743"/>
                <a:gd name="connsiteY11" fmla="*/ 1107802 h 1107802"/>
                <a:gd name="connsiteX12" fmla="*/ 1057810 w 2538743"/>
                <a:gd name="connsiteY12" fmla="*/ 1107802 h 1107802"/>
                <a:gd name="connsiteX13" fmla="*/ 603916 w 2538743"/>
                <a:gd name="connsiteY13" fmla="*/ 4400478 h 1107802"/>
                <a:gd name="connsiteX14" fmla="*/ 423124 w 2538743"/>
                <a:gd name="connsiteY14" fmla="*/ 1107802 h 1107802"/>
                <a:gd name="connsiteX15" fmla="*/ 184637 w 2538743"/>
                <a:gd name="connsiteY15" fmla="*/ 1107802 h 1107802"/>
                <a:gd name="connsiteX16" fmla="*/ 0 w 2538743"/>
                <a:gd name="connsiteY16" fmla="*/ 923165 h 1107802"/>
                <a:gd name="connsiteX17" fmla="*/ 0 w 2538743"/>
                <a:gd name="connsiteY17" fmla="*/ 923168 h 1107802"/>
                <a:gd name="connsiteX18" fmla="*/ 0 w 2538743"/>
                <a:gd name="connsiteY18" fmla="*/ 646218 h 1107802"/>
                <a:gd name="connsiteX19" fmla="*/ 0 w 2538743"/>
                <a:gd name="connsiteY19" fmla="*/ 646218 h 1107802"/>
                <a:gd name="connsiteX20" fmla="*/ 0 w 2538743"/>
                <a:gd name="connsiteY20" fmla="*/ 184637 h 1107802"/>
                <a:gd name="connsiteX0" fmla="*/ 0 w 2538743"/>
                <a:gd name="connsiteY0" fmla="*/ 184637 h 4400478"/>
                <a:gd name="connsiteX1" fmla="*/ 184637 w 2538743"/>
                <a:gd name="connsiteY1" fmla="*/ 0 h 4400478"/>
                <a:gd name="connsiteX2" fmla="*/ 423124 w 2538743"/>
                <a:gd name="connsiteY2" fmla="*/ 0 h 4400478"/>
                <a:gd name="connsiteX3" fmla="*/ 423124 w 2538743"/>
                <a:gd name="connsiteY3" fmla="*/ 0 h 4400478"/>
                <a:gd name="connsiteX4" fmla="*/ 1057810 w 2538743"/>
                <a:gd name="connsiteY4" fmla="*/ 0 h 4400478"/>
                <a:gd name="connsiteX5" fmla="*/ 2354106 w 2538743"/>
                <a:gd name="connsiteY5" fmla="*/ 0 h 4400478"/>
                <a:gd name="connsiteX6" fmla="*/ 2538743 w 2538743"/>
                <a:gd name="connsiteY6" fmla="*/ 184637 h 4400478"/>
                <a:gd name="connsiteX7" fmla="*/ 2538743 w 2538743"/>
                <a:gd name="connsiteY7" fmla="*/ 646218 h 4400478"/>
                <a:gd name="connsiteX8" fmla="*/ 2538743 w 2538743"/>
                <a:gd name="connsiteY8" fmla="*/ 646218 h 4400478"/>
                <a:gd name="connsiteX9" fmla="*/ 2538743 w 2538743"/>
                <a:gd name="connsiteY9" fmla="*/ 923168 h 4400478"/>
                <a:gd name="connsiteX10" fmla="*/ 2538743 w 2538743"/>
                <a:gd name="connsiteY10" fmla="*/ 923165 h 4400478"/>
                <a:gd name="connsiteX11" fmla="*/ 2354106 w 2538743"/>
                <a:gd name="connsiteY11" fmla="*/ 1107802 h 4400478"/>
                <a:gd name="connsiteX12" fmla="*/ 661804 w 2538743"/>
                <a:gd name="connsiteY12" fmla="*/ 1107802 h 4400478"/>
                <a:gd name="connsiteX13" fmla="*/ 603916 w 2538743"/>
                <a:gd name="connsiteY13" fmla="*/ 4400478 h 4400478"/>
                <a:gd name="connsiteX14" fmla="*/ 423124 w 2538743"/>
                <a:gd name="connsiteY14" fmla="*/ 1107802 h 4400478"/>
                <a:gd name="connsiteX15" fmla="*/ 184637 w 2538743"/>
                <a:gd name="connsiteY15" fmla="*/ 1107802 h 4400478"/>
                <a:gd name="connsiteX16" fmla="*/ 0 w 2538743"/>
                <a:gd name="connsiteY16" fmla="*/ 923165 h 4400478"/>
                <a:gd name="connsiteX17" fmla="*/ 0 w 2538743"/>
                <a:gd name="connsiteY17" fmla="*/ 923168 h 4400478"/>
                <a:gd name="connsiteX18" fmla="*/ 0 w 2538743"/>
                <a:gd name="connsiteY18" fmla="*/ 646218 h 4400478"/>
                <a:gd name="connsiteX19" fmla="*/ 0 w 2538743"/>
                <a:gd name="connsiteY19" fmla="*/ 646218 h 4400478"/>
                <a:gd name="connsiteX20" fmla="*/ 0 w 2538743"/>
                <a:gd name="connsiteY20" fmla="*/ 184637 h 4400478"/>
                <a:gd name="connsiteX0" fmla="*/ 0 w 2538743"/>
                <a:gd name="connsiteY0" fmla="*/ 184637 h 2871168"/>
                <a:gd name="connsiteX1" fmla="*/ 184637 w 2538743"/>
                <a:gd name="connsiteY1" fmla="*/ 0 h 2871168"/>
                <a:gd name="connsiteX2" fmla="*/ 423124 w 2538743"/>
                <a:gd name="connsiteY2" fmla="*/ 0 h 2871168"/>
                <a:gd name="connsiteX3" fmla="*/ 423124 w 2538743"/>
                <a:gd name="connsiteY3" fmla="*/ 0 h 2871168"/>
                <a:gd name="connsiteX4" fmla="*/ 1057810 w 2538743"/>
                <a:gd name="connsiteY4" fmla="*/ 0 h 2871168"/>
                <a:gd name="connsiteX5" fmla="*/ 2354106 w 2538743"/>
                <a:gd name="connsiteY5" fmla="*/ 0 h 2871168"/>
                <a:gd name="connsiteX6" fmla="*/ 2538743 w 2538743"/>
                <a:gd name="connsiteY6" fmla="*/ 184637 h 2871168"/>
                <a:gd name="connsiteX7" fmla="*/ 2538743 w 2538743"/>
                <a:gd name="connsiteY7" fmla="*/ 646218 h 2871168"/>
                <a:gd name="connsiteX8" fmla="*/ 2538743 w 2538743"/>
                <a:gd name="connsiteY8" fmla="*/ 646218 h 2871168"/>
                <a:gd name="connsiteX9" fmla="*/ 2538743 w 2538743"/>
                <a:gd name="connsiteY9" fmla="*/ 923168 h 2871168"/>
                <a:gd name="connsiteX10" fmla="*/ 2538743 w 2538743"/>
                <a:gd name="connsiteY10" fmla="*/ 923165 h 2871168"/>
                <a:gd name="connsiteX11" fmla="*/ 2354106 w 2538743"/>
                <a:gd name="connsiteY11" fmla="*/ 1107802 h 2871168"/>
                <a:gd name="connsiteX12" fmla="*/ 661804 w 2538743"/>
                <a:gd name="connsiteY12" fmla="*/ 1107802 h 2871168"/>
                <a:gd name="connsiteX13" fmla="*/ 317153 w 2538743"/>
                <a:gd name="connsiteY13" fmla="*/ 2871168 h 2871168"/>
                <a:gd name="connsiteX14" fmla="*/ 423124 w 2538743"/>
                <a:gd name="connsiteY14" fmla="*/ 1107802 h 2871168"/>
                <a:gd name="connsiteX15" fmla="*/ 184637 w 2538743"/>
                <a:gd name="connsiteY15" fmla="*/ 1107802 h 2871168"/>
                <a:gd name="connsiteX16" fmla="*/ 0 w 2538743"/>
                <a:gd name="connsiteY16" fmla="*/ 923165 h 2871168"/>
                <a:gd name="connsiteX17" fmla="*/ 0 w 2538743"/>
                <a:gd name="connsiteY17" fmla="*/ 923168 h 2871168"/>
                <a:gd name="connsiteX18" fmla="*/ 0 w 2538743"/>
                <a:gd name="connsiteY18" fmla="*/ 646218 h 2871168"/>
                <a:gd name="connsiteX19" fmla="*/ 0 w 2538743"/>
                <a:gd name="connsiteY19" fmla="*/ 646218 h 2871168"/>
                <a:gd name="connsiteX20" fmla="*/ 0 w 2538743"/>
                <a:gd name="connsiteY20" fmla="*/ 184637 h 28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38743" h="2871168">
                  <a:moveTo>
                    <a:pt x="0" y="184637"/>
                  </a:moveTo>
                  <a:cubicBezTo>
                    <a:pt x="0" y="82665"/>
                    <a:pt x="82665" y="0"/>
                    <a:pt x="184637" y="0"/>
                  </a:cubicBezTo>
                  <a:lnTo>
                    <a:pt x="423124" y="0"/>
                  </a:lnTo>
                  <a:lnTo>
                    <a:pt x="423124" y="0"/>
                  </a:lnTo>
                  <a:lnTo>
                    <a:pt x="1057810" y="0"/>
                  </a:lnTo>
                  <a:lnTo>
                    <a:pt x="2354106" y="0"/>
                  </a:lnTo>
                  <a:cubicBezTo>
                    <a:pt x="2456078" y="0"/>
                    <a:pt x="2538743" y="82665"/>
                    <a:pt x="2538743" y="184637"/>
                  </a:cubicBezTo>
                  <a:lnTo>
                    <a:pt x="2538743" y="646218"/>
                  </a:lnTo>
                  <a:lnTo>
                    <a:pt x="2538743" y="646218"/>
                  </a:lnTo>
                  <a:lnTo>
                    <a:pt x="2538743" y="923168"/>
                  </a:lnTo>
                  <a:lnTo>
                    <a:pt x="2538743" y="923165"/>
                  </a:lnTo>
                  <a:cubicBezTo>
                    <a:pt x="2538743" y="1025137"/>
                    <a:pt x="2456078" y="1107802"/>
                    <a:pt x="2354106" y="1107802"/>
                  </a:cubicBezTo>
                  <a:lnTo>
                    <a:pt x="661804" y="1107802"/>
                  </a:lnTo>
                  <a:lnTo>
                    <a:pt x="317153" y="2871168"/>
                  </a:lnTo>
                  <a:lnTo>
                    <a:pt x="423124" y="1107802"/>
                  </a:lnTo>
                  <a:lnTo>
                    <a:pt x="184637" y="1107802"/>
                  </a:lnTo>
                  <a:cubicBezTo>
                    <a:pt x="82665" y="1107802"/>
                    <a:pt x="0" y="1025137"/>
                    <a:pt x="0" y="923165"/>
                  </a:cubicBezTo>
                  <a:lnTo>
                    <a:pt x="0" y="923168"/>
                  </a:lnTo>
                  <a:lnTo>
                    <a:pt x="0" y="646218"/>
                  </a:lnTo>
                  <a:lnTo>
                    <a:pt x="0" y="646218"/>
                  </a:lnTo>
                  <a:lnTo>
                    <a:pt x="0" y="184637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 w="381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6457618" y="1497757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I </a:t>
              </a:r>
              <a:r>
                <a:rPr lang="fr-FR" sz="2400" dirty="0" err="1" smtClean="0"/>
                <a:t>will</a:t>
              </a:r>
              <a:r>
                <a:rPr lang="fr-FR" sz="2400" dirty="0" smtClean="0"/>
                <a:t> </a:t>
              </a:r>
              <a:r>
                <a:rPr lang="fr-FR" sz="2400" dirty="0" err="1" smtClean="0"/>
                <a:t>reply</a:t>
              </a:r>
              <a:r>
                <a:rPr lang="fr-FR" sz="2400" dirty="0" smtClean="0"/>
                <a:t> </a:t>
              </a:r>
              <a:r>
                <a:rPr lang="fr-FR" sz="2400" dirty="0" err="1" smtClean="0"/>
                <a:t>later</a:t>
              </a:r>
              <a:endParaRPr lang="fr-FR" sz="2400" dirty="0"/>
            </a:p>
          </p:txBody>
        </p:sp>
      </p:grpSp>
      <p:grpSp>
        <p:nvGrpSpPr>
          <p:cNvPr id="25" name="Grouper 24"/>
          <p:cNvGrpSpPr/>
          <p:nvPr/>
        </p:nvGrpSpPr>
        <p:grpSpPr>
          <a:xfrm>
            <a:off x="3649957" y="2751269"/>
            <a:ext cx="2697817" cy="2871168"/>
            <a:chOff x="6278439" y="1193765"/>
            <a:chExt cx="2697817" cy="2871168"/>
          </a:xfrm>
        </p:grpSpPr>
        <p:sp>
          <p:nvSpPr>
            <p:cNvPr id="28" name="Bulle rectangulaire à coins arrondis 35"/>
            <p:cNvSpPr/>
            <p:nvPr/>
          </p:nvSpPr>
          <p:spPr bwMode="auto">
            <a:xfrm>
              <a:off x="6278439" y="1193765"/>
              <a:ext cx="2538743" cy="2871168"/>
            </a:xfrm>
            <a:custGeom>
              <a:avLst/>
              <a:gdLst>
                <a:gd name="connsiteX0" fmla="*/ 0 w 2538743"/>
                <a:gd name="connsiteY0" fmla="*/ 184637 h 1107802"/>
                <a:gd name="connsiteX1" fmla="*/ 184637 w 2538743"/>
                <a:gd name="connsiteY1" fmla="*/ 0 h 1107802"/>
                <a:gd name="connsiteX2" fmla="*/ 423124 w 2538743"/>
                <a:gd name="connsiteY2" fmla="*/ 0 h 1107802"/>
                <a:gd name="connsiteX3" fmla="*/ 423124 w 2538743"/>
                <a:gd name="connsiteY3" fmla="*/ 0 h 1107802"/>
                <a:gd name="connsiteX4" fmla="*/ 1057810 w 2538743"/>
                <a:gd name="connsiteY4" fmla="*/ 0 h 1107802"/>
                <a:gd name="connsiteX5" fmla="*/ 2354106 w 2538743"/>
                <a:gd name="connsiteY5" fmla="*/ 0 h 1107802"/>
                <a:gd name="connsiteX6" fmla="*/ 2538743 w 2538743"/>
                <a:gd name="connsiteY6" fmla="*/ 184637 h 1107802"/>
                <a:gd name="connsiteX7" fmla="*/ 2538743 w 2538743"/>
                <a:gd name="connsiteY7" fmla="*/ 646218 h 1107802"/>
                <a:gd name="connsiteX8" fmla="*/ 2538743 w 2538743"/>
                <a:gd name="connsiteY8" fmla="*/ 646218 h 1107802"/>
                <a:gd name="connsiteX9" fmla="*/ 2538743 w 2538743"/>
                <a:gd name="connsiteY9" fmla="*/ 923168 h 1107802"/>
                <a:gd name="connsiteX10" fmla="*/ 2538743 w 2538743"/>
                <a:gd name="connsiteY10" fmla="*/ 923165 h 1107802"/>
                <a:gd name="connsiteX11" fmla="*/ 2354106 w 2538743"/>
                <a:gd name="connsiteY11" fmla="*/ 1107802 h 1107802"/>
                <a:gd name="connsiteX12" fmla="*/ 1057810 w 2538743"/>
                <a:gd name="connsiteY12" fmla="*/ 1107802 h 1107802"/>
                <a:gd name="connsiteX13" fmla="*/ 603916 w 2538743"/>
                <a:gd name="connsiteY13" fmla="*/ 4400478 h 1107802"/>
                <a:gd name="connsiteX14" fmla="*/ 423124 w 2538743"/>
                <a:gd name="connsiteY14" fmla="*/ 1107802 h 1107802"/>
                <a:gd name="connsiteX15" fmla="*/ 184637 w 2538743"/>
                <a:gd name="connsiteY15" fmla="*/ 1107802 h 1107802"/>
                <a:gd name="connsiteX16" fmla="*/ 0 w 2538743"/>
                <a:gd name="connsiteY16" fmla="*/ 923165 h 1107802"/>
                <a:gd name="connsiteX17" fmla="*/ 0 w 2538743"/>
                <a:gd name="connsiteY17" fmla="*/ 923168 h 1107802"/>
                <a:gd name="connsiteX18" fmla="*/ 0 w 2538743"/>
                <a:gd name="connsiteY18" fmla="*/ 646218 h 1107802"/>
                <a:gd name="connsiteX19" fmla="*/ 0 w 2538743"/>
                <a:gd name="connsiteY19" fmla="*/ 646218 h 1107802"/>
                <a:gd name="connsiteX20" fmla="*/ 0 w 2538743"/>
                <a:gd name="connsiteY20" fmla="*/ 184637 h 1107802"/>
                <a:gd name="connsiteX0" fmla="*/ 0 w 2538743"/>
                <a:gd name="connsiteY0" fmla="*/ 184637 h 4400478"/>
                <a:gd name="connsiteX1" fmla="*/ 184637 w 2538743"/>
                <a:gd name="connsiteY1" fmla="*/ 0 h 4400478"/>
                <a:gd name="connsiteX2" fmla="*/ 423124 w 2538743"/>
                <a:gd name="connsiteY2" fmla="*/ 0 h 4400478"/>
                <a:gd name="connsiteX3" fmla="*/ 423124 w 2538743"/>
                <a:gd name="connsiteY3" fmla="*/ 0 h 4400478"/>
                <a:gd name="connsiteX4" fmla="*/ 1057810 w 2538743"/>
                <a:gd name="connsiteY4" fmla="*/ 0 h 4400478"/>
                <a:gd name="connsiteX5" fmla="*/ 2354106 w 2538743"/>
                <a:gd name="connsiteY5" fmla="*/ 0 h 4400478"/>
                <a:gd name="connsiteX6" fmla="*/ 2538743 w 2538743"/>
                <a:gd name="connsiteY6" fmla="*/ 184637 h 4400478"/>
                <a:gd name="connsiteX7" fmla="*/ 2538743 w 2538743"/>
                <a:gd name="connsiteY7" fmla="*/ 646218 h 4400478"/>
                <a:gd name="connsiteX8" fmla="*/ 2538743 w 2538743"/>
                <a:gd name="connsiteY8" fmla="*/ 646218 h 4400478"/>
                <a:gd name="connsiteX9" fmla="*/ 2538743 w 2538743"/>
                <a:gd name="connsiteY9" fmla="*/ 923168 h 4400478"/>
                <a:gd name="connsiteX10" fmla="*/ 2538743 w 2538743"/>
                <a:gd name="connsiteY10" fmla="*/ 923165 h 4400478"/>
                <a:gd name="connsiteX11" fmla="*/ 2354106 w 2538743"/>
                <a:gd name="connsiteY11" fmla="*/ 1107802 h 4400478"/>
                <a:gd name="connsiteX12" fmla="*/ 661804 w 2538743"/>
                <a:gd name="connsiteY12" fmla="*/ 1107802 h 4400478"/>
                <a:gd name="connsiteX13" fmla="*/ 603916 w 2538743"/>
                <a:gd name="connsiteY13" fmla="*/ 4400478 h 4400478"/>
                <a:gd name="connsiteX14" fmla="*/ 423124 w 2538743"/>
                <a:gd name="connsiteY14" fmla="*/ 1107802 h 4400478"/>
                <a:gd name="connsiteX15" fmla="*/ 184637 w 2538743"/>
                <a:gd name="connsiteY15" fmla="*/ 1107802 h 4400478"/>
                <a:gd name="connsiteX16" fmla="*/ 0 w 2538743"/>
                <a:gd name="connsiteY16" fmla="*/ 923165 h 4400478"/>
                <a:gd name="connsiteX17" fmla="*/ 0 w 2538743"/>
                <a:gd name="connsiteY17" fmla="*/ 923168 h 4400478"/>
                <a:gd name="connsiteX18" fmla="*/ 0 w 2538743"/>
                <a:gd name="connsiteY18" fmla="*/ 646218 h 4400478"/>
                <a:gd name="connsiteX19" fmla="*/ 0 w 2538743"/>
                <a:gd name="connsiteY19" fmla="*/ 646218 h 4400478"/>
                <a:gd name="connsiteX20" fmla="*/ 0 w 2538743"/>
                <a:gd name="connsiteY20" fmla="*/ 184637 h 4400478"/>
                <a:gd name="connsiteX0" fmla="*/ 0 w 2538743"/>
                <a:gd name="connsiteY0" fmla="*/ 184637 h 2871168"/>
                <a:gd name="connsiteX1" fmla="*/ 184637 w 2538743"/>
                <a:gd name="connsiteY1" fmla="*/ 0 h 2871168"/>
                <a:gd name="connsiteX2" fmla="*/ 423124 w 2538743"/>
                <a:gd name="connsiteY2" fmla="*/ 0 h 2871168"/>
                <a:gd name="connsiteX3" fmla="*/ 423124 w 2538743"/>
                <a:gd name="connsiteY3" fmla="*/ 0 h 2871168"/>
                <a:gd name="connsiteX4" fmla="*/ 1057810 w 2538743"/>
                <a:gd name="connsiteY4" fmla="*/ 0 h 2871168"/>
                <a:gd name="connsiteX5" fmla="*/ 2354106 w 2538743"/>
                <a:gd name="connsiteY5" fmla="*/ 0 h 2871168"/>
                <a:gd name="connsiteX6" fmla="*/ 2538743 w 2538743"/>
                <a:gd name="connsiteY6" fmla="*/ 184637 h 2871168"/>
                <a:gd name="connsiteX7" fmla="*/ 2538743 w 2538743"/>
                <a:gd name="connsiteY7" fmla="*/ 646218 h 2871168"/>
                <a:gd name="connsiteX8" fmla="*/ 2538743 w 2538743"/>
                <a:gd name="connsiteY8" fmla="*/ 646218 h 2871168"/>
                <a:gd name="connsiteX9" fmla="*/ 2538743 w 2538743"/>
                <a:gd name="connsiteY9" fmla="*/ 923168 h 2871168"/>
                <a:gd name="connsiteX10" fmla="*/ 2538743 w 2538743"/>
                <a:gd name="connsiteY10" fmla="*/ 923165 h 2871168"/>
                <a:gd name="connsiteX11" fmla="*/ 2354106 w 2538743"/>
                <a:gd name="connsiteY11" fmla="*/ 1107802 h 2871168"/>
                <a:gd name="connsiteX12" fmla="*/ 661804 w 2538743"/>
                <a:gd name="connsiteY12" fmla="*/ 1107802 h 2871168"/>
                <a:gd name="connsiteX13" fmla="*/ 317153 w 2538743"/>
                <a:gd name="connsiteY13" fmla="*/ 2871168 h 2871168"/>
                <a:gd name="connsiteX14" fmla="*/ 423124 w 2538743"/>
                <a:gd name="connsiteY14" fmla="*/ 1107802 h 2871168"/>
                <a:gd name="connsiteX15" fmla="*/ 184637 w 2538743"/>
                <a:gd name="connsiteY15" fmla="*/ 1107802 h 2871168"/>
                <a:gd name="connsiteX16" fmla="*/ 0 w 2538743"/>
                <a:gd name="connsiteY16" fmla="*/ 923165 h 2871168"/>
                <a:gd name="connsiteX17" fmla="*/ 0 w 2538743"/>
                <a:gd name="connsiteY17" fmla="*/ 923168 h 2871168"/>
                <a:gd name="connsiteX18" fmla="*/ 0 w 2538743"/>
                <a:gd name="connsiteY18" fmla="*/ 646218 h 2871168"/>
                <a:gd name="connsiteX19" fmla="*/ 0 w 2538743"/>
                <a:gd name="connsiteY19" fmla="*/ 646218 h 2871168"/>
                <a:gd name="connsiteX20" fmla="*/ 0 w 2538743"/>
                <a:gd name="connsiteY20" fmla="*/ 184637 h 28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38743" h="2871168">
                  <a:moveTo>
                    <a:pt x="0" y="184637"/>
                  </a:moveTo>
                  <a:cubicBezTo>
                    <a:pt x="0" y="82665"/>
                    <a:pt x="82665" y="0"/>
                    <a:pt x="184637" y="0"/>
                  </a:cubicBezTo>
                  <a:lnTo>
                    <a:pt x="423124" y="0"/>
                  </a:lnTo>
                  <a:lnTo>
                    <a:pt x="423124" y="0"/>
                  </a:lnTo>
                  <a:lnTo>
                    <a:pt x="1057810" y="0"/>
                  </a:lnTo>
                  <a:lnTo>
                    <a:pt x="2354106" y="0"/>
                  </a:lnTo>
                  <a:cubicBezTo>
                    <a:pt x="2456078" y="0"/>
                    <a:pt x="2538743" y="82665"/>
                    <a:pt x="2538743" y="184637"/>
                  </a:cubicBezTo>
                  <a:lnTo>
                    <a:pt x="2538743" y="646218"/>
                  </a:lnTo>
                  <a:lnTo>
                    <a:pt x="2538743" y="646218"/>
                  </a:lnTo>
                  <a:lnTo>
                    <a:pt x="2538743" y="923168"/>
                  </a:lnTo>
                  <a:lnTo>
                    <a:pt x="2538743" y="923165"/>
                  </a:lnTo>
                  <a:cubicBezTo>
                    <a:pt x="2538743" y="1025137"/>
                    <a:pt x="2456078" y="1107802"/>
                    <a:pt x="2354106" y="1107802"/>
                  </a:cubicBezTo>
                  <a:lnTo>
                    <a:pt x="661804" y="1107802"/>
                  </a:lnTo>
                  <a:lnTo>
                    <a:pt x="317153" y="2871168"/>
                  </a:lnTo>
                  <a:lnTo>
                    <a:pt x="423124" y="1107802"/>
                  </a:lnTo>
                  <a:lnTo>
                    <a:pt x="184637" y="1107802"/>
                  </a:lnTo>
                  <a:cubicBezTo>
                    <a:pt x="82665" y="1107802"/>
                    <a:pt x="0" y="1025137"/>
                    <a:pt x="0" y="923165"/>
                  </a:cubicBezTo>
                  <a:lnTo>
                    <a:pt x="0" y="923168"/>
                  </a:lnTo>
                  <a:lnTo>
                    <a:pt x="0" y="646218"/>
                  </a:lnTo>
                  <a:lnTo>
                    <a:pt x="0" y="646218"/>
                  </a:lnTo>
                  <a:lnTo>
                    <a:pt x="0" y="184637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 w="381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57618" y="1497757"/>
              <a:ext cx="2518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/>
                <a:t>Here</a:t>
              </a:r>
              <a:r>
                <a:rPr lang="fr-FR" sz="2400" dirty="0" smtClean="0"/>
                <a:t> </a:t>
              </a:r>
              <a:r>
                <a:rPr lang="fr-FR" sz="2400" dirty="0" err="1" smtClean="0"/>
                <a:t>is</a:t>
              </a:r>
              <a:r>
                <a:rPr lang="fr-FR" sz="2400" dirty="0" smtClean="0"/>
                <a:t> the </a:t>
              </a:r>
              <a:r>
                <a:rPr lang="fr-FR" sz="2400" dirty="0" err="1" smtClean="0"/>
                <a:t>result</a:t>
              </a:r>
              <a:endParaRPr lang="fr-FR" sz="2400" dirty="0"/>
            </a:p>
          </p:txBody>
        </p:sp>
      </p:grpSp>
      <p:sp>
        <p:nvSpPr>
          <p:cNvPr id="9" name="Forme libre 8"/>
          <p:cNvSpPr/>
          <p:nvPr/>
        </p:nvSpPr>
        <p:spPr>
          <a:xfrm>
            <a:off x="1885428" y="4216400"/>
            <a:ext cx="5500892" cy="1671731"/>
          </a:xfrm>
          <a:custGeom>
            <a:avLst/>
            <a:gdLst>
              <a:gd name="connsiteX0" fmla="*/ 5303520 w 5303520"/>
              <a:gd name="connsiteY0" fmla="*/ 1005840 h 1194211"/>
              <a:gd name="connsiteX1" fmla="*/ 2590800 w 5303520"/>
              <a:gd name="connsiteY1" fmla="*/ 1117600 h 1194211"/>
              <a:gd name="connsiteX2" fmla="*/ 0 w 5303520"/>
              <a:gd name="connsiteY2" fmla="*/ 0 h 1194211"/>
              <a:gd name="connsiteX3" fmla="*/ 0 w 5303520"/>
              <a:gd name="connsiteY3" fmla="*/ 0 h 119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3520" h="1194211">
                <a:moveTo>
                  <a:pt x="5303520" y="1005840"/>
                </a:moveTo>
                <a:cubicBezTo>
                  <a:pt x="4389120" y="1145540"/>
                  <a:pt x="3474720" y="1285240"/>
                  <a:pt x="2590800" y="1117600"/>
                </a:cubicBezTo>
                <a:cubicBezTo>
                  <a:pt x="1706880" y="94996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8575" cmpd="sng">
            <a:solidFill>
              <a:srgbClr val="2C2A65"/>
            </a:solidFill>
            <a:prstDash val="dash"/>
            <a:headEnd type="none"/>
            <a:tailEnd type="triangle" w="lg" len="med"/>
          </a:ln>
        </p:spPr>
        <p:txBody>
          <a:bodyPr rtlCol="0" anchor="ctr"/>
          <a:lstStyle/>
          <a:p>
            <a:pPr algn="ctr"/>
            <a:endParaRPr lang="fr-FR">
              <a:ln>
                <a:solidFill>
                  <a:srgbClr val="000000"/>
                </a:solidFill>
                <a:prstDash val="sysDash"/>
              </a:ln>
            </a:endParaRPr>
          </a:p>
        </p:txBody>
      </p:sp>
      <p:grpSp>
        <p:nvGrpSpPr>
          <p:cNvPr id="12" name="Grouper 11"/>
          <p:cNvGrpSpPr/>
          <p:nvPr/>
        </p:nvGrpSpPr>
        <p:grpSpPr>
          <a:xfrm>
            <a:off x="1608669" y="2879840"/>
            <a:ext cx="4518973" cy="1377685"/>
            <a:chOff x="1608669" y="2879840"/>
            <a:chExt cx="4518973" cy="1377685"/>
          </a:xfrm>
        </p:grpSpPr>
        <p:sp>
          <p:nvSpPr>
            <p:cNvPr id="35" name="Forme libre 34"/>
            <p:cNvSpPr/>
            <p:nvPr/>
          </p:nvSpPr>
          <p:spPr>
            <a:xfrm>
              <a:off x="1885428" y="2879840"/>
              <a:ext cx="4242214" cy="1231686"/>
            </a:xfrm>
            <a:custGeom>
              <a:avLst/>
              <a:gdLst>
                <a:gd name="connsiteX0" fmla="*/ 0 w 4242214"/>
                <a:gd name="connsiteY0" fmla="*/ 1231686 h 1231686"/>
                <a:gd name="connsiteX1" fmla="*/ 2055641 w 4242214"/>
                <a:gd name="connsiteY1" fmla="*/ 847 h 1231686"/>
                <a:gd name="connsiteX2" fmla="*/ 4242214 w 4242214"/>
                <a:gd name="connsiteY2" fmla="*/ 1022182 h 123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2214" h="1231686">
                  <a:moveTo>
                    <a:pt x="0" y="1231686"/>
                  </a:moveTo>
                  <a:cubicBezTo>
                    <a:pt x="674302" y="633725"/>
                    <a:pt x="1348605" y="35764"/>
                    <a:pt x="2055641" y="847"/>
                  </a:cubicBezTo>
                  <a:cubicBezTo>
                    <a:pt x="2762677" y="-34070"/>
                    <a:pt x="4242214" y="1022182"/>
                    <a:pt x="4242214" y="1022182"/>
                  </a:cubicBezTo>
                </a:path>
              </a:pathLst>
            </a:custGeom>
            <a:ln w="25400" cmpd="sng">
              <a:solidFill>
                <a:schemeClr val="bg2">
                  <a:lumMod val="60000"/>
                  <a:lumOff val="40000"/>
                </a:schemeClr>
              </a:solidFill>
              <a:headEnd type="none"/>
              <a:tailEnd type="triangle" w="lg" len="med"/>
            </a:ln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Losange 10"/>
            <p:cNvSpPr/>
            <p:nvPr/>
          </p:nvSpPr>
          <p:spPr bwMode="auto">
            <a:xfrm>
              <a:off x="1608669" y="4016553"/>
              <a:ext cx="302381" cy="240972"/>
            </a:xfrm>
            <a:prstGeom prst="diamond">
              <a:avLst/>
            </a:prstGeom>
            <a:noFill/>
            <a:ln w="381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4" name="Explosion 1 33"/>
          <p:cNvSpPr/>
          <p:nvPr/>
        </p:nvSpPr>
        <p:spPr bwMode="auto">
          <a:xfrm>
            <a:off x="264871" y="4050709"/>
            <a:ext cx="1513587" cy="542687"/>
          </a:xfrm>
          <a:prstGeom prst="irregularSeal1">
            <a:avLst/>
          </a:prstGeom>
          <a:solidFill>
            <a:srgbClr val="CCFFCC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r-FR" dirty="0" smtClean="0"/>
              <a:t>Future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666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Actors</a:t>
            </a:r>
            <a:r>
              <a:rPr lang="fr-FR" dirty="0" smtClean="0"/>
              <a:t> or active </a:t>
            </a:r>
            <a:r>
              <a:rPr lang="fr-FR" dirty="0" err="1" smtClean="0"/>
              <a:t>objects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738" y="1295400"/>
            <a:ext cx="8409678" cy="4572000"/>
          </a:xfrm>
        </p:spPr>
        <p:txBody>
          <a:bodyPr/>
          <a:lstStyle/>
          <a:p>
            <a:r>
              <a:rPr lang="fr-FR" dirty="0" err="1" smtClean="0"/>
              <a:t>Actors</a:t>
            </a:r>
            <a:r>
              <a:rPr lang="fr-FR" dirty="0" smtClean="0"/>
              <a:t>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 first</a:t>
            </a:r>
          </a:p>
          <a:p>
            <a:r>
              <a:rPr lang="fr-FR" dirty="0" smtClean="0"/>
              <a:t>Active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seen</a:t>
            </a:r>
            <a:r>
              <a:rPr lang="fr-FR" dirty="0" smtClean="0"/>
              <a:t> as an adaptation of the </a:t>
            </a:r>
            <a:r>
              <a:rPr lang="fr-FR" dirty="0" err="1" smtClean="0"/>
              <a:t>actor</a:t>
            </a:r>
            <a:r>
              <a:rPr lang="fr-FR" dirty="0" smtClean="0"/>
              <a:t> model to </a:t>
            </a:r>
            <a:r>
              <a:rPr lang="fr-FR" dirty="0" smtClean="0"/>
              <a:t>OOP:</a:t>
            </a:r>
          </a:p>
          <a:p>
            <a:pPr lvl="1"/>
            <a:r>
              <a:rPr lang="fr-FR" dirty="0" smtClean="0"/>
              <a:t>Communication = </a:t>
            </a:r>
            <a:r>
              <a:rPr lang="fr-FR" dirty="0" err="1" smtClean="0"/>
              <a:t>method</a:t>
            </a:r>
            <a:r>
              <a:rPr lang="fr-FR" dirty="0" smtClean="0"/>
              <a:t> invocation</a:t>
            </a:r>
          </a:p>
          <a:p>
            <a:pPr lvl="1"/>
            <a:r>
              <a:rPr lang="fr-FR" dirty="0" smtClean="0"/>
              <a:t>Use </a:t>
            </a:r>
            <a:r>
              <a:rPr lang="fr-FR" dirty="0" smtClean="0"/>
              <a:t>future to deal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result</a:t>
            </a:r>
            <a:endParaRPr lang="fr-FR" dirty="0" smtClean="0"/>
          </a:p>
          <a:p>
            <a:r>
              <a:rPr lang="fr-FR" dirty="0" err="1" smtClean="0"/>
              <a:t>Nowadays</a:t>
            </a:r>
            <a:r>
              <a:rPr lang="fr-FR" dirty="0" smtClean="0"/>
              <a:t> the distinction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clear</a:t>
            </a:r>
            <a:r>
              <a:rPr lang="fr-FR" dirty="0" smtClean="0"/>
              <a:t>, </a:t>
            </a:r>
            <a:r>
              <a:rPr lang="fr-FR" dirty="0" err="1" smtClean="0"/>
              <a:t>e.g</a:t>
            </a:r>
            <a:r>
              <a:rPr lang="fr-FR" dirty="0" smtClean="0"/>
              <a:t>.:</a:t>
            </a:r>
          </a:p>
          <a:p>
            <a:pPr lvl="1"/>
            <a:r>
              <a:rPr lang="fr-FR" dirty="0" err="1" smtClean="0"/>
              <a:t>Akka</a:t>
            </a:r>
            <a:r>
              <a:rPr lang="fr-FR" dirty="0" smtClean="0"/>
              <a:t> has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actors</a:t>
            </a:r>
            <a:r>
              <a:rPr lang="fr-FR" dirty="0" smtClean="0"/>
              <a:t> and active </a:t>
            </a:r>
            <a:r>
              <a:rPr lang="fr-FR" dirty="0" err="1" smtClean="0"/>
              <a:t>objects</a:t>
            </a:r>
            <a:r>
              <a:rPr lang="fr-FR" dirty="0" smtClean="0"/>
              <a:t> (OO </a:t>
            </a:r>
            <a:r>
              <a:rPr lang="fr-FR" dirty="0" err="1" smtClean="0"/>
              <a:t>language</a:t>
            </a:r>
            <a:r>
              <a:rPr lang="fr-FR" dirty="0" smtClean="0"/>
              <a:t>)</a:t>
            </a:r>
          </a:p>
          <a:p>
            <a:pPr marL="914400" lvl="2" indent="0">
              <a:buNone/>
            </a:pPr>
            <a:r>
              <a:rPr lang="fr-FR" dirty="0"/>
              <a:t>« </a:t>
            </a:r>
            <a:r>
              <a:rPr lang="fr-FR" dirty="0" err="1"/>
              <a:t>Akka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/>
              <a:t>Actors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implementation</a:t>
            </a:r>
            <a:r>
              <a:rPr lang="fr-FR" dirty="0"/>
              <a:t> of the </a:t>
            </a:r>
            <a:r>
              <a:rPr lang="fr-FR" dirty="0">
                <a:hlinkClick r:id="rId3"/>
              </a:rPr>
              <a:t>Active Objects</a:t>
            </a:r>
            <a:r>
              <a:rPr lang="fr-FR" dirty="0"/>
              <a:t> pattern. </a:t>
            </a:r>
            <a:r>
              <a:rPr lang="fr-FR" dirty="0" err="1"/>
              <a:t>Essentially</a:t>
            </a:r>
            <a:r>
              <a:rPr lang="fr-FR" dirty="0"/>
              <a:t> </a:t>
            </a:r>
            <a:r>
              <a:rPr lang="fr-FR" dirty="0" err="1"/>
              <a:t>turning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invocations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asynchronous</a:t>
            </a:r>
            <a:r>
              <a:rPr lang="fr-FR" dirty="0"/>
              <a:t> </a:t>
            </a:r>
            <a:r>
              <a:rPr lang="fr-FR" dirty="0" err="1"/>
              <a:t>dispatch</a:t>
            </a:r>
            <a:r>
              <a:rPr lang="fr-FR" dirty="0"/>
              <a:t> </a:t>
            </a:r>
            <a:r>
              <a:rPr lang="mr-IN" dirty="0" smtClean="0"/>
              <a:t>…</a:t>
            </a:r>
            <a:r>
              <a:rPr lang="fr-FR" dirty="0" smtClean="0"/>
              <a:t>. »</a:t>
            </a:r>
            <a:endParaRPr lang="fr-FR" dirty="0" smtClean="0"/>
          </a:p>
          <a:p>
            <a:pPr lvl="1"/>
            <a:r>
              <a:rPr lang="fr-FR" dirty="0" smtClean="0"/>
              <a:t>ABS</a:t>
            </a:r>
          </a:p>
          <a:p>
            <a:r>
              <a:rPr lang="fr-FR" dirty="0" err="1" smtClean="0"/>
              <a:t>Here</a:t>
            </a:r>
            <a:r>
              <a:rPr lang="fr-FR" dirty="0" smtClean="0"/>
              <a:t>: focus on </a:t>
            </a:r>
            <a:r>
              <a:rPr lang="fr-FR" dirty="0" smtClean="0"/>
              <a:t>active </a:t>
            </a:r>
            <a:r>
              <a:rPr lang="fr-FR" dirty="0" err="1" smtClean="0"/>
              <a:t>objects</a:t>
            </a:r>
            <a:r>
              <a:rPr lang="fr-FR" dirty="0" smtClean="0"/>
              <a:t> (</a:t>
            </a:r>
            <a:r>
              <a:rPr lang="fr-FR" dirty="0" err="1" smtClean="0"/>
              <a:t>mostly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898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Criteria</a:t>
            </a:r>
            <a:r>
              <a:rPr lang="fr-FR" dirty="0" smtClean="0"/>
              <a:t> 1: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are Active?</a:t>
            </a:r>
            <a:br>
              <a:rPr lang="fr-FR" dirty="0" smtClean="0"/>
            </a:br>
            <a:r>
              <a:rPr lang="fr-FR" dirty="0" smtClean="0"/>
              <a:t>Have a « thread »?</a:t>
            </a:r>
            <a:br>
              <a:rPr lang="fr-FR" dirty="0" smtClean="0"/>
            </a:br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accessed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177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1 – ALL objects are </a:t>
            </a:r>
            <a:r>
              <a:rPr lang="en-GB" noProof="0" dirty="0" smtClean="0"/>
              <a:t>actors (uniform model)</a:t>
            </a:r>
            <a:endParaRPr lang="en-GB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738" y="3166524"/>
            <a:ext cx="8247062" cy="2177891"/>
          </a:xfrm>
        </p:spPr>
        <p:txBody>
          <a:bodyPr/>
          <a:lstStyle/>
          <a:p>
            <a:r>
              <a:rPr lang="en-GB" noProof="0" dirty="0" err="1" smtClean="0"/>
              <a:t>Creol</a:t>
            </a:r>
            <a:r>
              <a:rPr lang="en-GB" noProof="0" dirty="0" smtClean="0"/>
              <a:t>, </a:t>
            </a:r>
            <a:r>
              <a:rPr lang="en-GB" noProof="0" dirty="0" err="1" smtClean="0"/>
              <a:t>Rebeca</a:t>
            </a:r>
            <a:r>
              <a:rPr lang="en-GB" noProof="0" dirty="0" smtClean="0"/>
              <a:t>, …</a:t>
            </a:r>
          </a:p>
          <a:p>
            <a:r>
              <a:rPr lang="en-GB" noProof="0" dirty="0" smtClean="0"/>
              <a:t>Actors do not share memory</a:t>
            </a:r>
          </a:p>
          <a:p>
            <a:r>
              <a:rPr lang="en-GB" noProof="0" dirty="0" smtClean="0"/>
              <a:t>Used in modelling languages / verification tools</a:t>
            </a:r>
          </a:p>
          <a:p>
            <a:r>
              <a:rPr lang="en-GB" dirty="0" smtClean="0"/>
              <a:t>A lot of parallelism</a:t>
            </a:r>
            <a:endParaRPr lang="en-GB" noProof="0" dirty="0" smtClean="0"/>
          </a:p>
          <a:p>
            <a:pPr>
              <a:buFont typeface="Lucida Grande"/>
              <a:buChar char="+"/>
            </a:pPr>
            <a:r>
              <a:rPr lang="en-GB" dirty="0">
                <a:solidFill>
                  <a:srgbClr val="008000"/>
                </a:solidFill>
              </a:rPr>
              <a:t>Very convenient </a:t>
            </a:r>
            <a:r>
              <a:rPr lang="en-GB" dirty="0" smtClean="0">
                <a:solidFill>
                  <a:srgbClr val="008000"/>
                </a:solidFill>
              </a:rPr>
              <a:t>abstraction</a:t>
            </a:r>
            <a:endParaRPr lang="en-GB" dirty="0">
              <a:solidFill>
                <a:srgbClr val="008000"/>
              </a:solidFill>
            </a:endParaRPr>
          </a:p>
          <a:p>
            <a:pPr>
              <a:buFont typeface="Lucida Grande"/>
              <a:buChar char="-"/>
            </a:pPr>
            <a:r>
              <a:rPr lang="en-GB" noProof="0" dirty="0" smtClean="0">
                <a:solidFill>
                  <a:schemeClr val="accent2">
                    <a:lumMod val="50000"/>
                  </a:schemeClr>
                </a:solidFill>
              </a:rPr>
              <a:t>Scaling might be an issue (non-trivial implementation</a:t>
            </a:r>
            <a:r>
              <a:rPr lang="en-GB" noProof="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>
              <a:buFont typeface="Lucida Grande"/>
              <a:buChar char="-"/>
            </a:pP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Data localisation?</a:t>
            </a:r>
            <a:endParaRPr lang="en-GB" noProof="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96532" y="1419115"/>
            <a:ext cx="2579720" cy="9539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b="1" dirty="0" smtClean="0"/>
              <a:t>AO B</a:t>
            </a:r>
            <a:endParaRPr lang="en-GB" sz="2400" b="1" dirty="0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1642010" y="1321734"/>
            <a:ext cx="2579720" cy="12931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b="1" dirty="0" smtClean="0"/>
              <a:t>AO A</a:t>
            </a:r>
            <a:endParaRPr lang="en-GB" sz="2400" b="1" dirty="0"/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4331819" y="2525486"/>
            <a:ext cx="818161" cy="59415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 dirty="0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6671105" y="2494825"/>
            <a:ext cx="818161" cy="59415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7638306" y="1481856"/>
            <a:ext cx="818161" cy="59415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 dirty="0"/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763726" y="2373087"/>
            <a:ext cx="818161" cy="59415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31408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leSCALE">
  <a:themeElements>
    <a:clrScheme name="">
      <a:dk1>
        <a:srgbClr val="191919"/>
      </a:dk1>
      <a:lt1>
        <a:srgbClr val="C9CEE2"/>
      </a:lt1>
      <a:dk2>
        <a:srgbClr val="3B3887"/>
      </a:dk2>
      <a:lt2>
        <a:srgbClr val="000080"/>
      </a:lt2>
      <a:accent1>
        <a:srgbClr val="FFFF00"/>
      </a:accent1>
      <a:accent2>
        <a:srgbClr val="FF0000"/>
      </a:accent2>
      <a:accent3>
        <a:srgbClr val="E1E3EE"/>
      </a:accent3>
      <a:accent4>
        <a:srgbClr val="141414"/>
      </a:accent4>
      <a:accent5>
        <a:srgbClr val="FFFFAA"/>
      </a:accent5>
      <a:accent6>
        <a:srgbClr val="E70000"/>
      </a:accent6>
      <a:hlink>
        <a:srgbClr val="800080"/>
      </a:hlink>
      <a:folHlink>
        <a:srgbClr val="FF8000"/>
      </a:folHlink>
    </a:clrScheme>
    <a:fontScheme name="bleu Lu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660066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eu Ludo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u Ludo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ModeleSCALE.potx</Template>
  <TotalTime>52095</TotalTime>
  <Words>1562</Words>
  <Application>Microsoft Macintosh PowerPoint</Application>
  <PresentationFormat>Présentation à l'écran (4:3)</PresentationFormat>
  <Paragraphs>352</Paragraphs>
  <Slides>34</Slides>
  <Notes>1</Notes>
  <HiddenSlides>1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6" baseType="lpstr">
      <vt:lpstr>ModeleSCALE</vt:lpstr>
      <vt:lpstr>Image Photo Editor</vt:lpstr>
      <vt:lpstr>An Overview of (some)  Active-object Languages</vt:lpstr>
      <vt:lpstr>Introduction</vt:lpstr>
      <vt:lpstr>Actors and Active Objects  General Principles</vt:lpstr>
      <vt:lpstr>Principles</vt:lpstr>
      <vt:lpstr>Principles: actor communication</vt:lpstr>
      <vt:lpstr>Principles: replying to an external request</vt:lpstr>
      <vt:lpstr>Actors or active objects?</vt:lpstr>
      <vt:lpstr>Criteria 1: Which Objects are Active? Have a « thread »? Can be accessed from any object?</vt:lpstr>
      <vt:lpstr>1 – ALL objects are actors (uniform model)</vt:lpstr>
      <vt:lpstr>2 - Some objects are active, other passive  (non-uniform)</vt:lpstr>
      <vt:lpstr>3 – Object groups (COGs / Cobox / …)</vt:lpstr>
      <vt:lpstr>Criteria 2: What happens inside an activity?</vt:lpstr>
      <vt:lpstr>1 – One thread at a time, non-interrupted</vt:lpstr>
      <vt:lpstr>2 - Cooperative multithreading </vt:lpstr>
      <vt:lpstr>3 – Local multithreading </vt:lpstr>
      <vt:lpstr>3 – Local multithreading I: Multi-active objects </vt:lpstr>
      <vt:lpstr>3 – Local multithreading II:  Parallel combinators in Encore</vt:lpstr>
      <vt:lpstr>Criteria 3: Operations available on  Futures</vt:lpstr>
      <vt:lpstr>Futures in actors?</vt:lpstr>
      <vt:lpstr>Explicit future handling</vt:lpstr>
      <vt:lpstr>Asynchronous futures</vt:lpstr>
      <vt:lpstr>Implicit futures</vt:lpstr>
      <vt:lpstr>First Class Futures and wait-by-necessity</vt:lpstr>
      <vt:lpstr>A word on transparency</vt:lpstr>
      <vt:lpstr>Conclusion: Two results</vt:lpstr>
      <vt:lpstr>From Modelling to Systematic Deployment of Distributed Active Objects</vt:lpstr>
      <vt:lpstr>Deadlock analysis for transparent futures  (with Uni Bologna)</vt:lpstr>
      <vt:lpstr>Latest news and current/future directions</vt:lpstr>
      <vt:lpstr>Présentation PowerPoint</vt:lpstr>
      <vt:lpstr>Formalisation: Theorems and Proofs</vt:lpstr>
      <vt:lpstr>Futures: Dataflow synchronization ≠ explicit (control-flow) synchronization</vt:lpstr>
      <vt:lpstr>Présentation PowerPoint</vt:lpstr>
      <vt:lpstr>Présentation PowerPoint</vt:lpstr>
      <vt:lpstr>Some dimensions to compare them</vt:lpstr>
    </vt:vector>
  </TitlesOfParts>
  <Company>INRIA - 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Ludovic Henrio</dc:creator>
  <cp:lastModifiedBy>Ludovic Henrio</cp:lastModifiedBy>
  <cp:revision>123</cp:revision>
  <dcterms:created xsi:type="dcterms:W3CDTF">2015-12-14T12:45:46Z</dcterms:created>
  <dcterms:modified xsi:type="dcterms:W3CDTF">2017-09-12T12:04:57Z</dcterms:modified>
</cp:coreProperties>
</file>