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embeddings/oleObject2.bin" ContentType="application/vnd.openxmlformats-officedocument.oleObject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  <p:sldMasterId id="2147483705" r:id="rId2"/>
    <p:sldMasterId id="2147483693" r:id="rId3"/>
  </p:sldMasterIdLst>
  <p:notesMasterIdLst>
    <p:notesMasterId r:id="rId30"/>
  </p:notesMasterIdLst>
  <p:handoutMasterIdLst>
    <p:handoutMasterId r:id="rId31"/>
  </p:handoutMasterIdLst>
  <p:sldIdLst>
    <p:sldId id="256" r:id="rId4"/>
    <p:sldId id="281" r:id="rId5"/>
    <p:sldId id="263" r:id="rId6"/>
    <p:sldId id="258" r:id="rId7"/>
    <p:sldId id="260" r:id="rId8"/>
    <p:sldId id="264" r:id="rId9"/>
    <p:sldId id="262" r:id="rId10"/>
    <p:sldId id="267" r:id="rId11"/>
    <p:sldId id="271" r:id="rId12"/>
    <p:sldId id="282" r:id="rId13"/>
    <p:sldId id="265" r:id="rId14"/>
    <p:sldId id="266" r:id="rId15"/>
    <p:sldId id="269" r:id="rId16"/>
    <p:sldId id="270" r:id="rId17"/>
    <p:sldId id="285" r:id="rId18"/>
    <p:sldId id="272" r:id="rId19"/>
    <p:sldId id="273" r:id="rId20"/>
    <p:sldId id="276" r:id="rId21"/>
    <p:sldId id="274" r:id="rId22"/>
    <p:sldId id="277" r:id="rId23"/>
    <p:sldId id="278" r:id="rId24"/>
    <p:sldId id="284" r:id="rId25"/>
    <p:sldId id="275" r:id="rId26"/>
    <p:sldId id="279" r:id="rId27"/>
    <p:sldId id="280" r:id="rId28"/>
    <p:sldId id="287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95A7DF-A2A9-C24F-AC29-A7AC9A1E182D}">
          <p14:sldIdLst>
            <p14:sldId id="256"/>
            <p14:sldId id="281"/>
            <p14:sldId id="263"/>
            <p14:sldId id="258"/>
            <p14:sldId id="260"/>
            <p14:sldId id="264"/>
            <p14:sldId id="262"/>
            <p14:sldId id="267"/>
            <p14:sldId id="271"/>
            <p14:sldId id="282"/>
            <p14:sldId id="265"/>
            <p14:sldId id="266"/>
            <p14:sldId id="269"/>
            <p14:sldId id="270"/>
            <p14:sldId id="285"/>
            <p14:sldId id="272"/>
            <p14:sldId id="273"/>
            <p14:sldId id="276"/>
            <p14:sldId id="274"/>
            <p14:sldId id="277"/>
            <p14:sldId id="278"/>
            <p14:sldId id="284"/>
            <p14:sldId id="275"/>
            <p14:sldId id="279"/>
            <p14:sldId id="280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99"/>
    <a:srgbClr val="101B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Objects="1">
      <p:cViewPr>
        <p:scale>
          <a:sx n="130" d="100"/>
          <a:sy n="130" d="100"/>
        </p:scale>
        <p:origin x="-1024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C14A-B544-2D4C-B7DB-D8BF936B0975}" type="datetime1">
              <a:rPr lang="en-US" smtClean="0"/>
              <a:t>4/27/13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1A73C-4650-3649-9168-3A0E4DC4B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44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907E-1E48-7F43-AD94-DEF324ED9163}" type="datetime1">
              <a:rPr lang="en-US" smtClean="0"/>
              <a:t>4/27/13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7ECA3-5155-894F-9CBD-9A22A60C92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99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----- Notes de la réunion (3/15/13 10:56) -----</a:t>
            </a:r>
          </a:p>
          <a:p>
            <a:r>
              <a:rPr lang="fr-FR" dirty="0" smtClean="0"/>
              <a:t>Logos + proof of existence + no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churn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7ECA3-5155-894F-9CBD-9A22A60C928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30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 err="1" smtClean="0"/>
              <a:t>need</a:t>
            </a:r>
            <a:r>
              <a:rPr lang="fr-FR" baseline="0" dirty="0" smtClean="0"/>
              <a:t> to store/</a:t>
            </a:r>
            <a:r>
              <a:rPr lang="fr-FR" baseline="0" dirty="0" err="1" smtClean="0"/>
              <a:t>retrieve</a:t>
            </a:r>
            <a:r>
              <a:rPr lang="fr-FR" baseline="0" dirty="0" smtClean="0"/>
              <a:t> RDF data in large </a:t>
            </a:r>
            <a:r>
              <a:rPr lang="fr-FR" baseline="0" dirty="0" err="1" smtClean="0"/>
              <a:t>scale</a:t>
            </a:r>
            <a:r>
              <a:rPr lang="fr-FR" baseline="0" dirty="0" smtClean="0"/>
              <a:t> settings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So</a:t>
            </a:r>
            <a:r>
              <a:rPr lang="fr-FR" baseline="0" dirty="0" smtClean="0"/>
              <a:t> the goal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RDF triple as possible as BTC, data center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solutions (</a:t>
            </a:r>
            <a:r>
              <a:rPr lang="fr-FR" baseline="0" dirty="0" err="1" smtClean="0"/>
              <a:t>DBs</a:t>
            </a:r>
            <a:r>
              <a:rPr lang="fr-FR" baseline="0" dirty="0" smtClean="0"/>
              <a:t>)…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CD5A-FB51-7942-A208-576A3E4D5FB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CD5A-FB51-7942-A208-576A3E4D5FB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13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baseline="0" dirty="0" smtClean="0"/>
              <a:t> in </a:t>
            </a:r>
            <a:r>
              <a:rPr lang="fr-FR" dirty="0" smtClean="0"/>
              <a:t>Java </a:t>
            </a:r>
            <a:r>
              <a:rPr lang="fr-FR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embeds</a:t>
            </a:r>
            <a:r>
              <a:rPr lang="fr-FR" baseline="0" dirty="0" smtClean="0"/>
              <a:t> the </a:t>
            </a:r>
            <a:r>
              <a:rPr lang="fr-FR" dirty="0" err="1" smtClean="0"/>
              <a:t>modularization</a:t>
            </a:r>
            <a:r>
              <a:rPr lang="fr-FR" dirty="0" smtClean="0"/>
              <a:t> aspects ,</a:t>
            </a:r>
          </a:p>
          <a:p>
            <a:r>
              <a:rPr lang="fr-FR" dirty="0" err="1" smtClean="0"/>
              <a:t>deployed</a:t>
            </a:r>
            <a:r>
              <a:rPr lang="fr-FR" dirty="0" smtClean="0"/>
              <a:t> on G5K,</a:t>
            </a:r>
            <a:r>
              <a:rPr lang="fr-FR" baseline="0" dirty="0" smtClean="0"/>
              <a:t> </a:t>
            </a:r>
            <a:r>
              <a:rPr lang="fr-FR" dirty="0" smtClean="0"/>
              <a:t>on 300 </a:t>
            </a:r>
            <a:r>
              <a:rPr lang="fr-FR" dirty="0" err="1" smtClean="0"/>
              <a:t>peers</a:t>
            </a:r>
            <a:endParaRPr lang="fr-FR" dirty="0" smtClean="0"/>
          </a:p>
          <a:p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reference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measurements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measure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benefit</a:t>
            </a:r>
            <a:r>
              <a:rPr lang="fr-FR" baseline="0" dirty="0" smtClean="0"/>
              <a:t> of concurrent </a:t>
            </a:r>
            <a:r>
              <a:rPr lang="fr-FR" baseline="0" dirty="0" err="1" smtClean="0"/>
              <a:t>requests</a:t>
            </a:r>
            <a:r>
              <a:rPr lang="fr-FR" baseline="0" dirty="0" smtClean="0"/>
              <a:t>…)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Present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graph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important </a:t>
            </a:r>
            <a:r>
              <a:rPr lang="fr-FR" baseline="0" dirty="0" smtClean="0">
                <a:sym typeface="Wingdings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CD5A-FB51-7942-A208-576A3E4D5F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3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38862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12C12A7-BACC-E341-ADF3-3F2FF307E424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28600" y="33528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4" name="Picture 8" descr="logo_soph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88925"/>
            <a:ext cx="2227263" cy="593725"/>
          </a:xfrm>
          <a:prstGeom prst="rect">
            <a:avLst/>
          </a:prstGeom>
          <a:noFill/>
        </p:spPr>
      </p:pic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609600" y="211138"/>
          <a:ext cx="15240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Image Photo Editor" r:id="rId4" imgW="1905266" imgH="838095" progId="">
                  <p:embed/>
                </p:oleObj>
              </mc:Choice>
              <mc:Fallback>
                <p:oleObj name="Image Photo Editor" r:id="rId4" imgW="1905266" imgH="8380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1138"/>
                        <a:ext cx="15240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10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27305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6700" y="304800"/>
            <a:ext cx="2070100" cy="5562600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6057900" cy="5562600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3528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60338" y="2514600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Image Photo Editor" r:id="rId3" imgW="1905266" imgH="838095" progId="">
                  <p:embed/>
                </p:oleObj>
              </mc:Choice>
              <mc:Fallback>
                <p:oleObj name="Image Photo Editor" r:id="rId3" imgW="1905266" imgH="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2514600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7150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49513"/>
            <a:ext cx="20415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33375"/>
            <a:ext cx="18907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38862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33F57-A7C9-9541-8090-AC6E2F80263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8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12CF0-92B0-1E46-B54D-1BAD22C6D49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009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30301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01FB-3663-E448-B8B8-478CBF352C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5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56BA55E4-BACD-8649-A25F-7E75ECA7B5F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63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3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5" name="Image 4" descr="Image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1715" y="0"/>
            <a:ext cx="4276969" cy="35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FFFFFF"/>
                </a:solidFill>
              </a:rPr>
              <a:t>- </a:t>
            </a:r>
            <a:fld id="{CB96E5EA-9A39-41BD-9A29-91F3B76FE71B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r>
              <a:rPr lang="fr-FR" dirty="0" smtClean="0">
                <a:solidFill>
                  <a:srgbClr val="FFFFFF"/>
                </a:solidFill>
              </a:rPr>
              <a:t> / 45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3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FFFFFF"/>
                </a:solidFill>
              </a:rPr>
              <a:t>- </a:t>
            </a:r>
            <a:fld id="{74D2908C-F4B0-44F4-A890-C7F4F2E71762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r>
              <a:rPr lang="fr-FR" dirty="0" smtClean="0">
                <a:solidFill>
                  <a:srgbClr val="FFFFFF"/>
                </a:solidFill>
              </a:rPr>
              <a:t>/45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2187575"/>
            <a:ext cx="3694113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2187575"/>
            <a:ext cx="3694112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69FE9FAB-8D58-4EDA-B1D0-D6D3DC3BBF66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7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75D72B8C-8549-4250-A439-6D8A9A110E07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FFFFFF"/>
                </a:solidFill>
              </a:rPr>
              <a:t>- </a:t>
            </a:r>
            <a:fld id="{95B6F255-1CF7-4920-AA2B-3927F4EE7697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r>
              <a:rPr lang="fr-FR" dirty="0" smtClean="0">
                <a:solidFill>
                  <a:srgbClr val="FFFFFF"/>
                </a:solidFill>
              </a:rPr>
              <a:t> /45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>
                <a:solidFill>
                  <a:srgbClr val="FFFFFF"/>
                </a:solidFill>
              </a:rPr>
              <a:t>- </a:t>
            </a:r>
            <a:fld id="{5F9631DF-740D-4FFE-AC90-0286E749C09F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r>
              <a:rPr lang="fr-FR" dirty="0" smtClean="0">
                <a:solidFill>
                  <a:srgbClr val="FFFFFF"/>
                </a:solidFill>
              </a:rPr>
              <a:t> /46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E5A760A0-2F0C-4EF0-A09D-F6420038B7D1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60F115DC-838A-4765-B04F-D549526DE697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7AAA2D3A-C2F9-4F49-8D86-A5CE9C13071C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474663"/>
            <a:ext cx="5503863" cy="59166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>
                <a:solidFill>
                  <a:srgbClr val="FFFFFF"/>
                </a:solidFill>
              </a:rPr>
              <a:t>A Mechanised model for CAN - FASE 2013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srgbClr val="FFFFFF"/>
                </a:solidFill>
              </a:rPr>
              <a:t>- </a:t>
            </a:r>
            <a:fld id="{A34B3E26-A0FC-40E6-B5A0-7452D719FA06}" type="slidenum">
              <a:rPr lang="fr-FR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9738" y="1295400"/>
            <a:ext cx="40465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295400"/>
            <a:ext cx="40481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409423-5B17-9444-8772-6BA91C9E402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3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464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r>
              <a:rPr lang="fr-FR" smtClean="0"/>
              <a:t>A Mechanised model for CAN - FASE 2013</a:t>
            </a:r>
            <a:endParaRPr lang="fr-F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49AEB794-139B-B14D-BC08-4BE1728A851A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2000"/>
        <a:buFontTx/>
        <a:buNone/>
        <a:defRPr kumimoji="1"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pitchFamily="-65" charset="2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65" charset="2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pitchFamily="-65" charset="2"/>
        <a:buChar char="3"/>
        <a:defRPr kumimoji="1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9F37CE67-CE05-3E43-A395-192553A5DC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11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kumimoji="1"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charset="0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charset="0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charset="0"/>
        <a:buChar char="3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bandeau_texte_rou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2187575"/>
            <a:ext cx="754062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solidFill>
                  <a:srgbClr val="FFFFFF"/>
                </a:solidFill>
                <a:latin typeface="Arial" charset="0"/>
                <a:cs typeface="Arial" charset="0"/>
              </a:rPr>
              <a:t>A Mechanised model for CAN - FASE 2013</a:t>
            </a:r>
            <a:endParaRPr lang="fr-FR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dirty="0">
                <a:solidFill>
                  <a:srgbClr val="FFFFFF"/>
                </a:solidFill>
                <a:latin typeface="Arial" charset="0"/>
                <a:cs typeface="Arial" charset="0"/>
              </a:rPr>
              <a:t>- </a:t>
            </a:r>
            <a:fld id="{1BD2A605-6318-47B1-AEC9-AB0744B1492A}" type="slidenum">
              <a:rPr lang="fr-FR" smtClean="0">
                <a:solidFill>
                  <a:srgbClr val="FFFFFF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fr-FR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 / 45</a:t>
            </a:r>
            <a:endParaRPr lang="fr-FR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algn="l" defTabSz="200025" rtl="0" fontAlgn="base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defRPr sz="2200">
          <a:solidFill>
            <a:schemeClr val="tx2"/>
          </a:solidFill>
          <a:latin typeface="+mn-lt"/>
          <a:cs typeface="+mn-cs"/>
        </a:defRPr>
      </a:lvl2pPr>
      <a:lvl3pPr marL="3175" algn="l" defTabSz="200025" rtl="0" fontAlgn="base">
        <a:lnSpc>
          <a:spcPct val="170000"/>
        </a:lnSpc>
        <a:spcBef>
          <a:spcPct val="0"/>
        </a:spcBef>
        <a:spcAft>
          <a:spcPct val="0"/>
        </a:spcAft>
        <a:buFont typeface="Arial" charset="0"/>
        <a:defRPr sz="2200">
          <a:solidFill>
            <a:schemeClr val="tx2"/>
          </a:solidFill>
          <a:latin typeface="+mn-lt"/>
          <a:cs typeface="+mn-cs"/>
        </a:defRPr>
      </a:lvl3pPr>
      <a:lvl4pPr marL="4763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4pPr>
      <a:lvl5pPr marL="63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5pPr>
      <a:lvl6pPr marL="4635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6pPr>
      <a:lvl7pPr marL="9207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7pPr>
      <a:lvl8pPr marL="13779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8pPr>
      <a:lvl9pPr marL="18351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dovic.henrio@cnrs.fr" TargetMode="External"/><Relationship Id="rId3" Type="http://schemas.openxmlformats.org/officeDocument/2006/relationships/hyperlink" Target="mailto:francesco.bongiovanni@inria.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3808" y="713590"/>
            <a:ext cx="2874452" cy="7711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1277888"/>
            <a:ext cx="8737600" cy="1143000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Mechanized</a:t>
            </a:r>
            <a:r>
              <a:rPr lang="fr-FR" dirty="0"/>
              <a:t> Model for CAN </a:t>
            </a:r>
            <a:r>
              <a:rPr lang="fr-FR" dirty="0" err="1" smtClean="0"/>
              <a:t>Protocols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smtClean="0"/>
              <a:t>and objectives</a:t>
            </a:r>
            <a:endParaRPr lang="fr-FR" dirty="0" smtClean="0"/>
          </a:p>
          <a:p>
            <a:r>
              <a:rPr lang="fr-FR" dirty="0" smtClean="0"/>
              <a:t>Our </a:t>
            </a:r>
            <a:r>
              <a:rPr lang="fr-FR" dirty="0" err="1" smtClean="0"/>
              <a:t>mechanized</a:t>
            </a:r>
            <a:r>
              <a:rPr lang="fr-FR" dirty="0" smtClean="0"/>
              <a:t> model</a:t>
            </a:r>
          </a:p>
          <a:p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smtClean="0"/>
              <a:t>Conclusions and Future Works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55035" y="2204864"/>
            <a:ext cx="3401141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/>
              <a:t>Francesco </a:t>
            </a:r>
            <a:r>
              <a:rPr lang="fr-FR" sz="2400" dirty="0" err="1" smtClean="0"/>
              <a:t>Bongiovanni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dirty="0" smtClean="0"/>
              <a:t>and </a:t>
            </a:r>
          </a:p>
          <a:p>
            <a:pPr algn="ctr"/>
            <a:r>
              <a:rPr lang="fr-FR" sz="2400" u="sng" dirty="0" smtClean="0"/>
              <a:t>Ludovic Henrio</a:t>
            </a:r>
            <a:endParaRPr lang="fr-FR" sz="2400" u="sng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50" y="4916512"/>
            <a:ext cx="1963674" cy="168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mechanised</a:t>
            </a:r>
            <a:r>
              <a:rPr lang="fr-FR" dirty="0" smtClean="0"/>
              <a:t> model of </a:t>
            </a:r>
            <a:r>
              <a:rPr lang="fr-FR" dirty="0" err="1" smtClean="0"/>
              <a:t>can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7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a CAN: First </a:t>
            </a:r>
            <a:r>
              <a:rPr lang="fr-FR" dirty="0" err="1" smtClean="0"/>
              <a:t>attempt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1: Constructive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seminal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fr-FR" dirty="0" smtClean="0"/>
          </a:p>
          <a:p>
            <a:pPr>
              <a:buSzPct val="90000"/>
              <a:buFont typeface="Arial"/>
              <a:buChar char="•"/>
            </a:pPr>
            <a:r>
              <a:rPr lang="fr-FR" dirty="0" smtClean="0"/>
              <a:t> Split </a:t>
            </a:r>
            <a:r>
              <a:rPr lang="fr-FR" dirty="0" err="1" smtClean="0"/>
              <a:t>alternating</a:t>
            </a:r>
            <a:r>
              <a:rPr lang="fr-FR" dirty="0" smtClean="0"/>
              <a:t> dimension</a:t>
            </a:r>
          </a:p>
          <a:p>
            <a:pPr>
              <a:buSzPct val="90000"/>
              <a:buFont typeface="Arial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a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leaves</a:t>
            </a:r>
            <a:r>
              <a:rPr lang="fr-FR" dirty="0" smtClean="0"/>
              <a:t>,</a:t>
            </a:r>
            <a:endParaRPr lang="fr-FR" dirty="0"/>
          </a:p>
          <a:p>
            <a:pPr marL="342900" indent="-342900">
              <a:buSzPct val="90000"/>
              <a:buFontTx/>
              <a:buChar char="-"/>
            </a:pPr>
            <a:r>
              <a:rPr lang="fr-FR" dirty="0" smtClean="0"/>
              <a:t>The organisation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maintained</a:t>
            </a:r>
            <a:r>
              <a:rPr lang="fr-FR" dirty="0" smtClean="0"/>
              <a:t> by </a:t>
            </a:r>
            <a:r>
              <a:rPr lang="fr-FR" dirty="0" err="1" smtClean="0"/>
              <a:t>keeping</a:t>
            </a:r>
            <a:r>
              <a:rPr lang="fr-FR" dirty="0" smtClean="0"/>
              <a:t> the</a:t>
            </a:r>
            <a:br>
              <a:rPr lang="fr-FR" dirty="0" smtClean="0"/>
            </a:br>
            <a:r>
              <a:rPr lang="fr-FR" dirty="0" smtClean="0"/>
              <a:t>split </a:t>
            </a:r>
            <a:r>
              <a:rPr lang="fr-FR" dirty="0" err="1" smtClean="0"/>
              <a:t>history</a:t>
            </a:r>
            <a:r>
              <a:rPr lang="fr-FR" dirty="0" smtClean="0"/>
              <a:t> (+data </a:t>
            </a:r>
            <a:r>
              <a:rPr lang="fr-FR" dirty="0" err="1" smtClean="0"/>
              <a:t>transfers</a:t>
            </a:r>
            <a:r>
              <a:rPr lang="fr-FR" dirty="0" smtClean="0"/>
              <a:t>)</a:t>
            </a:r>
          </a:p>
          <a:p>
            <a:pPr marL="342900" indent="-342900">
              <a:buSzPct val="90000"/>
              <a:buFontTx/>
              <a:buChar char="-"/>
            </a:pPr>
            <a:r>
              <a:rPr lang="fr-FR" dirty="0" smtClean="0"/>
              <a:t>or one </a:t>
            </a:r>
            <a:r>
              <a:rPr lang="fr-FR" dirty="0" err="1" smtClean="0"/>
              <a:t>neighbour</a:t>
            </a:r>
            <a:r>
              <a:rPr lang="fr-FR" dirty="0" smtClean="0"/>
              <a:t> </a:t>
            </a:r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zones (no more rectangles?)</a:t>
            </a:r>
          </a:p>
          <a:p>
            <a:pPr marL="342900" indent="-342900">
              <a:buSzPct val="90000"/>
              <a:buFontTx/>
              <a:buChar char="-"/>
            </a:pPr>
            <a:r>
              <a:rPr lang="fr-FR" dirty="0" smtClean="0"/>
              <a:t>Alternative: change the </a:t>
            </a:r>
            <a:br>
              <a:rPr lang="fr-FR" dirty="0" smtClean="0"/>
            </a:br>
            <a:r>
              <a:rPr lang="fr-FR" dirty="0" err="1" smtClean="0"/>
              <a:t>reachable</a:t>
            </a:r>
            <a:r>
              <a:rPr lang="fr-FR" dirty="0" smtClean="0"/>
              <a:t> configurations</a:t>
            </a:r>
          </a:p>
          <a:p>
            <a:pPr marL="342900" indent="-342900">
              <a:buSzPct val="90000"/>
              <a:buFontTx/>
              <a:buChar char="-"/>
            </a:pPr>
            <a:endParaRPr lang="fr-FR" sz="1800" b="1" dirty="0"/>
          </a:p>
          <a:p>
            <a:endParaRPr lang="fr-FR" sz="3200" baseline="-25000" dirty="0" smtClean="0"/>
          </a:p>
          <a:p>
            <a:endParaRPr lang="fr-FR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885894" y="2075793"/>
            <a:ext cx="3646546" cy="3228089"/>
          </a:xfrm>
          <a:prstGeom prst="roundRect">
            <a:avLst>
              <a:gd name="adj" fmla="val 37"/>
            </a:avLst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" name="AutoShape 5"/>
          <p:cNvCxnSpPr>
            <a:cxnSpLocks noChangeShapeType="1"/>
          </p:cNvCxnSpPr>
          <p:nvPr/>
        </p:nvCxnSpPr>
        <p:spPr bwMode="auto">
          <a:xfrm>
            <a:off x="6679277" y="2060848"/>
            <a:ext cx="0" cy="156921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885894" y="3630058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885894" y="2852925"/>
            <a:ext cx="1794629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4885894" y="2075793"/>
            <a:ext cx="3646546" cy="3257979"/>
            <a:chOff x="3682058" y="2075793"/>
            <a:chExt cx="3646546" cy="3257979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372133" y="3630058"/>
              <a:ext cx="1246" cy="16738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82058" y="4466970"/>
              <a:ext cx="3646546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4638529" y="2075793"/>
              <a:ext cx="1246" cy="3257979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60294" y="4466970"/>
              <a:ext cx="1246" cy="8369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056985" y="2852925"/>
              <a:ext cx="1246" cy="7771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160294" y="4885426"/>
              <a:ext cx="478236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953677" y="4466970"/>
              <a:ext cx="1246" cy="8369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056985" y="3630058"/>
              <a:ext cx="1246" cy="8369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638529" y="4048514"/>
              <a:ext cx="838158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056985" y="4466970"/>
              <a:ext cx="1246" cy="8369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6850368" y="4466970"/>
              <a:ext cx="1246" cy="83691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476687" y="4885426"/>
              <a:ext cx="895446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4160294" y="2852925"/>
              <a:ext cx="1246" cy="7771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682058" y="3271382"/>
              <a:ext cx="956471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953677" y="3630058"/>
              <a:ext cx="1246" cy="10162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953677" y="4048514"/>
              <a:ext cx="418456" cy="12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cxnSp>
        <p:nvCxnSpPr>
          <p:cNvPr id="49" name="AutoShape 5"/>
          <p:cNvCxnSpPr>
            <a:cxnSpLocks noChangeShapeType="1"/>
          </p:cNvCxnSpPr>
          <p:nvPr/>
        </p:nvCxnSpPr>
        <p:spPr bwMode="auto">
          <a:xfrm>
            <a:off x="6679277" y="3631304"/>
            <a:ext cx="0" cy="16725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er 64"/>
          <p:cNvGrpSpPr/>
          <p:nvPr/>
        </p:nvGrpSpPr>
        <p:grpSpPr>
          <a:xfrm>
            <a:off x="4889895" y="4490395"/>
            <a:ext cx="574776" cy="933487"/>
            <a:chOff x="-1116632" y="1916832"/>
            <a:chExt cx="360040" cy="720080"/>
          </a:xfrm>
        </p:grpSpPr>
        <p:cxnSp>
          <p:nvCxnSpPr>
            <p:cNvPr id="61" name="Connecteur droit 60"/>
            <p:cNvCxnSpPr/>
            <p:nvPr/>
          </p:nvCxnSpPr>
          <p:spPr bwMode="auto">
            <a:xfrm>
              <a:off x="-1116632" y="1916832"/>
              <a:ext cx="360040" cy="7200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necteur droit 61"/>
            <p:cNvCxnSpPr/>
            <p:nvPr/>
          </p:nvCxnSpPr>
          <p:spPr bwMode="auto">
            <a:xfrm flipH="1">
              <a:off x="-1116632" y="1916832"/>
              <a:ext cx="216024" cy="6480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Grouper 69"/>
          <p:cNvGrpSpPr/>
          <p:nvPr/>
        </p:nvGrpSpPr>
        <p:grpSpPr>
          <a:xfrm>
            <a:off x="5369376" y="4466970"/>
            <a:ext cx="474235" cy="836912"/>
            <a:chOff x="5369376" y="4466970"/>
            <a:chExt cx="474235" cy="83691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369376" y="4466970"/>
              <a:ext cx="474235" cy="4178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5369376" y="4884803"/>
              <a:ext cx="474235" cy="419079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4885894" y="4488526"/>
            <a:ext cx="953716" cy="836912"/>
            <a:chOff x="971600" y="4071316"/>
            <a:chExt cx="953716" cy="836912"/>
          </a:xfrm>
        </p:grpSpPr>
        <p:sp>
          <p:nvSpPr>
            <p:cNvPr id="66" name="Rectangle 65"/>
            <p:cNvSpPr/>
            <p:nvPr/>
          </p:nvSpPr>
          <p:spPr bwMode="auto">
            <a:xfrm>
              <a:off x="971600" y="4072562"/>
              <a:ext cx="474235" cy="83566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51081" y="4071316"/>
              <a:ext cx="474235" cy="835666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76" name="Grouper 75"/>
          <p:cNvGrpSpPr/>
          <p:nvPr/>
        </p:nvGrpSpPr>
        <p:grpSpPr>
          <a:xfrm>
            <a:off x="4906741" y="4466347"/>
            <a:ext cx="953716" cy="836912"/>
            <a:chOff x="1126623" y="2276872"/>
            <a:chExt cx="953716" cy="836912"/>
          </a:xfrm>
        </p:grpSpPr>
        <p:grpSp>
          <p:nvGrpSpPr>
            <p:cNvPr id="72" name="Grouper 71"/>
            <p:cNvGrpSpPr/>
            <p:nvPr/>
          </p:nvGrpSpPr>
          <p:grpSpPr>
            <a:xfrm>
              <a:off x="1126623" y="2278118"/>
              <a:ext cx="953716" cy="835666"/>
              <a:chOff x="971600" y="4072562"/>
              <a:chExt cx="953716" cy="83566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971600" y="4072562"/>
                <a:ext cx="474235" cy="835666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451081" y="4503364"/>
                <a:ext cx="474235" cy="403618"/>
              </a:xfrm>
              <a:prstGeom prst="rect">
                <a:avLst/>
              </a:prstGeom>
              <a:solidFill>
                <a:srgbClr val="008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 bwMode="auto">
            <a:xfrm>
              <a:off x="1600858" y="2276872"/>
              <a:ext cx="474235" cy="4178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7" name="Espace réservé du numéro de diapositive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11</a:t>
            </a:fld>
            <a:endParaRPr lang="fr-FR"/>
          </a:p>
        </p:txBody>
      </p:sp>
      <p:sp>
        <p:nvSpPr>
          <p:cNvPr id="78" name="Espace réservé du pied de page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grpSp>
        <p:nvGrpSpPr>
          <p:cNvPr id="79" name="Grouper 78"/>
          <p:cNvGrpSpPr/>
          <p:nvPr/>
        </p:nvGrpSpPr>
        <p:grpSpPr>
          <a:xfrm>
            <a:off x="4886258" y="4481185"/>
            <a:ext cx="953717" cy="834420"/>
            <a:chOff x="971600" y="4072562"/>
            <a:chExt cx="953717" cy="83442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971600" y="4072562"/>
              <a:ext cx="953716" cy="4178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971601" y="4490395"/>
              <a:ext cx="953716" cy="416587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464889" y="4899018"/>
            <a:ext cx="8283575" cy="1645590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Main drawback:</a:t>
            </a:r>
            <a:br>
              <a:rPr lang="en-GB" sz="2000" b="1" dirty="0" smtClean="0">
                <a:solidFill>
                  <a:srgbClr val="2C2A65"/>
                </a:solidFill>
              </a:rPr>
            </a:br>
            <a:r>
              <a:rPr lang="en-GB" sz="2000" b="1" dirty="0" smtClean="0">
                <a:solidFill>
                  <a:srgbClr val="2C2A65"/>
                </a:solidFill>
              </a:rPr>
              <a:t>difficult to define in a theorem </a:t>
            </a:r>
            <a:r>
              <a:rPr lang="en-GB" sz="2000" b="1" dirty="0" err="1" smtClean="0">
                <a:solidFill>
                  <a:srgbClr val="2C2A65"/>
                </a:solidFill>
              </a:rPr>
              <a:t>prover</a:t>
            </a:r>
            <a:endParaRPr lang="en-GB" sz="2000" b="1" dirty="0" smtClean="0">
              <a:solidFill>
                <a:srgbClr val="2C2A65"/>
              </a:solidFill>
            </a:endParaRP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What is the invariant verified by the CAN construction?</a:t>
            </a:r>
            <a:endParaRPr lang="en-GB" sz="2000" b="1" dirty="0">
              <a:solidFill>
                <a:srgbClr val="2C2A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2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a CAN: A more </a:t>
            </a:r>
            <a:r>
              <a:rPr lang="fr-FR" dirty="0" err="1" smtClean="0"/>
              <a:t>general</a:t>
            </a:r>
            <a:r>
              <a:rPr lang="fr-FR" dirty="0" smtClean="0"/>
              <a:t> 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2: </a:t>
            </a:r>
            <a:r>
              <a:rPr lang="fr-FR" dirty="0" err="1" smtClean="0"/>
              <a:t>Each</a:t>
            </a:r>
            <a:r>
              <a:rPr lang="fr-FR" dirty="0" smtClean="0"/>
              <a:t> zone </a:t>
            </a:r>
            <a:r>
              <a:rPr lang="fr-FR" dirty="0" err="1" smtClean="0"/>
              <a:t>is</a:t>
            </a:r>
            <a:r>
              <a:rPr lang="fr-FR" dirty="0" smtClean="0"/>
              <a:t> a rectangle</a:t>
            </a:r>
            <a:endParaRPr lang="fr-FR" sz="3200" baseline="-25000" dirty="0" smtClean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19672" y="2420888"/>
            <a:ext cx="1080120" cy="1224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99792" y="2420888"/>
            <a:ext cx="1080120" cy="64807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79912" y="2420888"/>
            <a:ext cx="1080120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60032" y="2420888"/>
            <a:ext cx="1080120" cy="2664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83968" y="3068960"/>
            <a:ext cx="576064" cy="864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99792" y="3076341"/>
            <a:ext cx="1584176" cy="864096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611051" y="3629191"/>
            <a:ext cx="1080120" cy="86409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91170" y="3933056"/>
            <a:ext cx="2168861" cy="560231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11051" y="4493287"/>
            <a:ext cx="3248980" cy="591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7711" y="3845633"/>
            <a:ext cx="8283575" cy="2548136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algn="ctr" eaLnBrk="1" hangingPunct="1">
              <a:spcAft>
                <a:spcPts val="1200"/>
              </a:spcAft>
              <a:buFont typeface="Arial"/>
              <a:buChar char="•"/>
            </a:pPr>
            <a:r>
              <a:rPr lang="en-GB" sz="2000" b="1" dirty="0" smtClean="0">
                <a:solidFill>
                  <a:srgbClr val="2C2A65"/>
                </a:solidFill>
              </a:rPr>
              <a:t>More freedom in the implementation</a:t>
            </a:r>
          </a:p>
          <a:p>
            <a:pPr marL="342900" indent="-342900" algn="ctr" eaLnBrk="1" hangingPunct="1">
              <a:spcAft>
                <a:spcPts val="1200"/>
              </a:spcAft>
              <a:buFont typeface="Arial"/>
              <a:buChar char="•"/>
            </a:pPr>
            <a:r>
              <a:rPr lang="en-GB" sz="2000" b="1" dirty="0" smtClean="0">
                <a:solidFill>
                  <a:srgbClr val="2C2A65"/>
                </a:solidFill>
              </a:rPr>
              <a:t>easier to define in a theorem </a:t>
            </a:r>
            <a:r>
              <a:rPr lang="en-GB" sz="2000" b="1" dirty="0" err="1" smtClean="0">
                <a:solidFill>
                  <a:srgbClr val="2C2A65"/>
                </a:solidFill>
              </a:rPr>
              <a:t>prover</a:t>
            </a:r>
            <a:r>
              <a:rPr lang="en-GB" sz="2000" b="1" dirty="0" smtClean="0">
                <a:solidFill>
                  <a:srgbClr val="2C2A65"/>
                </a:solidFill>
              </a:rPr>
              <a:t> </a:t>
            </a:r>
          </a:p>
          <a:p>
            <a:pPr marL="342900" indent="-342900" algn="ctr" eaLnBrk="1" hangingPunct="1">
              <a:spcAft>
                <a:spcPts val="1200"/>
              </a:spcAft>
              <a:buFont typeface="Arial"/>
              <a:buChar char="•"/>
            </a:pPr>
            <a:r>
              <a:rPr lang="en-GB" sz="2000" b="1" dirty="0" smtClean="0">
                <a:solidFill>
                  <a:srgbClr val="2C2A65"/>
                </a:solidFill>
              </a:rPr>
              <a:t>Rectangles are necessary to prove optimality of some broadcasts (</a:t>
            </a:r>
            <a:r>
              <a:rPr lang="en-GB" sz="2000" b="1" dirty="0" err="1" smtClean="0">
                <a:solidFill>
                  <a:srgbClr val="2C2A65"/>
                </a:solidFill>
              </a:rPr>
              <a:t>eg</a:t>
            </a:r>
            <a:r>
              <a:rPr lang="en-GB" sz="2000" b="1" dirty="0" smtClean="0">
                <a:solidFill>
                  <a:srgbClr val="2C2A65"/>
                </a:solidFill>
              </a:rPr>
              <a:t>. M-CAN in 2D)</a:t>
            </a:r>
          </a:p>
          <a:p>
            <a:pPr marL="342900" indent="-342900" algn="ctr" eaLnBrk="1" hangingPunct="1">
              <a:spcAft>
                <a:spcPts val="1200"/>
              </a:spcAft>
              <a:buFont typeface="Arial"/>
              <a:buChar char="•"/>
            </a:pPr>
            <a:r>
              <a:rPr lang="en-GB" sz="2000" b="1" dirty="0" smtClean="0">
                <a:solidFill>
                  <a:srgbClr val="2C2A65"/>
                </a:solidFill>
              </a:rPr>
              <a:t>But no guarantee on the lookup time </a:t>
            </a:r>
            <a:r>
              <a:rPr lang="en-GB" sz="2000" b="1" i="1" dirty="0" smtClean="0">
                <a:solidFill>
                  <a:srgbClr val="2C2A65"/>
                </a:solidFill>
              </a:rPr>
              <a:t>in general</a:t>
            </a:r>
          </a:p>
          <a:p>
            <a:pPr marL="342900" indent="-342900" algn="ctr" eaLnBrk="1" hangingPunct="1">
              <a:spcAft>
                <a:spcPts val="1200"/>
              </a:spcAft>
              <a:buFont typeface="Arial"/>
              <a:buChar char="•"/>
            </a:pPr>
            <a:r>
              <a:rPr lang="en-GB" sz="2000" b="1" dirty="0" smtClean="0">
                <a:solidFill>
                  <a:srgbClr val="2C2A65"/>
                </a:solidFill>
              </a:rPr>
              <a:t>Churns: more flexible, but can one node manage two zones?</a:t>
            </a:r>
            <a:endParaRPr lang="en-GB" sz="2000" b="1" dirty="0">
              <a:solidFill>
                <a:srgbClr val="2C2A65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12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8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definition</a:t>
            </a:r>
            <a:r>
              <a:rPr lang="fr-FR" dirty="0" smtClean="0"/>
              <a:t>: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general</a:t>
            </a:r>
            <a:r>
              <a:rPr lang="fr-FR" dirty="0" smtClean="0"/>
              <a:t> 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124744"/>
            <a:ext cx="8524750" cy="4077816"/>
          </a:xfrm>
        </p:spPr>
        <p:txBody>
          <a:bodyPr/>
          <a:lstStyle/>
          <a:p>
            <a:r>
              <a:rPr lang="fr-FR" sz="2000" dirty="0" err="1" smtClean="0"/>
              <a:t>Definition</a:t>
            </a:r>
            <a:r>
              <a:rPr lang="fr-FR" sz="2000" dirty="0" smtClean="0"/>
              <a:t> 3: </a:t>
            </a:r>
            <a:r>
              <a:rPr lang="fr-FR" sz="2000" dirty="0" err="1" smtClean="0"/>
              <a:t>each</a:t>
            </a:r>
            <a:r>
              <a:rPr lang="fr-FR" sz="2000" dirty="0" smtClean="0"/>
              <a:t> zone </a:t>
            </a:r>
            <a:r>
              <a:rPr lang="fr-FR" sz="2000" dirty="0" err="1" smtClean="0"/>
              <a:t>can</a:t>
            </a:r>
            <a:r>
              <a:rPr lang="fr-FR" sz="2000" dirty="0" smtClean="0"/>
              <a:t> have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shape</a:t>
            </a:r>
            <a:endParaRPr lang="fr-FR" sz="2000" dirty="0" smtClean="0"/>
          </a:p>
          <a:p>
            <a:r>
              <a:rPr lang="fr-FR" sz="2000" dirty="0" smtClean="0"/>
              <a:t>A CAN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err="1" smtClean="0"/>
              <a:t>finite</a:t>
            </a:r>
            <a:r>
              <a:rPr lang="fr-FR" sz="2000" dirty="0" smtClean="0"/>
              <a:t> set of </a:t>
            </a:r>
            <a:r>
              <a:rPr lang="fr-FR" sz="2000" dirty="0" err="1" smtClean="0"/>
              <a:t>nodes,Zones,neighbour</a:t>
            </a:r>
            <a:r>
              <a:rPr lang="fr-FR" sz="2000" dirty="0" smtClean="0"/>
              <a:t> </a:t>
            </a:r>
            <a:r>
              <a:rPr lang="fr-FR" sz="2000" dirty="0" err="1" smtClean="0"/>
              <a:t>such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endParaRPr lang="fr-FR" sz="2000" dirty="0" smtClean="0"/>
          </a:p>
          <a:p>
            <a:pPr>
              <a:buSzPct val="85000"/>
              <a:buFont typeface="Arial"/>
              <a:buChar char="•"/>
            </a:pPr>
            <a:r>
              <a:rPr lang="fr-FR" sz="2000" dirty="0" smtClean="0"/>
              <a:t> The </a:t>
            </a:r>
            <a:r>
              <a:rPr lang="fr-FR" sz="2000" dirty="0" err="1" smtClean="0"/>
              <a:t>neighbour</a:t>
            </a:r>
            <a:r>
              <a:rPr lang="fr-FR" sz="2000" dirty="0" smtClean="0"/>
              <a:t> relation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symmetric</a:t>
            </a:r>
            <a:endParaRPr lang="fr-FR" sz="2000" dirty="0" smtClean="0"/>
          </a:p>
          <a:p>
            <a:pPr>
              <a:buSzPct val="85000"/>
              <a:buFont typeface="Arial"/>
              <a:buChar char="•"/>
            </a:pPr>
            <a:r>
              <a:rPr lang="fr-FR" sz="2000" dirty="0" smtClean="0"/>
              <a:t> Zones </a:t>
            </a:r>
            <a:r>
              <a:rPr lang="fr-FR" sz="2000" dirty="0" err="1" smtClean="0"/>
              <a:t>cover</a:t>
            </a:r>
            <a:r>
              <a:rPr lang="fr-FR" sz="2000" dirty="0" smtClean="0"/>
              <a:t> the </a:t>
            </a:r>
            <a:r>
              <a:rPr lang="fr-FR" sz="2000" dirty="0" err="1" smtClean="0"/>
              <a:t>whole</a:t>
            </a:r>
            <a:r>
              <a:rPr lang="fr-FR" sz="2000" dirty="0" smtClean="0"/>
              <a:t> </a:t>
            </a:r>
            <a:r>
              <a:rPr lang="fr-FR" sz="2000" dirty="0" err="1" smtClean="0"/>
              <a:t>space</a:t>
            </a:r>
            <a:endParaRPr lang="fr-FR" sz="2000" dirty="0" smtClean="0"/>
          </a:p>
          <a:p>
            <a:pPr>
              <a:buSzPct val="85000"/>
              <a:buFont typeface="Arial"/>
              <a:buChar char="•"/>
            </a:pP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point </a:t>
            </a:r>
            <a:r>
              <a:rPr lang="fr-FR" sz="2000" dirty="0" err="1" smtClean="0"/>
              <a:t>belongs</a:t>
            </a:r>
            <a:r>
              <a:rPr lang="fr-FR" sz="2000" dirty="0" smtClean="0"/>
              <a:t> to a single zone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195736" y="3068960"/>
            <a:ext cx="1080120" cy="1224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5856" y="3068960"/>
            <a:ext cx="1080120" cy="64807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55976" y="3068960"/>
            <a:ext cx="1080120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36096" y="3068960"/>
            <a:ext cx="1080120" cy="26642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60032" y="3717032"/>
            <a:ext cx="576064" cy="86409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5856" y="3724413"/>
            <a:ext cx="1584176" cy="864096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87115" y="4277263"/>
            <a:ext cx="1080120" cy="86409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7234" y="4581128"/>
            <a:ext cx="2168861" cy="5602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87115" y="5141359"/>
            <a:ext cx="3248980" cy="591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2191342" y="3069524"/>
            <a:ext cx="2177143" cy="1206500"/>
          </a:xfrm>
          <a:custGeom>
            <a:avLst/>
            <a:gdLst>
              <a:gd name="connsiteX0" fmla="*/ 9071 w 2177143"/>
              <a:gd name="connsiteY0" fmla="*/ 0 h 1206500"/>
              <a:gd name="connsiteX1" fmla="*/ 0 w 2177143"/>
              <a:gd name="connsiteY1" fmla="*/ 1206500 h 1206500"/>
              <a:gd name="connsiteX2" fmla="*/ 1088571 w 2177143"/>
              <a:gd name="connsiteY2" fmla="*/ 1188357 h 1206500"/>
              <a:gd name="connsiteX3" fmla="*/ 1097643 w 2177143"/>
              <a:gd name="connsiteY3" fmla="*/ 644071 h 1206500"/>
              <a:gd name="connsiteX4" fmla="*/ 2177143 w 2177143"/>
              <a:gd name="connsiteY4" fmla="*/ 635000 h 1206500"/>
              <a:gd name="connsiteX5" fmla="*/ 2159000 w 2177143"/>
              <a:gd name="connsiteY5" fmla="*/ 0 h 1206500"/>
              <a:gd name="connsiteX6" fmla="*/ 9071 w 2177143"/>
              <a:gd name="connsiteY6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7143" h="1206500">
                <a:moveTo>
                  <a:pt x="9071" y="0"/>
                </a:moveTo>
                <a:cubicBezTo>
                  <a:pt x="6047" y="402167"/>
                  <a:pt x="3024" y="804333"/>
                  <a:pt x="0" y="1206500"/>
                </a:cubicBezTo>
                <a:lnTo>
                  <a:pt x="1088571" y="1188357"/>
                </a:lnTo>
                <a:lnTo>
                  <a:pt x="1097643" y="644071"/>
                </a:lnTo>
                <a:lnTo>
                  <a:pt x="2177143" y="635000"/>
                </a:lnTo>
                <a:lnTo>
                  <a:pt x="2159000" y="0"/>
                </a:lnTo>
                <a:lnTo>
                  <a:pt x="907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7711" y="4437112"/>
            <a:ext cx="8283575" cy="1956657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Neighbouring is not related to the topology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We abstracted away all reasoning on geometry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Note: we can always add constraints to reach the other definitions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HERE: no churn (but easier to encode)</a:t>
            </a:r>
            <a:endParaRPr lang="en-GB" sz="2000" b="1" dirty="0">
              <a:solidFill>
                <a:srgbClr val="2C2A65"/>
              </a:solidFill>
            </a:endParaRP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13</a:t>
            </a:fld>
            <a:endParaRPr lang="fr-FR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7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formal</a:t>
            </a:r>
            <a:r>
              <a:rPr lang="fr-FR" dirty="0" smtClean="0"/>
              <a:t> version (math vs. Isabelle)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96" y="1556792"/>
            <a:ext cx="9144000" cy="18021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512" y="3516266"/>
            <a:ext cx="9144000" cy="15689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30" y="4221088"/>
            <a:ext cx="8244408" cy="377942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r="34353"/>
          <a:stretch/>
        </p:blipFill>
        <p:spPr>
          <a:xfrm>
            <a:off x="611560" y="2348880"/>
            <a:ext cx="7727235" cy="432048"/>
          </a:xfrm>
          <a:prstGeom prst="rect">
            <a:avLst/>
          </a:prstGeom>
          <a:ln w="28575" cmpd="sng">
            <a:solidFill>
              <a:schemeClr val="accent2"/>
            </a:solidFill>
          </a:ln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9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broadcast</a:t>
            </a:r>
            <a:r>
              <a:rPr lang="fr-FR" dirty="0" smtClean="0"/>
              <a:t> and </a:t>
            </a:r>
            <a:r>
              <a:rPr lang="fr-FR" dirty="0" err="1" smtClean="0"/>
              <a:t>proofs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7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definitions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354" y="1321868"/>
            <a:ext cx="8247062" cy="4572000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sz="2000" dirty="0" err="1" smtClean="0"/>
              <a:t>Connected</a:t>
            </a:r>
            <a:r>
              <a:rPr lang="fr-FR" sz="2000" dirty="0" smtClean="0"/>
              <a:t> zone: a zone in </a:t>
            </a:r>
            <a:r>
              <a:rPr lang="fr-FR" sz="2000" dirty="0" err="1" smtClean="0"/>
              <a:t>which</a:t>
            </a:r>
            <a:r>
              <a:rPr lang="fr-FR" sz="2000" dirty="0" smtClean="0"/>
              <a:t> communications </a:t>
            </a:r>
            <a:r>
              <a:rPr lang="fr-FR" sz="2000" dirty="0" err="1" smtClean="0"/>
              <a:t>is</a:t>
            </a:r>
            <a:r>
              <a:rPr lang="fr-FR" sz="2000" dirty="0" smtClean="0"/>
              <a:t> possible</a:t>
            </a:r>
          </a:p>
          <a:p>
            <a:pPr marL="342900" indent="-342900">
              <a:buFont typeface="Arial"/>
              <a:buChar char="•"/>
            </a:pPr>
            <a:endParaRPr lang="fr-FR" sz="2000" dirty="0"/>
          </a:p>
          <a:p>
            <a:endParaRPr lang="fr-FR" sz="2000" dirty="0" smtClean="0"/>
          </a:p>
          <a:p>
            <a:pPr marL="342900" indent="-342900">
              <a:buFont typeface="Arial"/>
              <a:buChar char="•"/>
            </a:pPr>
            <a:r>
              <a:rPr lang="fr-FR" sz="2000" dirty="0" err="1" smtClean="0"/>
              <a:t>Path</a:t>
            </a:r>
            <a:r>
              <a:rPr lang="fr-FR" sz="2000" dirty="0" smtClean="0"/>
              <a:t> = </a:t>
            </a:r>
            <a:r>
              <a:rPr lang="fr-FR" sz="2000" dirty="0" err="1" smtClean="0"/>
              <a:t>sequence</a:t>
            </a:r>
            <a:r>
              <a:rPr lang="fr-FR" sz="2000" dirty="0" smtClean="0"/>
              <a:t> of messages </a:t>
            </a:r>
            <a:br>
              <a:rPr lang="fr-FR" sz="2000" dirty="0" smtClean="0"/>
            </a:br>
            <a:r>
              <a:rPr lang="fr-FR" sz="2000" dirty="0" err="1" smtClean="0"/>
              <a:t>where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message </a:t>
            </a:r>
            <a:r>
              <a:rPr lang="fr-FR" sz="2000" dirty="0" err="1" smtClean="0"/>
              <a:t>is</a:t>
            </a:r>
            <a:r>
              <a:rPr lang="fr-FR" sz="2000" dirty="0" smtClean="0"/>
              <a:t> sent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the destination of the </a:t>
            </a:r>
            <a:r>
              <a:rPr lang="fr-FR" sz="2000" dirty="0" err="1" smtClean="0"/>
              <a:t>previous</a:t>
            </a:r>
            <a:r>
              <a:rPr lang="fr-FR" sz="2000" dirty="0" smtClean="0"/>
              <a:t> one</a:t>
            </a:r>
            <a:endParaRPr lang="fr-FR" sz="2000" dirty="0"/>
          </a:p>
          <a:p>
            <a:pPr marL="342900" indent="-342900">
              <a:buFont typeface="Arial"/>
              <a:buChar char="•"/>
            </a:pPr>
            <a:r>
              <a:rPr lang="fr-FR" sz="2000" dirty="0" err="1"/>
              <a:t>Broadcast</a:t>
            </a:r>
            <a:r>
              <a:rPr lang="fr-FR" sz="2000" dirty="0"/>
              <a:t> message:</a:t>
            </a:r>
          </a:p>
          <a:p>
            <a:pPr lvl="1" indent="0">
              <a:buNone/>
            </a:pPr>
            <a:r>
              <a:rPr lang="fr-FR" sz="2000" dirty="0"/>
              <a:t>Source, </a:t>
            </a:r>
            <a:r>
              <a:rPr lang="fr-FR" sz="2000" dirty="0" err="1"/>
              <a:t>dest</a:t>
            </a:r>
            <a:r>
              <a:rPr lang="fr-FR" sz="2000" dirty="0"/>
              <a:t>, zone 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covered</a:t>
            </a:r>
            <a:endParaRPr lang="fr-FR" sz="2000" dirty="0"/>
          </a:p>
          <a:p>
            <a:pPr marL="342900" indent="-342900">
              <a:buFont typeface="Arial"/>
              <a:buChar char="•"/>
            </a:pPr>
            <a:r>
              <a:rPr lang="fr-FR" sz="2000" dirty="0" smtClean="0"/>
              <a:t>ZNL =  Zone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list</a:t>
            </a:r>
            <a:r>
              <a:rPr lang="fr-FR" sz="2000" dirty="0" smtClean="0"/>
              <a:t>:</a:t>
            </a:r>
          </a:p>
          <a:p>
            <a:pPr marL="1085850" lvl="1" indent="-342900">
              <a:buFont typeface="Arial"/>
              <a:buChar char="•"/>
            </a:pPr>
            <a:r>
              <a:rPr lang="fr-FR" sz="2000" dirty="0" err="1" smtClean="0"/>
              <a:t>Splits</a:t>
            </a:r>
            <a:r>
              <a:rPr lang="fr-FR" sz="2000" dirty="0" smtClean="0"/>
              <a:t> the zone </a:t>
            </a:r>
            <a:r>
              <a:rPr lang="fr-FR" sz="2000" dirty="0" err="1" smtClean="0"/>
              <a:t>yet</a:t>
            </a:r>
            <a:r>
              <a:rPr lang="fr-FR" sz="2000" dirty="0" smtClean="0"/>
              <a:t> to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covered</a:t>
            </a:r>
            <a:endParaRPr lang="fr-FR" sz="2000" dirty="0"/>
          </a:p>
          <a:p>
            <a:pPr marL="1085850" lvl="1" indent="-342900">
              <a:buFont typeface="Arial"/>
              <a:buChar char="•"/>
            </a:pPr>
            <a:r>
              <a:rPr lang="fr-FR" sz="2000" dirty="0" err="1" smtClean="0"/>
              <a:t>Into</a:t>
            </a:r>
            <a:r>
              <a:rPr lang="fr-FR" sz="2000" dirty="0" smtClean="0"/>
              <a:t>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destinations and</a:t>
            </a:r>
            <a:br>
              <a:rPr lang="fr-FR" sz="2000" dirty="0" smtClean="0"/>
            </a:br>
            <a:r>
              <a:rPr lang="fr-FR" sz="2000" dirty="0" smtClean="0"/>
              <a:t>(</a:t>
            </a:r>
            <a:r>
              <a:rPr lang="fr-FR" sz="2000" dirty="0" err="1" smtClean="0"/>
              <a:t>connected</a:t>
            </a:r>
            <a:r>
              <a:rPr lang="fr-FR" sz="2000" dirty="0" smtClean="0"/>
              <a:t>) zones</a:t>
            </a:r>
          </a:p>
          <a:p>
            <a:pPr marL="342900" indent="-342900">
              <a:buFont typeface="Arial"/>
              <a:buChar char="•"/>
            </a:pPr>
            <a:r>
              <a:rPr lang="fr-FR" sz="2000" dirty="0" smtClean="0"/>
              <a:t>A ZNL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i="1" dirty="0" smtClean="0"/>
              <a:t>optimal</a:t>
            </a:r>
            <a:r>
              <a:rPr lang="fr-FR" sz="2000" dirty="0" smtClean="0"/>
              <a:t> if no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belong</a:t>
            </a:r>
            <a:r>
              <a:rPr lang="fr-FR" sz="2000" dirty="0" smtClean="0"/>
              <a:t> to </a:t>
            </a:r>
            <a:br>
              <a:rPr lang="fr-FR" sz="2000" dirty="0" smtClean="0"/>
            </a:br>
            <a:r>
              <a:rPr lang="fr-FR" sz="2000" dirty="0" err="1" smtClean="0"/>
              <a:t>two</a:t>
            </a:r>
            <a:r>
              <a:rPr lang="fr-FR" sz="2000" dirty="0" smtClean="0"/>
              <a:t> </a:t>
            </a:r>
            <a:r>
              <a:rPr lang="fr-FR" sz="2000" dirty="0" err="1" smtClean="0"/>
              <a:t>sub</a:t>
            </a:r>
            <a:r>
              <a:rPr lang="fr-FR" sz="2000" dirty="0" smtClean="0"/>
              <a:t>-zones</a:t>
            </a:r>
          </a:p>
        </p:txBody>
      </p:sp>
      <p:sp>
        <p:nvSpPr>
          <p:cNvPr id="4" name="Bulle rectangulaire 3"/>
          <p:cNvSpPr/>
          <p:nvPr/>
        </p:nvSpPr>
        <p:spPr bwMode="auto">
          <a:xfrm>
            <a:off x="176130" y="1772816"/>
            <a:ext cx="4608512" cy="648074"/>
          </a:xfrm>
          <a:prstGeom prst="wedgeRectCallout">
            <a:avLst>
              <a:gd name="adj1" fmla="val -8498"/>
              <a:gd name="adj2" fmla="val -63347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9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000" b="1" dirty="0" smtClean="0"/>
              <a:t>! Zones are not necessarily associated to a node!</a:t>
            </a:r>
            <a:endParaRPr lang="en-GB" sz="2000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4813209" y="1700808"/>
            <a:ext cx="1080120" cy="122413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893329" y="1700808"/>
            <a:ext cx="1080120" cy="64807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973449" y="1700808"/>
            <a:ext cx="1080120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053569" y="1700808"/>
            <a:ext cx="1080120" cy="2232812"/>
          </a:xfrm>
          <a:prstGeom prst="rect">
            <a:avLst/>
          </a:prstGeom>
          <a:solidFill>
            <a:schemeClr val="bg2">
              <a:lumMod val="60000"/>
              <a:lumOff val="40000"/>
              <a:alpha val="4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477505" y="2348880"/>
            <a:ext cx="576064" cy="86409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893329" y="2356261"/>
            <a:ext cx="1584176" cy="864096"/>
          </a:xfrm>
          <a:prstGeom prst="rect">
            <a:avLst/>
          </a:prstGeom>
          <a:solidFill>
            <a:srgbClr val="66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4588" y="2909111"/>
            <a:ext cx="1080120" cy="864096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884707" y="3212976"/>
            <a:ext cx="2168861" cy="5602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804588" y="3773207"/>
            <a:ext cx="3248980" cy="160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808815" y="1701372"/>
            <a:ext cx="2177143" cy="1206500"/>
          </a:xfrm>
          <a:custGeom>
            <a:avLst/>
            <a:gdLst>
              <a:gd name="connsiteX0" fmla="*/ 9071 w 2177143"/>
              <a:gd name="connsiteY0" fmla="*/ 0 h 1206500"/>
              <a:gd name="connsiteX1" fmla="*/ 0 w 2177143"/>
              <a:gd name="connsiteY1" fmla="*/ 1206500 h 1206500"/>
              <a:gd name="connsiteX2" fmla="*/ 1088571 w 2177143"/>
              <a:gd name="connsiteY2" fmla="*/ 1188357 h 1206500"/>
              <a:gd name="connsiteX3" fmla="*/ 1097643 w 2177143"/>
              <a:gd name="connsiteY3" fmla="*/ 644071 h 1206500"/>
              <a:gd name="connsiteX4" fmla="*/ 2177143 w 2177143"/>
              <a:gd name="connsiteY4" fmla="*/ 635000 h 1206500"/>
              <a:gd name="connsiteX5" fmla="*/ 2159000 w 2177143"/>
              <a:gd name="connsiteY5" fmla="*/ 0 h 1206500"/>
              <a:gd name="connsiteX6" fmla="*/ 9071 w 2177143"/>
              <a:gd name="connsiteY6" fmla="*/ 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7143" h="1206500">
                <a:moveTo>
                  <a:pt x="9071" y="0"/>
                </a:moveTo>
                <a:cubicBezTo>
                  <a:pt x="6047" y="402167"/>
                  <a:pt x="3024" y="804333"/>
                  <a:pt x="0" y="1206500"/>
                </a:cubicBezTo>
                <a:lnTo>
                  <a:pt x="1088571" y="1188357"/>
                </a:lnTo>
                <a:lnTo>
                  <a:pt x="1097643" y="644071"/>
                </a:lnTo>
                <a:lnTo>
                  <a:pt x="2177143" y="635000"/>
                </a:lnTo>
                <a:lnTo>
                  <a:pt x="2159000" y="0"/>
                </a:lnTo>
                <a:lnTo>
                  <a:pt x="907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Forme libre 53"/>
          <p:cNvSpPr/>
          <p:nvPr/>
        </p:nvSpPr>
        <p:spPr>
          <a:xfrm>
            <a:off x="5597071" y="1944104"/>
            <a:ext cx="3093358" cy="1524000"/>
          </a:xfrm>
          <a:custGeom>
            <a:avLst/>
            <a:gdLst>
              <a:gd name="connsiteX0" fmla="*/ 752929 w 3093358"/>
              <a:gd name="connsiteY0" fmla="*/ 0 h 1596571"/>
              <a:gd name="connsiteX1" fmla="*/ 3093358 w 3093358"/>
              <a:gd name="connsiteY1" fmla="*/ 72571 h 1596571"/>
              <a:gd name="connsiteX2" fmla="*/ 2993572 w 3093358"/>
              <a:gd name="connsiteY2" fmla="*/ 1596571 h 1596571"/>
              <a:gd name="connsiteX3" fmla="*/ 2131786 w 3093358"/>
              <a:gd name="connsiteY3" fmla="*/ 1533071 h 1596571"/>
              <a:gd name="connsiteX4" fmla="*/ 1614715 w 3093358"/>
              <a:gd name="connsiteY4" fmla="*/ 870857 h 1596571"/>
              <a:gd name="connsiteX5" fmla="*/ 471715 w 3093358"/>
              <a:gd name="connsiteY5" fmla="*/ 1006929 h 1596571"/>
              <a:gd name="connsiteX6" fmla="*/ 0 w 3093358"/>
              <a:gd name="connsiteY6" fmla="*/ 1315357 h 1596571"/>
              <a:gd name="connsiteX0" fmla="*/ 471715 w 3093358"/>
              <a:gd name="connsiteY0" fmla="*/ 0 h 1578428"/>
              <a:gd name="connsiteX1" fmla="*/ 3093358 w 3093358"/>
              <a:gd name="connsiteY1" fmla="*/ 54428 h 1578428"/>
              <a:gd name="connsiteX2" fmla="*/ 2993572 w 3093358"/>
              <a:gd name="connsiteY2" fmla="*/ 1578428 h 1578428"/>
              <a:gd name="connsiteX3" fmla="*/ 2131786 w 3093358"/>
              <a:gd name="connsiteY3" fmla="*/ 1514928 h 1578428"/>
              <a:gd name="connsiteX4" fmla="*/ 1614715 w 3093358"/>
              <a:gd name="connsiteY4" fmla="*/ 852714 h 1578428"/>
              <a:gd name="connsiteX5" fmla="*/ 471715 w 3093358"/>
              <a:gd name="connsiteY5" fmla="*/ 988786 h 1578428"/>
              <a:gd name="connsiteX6" fmla="*/ 0 w 3093358"/>
              <a:gd name="connsiteY6" fmla="*/ 1297214 h 1578428"/>
              <a:gd name="connsiteX0" fmla="*/ 471715 w 3093358"/>
              <a:gd name="connsiteY0" fmla="*/ 0 h 1578428"/>
              <a:gd name="connsiteX1" fmla="*/ 3093358 w 3093358"/>
              <a:gd name="connsiteY1" fmla="*/ 54428 h 1578428"/>
              <a:gd name="connsiteX2" fmla="*/ 2993572 w 3093358"/>
              <a:gd name="connsiteY2" fmla="*/ 1578428 h 1578428"/>
              <a:gd name="connsiteX3" fmla="*/ 2313215 w 3093358"/>
              <a:gd name="connsiteY3" fmla="*/ 698499 h 1578428"/>
              <a:gd name="connsiteX4" fmla="*/ 1614715 w 3093358"/>
              <a:gd name="connsiteY4" fmla="*/ 852714 h 1578428"/>
              <a:gd name="connsiteX5" fmla="*/ 471715 w 3093358"/>
              <a:gd name="connsiteY5" fmla="*/ 988786 h 1578428"/>
              <a:gd name="connsiteX6" fmla="*/ 0 w 3093358"/>
              <a:gd name="connsiteY6" fmla="*/ 1297214 h 1578428"/>
              <a:gd name="connsiteX0" fmla="*/ 471715 w 3093358"/>
              <a:gd name="connsiteY0" fmla="*/ 0 h 1578428"/>
              <a:gd name="connsiteX1" fmla="*/ 3093358 w 3093358"/>
              <a:gd name="connsiteY1" fmla="*/ 54428 h 1578428"/>
              <a:gd name="connsiteX2" fmla="*/ 2993572 w 3093358"/>
              <a:gd name="connsiteY2" fmla="*/ 1578428 h 1578428"/>
              <a:gd name="connsiteX3" fmla="*/ 2267858 w 3093358"/>
              <a:gd name="connsiteY3" fmla="*/ 308428 h 1578428"/>
              <a:gd name="connsiteX4" fmla="*/ 1614715 w 3093358"/>
              <a:gd name="connsiteY4" fmla="*/ 852714 h 1578428"/>
              <a:gd name="connsiteX5" fmla="*/ 471715 w 3093358"/>
              <a:gd name="connsiteY5" fmla="*/ 988786 h 1578428"/>
              <a:gd name="connsiteX6" fmla="*/ 0 w 3093358"/>
              <a:gd name="connsiteY6" fmla="*/ 1297214 h 1578428"/>
              <a:gd name="connsiteX0" fmla="*/ 471715 w 3093358"/>
              <a:gd name="connsiteY0" fmla="*/ 136072 h 1714500"/>
              <a:gd name="connsiteX1" fmla="*/ 3093358 w 3093358"/>
              <a:gd name="connsiteY1" fmla="*/ 190500 h 1714500"/>
              <a:gd name="connsiteX2" fmla="*/ 2993572 w 3093358"/>
              <a:gd name="connsiteY2" fmla="*/ 1714500 h 1714500"/>
              <a:gd name="connsiteX3" fmla="*/ 2159001 w 3093358"/>
              <a:gd name="connsiteY3" fmla="*/ 0 h 1714500"/>
              <a:gd name="connsiteX4" fmla="*/ 1614715 w 3093358"/>
              <a:gd name="connsiteY4" fmla="*/ 988786 h 1714500"/>
              <a:gd name="connsiteX5" fmla="*/ 471715 w 3093358"/>
              <a:gd name="connsiteY5" fmla="*/ 1124858 h 1714500"/>
              <a:gd name="connsiteX6" fmla="*/ 0 w 3093358"/>
              <a:gd name="connsiteY6" fmla="*/ 1433286 h 1714500"/>
              <a:gd name="connsiteX0" fmla="*/ 471715 w 3093358"/>
              <a:gd name="connsiteY0" fmla="*/ 0 h 1578428"/>
              <a:gd name="connsiteX1" fmla="*/ 3093358 w 3093358"/>
              <a:gd name="connsiteY1" fmla="*/ 54428 h 1578428"/>
              <a:gd name="connsiteX2" fmla="*/ 2993572 w 3093358"/>
              <a:gd name="connsiteY2" fmla="*/ 1578428 h 1578428"/>
              <a:gd name="connsiteX3" fmla="*/ 2177144 w 3093358"/>
              <a:gd name="connsiteY3" fmla="*/ 117928 h 1578428"/>
              <a:gd name="connsiteX4" fmla="*/ 1614715 w 3093358"/>
              <a:gd name="connsiteY4" fmla="*/ 852714 h 1578428"/>
              <a:gd name="connsiteX5" fmla="*/ 471715 w 3093358"/>
              <a:gd name="connsiteY5" fmla="*/ 988786 h 1578428"/>
              <a:gd name="connsiteX6" fmla="*/ 0 w 3093358"/>
              <a:gd name="connsiteY6" fmla="*/ 1297214 h 1578428"/>
              <a:gd name="connsiteX0" fmla="*/ 925286 w 3093358"/>
              <a:gd name="connsiteY0" fmla="*/ 571501 h 1524000"/>
              <a:gd name="connsiteX1" fmla="*/ 3093358 w 3093358"/>
              <a:gd name="connsiteY1" fmla="*/ 0 h 1524000"/>
              <a:gd name="connsiteX2" fmla="*/ 2993572 w 3093358"/>
              <a:gd name="connsiteY2" fmla="*/ 1524000 h 1524000"/>
              <a:gd name="connsiteX3" fmla="*/ 2177144 w 3093358"/>
              <a:gd name="connsiteY3" fmla="*/ 63500 h 1524000"/>
              <a:gd name="connsiteX4" fmla="*/ 1614715 w 3093358"/>
              <a:gd name="connsiteY4" fmla="*/ 798286 h 1524000"/>
              <a:gd name="connsiteX5" fmla="*/ 471715 w 3093358"/>
              <a:gd name="connsiteY5" fmla="*/ 934358 h 1524000"/>
              <a:gd name="connsiteX6" fmla="*/ 0 w 3093358"/>
              <a:gd name="connsiteY6" fmla="*/ 1242786 h 1524000"/>
              <a:gd name="connsiteX0" fmla="*/ 925286 w 3093358"/>
              <a:gd name="connsiteY0" fmla="*/ 571501 h 1524000"/>
              <a:gd name="connsiteX1" fmla="*/ 3093358 w 3093358"/>
              <a:gd name="connsiteY1" fmla="*/ 0 h 1524000"/>
              <a:gd name="connsiteX2" fmla="*/ 2993572 w 3093358"/>
              <a:gd name="connsiteY2" fmla="*/ 1524000 h 1524000"/>
              <a:gd name="connsiteX3" fmla="*/ 2177144 w 3093358"/>
              <a:gd name="connsiteY3" fmla="*/ 489857 h 1524000"/>
              <a:gd name="connsiteX4" fmla="*/ 1614715 w 3093358"/>
              <a:gd name="connsiteY4" fmla="*/ 798286 h 1524000"/>
              <a:gd name="connsiteX5" fmla="*/ 471715 w 3093358"/>
              <a:gd name="connsiteY5" fmla="*/ 934358 h 1524000"/>
              <a:gd name="connsiteX6" fmla="*/ 0 w 3093358"/>
              <a:gd name="connsiteY6" fmla="*/ 1242786 h 1524000"/>
              <a:gd name="connsiteX0" fmla="*/ 925286 w 3093358"/>
              <a:gd name="connsiteY0" fmla="*/ 571501 h 1524000"/>
              <a:gd name="connsiteX1" fmla="*/ 3093358 w 3093358"/>
              <a:gd name="connsiteY1" fmla="*/ 0 h 1524000"/>
              <a:gd name="connsiteX2" fmla="*/ 2993572 w 3093358"/>
              <a:gd name="connsiteY2" fmla="*/ 1524000 h 1524000"/>
              <a:gd name="connsiteX3" fmla="*/ 2177144 w 3093358"/>
              <a:gd name="connsiteY3" fmla="*/ 489857 h 1524000"/>
              <a:gd name="connsiteX4" fmla="*/ 1614715 w 3093358"/>
              <a:gd name="connsiteY4" fmla="*/ 798286 h 1524000"/>
              <a:gd name="connsiteX5" fmla="*/ 508001 w 3093358"/>
              <a:gd name="connsiteY5" fmla="*/ 1115787 h 1524000"/>
              <a:gd name="connsiteX6" fmla="*/ 0 w 3093358"/>
              <a:gd name="connsiteY6" fmla="*/ 1242786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358" h="1524000">
                <a:moveTo>
                  <a:pt x="925286" y="571501"/>
                </a:moveTo>
                <a:lnTo>
                  <a:pt x="3093358" y="0"/>
                </a:lnTo>
                <a:lnTo>
                  <a:pt x="2993572" y="1524000"/>
                </a:lnTo>
                <a:lnTo>
                  <a:pt x="2177144" y="489857"/>
                </a:lnTo>
                <a:lnTo>
                  <a:pt x="1614715" y="798286"/>
                </a:lnTo>
                <a:lnTo>
                  <a:pt x="508001" y="1115787"/>
                </a:lnTo>
                <a:lnTo>
                  <a:pt x="0" y="1242786"/>
                </a:lnTo>
              </a:path>
            </a:pathLst>
          </a:custGeom>
          <a:solidFill>
            <a:schemeClr val="accent2">
              <a:alpha val="84000"/>
            </a:schemeClr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4932040" y="4232555"/>
            <a:ext cx="3646546" cy="1972721"/>
          </a:xfrm>
          <a:prstGeom prst="roundRect">
            <a:avLst>
              <a:gd name="adj" fmla="val 37"/>
            </a:avLst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58" name="AutoShape 5"/>
          <p:cNvCxnSpPr>
            <a:cxnSpLocks noChangeShapeType="1"/>
          </p:cNvCxnSpPr>
          <p:nvPr/>
        </p:nvCxnSpPr>
        <p:spPr bwMode="auto">
          <a:xfrm>
            <a:off x="6725423" y="4232555"/>
            <a:ext cx="1246" cy="197272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932040" y="5368364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7622115" y="4232555"/>
            <a:ext cx="1246" cy="1972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>
            <a:off x="4932040" y="4591231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63" name="AutoShape 10"/>
          <p:cNvCxnSpPr>
            <a:cxnSpLocks noChangeShapeType="1"/>
          </p:cNvCxnSpPr>
          <p:nvPr/>
        </p:nvCxnSpPr>
        <p:spPr bwMode="auto">
          <a:xfrm>
            <a:off x="5888511" y="4233801"/>
            <a:ext cx="0" cy="19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7203659" y="4591231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6306967" y="4591231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>
            <a:off x="6725423" y="5009688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>
            <a:off x="6306967" y="5368364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5888511" y="5786820"/>
            <a:ext cx="1316394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>
            <a:off x="8100350" y="4233801"/>
            <a:ext cx="1246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>
            <a:off x="7203659" y="4232555"/>
            <a:ext cx="1246" cy="35867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>
            <a:off x="5411522" y="4233801"/>
            <a:ext cx="0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>
            <a:off x="4932040" y="4232555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7622115" y="4232555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5410276" y="4591231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4932040" y="5009688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7203659" y="5368364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8100350" y="4591231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203659" y="5786820"/>
            <a:ext cx="41845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105" name="Grouper 104"/>
          <p:cNvGrpSpPr/>
          <p:nvPr/>
        </p:nvGrpSpPr>
        <p:grpSpPr>
          <a:xfrm>
            <a:off x="6511249" y="4423004"/>
            <a:ext cx="1310689" cy="1156670"/>
            <a:chOff x="6511249" y="4423004"/>
            <a:chExt cx="1310689" cy="1156670"/>
          </a:xfrm>
        </p:grpSpPr>
        <p:cxnSp>
          <p:nvCxnSpPr>
            <p:cNvPr id="90" name="Connecteur droit avec flèche 89"/>
            <p:cNvCxnSpPr/>
            <p:nvPr/>
          </p:nvCxnSpPr>
          <p:spPr>
            <a:xfrm>
              <a:off x="6511249" y="5579674"/>
              <a:ext cx="451926" cy="0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>
              <a:off x="6963175" y="5523183"/>
              <a:ext cx="451926" cy="0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avec flèche 92"/>
            <p:cNvCxnSpPr/>
            <p:nvPr/>
          </p:nvCxnSpPr>
          <p:spPr>
            <a:xfrm flipV="1">
              <a:off x="7415102" y="5071257"/>
              <a:ext cx="0" cy="338945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>
              <a:off x="7415102" y="5009688"/>
              <a:ext cx="395436" cy="1246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/>
            <p:cNvCxnSpPr/>
            <p:nvPr/>
          </p:nvCxnSpPr>
          <p:spPr>
            <a:xfrm flipV="1">
              <a:off x="7821938" y="4423004"/>
              <a:ext cx="0" cy="338945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er 103"/>
          <p:cNvGrpSpPr/>
          <p:nvPr/>
        </p:nvGrpSpPr>
        <p:grpSpPr>
          <a:xfrm>
            <a:off x="5268685" y="4449390"/>
            <a:ext cx="1342571" cy="1116078"/>
            <a:chOff x="5225143" y="4423004"/>
            <a:chExt cx="1342571" cy="1116078"/>
          </a:xfrm>
        </p:grpSpPr>
        <p:cxnSp>
          <p:nvCxnSpPr>
            <p:cNvPr id="102" name="Connecteur droit avec flèche 101"/>
            <p:cNvCxnSpPr/>
            <p:nvPr/>
          </p:nvCxnSpPr>
          <p:spPr>
            <a:xfrm flipV="1">
              <a:off x="5597071" y="5200137"/>
              <a:ext cx="0" cy="3389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orme libre 102"/>
            <p:cNvSpPr/>
            <p:nvPr/>
          </p:nvSpPr>
          <p:spPr>
            <a:xfrm>
              <a:off x="5225143" y="4423004"/>
              <a:ext cx="1342571" cy="743857"/>
            </a:xfrm>
            <a:custGeom>
              <a:avLst/>
              <a:gdLst>
                <a:gd name="connsiteX0" fmla="*/ 734786 w 1342571"/>
                <a:gd name="connsiteY0" fmla="*/ 716643 h 743857"/>
                <a:gd name="connsiteX1" fmla="*/ 1333500 w 1342571"/>
                <a:gd name="connsiteY1" fmla="*/ 743857 h 743857"/>
                <a:gd name="connsiteX2" fmla="*/ 1342571 w 1342571"/>
                <a:gd name="connsiteY2" fmla="*/ 9071 h 743857"/>
                <a:gd name="connsiteX3" fmla="*/ 0 w 1342571"/>
                <a:gd name="connsiteY3" fmla="*/ 0 h 743857"/>
                <a:gd name="connsiteX4" fmla="*/ 9071 w 1342571"/>
                <a:gd name="connsiteY4" fmla="*/ 399143 h 743857"/>
                <a:gd name="connsiteX5" fmla="*/ 272143 w 1342571"/>
                <a:gd name="connsiteY5" fmla="*/ 725714 h 7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2571" h="743857">
                  <a:moveTo>
                    <a:pt x="734786" y="716643"/>
                  </a:moveTo>
                  <a:lnTo>
                    <a:pt x="1333500" y="743857"/>
                  </a:lnTo>
                  <a:lnTo>
                    <a:pt x="1342571" y="9071"/>
                  </a:lnTo>
                  <a:lnTo>
                    <a:pt x="0" y="0"/>
                  </a:lnTo>
                  <a:lnTo>
                    <a:pt x="9071" y="399143"/>
                  </a:lnTo>
                  <a:lnTo>
                    <a:pt x="272143" y="725714"/>
                  </a:lnTo>
                </a:path>
              </a:pathLst>
            </a:custGeom>
            <a:solidFill>
              <a:srgbClr val="FF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13" name="Grouper 112"/>
          <p:cNvGrpSpPr/>
          <p:nvPr/>
        </p:nvGrpSpPr>
        <p:grpSpPr>
          <a:xfrm>
            <a:off x="5268684" y="4445000"/>
            <a:ext cx="1344387" cy="755137"/>
            <a:chOff x="5268684" y="4445000"/>
            <a:chExt cx="1344387" cy="755137"/>
          </a:xfrm>
        </p:grpSpPr>
        <p:cxnSp>
          <p:nvCxnSpPr>
            <p:cNvPr id="107" name="Connecteur droit avec flèche 106"/>
            <p:cNvCxnSpPr/>
            <p:nvPr/>
          </p:nvCxnSpPr>
          <p:spPr>
            <a:xfrm flipV="1">
              <a:off x="5749471" y="5179161"/>
              <a:ext cx="262689" cy="2097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orme libre 110"/>
            <p:cNvSpPr/>
            <p:nvPr/>
          </p:nvSpPr>
          <p:spPr>
            <a:xfrm>
              <a:off x="5268684" y="4453444"/>
              <a:ext cx="635001" cy="562430"/>
            </a:xfrm>
            <a:custGeom>
              <a:avLst/>
              <a:gdLst>
                <a:gd name="connsiteX0" fmla="*/ 743858 w 743858"/>
                <a:gd name="connsiteY0" fmla="*/ 689429 h 707572"/>
                <a:gd name="connsiteX1" fmla="*/ 725715 w 743858"/>
                <a:gd name="connsiteY1" fmla="*/ 9072 h 707572"/>
                <a:gd name="connsiteX2" fmla="*/ 0 w 743858"/>
                <a:gd name="connsiteY2" fmla="*/ 0 h 707572"/>
                <a:gd name="connsiteX3" fmla="*/ 0 w 743858"/>
                <a:gd name="connsiteY3" fmla="*/ 362857 h 707572"/>
                <a:gd name="connsiteX4" fmla="*/ 263072 w 743858"/>
                <a:gd name="connsiteY4" fmla="*/ 707572 h 707572"/>
                <a:gd name="connsiteX5" fmla="*/ 743858 w 743858"/>
                <a:gd name="connsiteY5" fmla="*/ 689429 h 707572"/>
                <a:gd name="connsiteX0" fmla="*/ 743858 w 743858"/>
                <a:gd name="connsiteY0" fmla="*/ 689429 h 689429"/>
                <a:gd name="connsiteX1" fmla="*/ 725715 w 743858"/>
                <a:gd name="connsiteY1" fmla="*/ 9072 h 689429"/>
                <a:gd name="connsiteX2" fmla="*/ 0 w 743858"/>
                <a:gd name="connsiteY2" fmla="*/ 0 h 689429"/>
                <a:gd name="connsiteX3" fmla="*/ 0 w 743858"/>
                <a:gd name="connsiteY3" fmla="*/ 362857 h 689429"/>
                <a:gd name="connsiteX4" fmla="*/ 254001 w 743858"/>
                <a:gd name="connsiteY4" fmla="*/ 544287 h 689429"/>
                <a:gd name="connsiteX5" fmla="*/ 743858 w 743858"/>
                <a:gd name="connsiteY5" fmla="*/ 689429 h 689429"/>
                <a:gd name="connsiteX0" fmla="*/ 743858 w 743858"/>
                <a:gd name="connsiteY0" fmla="*/ 689429 h 689429"/>
                <a:gd name="connsiteX1" fmla="*/ 725715 w 743858"/>
                <a:gd name="connsiteY1" fmla="*/ 9072 h 689429"/>
                <a:gd name="connsiteX2" fmla="*/ 0 w 743858"/>
                <a:gd name="connsiteY2" fmla="*/ 0 h 689429"/>
                <a:gd name="connsiteX3" fmla="*/ 0 w 743858"/>
                <a:gd name="connsiteY3" fmla="*/ 362857 h 689429"/>
                <a:gd name="connsiteX4" fmla="*/ 127001 w 743858"/>
                <a:gd name="connsiteY4" fmla="*/ 544287 h 689429"/>
                <a:gd name="connsiteX5" fmla="*/ 743858 w 743858"/>
                <a:gd name="connsiteY5" fmla="*/ 689429 h 689429"/>
                <a:gd name="connsiteX0" fmla="*/ 635001 w 725715"/>
                <a:gd name="connsiteY0" fmla="*/ 526143 h 544287"/>
                <a:gd name="connsiteX1" fmla="*/ 725715 w 725715"/>
                <a:gd name="connsiteY1" fmla="*/ 9072 h 544287"/>
                <a:gd name="connsiteX2" fmla="*/ 0 w 725715"/>
                <a:gd name="connsiteY2" fmla="*/ 0 h 544287"/>
                <a:gd name="connsiteX3" fmla="*/ 0 w 725715"/>
                <a:gd name="connsiteY3" fmla="*/ 362857 h 544287"/>
                <a:gd name="connsiteX4" fmla="*/ 127001 w 725715"/>
                <a:gd name="connsiteY4" fmla="*/ 544287 h 544287"/>
                <a:gd name="connsiteX5" fmla="*/ 635001 w 725715"/>
                <a:gd name="connsiteY5" fmla="*/ 526143 h 544287"/>
                <a:gd name="connsiteX0" fmla="*/ 635001 w 635001"/>
                <a:gd name="connsiteY0" fmla="*/ 526143 h 544287"/>
                <a:gd name="connsiteX1" fmla="*/ 616858 w 635001"/>
                <a:gd name="connsiteY1" fmla="*/ 9072 h 544287"/>
                <a:gd name="connsiteX2" fmla="*/ 0 w 635001"/>
                <a:gd name="connsiteY2" fmla="*/ 0 h 544287"/>
                <a:gd name="connsiteX3" fmla="*/ 0 w 635001"/>
                <a:gd name="connsiteY3" fmla="*/ 362857 h 544287"/>
                <a:gd name="connsiteX4" fmla="*/ 127001 w 635001"/>
                <a:gd name="connsiteY4" fmla="*/ 544287 h 544287"/>
                <a:gd name="connsiteX5" fmla="*/ 635001 w 635001"/>
                <a:gd name="connsiteY5" fmla="*/ 526143 h 544287"/>
                <a:gd name="connsiteX0" fmla="*/ 635001 w 635001"/>
                <a:gd name="connsiteY0" fmla="*/ 544286 h 562430"/>
                <a:gd name="connsiteX1" fmla="*/ 616858 w 635001"/>
                <a:gd name="connsiteY1" fmla="*/ 27215 h 562430"/>
                <a:gd name="connsiteX2" fmla="*/ 18143 w 635001"/>
                <a:gd name="connsiteY2" fmla="*/ 0 h 562430"/>
                <a:gd name="connsiteX3" fmla="*/ 0 w 635001"/>
                <a:gd name="connsiteY3" fmla="*/ 381000 h 562430"/>
                <a:gd name="connsiteX4" fmla="*/ 127001 w 635001"/>
                <a:gd name="connsiteY4" fmla="*/ 562430 h 562430"/>
                <a:gd name="connsiteX5" fmla="*/ 635001 w 635001"/>
                <a:gd name="connsiteY5" fmla="*/ 544286 h 562430"/>
                <a:gd name="connsiteX0" fmla="*/ 635001 w 635001"/>
                <a:gd name="connsiteY0" fmla="*/ 544286 h 562430"/>
                <a:gd name="connsiteX1" fmla="*/ 616858 w 635001"/>
                <a:gd name="connsiteY1" fmla="*/ 9072 h 562430"/>
                <a:gd name="connsiteX2" fmla="*/ 18143 w 635001"/>
                <a:gd name="connsiteY2" fmla="*/ 0 h 562430"/>
                <a:gd name="connsiteX3" fmla="*/ 0 w 635001"/>
                <a:gd name="connsiteY3" fmla="*/ 381000 h 562430"/>
                <a:gd name="connsiteX4" fmla="*/ 127001 w 635001"/>
                <a:gd name="connsiteY4" fmla="*/ 562430 h 562430"/>
                <a:gd name="connsiteX5" fmla="*/ 635001 w 635001"/>
                <a:gd name="connsiteY5" fmla="*/ 544286 h 5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1" h="562430">
                  <a:moveTo>
                    <a:pt x="635001" y="544286"/>
                  </a:moveTo>
                  <a:lnTo>
                    <a:pt x="616858" y="9072"/>
                  </a:lnTo>
                  <a:lnTo>
                    <a:pt x="18143" y="0"/>
                  </a:lnTo>
                  <a:lnTo>
                    <a:pt x="0" y="381000"/>
                  </a:lnTo>
                  <a:lnTo>
                    <a:pt x="127001" y="562430"/>
                  </a:lnTo>
                  <a:lnTo>
                    <a:pt x="635001" y="54428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106" name="Connecteur droit avec flèche 105"/>
            <p:cNvCxnSpPr/>
            <p:nvPr/>
          </p:nvCxnSpPr>
          <p:spPr>
            <a:xfrm flipV="1">
              <a:off x="5749471" y="4840215"/>
              <a:ext cx="0" cy="3389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orme libre 111"/>
            <p:cNvSpPr/>
            <p:nvPr/>
          </p:nvSpPr>
          <p:spPr>
            <a:xfrm>
              <a:off x="5887357" y="4445000"/>
              <a:ext cx="725714" cy="743857"/>
            </a:xfrm>
            <a:custGeom>
              <a:avLst/>
              <a:gdLst>
                <a:gd name="connsiteX0" fmla="*/ 9072 w 725714"/>
                <a:gd name="connsiteY0" fmla="*/ 707571 h 743857"/>
                <a:gd name="connsiteX1" fmla="*/ 698500 w 725714"/>
                <a:gd name="connsiteY1" fmla="*/ 743857 h 743857"/>
                <a:gd name="connsiteX2" fmla="*/ 725714 w 725714"/>
                <a:gd name="connsiteY2" fmla="*/ 0 h 743857"/>
                <a:gd name="connsiteX3" fmla="*/ 0 w 725714"/>
                <a:gd name="connsiteY3" fmla="*/ 18143 h 7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714" h="743857">
                  <a:moveTo>
                    <a:pt x="9072" y="707571"/>
                  </a:moveTo>
                  <a:lnTo>
                    <a:pt x="698500" y="743857"/>
                  </a:lnTo>
                  <a:lnTo>
                    <a:pt x="725714" y="0"/>
                  </a:lnTo>
                  <a:lnTo>
                    <a:pt x="0" y="18143"/>
                  </a:ln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15" name="Forme libre 114"/>
          <p:cNvSpPr/>
          <p:nvPr/>
        </p:nvSpPr>
        <p:spPr>
          <a:xfrm>
            <a:off x="5740400" y="4435929"/>
            <a:ext cx="870856" cy="752928"/>
          </a:xfrm>
          <a:custGeom>
            <a:avLst/>
            <a:gdLst>
              <a:gd name="connsiteX0" fmla="*/ 9072 w 725714"/>
              <a:gd name="connsiteY0" fmla="*/ 707571 h 743857"/>
              <a:gd name="connsiteX1" fmla="*/ 698500 w 725714"/>
              <a:gd name="connsiteY1" fmla="*/ 743857 h 743857"/>
              <a:gd name="connsiteX2" fmla="*/ 725714 w 725714"/>
              <a:gd name="connsiteY2" fmla="*/ 0 h 743857"/>
              <a:gd name="connsiteX3" fmla="*/ 0 w 725714"/>
              <a:gd name="connsiteY3" fmla="*/ 18143 h 743857"/>
              <a:gd name="connsiteX0" fmla="*/ 172358 w 889000"/>
              <a:gd name="connsiteY0" fmla="*/ 707571 h 743857"/>
              <a:gd name="connsiteX1" fmla="*/ 861786 w 889000"/>
              <a:gd name="connsiteY1" fmla="*/ 743857 h 743857"/>
              <a:gd name="connsiteX2" fmla="*/ 889000 w 889000"/>
              <a:gd name="connsiteY2" fmla="*/ 0 h 743857"/>
              <a:gd name="connsiteX3" fmla="*/ 0 w 889000"/>
              <a:gd name="connsiteY3" fmla="*/ 18143 h 743857"/>
              <a:gd name="connsiteX0" fmla="*/ 172358 w 889000"/>
              <a:gd name="connsiteY0" fmla="*/ 707571 h 743857"/>
              <a:gd name="connsiteX1" fmla="*/ 183244 w 889000"/>
              <a:gd name="connsiteY1" fmla="*/ 707571 h 743857"/>
              <a:gd name="connsiteX2" fmla="*/ 861786 w 889000"/>
              <a:gd name="connsiteY2" fmla="*/ 743857 h 743857"/>
              <a:gd name="connsiteX3" fmla="*/ 889000 w 889000"/>
              <a:gd name="connsiteY3" fmla="*/ 0 h 743857"/>
              <a:gd name="connsiteX4" fmla="*/ 0 w 889000"/>
              <a:gd name="connsiteY4" fmla="*/ 18143 h 743857"/>
              <a:gd name="connsiteX0" fmla="*/ 172358 w 889000"/>
              <a:gd name="connsiteY0" fmla="*/ 707571 h 743857"/>
              <a:gd name="connsiteX1" fmla="*/ 328387 w 889000"/>
              <a:gd name="connsiteY1" fmla="*/ 734785 h 743857"/>
              <a:gd name="connsiteX2" fmla="*/ 861786 w 889000"/>
              <a:gd name="connsiteY2" fmla="*/ 743857 h 743857"/>
              <a:gd name="connsiteX3" fmla="*/ 889000 w 889000"/>
              <a:gd name="connsiteY3" fmla="*/ 0 h 743857"/>
              <a:gd name="connsiteX4" fmla="*/ 0 w 889000"/>
              <a:gd name="connsiteY4" fmla="*/ 18143 h 743857"/>
              <a:gd name="connsiteX0" fmla="*/ 172358 w 889000"/>
              <a:gd name="connsiteY0" fmla="*/ 553357 h 743857"/>
              <a:gd name="connsiteX1" fmla="*/ 328387 w 889000"/>
              <a:gd name="connsiteY1" fmla="*/ 734785 h 743857"/>
              <a:gd name="connsiteX2" fmla="*/ 861786 w 889000"/>
              <a:gd name="connsiteY2" fmla="*/ 743857 h 743857"/>
              <a:gd name="connsiteX3" fmla="*/ 889000 w 889000"/>
              <a:gd name="connsiteY3" fmla="*/ 0 h 743857"/>
              <a:gd name="connsiteX4" fmla="*/ 0 w 889000"/>
              <a:gd name="connsiteY4" fmla="*/ 18143 h 743857"/>
              <a:gd name="connsiteX0" fmla="*/ 172358 w 889000"/>
              <a:gd name="connsiteY0" fmla="*/ 553357 h 743857"/>
              <a:gd name="connsiteX1" fmla="*/ 156030 w 889000"/>
              <a:gd name="connsiteY1" fmla="*/ 716642 h 743857"/>
              <a:gd name="connsiteX2" fmla="*/ 861786 w 889000"/>
              <a:gd name="connsiteY2" fmla="*/ 743857 h 743857"/>
              <a:gd name="connsiteX3" fmla="*/ 889000 w 889000"/>
              <a:gd name="connsiteY3" fmla="*/ 0 h 743857"/>
              <a:gd name="connsiteX4" fmla="*/ 0 w 889000"/>
              <a:gd name="connsiteY4" fmla="*/ 18143 h 743857"/>
              <a:gd name="connsiteX0" fmla="*/ 145143 w 861785"/>
              <a:gd name="connsiteY0" fmla="*/ 553357 h 743857"/>
              <a:gd name="connsiteX1" fmla="*/ 128815 w 861785"/>
              <a:gd name="connsiteY1" fmla="*/ 716642 h 743857"/>
              <a:gd name="connsiteX2" fmla="*/ 834571 w 861785"/>
              <a:gd name="connsiteY2" fmla="*/ 743857 h 743857"/>
              <a:gd name="connsiteX3" fmla="*/ 861785 w 861785"/>
              <a:gd name="connsiteY3" fmla="*/ 0 h 743857"/>
              <a:gd name="connsiteX4" fmla="*/ 0 w 861785"/>
              <a:gd name="connsiteY4" fmla="*/ 18143 h 743857"/>
              <a:gd name="connsiteX0" fmla="*/ 36285 w 861785"/>
              <a:gd name="connsiteY0" fmla="*/ 535214 h 743857"/>
              <a:gd name="connsiteX1" fmla="*/ 128815 w 861785"/>
              <a:gd name="connsiteY1" fmla="*/ 716642 h 743857"/>
              <a:gd name="connsiteX2" fmla="*/ 834571 w 861785"/>
              <a:gd name="connsiteY2" fmla="*/ 743857 h 743857"/>
              <a:gd name="connsiteX3" fmla="*/ 861785 w 861785"/>
              <a:gd name="connsiteY3" fmla="*/ 0 h 743857"/>
              <a:gd name="connsiteX4" fmla="*/ 0 w 861785"/>
              <a:gd name="connsiteY4" fmla="*/ 18143 h 743857"/>
              <a:gd name="connsiteX0" fmla="*/ 36285 w 861785"/>
              <a:gd name="connsiteY0" fmla="*/ 535214 h 743857"/>
              <a:gd name="connsiteX1" fmla="*/ 128815 w 861785"/>
              <a:gd name="connsiteY1" fmla="*/ 716642 h 743857"/>
              <a:gd name="connsiteX2" fmla="*/ 328386 w 861785"/>
              <a:gd name="connsiteY2" fmla="*/ 526143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36285 w 861785"/>
              <a:gd name="connsiteY0" fmla="*/ 535214 h 743857"/>
              <a:gd name="connsiteX1" fmla="*/ 237672 w 861785"/>
              <a:gd name="connsiteY1" fmla="*/ 517070 h 743857"/>
              <a:gd name="connsiteX2" fmla="*/ 328386 w 861785"/>
              <a:gd name="connsiteY2" fmla="*/ 526143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36285 w 861785"/>
              <a:gd name="connsiteY0" fmla="*/ 535214 h 743857"/>
              <a:gd name="connsiteX1" fmla="*/ 237672 w 861785"/>
              <a:gd name="connsiteY1" fmla="*/ 553356 h 743857"/>
              <a:gd name="connsiteX2" fmla="*/ 328386 w 861785"/>
              <a:gd name="connsiteY2" fmla="*/ 526143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36285 w 861785"/>
              <a:gd name="connsiteY0" fmla="*/ 535214 h 743857"/>
              <a:gd name="connsiteX1" fmla="*/ 237672 w 861785"/>
              <a:gd name="connsiteY1" fmla="*/ 553356 h 743857"/>
              <a:gd name="connsiteX2" fmla="*/ 328386 w 861785"/>
              <a:gd name="connsiteY2" fmla="*/ 707572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63500 w 861785"/>
              <a:gd name="connsiteY0" fmla="*/ 526142 h 743857"/>
              <a:gd name="connsiteX1" fmla="*/ 237672 w 861785"/>
              <a:gd name="connsiteY1" fmla="*/ 553356 h 743857"/>
              <a:gd name="connsiteX2" fmla="*/ 328386 w 861785"/>
              <a:gd name="connsiteY2" fmla="*/ 707572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0 w 861785"/>
              <a:gd name="connsiteY0" fmla="*/ 154214 h 743857"/>
              <a:gd name="connsiteX1" fmla="*/ 237672 w 861785"/>
              <a:gd name="connsiteY1" fmla="*/ 553356 h 743857"/>
              <a:gd name="connsiteX2" fmla="*/ 328386 w 861785"/>
              <a:gd name="connsiteY2" fmla="*/ 707572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0 w 861785"/>
              <a:gd name="connsiteY0" fmla="*/ 154214 h 743857"/>
              <a:gd name="connsiteX1" fmla="*/ 255815 w 861785"/>
              <a:gd name="connsiteY1" fmla="*/ 117927 h 743857"/>
              <a:gd name="connsiteX2" fmla="*/ 328386 w 861785"/>
              <a:gd name="connsiteY2" fmla="*/ 707572 h 743857"/>
              <a:gd name="connsiteX3" fmla="*/ 834571 w 861785"/>
              <a:gd name="connsiteY3" fmla="*/ 743857 h 743857"/>
              <a:gd name="connsiteX4" fmla="*/ 861785 w 861785"/>
              <a:gd name="connsiteY4" fmla="*/ 0 h 743857"/>
              <a:gd name="connsiteX5" fmla="*/ 0 w 861785"/>
              <a:gd name="connsiteY5" fmla="*/ 18143 h 743857"/>
              <a:gd name="connsiteX0" fmla="*/ 9071 w 870856"/>
              <a:gd name="connsiteY0" fmla="*/ 163285 h 752928"/>
              <a:gd name="connsiteX1" fmla="*/ 264886 w 870856"/>
              <a:gd name="connsiteY1" fmla="*/ 126998 h 752928"/>
              <a:gd name="connsiteX2" fmla="*/ 337457 w 870856"/>
              <a:gd name="connsiteY2" fmla="*/ 716643 h 752928"/>
              <a:gd name="connsiteX3" fmla="*/ 843642 w 870856"/>
              <a:gd name="connsiteY3" fmla="*/ 752928 h 752928"/>
              <a:gd name="connsiteX4" fmla="*/ 870856 w 870856"/>
              <a:gd name="connsiteY4" fmla="*/ 9071 h 752928"/>
              <a:gd name="connsiteX5" fmla="*/ 0 w 870856"/>
              <a:gd name="connsiteY5" fmla="*/ 0 h 752928"/>
              <a:gd name="connsiteX0" fmla="*/ 9071 w 870856"/>
              <a:gd name="connsiteY0" fmla="*/ 163285 h 752928"/>
              <a:gd name="connsiteX1" fmla="*/ 273958 w 870856"/>
              <a:gd name="connsiteY1" fmla="*/ 154212 h 752928"/>
              <a:gd name="connsiteX2" fmla="*/ 337457 w 870856"/>
              <a:gd name="connsiteY2" fmla="*/ 716643 h 752928"/>
              <a:gd name="connsiteX3" fmla="*/ 843642 w 870856"/>
              <a:gd name="connsiteY3" fmla="*/ 752928 h 752928"/>
              <a:gd name="connsiteX4" fmla="*/ 870856 w 870856"/>
              <a:gd name="connsiteY4" fmla="*/ 9071 h 752928"/>
              <a:gd name="connsiteX5" fmla="*/ 0 w 870856"/>
              <a:gd name="connsiteY5" fmla="*/ 0 h 7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856" h="752928">
                <a:moveTo>
                  <a:pt x="9071" y="163285"/>
                </a:moveTo>
                <a:lnTo>
                  <a:pt x="273958" y="154212"/>
                </a:lnTo>
                <a:cubicBezTo>
                  <a:pt x="283029" y="151188"/>
                  <a:pt x="328386" y="719667"/>
                  <a:pt x="337457" y="716643"/>
                </a:cubicBezTo>
                <a:lnTo>
                  <a:pt x="843642" y="752928"/>
                </a:lnTo>
                <a:lnTo>
                  <a:pt x="870856" y="9071"/>
                </a:lnTo>
                <a:lnTo>
                  <a:pt x="0" y="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6" name="Espace réservé du numéro de diapositive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16</a:t>
            </a:fld>
            <a:endParaRPr lang="fr-FR"/>
          </a:p>
        </p:txBody>
      </p:sp>
      <p:sp>
        <p:nvSpPr>
          <p:cNvPr id="117" name="Espace réservé du pied de page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118" name="Cadre 117"/>
          <p:cNvSpPr/>
          <p:nvPr/>
        </p:nvSpPr>
        <p:spPr>
          <a:xfrm>
            <a:off x="5366859" y="4226295"/>
            <a:ext cx="573293" cy="364936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66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411760" y="3107449"/>
            <a:ext cx="1229094" cy="11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73188" y="3112463"/>
            <a:ext cx="2690075" cy="1972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broadcast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</a:t>
            </a:r>
            <a:r>
              <a:rPr lang="fr-FR" i="1" dirty="0" smtClean="0"/>
              <a:t>an </a:t>
            </a:r>
            <a:r>
              <a:rPr lang="fr-FR" i="1" dirty="0" err="1" smtClean="0"/>
              <a:t>initiator</a:t>
            </a:r>
            <a:r>
              <a:rPr lang="fr-FR" dirty="0"/>
              <a:t> </a:t>
            </a:r>
            <a:r>
              <a:rPr lang="fr-FR" i="1" dirty="0" smtClean="0"/>
              <a:t> and a </a:t>
            </a:r>
            <a:r>
              <a:rPr lang="fr-FR" i="1" dirty="0" err="1" smtClean="0"/>
              <a:t>ZNLmap</a:t>
            </a:r>
            <a:r>
              <a:rPr lang="fr-FR" i="1" dirty="0" smtClean="0"/>
              <a:t> </a:t>
            </a:r>
            <a:r>
              <a:rPr lang="fr-FR" i="1" dirty="0" err="1" smtClean="0"/>
              <a:t>function</a:t>
            </a:r>
            <a:r>
              <a:rPr lang="fr-FR" i="1" dirty="0" smtClean="0"/>
              <a:t> (</a:t>
            </a:r>
            <a:r>
              <a:rPr lang="fr-FR" i="1" dirty="0" err="1" smtClean="0"/>
              <a:t>Node</a:t>
            </a:r>
            <a:r>
              <a:rPr lang="fr-FR" i="1" dirty="0"/>
              <a:t> </a:t>
            </a:r>
            <a:r>
              <a:rPr lang="fr-FR" i="1" dirty="0" smtClean="0"/>
              <a:t>x Zone </a:t>
            </a:r>
            <a:r>
              <a:rPr lang="fr-FR" i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i="1" dirty="0" smtClean="0"/>
              <a:t> ZNL).</a:t>
            </a:r>
          </a:p>
          <a:p>
            <a:r>
              <a:rPr lang="fr-FR" dirty="0" err="1"/>
              <a:t>C</a:t>
            </a:r>
            <a:r>
              <a:rPr lang="fr-FR" dirty="0" err="1" smtClean="0"/>
              <a:t>omputes</a:t>
            </a:r>
            <a:r>
              <a:rPr lang="fr-FR" dirty="0" smtClean="0"/>
              <a:t> the set of messages </a:t>
            </a:r>
            <a:r>
              <a:rPr lang="fr-FR" dirty="0" err="1" smtClean="0"/>
              <a:t>resulting</a:t>
            </a:r>
            <a:r>
              <a:rPr lang="fr-FR" dirty="0" smtClean="0"/>
              <a:t> of the inductive application of the </a:t>
            </a:r>
            <a:r>
              <a:rPr lang="fr-FR" dirty="0" err="1" smtClean="0"/>
              <a:t>ZNLmap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90" name="Rectangle 89"/>
          <p:cNvSpPr/>
          <p:nvPr/>
        </p:nvSpPr>
        <p:spPr>
          <a:xfrm>
            <a:off x="3373188" y="4249517"/>
            <a:ext cx="418456" cy="4184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pSp>
        <p:nvGrpSpPr>
          <p:cNvPr id="77" name="Grouper 76"/>
          <p:cNvGrpSpPr/>
          <p:nvPr/>
        </p:nvGrpSpPr>
        <p:grpSpPr>
          <a:xfrm>
            <a:off x="3640853" y="3113709"/>
            <a:ext cx="2422409" cy="1971474"/>
            <a:chOff x="6050671" y="4069200"/>
            <a:chExt cx="2527915" cy="2136076"/>
          </a:xfrm>
          <a:solidFill>
            <a:srgbClr val="CCFFCC"/>
          </a:solidFill>
        </p:grpSpPr>
        <p:sp>
          <p:nvSpPr>
            <p:cNvPr id="78" name="Rectangle 77"/>
            <p:cNvSpPr/>
            <p:nvPr/>
          </p:nvSpPr>
          <p:spPr>
            <a:xfrm>
              <a:off x="6209328" y="4069200"/>
              <a:ext cx="2369257" cy="1684032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08030" y="5753233"/>
              <a:ext cx="2370556" cy="452043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80" name="Connecteur droit avec flèche 79"/>
            <p:cNvCxnSpPr/>
            <p:nvPr/>
          </p:nvCxnSpPr>
          <p:spPr>
            <a:xfrm>
              <a:off x="6050671" y="5544955"/>
              <a:ext cx="0" cy="275377"/>
            </a:xfrm>
            <a:prstGeom prst="straightConnector1">
              <a:avLst/>
            </a:prstGeom>
            <a:grpFill/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r 81"/>
          <p:cNvGrpSpPr/>
          <p:nvPr/>
        </p:nvGrpSpPr>
        <p:grpSpPr>
          <a:xfrm>
            <a:off x="2416718" y="3112463"/>
            <a:ext cx="1376170" cy="1309004"/>
            <a:chOff x="8583760" y="4974636"/>
            <a:chExt cx="1436108" cy="141829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3" name="Rectangle 82"/>
            <p:cNvSpPr/>
            <p:nvPr/>
          </p:nvSpPr>
          <p:spPr>
            <a:xfrm>
              <a:off x="8583760" y="4975987"/>
              <a:ext cx="998128" cy="122928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85" name="Connecteur droit avec flèche 84"/>
            <p:cNvCxnSpPr/>
            <p:nvPr/>
          </p:nvCxnSpPr>
          <p:spPr>
            <a:xfrm flipV="1">
              <a:off x="9861211" y="5816654"/>
              <a:ext cx="0" cy="576277"/>
            </a:xfrm>
            <a:prstGeom prst="straightConnector1">
              <a:avLst/>
            </a:prstGeom>
            <a:grpFill/>
            <a:ln>
              <a:solidFill>
                <a:schemeClr val="tx1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9021740" y="4974636"/>
              <a:ext cx="998128" cy="389973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cxnSp>
        <p:nvCxnSpPr>
          <p:cNvPr id="36" name="AutoShape 5"/>
          <p:cNvCxnSpPr>
            <a:cxnSpLocks noChangeShapeType="1"/>
          </p:cNvCxnSpPr>
          <p:nvPr/>
        </p:nvCxnSpPr>
        <p:spPr bwMode="auto">
          <a:xfrm>
            <a:off x="4210100" y="3112463"/>
            <a:ext cx="1246" cy="197272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416717" y="4248272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5106792" y="3112463"/>
            <a:ext cx="1246" cy="1972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2416717" y="3471139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40" name="AutoShape 10"/>
          <p:cNvCxnSpPr>
            <a:cxnSpLocks noChangeShapeType="1"/>
          </p:cNvCxnSpPr>
          <p:nvPr/>
        </p:nvCxnSpPr>
        <p:spPr bwMode="auto">
          <a:xfrm>
            <a:off x="3373188" y="3113709"/>
            <a:ext cx="0" cy="19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4688336" y="3471139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3791644" y="3471139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210100" y="3889596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3791644" y="4248272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3373188" y="4666728"/>
            <a:ext cx="1316394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6" name="Line 19"/>
          <p:cNvSpPr>
            <a:spLocks noChangeShapeType="1"/>
          </p:cNvSpPr>
          <p:nvPr/>
        </p:nvSpPr>
        <p:spPr bwMode="auto">
          <a:xfrm>
            <a:off x="5585027" y="3113709"/>
            <a:ext cx="1246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" name="Line 20"/>
          <p:cNvSpPr>
            <a:spLocks noChangeShapeType="1"/>
          </p:cNvSpPr>
          <p:nvPr/>
        </p:nvSpPr>
        <p:spPr bwMode="auto">
          <a:xfrm>
            <a:off x="4688336" y="3112463"/>
            <a:ext cx="1246" cy="35867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2896199" y="3113709"/>
            <a:ext cx="0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2416717" y="3112463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106792" y="3112463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" name="Line 27"/>
          <p:cNvSpPr>
            <a:spLocks noChangeShapeType="1"/>
          </p:cNvSpPr>
          <p:nvPr/>
        </p:nvSpPr>
        <p:spPr bwMode="auto">
          <a:xfrm>
            <a:off x="2894953" y="3471139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2" name="Line 28"/>
          <p:cNvSpPr>
            <a:spLocks noChangeShapeType="1"/>
          </p:cNvSpPr>
          <p:nvPr/>
        </p:nvSpPr>
        <p:spPr bwMode="auto">
          <a:xfrm>
            <a:off x="2416717" y="3889596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" name="Line 29"/>
          <p:cNvSpPr>
            <a:spLocks noChangeShapeType="1"/>
          </p:cNvSpPr>
          <p:nvPr/>
        </p:nvSpPr>
        <p:spPr bwMode="auto">
          <a:xfrm>
            <a:off x="4688336" y="4248272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4" name="Line 30"/>
          <p:cNvSpPr>
            <a:spLocks noChangeShapeType="1"/>
          </p:cNvSpPr>
          <p:nvPr/>
        </p:nvSpPr>
        <p:spPr bwMode="auto">
          <a:xfrm>
            <a:off x="5585027" y="3471139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>
            <a:off x="4688336" y="4666728"/>
            <a:ext cx="41845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649902" y="4483308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Init</a:t>
            </a:r>
            <a:endParaRPr lang="fr-FR" dirty="0"/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416717" y="3112463"/>
            <a:ext cx="3646546" cy="1972721"/>
          </a:xfrm>
          <a:prstGeom prst="roundRect">
            <a:avLst>
              <a:gd name="adj" fmla="val 37"/>
            </a:avLst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9" name="Cadre 88"/>
          <p:cNvSpPr/>
          <p:nvPr/>
        </p:nvSpPr>
        <p:spPr>
          <a:xfrm>
            <a:off x="3373188" y="3107449"/>
            <a:ext cx="838158" cy="364936"/>
          </a:xfrm>
          <a:prstGeom prst="fram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broadcast</a:t>
            </a:r>
            <a:r>
              <a:rPr lang="fr-FR" dirty="0" smtClean="0"/>
              <a:t> - </a:t>
            </a:r>
            <a:r>
              <a:rPr lang="fr-FR" dirty="0" err="1" smtClean="0"/>
              <a:t>principles</a:t>
            </a:r>
            <a:endParaRPr lang="fr-FR" dirty="0"/>
          </a:p>
        </p:txBody>
      </p:sp>
      <p:cxnSp>
        <p:nvCxnSpPr>
          <p:cNvPr id="71" name="Connecteur droit avec flèche 70"/>
          <p:cNvCxnSpPr/>
          <p:nvPr/>
        </p:nvCxnSpPr>
        <p:spPr>
          <a:xfrm flipV="1">
            <a:off x="3280813" y="4424861"/>
            <a:ext cx="360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546548" y="5085184"/>
            <a:ext cx="8283575" cy="1317342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Is it possible to define an optimal broadcast?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What is the good </a:t>
            </a:r>
            <a:r>
              <a:rPr lang="en-GB" sz="2000" b="1" dirty="0" err="1" smtClean="0">
                <a:solidFill>
                  <a:srgbClr val="2C2A65"/>
                </a:solidFill>
              </a:rPr>
              <a:t>ZNLmap</a:t>
            </a:r>
            <a:r>
              <a:rPr lang="en-GB" sz="2000" b="1" dirty="0" smtClean="0">
                <a:solidFill>
                  <a:srgbClr val="2C2A65"/>
                </a:solidFill>
              </a:rPr>
              <a:t> function?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Can it rely only on local information?</a:t>
            </a:r>
            <a:endParaRPr lang="en-GB" sz="2000" b="1" dirty="0">
              <a:solidFill>
                <a:srgbClr val="2C2A65"/>
              </a:solidFill>
            </a:endParaRPr>
          </a:p>
        </p:txBody>
      </p:sp>
      <p:sp>
        <p:nvSpPr>
          <p:cNvPr id="106" name="Espace réservé du numéro de diapositive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17</a:t>
            </a:fld>
            <a:endParaRPr lang="fr-FR"/>
          </a:p>
        </p:txBody>
      </p:sp>
      <p:sp>
        <p:nvSpPr>
          <p:cNvPr id="107" name="Espace réservé du pied de page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4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9" grpId="0" animBg="1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Idea</a:t>
            </a:r>
            <a:r>
              <a:rPr lang="fr-FR" dirty="0" smtClean="0"/>
              <a:t>: </a:t>
            </a:r>
            <a:r>
              <a:rPr lang="fr-FR" dirty="0" err="1" smtClean="0"/>
              <a:t>Only</a:t>
            </a:r>
            <a:r>
              <a:rPr lang="fr-FR" dirty="0" smtClean="0"/>
              <a:t> split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= </a:t>
            </a:r>
            <a:r>
              <a:rPr lang="fr-FR" dirty="0" err="1" smtClean="0"/>
              <a:t>when</a:t>
            </a:r>
            <a:r>
              <a:rPr lang="fr-FR" dirty="0" smtClean="0"/>
              <a:t> the zone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covered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disconnected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11760" y="2276872"/>
            <a:ext cx="1229094" cy="11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3188" y="2281886"/>
            <a:ext cx="2690075" cy="1972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416717" y="2640562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>
            <a:off x="3373188" y="2283132"/>
            <a:ext cx="0" cy="197147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4688336" y="2640562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791644" y="2640562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210100" y="3059019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373188" y="3836151"/>
            <a:ext cx="1316394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585027" y="2283132"/>
            <a:ext cx="1246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688336" y="2281886"/>
            <a:ext cx="1246" cy="35867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2896199" y="2283132"/>
            <a:ext cx="0" cy="35743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416717" y="2281886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106792" y="2281886"/>
            <a:ext cx="47823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894953" y="2640562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5585027" y="2640562"/>
            <a:ext cx="1246" cy="77713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3280813" y="3418940"/>
            <a:ext cx="510831" cy="418455"/>
            <a:chOff x="3280813" y="4249517"/>
            <a:chExt cx="510831" cy="418455"/>
          </a:xfrm>
        </p:grpSpPr>
        <p:sp>
          <p:nvSpPr>
            <p:cNvPr id="6" name="Rectangle 5"/>
            <p:cNvSpPr/>
            <p:nvPr/>
          </p:nvSpPr>
          <p:spPr>
            <a:xfrm>
              <a:off x="3373188" y="4249517"/>
              <a:ext cx="418456" cy="418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3280813" y="4424861"/>
              <a:ext cx="3600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ZoneTexte 34"/>
          <p:cNvSpPr txBox="1"/>
          <p:nvPr/>
        </p:nvSpPr>
        <p:spPr>
          <a:xfrm>
            <a:off x="2649902" y="3652731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Init</a:t>
            </a:r>
            <a:endParaRPr lang="fr-FR" dirty="0"/>
          </a:p>
        </p:txBody>
      </p:sp>
      <p:grpSp>
        <p:nvGrpSpPr>
          <p:cNvPr id="41" name="Grouper 40"/>
          <p:cNvGrpSpPr/>
          <p:nvPr/>
        </p:nvGrpSpPr>
        <p:grpSpPr>
          <a:xfrm>
            <a:off x="3707904" y="3417695"/>
            <a:ext cx="510831" cy="418455"/>
            <a:chOff x="3642441" y="4248272"/>
            <a:chExt cx="510831" cy="418455"/>
          </a:xfrm>
        </p:grpSpPr>
        <p:sp>
          <p:nvSpPr>
            <p:cNvPr id="39" name="Rectangle 38"/>
            <p:cNvSpPr/>
            <p:nvPr/>
          </p:nvSpPr>
          <p:spPr>
            <a:xfrm>
              <a:off x="3734816" y="4248272"/>
              <a:ext cx="418456" cy="418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V="1">
              <a:off x="3642441" y="4423616"/>
              <a:ext cx="3600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r 41"/>
          <p:cNvGrpSpPr/>
          <p:nvPr/>
        </p:nvGrpSpPr>
        <p:grpSpPr>
          <a:xfrm>
            <a:off x="4067944" y="3416085"/>
            <a:ext cx="620392" cy="418455"/>
            <a:chOff x="3642441" y="4301031"/>
            <a:chExt cx="620392" cy="418455"/>
          </a:xfrm>
        </p:grpSpPr>
        <p:sp>
          <p:nvSpPr>
            <p:cNvPr id="43" name="Rectangle 42"/>
            <p:cNvSpPr/>
            <p:nvPr/>
          </p:nvSpPr>
          <p:spPr>
            <a:xfrm>
              <a:off x="3793232" y="4301031"/>
              <a:ext cx="469601" cy="418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V="1">
              <a:off x="3642441" y="4479231"/>
              <a:ext cx="3600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r 45"/>
          <p:cNvGrpSpPr/>
          <p:nvPr/>
        </p:nvGrpSpPr>
        <p:grpSpPr>
          <a:xfrm>
            <a:off x="4487646" y="3390511"/>
            <a:ext cx="620392" cy="418455"/>
            <a:chOff x="3642441" y="4301031"/>
            <a:chExt cx="620392" cy="418455"/>
          </a:xfrm>
        </p:grpSpPr>
        <p:sp>
          <p:nvSpPr>
            <p:cNvPr id="47" name="Rectangle 46"/>
            <p:cNvSpPr/>
            <p:nvPr/>
          </p:nvSpPr>
          <p:spPr>
            <a:xfrm>
              <a:off x="3793232" y="4301031"/>
              <a:ext cx="469601" cy="4184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42441" y="4479231"/>
              <a:ext cx="3600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r 48"/>
          <p:cNvGrpSpPr/>
          <p:nvPr/>
        </p:nvGrpSpPr>
        <p:grpSpPr>
          <a:xfrm>
            <a:off x="4907348" y="3416085"/>
            <a:ext cx="1155914" cy="838522"/>
            <a:chOff x="3642441" y="4301031"/>
            <a:chExt cx="1155914" cy="838522"/>
          </a:xfrm>
        </p:grpSpPr>
        <p:sp>
          <p:nvSpPr>
            <p:cNvPr id="50" name="Rectangle 49"/>
            <p:cNvSpPr/>
            <p:nvPr/>
          </p:nvSpPr>
          <p:spPr>
            <a:xfrm>
              <a:off x="3843130" y="4301031"/>
              <a:ext cx="955225" cy="8385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V="1">
              <a:off x="3642441" y="4479231"/>
              <a:ext cx="3600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4696019" y="2641808"/>
            <a:ext cx="1367242" cy="1612799"/>
            <a:chOff x="2470316" y="3615415"/>
            <a:chExt cx="1367242" cy="1612799"/>
          </a:xfrm>
        </p:grpSpPr>
        <p:sp>
          <p:nvSpPr>
            <p:cNvPr id="53" name="Rectangle 52"/>
            <p:cNvSpPr/>
            <p:nvPr/>
          </p:nvSpPr>
          <p:spPr>
            <a:xfrm>
              <a:off x="3365517" y="3615415"/>
              <a:ext cx="472041" cy="7742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3642441" y="4220102"/>
              <a:ext cx="0" cy="259131"/>
            </a:xfrm>
            <a:prstGeom prst="straightConnector1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470316" y="4797743"/>
              <a:ext cx="410773" cy="4304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 flipV="1">
              <a:off x="2706337" y="4997966"/>
              <a:ext cx="360040" cy="1"/>
            </a:xfrm>
            <a:prstGeom prst="straightConnector1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2416717" y="2281886"/>
            <a:ext cx="3646546" cy="1972721"/>
          </a:xfrm>
          <a:prstGeom prst="roundRect">
            <a:avLst>
              <a:gd name="adj" fmla="val 37"/>
            </a:avLst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5" name="AutoShape 5"/>
          <p:cNvCxnSpPr>
            <a:cxnSpLocks noChangeShapeType="1"/>
          </p:cNvCxnSpPr>
          <p:nvPr/>
        </p:nvCxnSpPr>
        <p:spPr bwMode="auto">
          <a:xfrm>
            <a:off x="4210100" y="2281886"/>
            <a:ext cx="1246" cy="197272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688336" y="3417695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791644" y="3417695"/>
            <a:ext cx="1246" cy="8369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06792" y="2281886"/>
            <a:ext cx="1246" cy="19727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2416717" y="3059019"/>
            <a:ext cx="956471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4688336" y="3836151"/>
            <a:ext cx="41845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Naive</a:t>
            </a:r>
            <a:r>
              <a:rPr lang="fr-FR" dirty="0" smtClean="0"/>
              <a:t> optimal </a:t>
            </a:r>
            <a:r>
              <a:rPr lang="fr-FR" dirty="0" err="1" smtClean="0"/>
              <a:t>broadcast</a:t>
            </a:r>
            <a:endParaRPr lang="fr-FR" dirty="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2416717" y="3417695"/>
            <a:ext cx="3646546" cy="124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0" name="Espace réservé du numéro de diapositive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18</a:t>
            </a:fld>
            <a:endParaRPr lang="fr-FR"/>
          </a:p>
        </p:txBody>
      </p:sp>
      <p:sp>
        <p:nvSpPr>
          <p:cNvPr id="61" name="Espace réservé du pied de page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r 43"/>
          <p:cNvGrpSpPr/>
          <p:nvPr/>
        </p:nvGrpSpPr>
        <p:grpSpPr>
          <a:xfrm>
            <a:off x="827583" y="5650584"/>
            <a:ext cx="7704857" cy="658736"/>
            <a:chOff x="2354385" y="3670874"/>
            <a:chExt cx="7704857" cy="720080"/>
          </a:xfrm>
        </p:grpSpPr>
        <p:sp>
          <p:nvSpPr>
            <p:cNvPr id="45" name="Rectangle 44"/>
            <p:cNvSpPr/>
            <p:nvPr/>
          </p:nvSpPr>
          <p:spPr>
            <a:xfrm>
              <a:off x="2354385" y="3670874"/>
              <a:ext cx="7704857" cy="7200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Distributed</a:t>
              </a:r>
              <a:endParaRPr lang="fr-FR" sz="1400" b="1" dirty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algorithm</a:t>
              </a:r>
              <a:endParaRPr lang="fr-FR" sz="1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5321348" y="3761245"/>
              <a:ext cx="1713558" cy="545351"/>
            </a:xfrm>
            <a:prstGeom prst="roundRect">
              <a:avLst/>
            </a:prstGeom>
            <a:solidFill>
              <a:srgbClr val="7B78C7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Existence of an optimal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broadcast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fr-FR" sz="20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8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8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fr-FR" sz="1400" dirty="0" smtClean="0">
              <a:solidFill>
                <a:srgbClr val="000000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/>
                </a:solidFill>
              </a:rPr>
              <a:t>- </a:t>
            </a:r>
            <a:fld id="{74D2908C-F4B0-44F4-A890-C7F4F2E71762}" type="slidenum">
              <a:rPr lang="fr-FR" smtClean="0">
                <a:solidFill>
                  <a:srgbClr val="FFFFFF"/>
                </a:solidFill>
              </a:rPr>
              <a:pPr/>
              <a:t>19</a:t>
            </a:fld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827584" y="1556792"/>
            <a:ext cx="7704856" cy="720080"/>
            <a:chOff x="2339752" y="2564904"/>
            <a:chExt cx="7704856" cy="720080"/>
          </a:xfrm>
        </p:grpSpPr>
        <p:sp>
          <p:nvSpPr>
            <p:cNvPr id="4" name="Rectangle 3"/>
            <p:cNvSpPr/>
            <p:nvPr/>
          </p:nvSpPr>
          <p:spPr>
            <a:xfrm>
              <a:off x="2339752" y="2564904"/>
              <a:ext cx="7704856" cy="7200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 smtClean="0">
                  <a:solidFill>
                    <a:srgbClr val="000000"/>
                  </a:solidFill>
                  <a:latin typeface="Arial"/>
                  <a:cs typeface="Arial"/>
                </a:rPr>
                <a:t>P2P </a:t>
              </a:r>
              <a:r>
                <a:rPr lang="fr-FR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protocol</a:t>
              </a:r>
              <a:r>
                <a:rPr lang="fr-FR" b="1" dirty="0" smtClean="0">
                  <a:solidFill>
                    <a:srgbClr val="000000"/>
                  </a:solidFill>
                  <a:latin typeface="Arial"/>
                  <a:cs typeface="Arial"/>
                </a:rPr>
                <a:t>			</a:t>
              </a:r>
              <a:endParaRPr lang="fr-FR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5311340" y="2611062"/>
              <a:ext cx="1584176" cy="648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dirty="0" smtClean="0">
                  <a:solidFill>
                    <a:srgbClr val="FFFFFF"/>
                  </a:solidFill>
                  <a:latin typeface="Arial"/>
                  <a:cs typeface="Arial"/>
                </a:rPr>
                <a:t>CAN</a:t>
              </a:r>
              <a:endParaRPr lang="fr-FR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827584" y="2662762"/>
            <a:ext cx="7704856" cy="720080"/>
            <a:chOff x="2354386" y="3670874"/>
            <a:chExt cx="7704856" cy="720080"/>
          </a:xfrm>
        </p:grpSpPr>
        <p:sp>
          <p:nvSpPr>
            <p:cNvPr id="12" name="Rectangle 11"/>
            <p:cNvSpPr/>
            <p:nvPr/>
          </p:nvSpPr>
          <p:spPr>
            <a:xfrm>
              <a:off x="2354386" y="3670874"/>
              <a:ext cx="7704856" cy="7200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 smtClean="0">
                  <a:solidFill>
                    <a:srgbClr val="000000"/>
                  </a:solidFill>
                  <a:latin typeface="Arial"/>
                  <a:cs typeface="Arial"/>
                </a:rPr>
                <a:t>(</a:t>
              </a:r>
              <a:r>
                <a:rPr lang="fr-FR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reusable</a:t>
              </a:r>
              <a:r>
                <a:rPr lang="fr-FR" b="1" dirty="0" smtClean="0">
                  <a:solidFill>
                    <a:srgbClr val="000000"/>
                  </a:solidFill>
                  <a:latin typeface="Arial"/>
                  <a:cs typeface="Arial"/>
                </a:rPr>
                <a:t>)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 smtClean="0">
                  <a:solidFill>
                    <a:srgbClr val="000000"/>
                  </a:solidFill>
                  <a:latin typeface="Arial"/>
                  <a:cs typeface="Arial"/>
                </a:rPr>
                <a:t>abstractions</a:t>
              </a:r>
              <a:endParaRPr lang="fr-FR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139952" y="3861048"/>
              <a:ext cx="1171388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Messages</a:t>
              </a:r>
              <a:endParaRPr lang="fr-FR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652120" y="3861048"/>
              <a:ext cx="1171388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Zones</a:t>
              </a:r>
              <a:endParaRPr lang="fr-FR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7093708" y="3861048"/>
              <a:ext cx="1171388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Nodes</a:t>
              </a:r>
              <a:endParaRPr lang="fr-FR" sz="14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0" name="Grouper 39"/>
          <p:cNvGrpSpPr/>
          <p:nvPr/>
        </p:nvGrpSpPr>
        <p:grpSpPr>
          <a:xfrm>
            <a:off x="3198844" y="2251022"/>
            <a:ext cx="2953756" cy="601914"/>
            <a:chOff x="4711012" y="2683070"/>
            <a:chExt cx="2953756" cy="601914"/>
          </a:xfrm>
        </p:grpSpPr>
        <p:cxnSp>
          <p:nvCxnSpPr>
            <p:cNvPr id="20" name="Connecteur en arc 19"/>
            <p:cNvCxnSpPr>
              <a:stCxn id="8" idx="2"/>
              <a:endCxn id="16" idx="0"/>
            </p:cNvCxnSpPr>
            <p:nvPr/>
          </p:nvCxnSpPr>
          <p:spPr>
            <a:xfrm rot="5400000">
              <a:off x="5106263" y="2287819"/>
              <a:ext cx="601914" cy="139241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2"/>
              <a:endCxn id="17" idx="0"/>
            </p:cNvCxnSpPr>
            <p:nvPr/>
          </p:nvCxnSpPr>
          <p:spPr>
            <a:xfrm>
              <a:off x="6103428" y="2683070"/>
              <a:ext cx="119752" cy="6019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rc 26"/>
            <p:cNvCxnSpPr>
              <a:stCxn id="8" idx="2"/>
              <a:endCxn id="18" idx="0"/>
            </p:cNvCxnSpPr>
            <p:nvPr/>
          </p:nvCxnSpPr>
          <p:spPr>
            <a:xfrm rot="16200000" flipH="1">
              <a:off x="6583141" y="2203357"/>
              <a:ext cx="601914" cy="156134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r 40"/>
          <p:cNvGrpSpPr/>
          <p:nvPr/>
        </p:nvGrpSpPr>
        <p:grpSpPr>
          <a:xfrm>
            <a:off x="2855695" y="3284984"/>
            <a:ext cx="4942020" cy="626285"/>
            <a:chOff x="4367863" y="3717032"/>
            <a:chExt cx="4942020" cy="626285"/>
          </a:xfrm>
        </p:grpSpPr>
        <p:cxnSp>
          <p:nvCxnSpPr>
            <p:cNvPr id="32" name="Connecteur en arc 23"/>
            <p:cNvCxnSpPr>
              <a:stCxn id="17" idx="2"/>
              <a:endCxn id="29" idx="0"/>
            </p:cNvCxnSpPr>
            <p:nvPr/>
          </p:nvCxnSpPr>
          <p:spPr>
            <a:xfrm>
              <a:off x="6223180" y="3717032"/>
              <a:ext cx="549087" cy="6262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en arc 23"/>
            <p:cNvCxnSpPr>
              <a:stCxn id="17" idx="2"/>
              <a:endCxn id="28" idx="0"/>
            </p:cNvCxnSpPr>
            <p:nvPr/>
          </p:nvCxnSpPr>
          <p:spPr>
            <a:xfrm flipH="1">
              <a:off x="5495419" y="3717032"/>
              <a:ext cx="727761" cy="6262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en arc 23"/>
            <p:cNvCxnSpPr>
              <a:stCxn id="16" idx="2"/>
              <a:endCxn id="26" idx="0"/>
            </p:cNvCxnSpPr>
            <p:nvPr/>
          </p:nvCxnSpPr>
          <p:spPr>
            <a:xfrm flipH="1">
              <a:off x="4367863" y="3717032"/>
              <a:ext cx="343149" cy="6262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en arc 23"/>
            <p:cNvCxnSpPr>
              <a:stCxn id="18" idx="2"/>
              <a:endCxn id="30" idx="0"/>
            </p:cNvCxnSpPr>
            <p:nvPr/>
          </p:nvCxnSpPr>
          <p:spPr>
            <a:xfrm>
              <a:off x="7664768" y="3717032"/>
              <a:ext cx="1645115" cy="5844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rc 23"/>
            <p:cNvCxnSpPr>
              <a:stCxn id="18" idx="2"/>
              <a:endCxn id="55" idx="0"/>
            </p:cNvCxnSpPr>
            <p:nvPr/>
          </p:nvCxnSpPr>
          <p:spPr>
            <a:xfrm>
              <a:off x="7664768" y="3717032"/>
              <a:ext cx="434669" cy="5844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en arc 23"/>
            <p:cNvCxnSpPr>
              <a:stCxn id="17" idx="2"/>
              <a:endCxn id="55" idx="0"/>
            </p:cNvCxnSpPr>
            <p:nvPr/>
          </p:nvCxnSpPr>
          <p:spPr>
            <a:xfrm>
              <a:off x="6223180" y="3717032"/>
              <a:ext cx="1876257" cy="58444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r 21"/>
          <p:cNvGrpSpPr/>
          <p:nvPr/>
        </p:nvGrpSpPr>
        <p:grpSpPr>
          <a:xfrm>
            <a:off x="827584" y="3717032"/>
            <a:ext cx="7704857" cy="1008112"/>
            <a:chOff x="2354386" y="3670874"/>
            <a:chExt cx="7687497" cy="720080"/>
          </a:xfrm>
        </p:grpSpPr>
        <p:sp>
          <p:nvSpPr>
            <p:cNvPr id="25" name="Rectangle 24"/>
            <p:cNvSpPr/>
            <p:nvPr/>
          </p:nvSpPr>
          <p:spPr>
            <a:xfrm>
              <a:off x="2354386" y="3670874"/>
              <a:ext cx="7687497" cy="7200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Fine grain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Properties</a:t>
              </a:r>
              <a:endParaRPr lang="fr-FR" sz="1400" b="1" dirty="0" smtClean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+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proofs</a:t>
              </a:r>
              <a:endParaRPr lang="fr-FR" sz="1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3866554" y="3809614"/>
              <a:ext cx="1022746" cy="27273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Finite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messages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5037942" y="3809614"/>
              <a:ext cx="930002" cy="37560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Finite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zones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6266255" y="3809615"/>
              <a:ext cx="1021318" cy="3241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Finite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paths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inside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zone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8748658" y="3779731"/>
              <a:ext cx="1120307" cy="40548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Connected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existing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neighbors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7540940" y="3779731"/>
              <a:ext cx="1120307" cy="40548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Induction </a:t>
              </a: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principles</a:t>
              </a:r>
              <a:r>
                <a:rPr lang="fr-FR" sz="1200" dirty="0" smtClean="0">
                  <a:solidFill>
                    <a:srgbClr val="FFFFFF"/>
                  </a:solidFill>
                  <a:latin typeface="Arial"/>
                  <a:cs typeface="Arial"/>
                </a:rPr>
                <a:t> on zones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835367" y="4877544"/>
            <a:ext cx="7697074" cy="658736"/>
            <a:chOff x="2354386" y="3670874"/>
            <a:chExt cx="7697074" cy="720080"/>
          </a:xfrm>
        </p:grpSpPr>
        <p:sp>
          <p:nvSpPr>
            <p:cNvPr id="36" name="Rectangle 35"/>
            <p:cNvSpPr/>
            <p:nvPr/>
          </p:nvSpPr>
          <p:spPr>
            <a:xfrm>
              <a:off x="2354386" y="3670874"/>
              <a:ext cx="7697074" cy="7200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Combining</a:t>
              </a:r>
              <a:r>
                <a:rPr lang="fr-FR" sz="14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400" b="1" dirty="0" err="1" smtClean="0">
                  <a:solidFill>
                    <a:srgbClr val="000000"/>
                  </a:solidFill>
                  <a:latin typeface="Arial"/>
                  <a:cs typeface="Arial"/>
                </a:rPr>
                <a:t>proofs</a:t>
              </a:r>
              <a:endParaRPr lang="fr-FR" sz="14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5037942" y="3845603"/>
              <a:ext cx="930002" cy="37560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Coverage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6266255" y="3845603"/>
              <a:ext cx="1021318" cy="3241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rgbClr val="FFFFFF"/>
                  </a:solidFill>
                  <a:latin typeface="Arial"/>
                  <a:cs typeface="Arial"/>
                </a:rPr>
                <a:t>Optimality</a:t>
              </a:r>
              <a:endParaRPr lang="fr-FR" sz="12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2855695" y="4293096"/>
            <a:ext cx="4942020" cy="744292"/>
            <a:chOff x="4367863" y="4293096"/>
            <a:chExt cx="4942020" cy="744292"/>
          </a:xfrm>
        </p:grpSpPr>
        <p:cxnSp>
          <p:nvCxnSpPr>
            <p:cNvPr id="49" name="Connecteur en arc 23"/>
            <p:cNvCxnSpPr>
              <a:stCxn id="29" idx="2"/>
              <a:endCxn id="42" idx="0"/>
            </p:cNvCxnSpPr>
            <p:nvPr/>
          </p:nvCxnSpPr>
          <p:spPr>
            <a:xfrm flipH="1">
              <a:off x="6770063" y="4365104"/>
              <a:ext cx="2204" cy="6722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en arc 23"/>
            <p:cNvCxnSpPr>
              <a:stCxn id="26" idx="2"/>
              <a:endCxn id="39" idx="0"/>
            </p:cNvCxnSpPr>
            <p:nvPr/>
          </p:nvCxnSpPr>
          <p:spPr>
            <a:xfrm>
              <a:off x="4367863" y="4293096"/>
              <a:ext cx="1128229" cy="7442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en arc 23"/>
            <p:cNvCxnSpPr>
              <a:stCxn id="28" idx="2"/>
              <a:endCxn id="39" idx="0"/>
            </p:cNvCxnSpPr>
            <p:nvPr/>
          </p:nvCxnSpPr>
          <p:spPr>
            <a:xfrm>
              <a:off x="5495419" y="4437112"/>
              <a:ext cx="673" cy="6002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rc 23"/>
            <p:cNvCxnSpPr>
              <a:stCxn id="30" idx="2"/>
              <a:endCxn id="42" idx="0"/>
            </p:cNvCxnSpPr>
            <p:nvPr/>
          </p:nvCxnSpPr>
          <p:spPr>
            <a:xfrm flipH="1">
              <a:off x="6770063" y="4437112"/>
              <a:ext cx="2539820" cy="6002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er 63"/>
          <p:cNvGrpSpPr/>
          <p:nvPr/>
        </p:nvGrpSpPr>
        <p:grpSpPr>
          <a:xfrm>
            <a:off x="3911916" y="5333940"/>
            <a:ext cx="1273971" cy="399316"/>
            <a:chOff x="5424084" y="5333940"/>
            <a:chExt cx="1273971" cy="399316"/>
          </a:xfrm>
        </p:grpSpPr>
        <p:cxnSp>
          <p:nvCxnSpPr>
            <p:cNvPr id="57" name="Connecteur en arc 23"/>
            <p:cNvCxnSpPr>
              <a:stCxn id="39" idx="2"/>
              <a:endCxn id="47" idx="0"/>
            </p:cNvCxnSpPr>
            <p:nvPr/>
          </p:nvCxnSpPr>
          <p:spPr>
            <a:xfrm>
              <a:off x="5424084" y="5380993"/>
              <a:ext cx="667401" cy="35226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en arc 23"/>
            <p:cNvCxnSpPr>
              <a:stCxn id="42" idx="2"/>
              <a:endCxn id="47" idx="0"/>
            </p:cNvCxnSpPr>
            <p:nvPr/>
          </p:nvCxnSpPr>
          <p:spPr>
            <a:xfrm flipH="1">
              <a:off x="6091485" y="5333940"/>
              <a:ext cx="606570" cy="3993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à coins arrondis 75"/>
          <p:cNvSpPr/>
          <p:nvPr/>
        </p:nvSpPr>
        <p:spPr>
          <a:xfrm>
            <a:off x="6042215" y="5333940"/>
            <a:ext cx="1740866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FFFFFF"/>
                </a:solidFill>
                <a:latin typeface="Arial"/>
                <a:cs typeface="Arial"/>
              </a:rPr>
              <a:t>Zone </a:t>
            </a:r>
            <a:r>
              <a:rPr lang="fr-FR" sz="1400" dirty="0" err="1" smtClean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7" name="Espace réservé du pied de page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cxnSp>
        <p:nvCxnSpPr>
          <p:cNvPr id="78" name="Connecteur en arc 23"/>
          <p:cNvCxnSpPr/>
          <p:nvPr/>
        </p:nvCxnSpPr>
        <p:spPr>
          <a:xfrm rot="5400000">
            <a:off x="5274892" y="4670325"/>
            <a:ext cx="1545590" cy="107916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4014499" y="4509120"/>
            <a:ext cx="1171388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sz="1400" dirty="0" smtClean="0">
                <a:solidFill>
                  <a:srgbClr val="FFFFFF"/>
                </a:solidFill>
                <a:latin typeface="Arial"/>
                <a:cs typeface="Arial"/>
              </a:rPr>
              <a:t>ZNL </a:t>
            </a:r>
            <a:r>
              <a:rPr lang="fr-FR" sz="1400" dirty="0" err="1" smtClean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lang="fr-FR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3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and Objectives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5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Principle</a:t>
            </a:r>
            <a:r>
              <a:rPr lang="fr-FR" dirty="0" smtClean="0"/>
              <a:t> of the </a:t>
            </a:r>
            <a:r>
              <a:rPr lang="fr-FR" dirty="0" err="1" smtClean="0"/>
              <a:t>proofs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err="1" smtClean="0"/>
              <a:t>Coverage</a:t>
            </a:r>
            <a:r>
              <a:rPr lang="fr-FR" dirty="0" smtClean="0"/>
              <a:t>:</a:t>
            </a:r>
          </a:p>
          <a:p>
            <a:pPr lvl="1" indent="0">
              <a:buNone/>
            </a:pPr>
            <a:r>
              <a:rPr lang="fr-FR" dirty="0" err="1" smtClean="0"/>
              <a:t>valid</a:t>
            </a:r>
            <a:r>
              <a:rPr lang="fr-FR" dirty="0" smtClean="0"/>
              <a:t> ZNL      </a:t>
            </a:r>
            <a:r>
              <a:rPr lang="fr-FR" dirty="0" err="1" smtClean="0"/>
              <a:t>coverage</a:t>
            </a:r>
            <a:endParaRPr lang="fr-FR" dirty="0" smtClean="0"/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Existence of an optimal BC: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err="1" smtClean="0"/>
              <a:t>OptimalZNL</a:t>
            </a:r>
            <a:r>
              <a:rPr lang="fr-FR" dirty="0" smtClean="0"/>
              <a:t>     Optimal </a:t>
            </a:r>
            <a:r>
              <a:rPr lang="fr-FR" dirty="0" err="1" smtClean="0"/>
              <a:t>broadcast</a:t>
            </a:r>
            <a:endParaRPr lang="fr-FR" dirty="0" smtClean="0"/>
          </a:p>
          <a:p>
            <a:pPr marL="1085850" lvl="1" indent="-342900">
              <a:buFont typeface="Arial"/>
              <a:buChar char="•"/>
            </a:pPr>
            <a:r>
              <a:rPr lang="fr-FR" dirty="0" smtClean="0">
                <a:latin typeface="Symbol" charset="2"/>
                <a:cs typeface="Symbol" charset="2"/>
              </a:rPr>
              <a:t>$ </a:t>
            </a:r>
            <a:r>
              <a:rPr lang="fr-FR" dirty="0" err="1" smtClean="0"/>
              <a:t>ZNLmap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ZNL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OptimalZNL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the « </a:t>
            </a:r>
            <a:r>
              <a:rPr lang="fr-FR" dirty="0" err="1" smtClean="0"/>
              <a:t>naive</a:t>
            </a:r>
            <a:r>
              <a:rPr lang="fr-FR" dirty="0" smtClean="0"/>
              <a:t> » </a:t>
            </a:r>
            <a:r>
              <a:rPr lang="fr-FR" dirty="0" err="1" smtClean="0"/>
              <a:t>decomposition</a:t>
            </a:r>
            <a:r>
              <a:rPr lang="fr-FR" dirty="0" smtClean="0"/>
              <a:t>)</a:t>
            </a:r>
            <a:endParaRPr lang="fr-FR" dirty="0" smtClean="0">
              <a:latin typeface="Symbol" charset="2"/>
              <a:cs typeface="Symbol" charset="2"/>
            </a:endParaRPr>
          </a:p>
          <a:p>
            <a:endParaRPr lang="fr-FR" dirty="0">
              <a:latin typeface="Symbol" charset="2"/>
              <a:cs typeface="Symbol" charset="2"/>
            </a:endParaRPr>
          </a:p>
          <a:p>
            <a:endParaRPr lang="fr-FR" dirty="0" smtClean="0"/>
          </a:p>
        </p:txBody>
      </p:sp>
      <p:sp>
        <p:nvSpPr>
          <p:cNvPr id="6" name="Flèche vers la droite 5"/>
          <p:cNvSpPr/>
          <p:nvPr/>
        </p:nvSpPr>
        <p:spPr>
          <a:xfrm>
            <a:off x="2555776" y="1916832"/>
            <a:ext cx="345182" cy="144016"/>
          </a:xfrm>
          <a:prstGeom prst="rightArrow">
            <a:avLst/>
          </a:prstGeom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Flèche vers la droite 6"/>
          <p:cNvSpPr/>
          <p:nvPr/>
        </p:nvSpPr>
        <p:spPr>
          <a:xfrm>
            <a:off x="3275856" y="2780928"/>
            <a:ext cx="345182" cy="144016"/>
          </a:xfrm>
          <a:prstGeom prst="rightArrow">
            <a:avLst/>
          </a:prstGeom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1560" y="4573385"/>
            <a:ext cx="8283575" cy="1317342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Is it possible to define an optimal broadcast? </a:t>
            </a:r>
            <a:r>
              <a:rPr lang="en-GB" sz="2000" b="1" dirty="0" smtClean="0">
                <a:solidFill>
                  <a:srgbClr val="FF0000"/>
                </a:solidFill>
              </a:rPr>
              <a:t>YES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What is the good </a:t>
            </a:r>
            <a:r>
              <a:rPr lang="en-GB" sz="2000" b="1" dirty="0" err="1" smtClean="0">
                <a:solidFill>
                  <a:srgbClr val="2C2A65"/>
                </a:solidFill>
              </a:rPr>
              <a:t>ZNLmap</a:t>
            </a:r>
            <a:r>
              <a:rPr lang="en-GB" sz="2000" b="1" dirty="0" smtClean="0">
                <a:solidFill>
                  <a:srgbClr val="2C2A65"/>
                </a:solidFill>
              </a:rPr>
              <a:t> function? </a:t>
            </a:r>
            <a:r>
              <a:rPr lang="en-GB" sz="2000" b="1" dirty="0" smtClean="0">
                <a:solidFill>
                  <a:srgbClr val="FF0000"/>
                </a:solidFill>
              </a:rPr>
              <a:t>The naïve decomposition</a:t>
            </a:r>
            <a:endParaRPr lang="en-GB" sz="2000" b="1" dirty="0" smtClean="0">
              <a:solidFill>
                <a:srgbClr val="2C2A65"/>
              </a:solidFill>
            </a:endParaRP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Can it rely only on local information?</a:t>
            </a:r>
            <a:endParaRPr lang="en-GB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20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Locality</a:t>
            </a:r>
            <a:r>
              <a:rPr lang="fr-FR" dirty="0" smtClean="0"/>
              <a:t> arguments: </a:t>
            </a:r>
            <a:br>
              <a:rPr lang="fr-FR" dirty="0" smtClean="0"/>
            </a:br>
            <a:r>
              <a:rPr lang="fr-FR" sz="2400" dirty="0" smtClean="0"/>
              <a:t>Is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really</a:t>
            </a:r>
            <a:r>
              <a:rPr lang="fr-FR" sz="2400" dirty="0" smtClean="0"/>
              <a:t> a </a:t>
            </a:r>
            <a:r>
              <a:rPr lang="fr-FR" sz="2400" dirty="0" err="1" smtClean="0"/>
              <a:t>peer</a:t>
            </a:r>
            <a:r>
              <a:rPr lang="fr-FR" sz="2400" dirty="0" smtClean="0"/>
              <a:t>-</a:t>
            </a:r>
            <a:r>
              <a:rPr lang="fr-FR" sz="2400" dirty="0" err="1" smtClean="0"/>
              <a:t>to-peer</a:t>
            </a:r>
            <a:r>
              <a:rPr lang="fr-FR" sz="2400" dirty="0" smtClean="0"/>
              <a:t> solution?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err="1" smtClean="0"/>
              <a:t>Prerequisite</a:t>
            </a:r>
            <a:r>
              <a:rPr lang="fr-FR" dirty="0" smtClean="0"/>
              <a:t>: </a:t>
            </a:r>
            <a:r>
              <a:rPr lang="fr-FR" dirty="0" err="1" smtClean="0"/>
              <a:t>only</a:t>
            </a:r>
            <a:r>
              <a:rPr lang="fr-FR" dirty="0" smtClean="0"/>
              <a:t> part of the </a:t>
            </a:r>
            <a:r>
              <a:rPr lang="fr-FR" dirty="0" err="1" smtClean="0"/>
              <a:t>ZNLmap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useful</a:t>
            </a:r>
            <a:r>
              <a:rPr lang="fr-FR" dirty="0" smtClean="0"/>
              <a:t> (</a:t>
            </a:r>
            <a:r>
              <a:rPr lang="fr-FR" dirty="0" err="1" smtClean="0"/>
              <a:t>history</a:t>
            </a:r>
            <a:r>
              <a:rPr lang="fr-FR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ZNLmap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constructed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by </a:t>
            </a:r>
            <a:r>
              <a:rPr lang="fr-FR" dirty="0" err="1" smtClean="0"/>
              <a:t>step</a:t>
            </a:r>
            <a:r>
              <a:rPr lang="fr-FR" dirty="0" smtClean="0"/>
              <a:t> (</a:t>
            </a:r>
            <a:r>
              <a:rPr lang="fr-FR" i="1" dirty="0" err="1" smtClean="0"/>
              <a:t>proved</a:t>
            </a:r>
            <a:r>
              <a:rPr lang="fr-FR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fr-FR" dirty="0" err="1"/>
              <a:t>Proved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-by-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progress</a:t>
            </a:r>
            <a:r>
              <a:rPr lang="fr-FR" dirty="0"/>
              <a:t>, building an optimal ZNL </a:t>
            </a:r>
            <a:r>
              <a:rPr lang="fr-FR" dirty="0" err="1" smtClean="0"/>
              <a:t>locally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611163"/>
            <a:ext cx="9144000" cy="2148556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-10311" y="3435965"/>
            <a:ext cx="9046807" cy="2585323"/>
            <a:chOff x="-10311" y="2821754"/>
            <a:chExt cx="9046807" cy="2585323"/>
          </a:xfrm>
        </p:grpSpPr>
        <p:sp>
          <p:nvSpPr>
            <p:cNvPr id="11" name="ZoneTexte 10"/>
            <p:cNvSpPr txBox="1"/>
            <p:nvPr/>
          </p:nvSpPr>
          <p:spPr>
            <a:xfrm>
              <a:off x="19890" y="2821754"/>
              <a:ext cx="9016606" cy="2585323"/>
            </a:xfrm>
            <a:prstGeom prst="rect">
              <a:avLst/>
            </a:prstGeom>
            <a:solidFill>
              <a:srgbClr val="FFFFFF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fr-FR" dirty="0" smtClean="0"/>
            </a:p>
            <a:p>
              <a:endParaRPr lang="fr-FR" dirty="0"/>
            </a:p>
            <a:p>
              <a:r>
                <a:rPr lang="fr-FR" dirty="0" smtClean="0"/>
                <a:t>….</a:t>
              </a:r>
            </a:p>
            <a:p>
              <a:endParaRPr lang="fr-FR" dirty="0"/>
            </a:p>
            <a:p>
              <a:endParaRPr lang="fr-FR" dirty="0" smtClean="0"/>
            </a:p>
            <a:p>
              <a:r>
                <a:rPr lang="fr-FR" dirty="0" smtClean="0"/>
                <a:t>….</a:t>
              </a:r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-10311" y="2866790"/>
              <a:ext cx="8974798" cy="2434418"/>
              <a:chOff x="-10311" y="2866790"/>
              <a:chExt cx="8974798" cy="2434418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9" y="3717032"/>
                <a:ext cx="4190719" cy="474014"/>
              </a:xfrm>
              <a:prstGeom prst="rect">
                <a:avLst/>
              </a:prstGeom>
            </p:spPr>
          </p:pic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9" y="2866790"/>
                <a:ext cx="7894679" cy="484511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311" y="4508821"/>
                <a:ext cx="4294279" cy="424709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7824" y="4861454"/>
                <a:ext cx="5976663" cy="439754"/>
              </a:xfrm>
              <a:prstGeom prst="rect">
                <a:avLst/>
              </a:prstGeom>
            </p:spPr>
          </p:pic>
        </p:grpSp>
      </p:grpSp>
      <p:sp>
        <p:nvSpPr>
          <p:cNvPr id="14" name="ZoneTexte 13"/>
          <p:cNvSpPr txBox="1"/>
          <p:nvPr/>
        </p:nvSpPr>
        <p:spPr>
          <a:xfrm>
            <a:off x="539552" y="4077072"/>
            <a:ext cx="8283575" cy="2376264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Is it possible to define an optimal broadcast? </a:t>
            </a:r>
            <a:r>
              <a:rPr lang="en-GB" sz="2000" b="1" dirty="0" smtClean="0">
                <a:solidFill>
                  <a:srgbClr val="FF0000"/>
                </a:solidFill>
              </a:rPr>
              <a:t>YES</a:t>
            </a: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 smtClean="0">
                <a:solidFill>
                  <a:srgbClr val="2C2A65"/>
                </a:solidFill>
              </a:rPr>
              <a:t>What is the good </a:t>
            </a:r>
            <a:r>
              <a:rPr lang="en-GB" sz="2000" b="1" dirty="0" err="1" smtClean="0">
                <a:solidFill>
                  <a:srgbClr val="2C2A65"/>
                </a:solidFill>
              </a:rPr>
              <a:t>ZNLmap</a:t>
            </a:r>
            <a:r>
              <a:rPr lang="en-GB" sz="2000" b="1" dirty="0" smtClean="0">
                <a:solidFill>
                  <a:srgbClr val="2C2A65"/>
                </a:solidFill>
              </a:rPr>
              <a:t> function? </a:t>
            </a:r>
            <a:r>
              <a:rPr lang="en-GB" sz="2000" b="1" dirty="0" smtClean="0">
                <a:solidFill>
                  <a:srgbClr val="FF0000"/>
                </a:solidFill>
              </a:rPr>
              <a:t>The naïve decomposition</a:t>
            </a:r>
            <a:endParaRPr lang="en-GB" sz="2000" b="1" dirty="0" smtClean="0">
              <a:solidFill>
                <a:srgbClr val="2C2A65"/>
              </a:solidFill>
            </a:endParaRPr>
          </a:p>
          <a:p>
            <a:pPr algn="ctr" eaLnBrk="1" hangingPunct="1">
              <a:spcAft>
                <a:spcPts val="1200"/>
              </a:spcAft>
            </a:pPr>
            <a:r>
              <a:rPr lang="en-GB" sz="2000" b="1" dirty="0">
                <a:solidFill>
                  <a:srgbClr val="2C2A65"/>
                </a:solidFill>
              </a:rPr>
              <a:t>Can it rely only on local information</a:t>
            </a:r>
            <a:r>
              <a:rPr lang="en-GB" sz="2000" b="1" dirty="0" smtClean="0">
                <a:solidFill>
                  <a:srgbClr val="2C2A65"/>
                </a:solidFill>
              </a:rPr>
              <a:t>?</a:t>
            </a:r>
          </a:p>
          <a:p>
            <a:pPr algn="ctr" eaLnBrk="1" hangingPunct="1">
              <a:spcAft>
                <a:spcPts val="1200"/>
              </a:spcAft>
            </a:pPr>
            <a:r>
              <a:rPr lang="fr-FR" sz="2000" b="1" i="1" dirty="0">
                <a:solidFill>
                  <a:srgbClr val="FF0000"/>
                </a:solidFill>
              </a:rPr>
              <a:t>In </a:t>
            </a:r>
            <a:r>
              <a:rPr lang="fr-FR" sz="2000" b="1" i="1" dirty="0" err="1">
                <a:solidFill>
                  <a:srgbClr val="FF0000"/>
                </a:solidFill>
              </a:rPr>
              <a:t>our</a:t>
            </a:r>
            <a:r>
              <a:rPr lang="fr-FR" sz="2000" b="1" i="1" dirty="0">
                <a:solidFill>
                  <a:srgbClr val="FF0000"/>
                </a:solidFill>
              </a:rPr>
              <a:t> </a:t>
            </a:r>
            <a:r>
              <a:rPr lang="fr-FR" sz="2000" b="1" i="1" dirty="0" err="1">
                <a:solidFill>
                  <a:srgbClr val="FF0000"/>
                </a:solidFill>
              </a:rPr>
              <a:t>framework</a:t>
            </a:r>
            <a:r>
              <a:rPr lang="fr-FR" sz="2000" b="1" i="1" dirty="0">
                <a:solidFill>
                  <a:srgbClr val="FF0000"/>
                </a:solidFill>
              </a:rPr>
              <a:t> </a:t>
            </a:r>
            <a:r>
              <a:rPr lang="fr-FR" sz="2000" b="1" dirty="0">
                <a:solidFill>
                  <a:srgbClr val="FF0000"/>
                </a:solidFill>
              </a:rPr>
              <a:t>the </a:t>
            </a:r>
            <a:r>
              <a:rPr lang="fr-FR" sz="2000" b="1" dirty="0" err="1">
                <a:solidFill>
                  <a:srgbClr val="FF0000"/>
                </a:solidFill>
              </a:rPr>
              <a:t>knowledge</a:t>
            </a:r>
            <a:r>
              <a:rPr lang="fr-FR" sz="2000" b="1" dirty="0">
                <a:solidFill>
                  <a:srgbClr val="FF0000"/>
                </a:solidFill>
              </a:rPr>
              <a:t> of the </a:t>
            </a:r>
            <a:r>
              <a:rPr lang="fr-FR" sz="2000" b="1" dirty="0" err="1">
                <a:solidFill>
                  <a:srgbClr val="FF0000"/>
                </a:solidFill>
              </a:rPr>
              <a:t>whole</a:t>
            </a:r>
            <a:r>
              <a:rPr lang="fr-FR" sz="2000" b="1" dirty="0">
                <a:solidFill>
                  <a:srgbClr val="FF0000"/>
                </a:solidFill>
              </a:rPr>
              <a:t> CAN </a:t>
            </a:r>
            <a:r>
              <a:rPr lang="fr-FR" sz="2000" b="1" dirty="0" err="1">
                <a:solidFill>
                  <a:srgbClr val="FF0000"/>
                </a:solidFill>
              </a:rPr>
              <a:t>is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only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necessary</a:t>
            </a:r>
            <a:r>
              <a:rPr lang="fr-FR" sz="2000" b="1" dirty="0">
                <a:solidFill>
                  <a:srgbClr val="FF0000"/>
                </a:solidFill>
              </a:rPr>
              <a:t> to </a:t>
            </a:r>
            <a:r>
              <a:rPr lang="fr-FR" sz="2000" b="1" dirty="0" err="1">
                <a:solidFill>
                  <a:srgbClr val="FF0000"/>
                </a:solidFill>
              </a:rPr>
              <a:t>compute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connectedness</a:t>
            </a:r>
            <a:r>
              <a:rPr lang="fr-FR" sz="2000" b="1" dirty="0">
                <a:solidFill>
                  <a:srgbClr val="FF0000"/>
                </a:solidFill>
              </a:rPr>
              <a:t> (</a:t>
            </a:r>
            <a:r>
              <a:rPr lang="fr-FR" sz="2000" b="1" i="1" dirty="0">
                <a:solidFill>
                  <a:srgbClr val="FF0000"/>
                </a:solidFill>
              </a:rPr>
              <a:t>no </a:t>
            </a:r>
            <a:r>
              <a:rPr lang="fr-FR" sz="2000" b="1" i="1" dirty="0" err="1">
                <a:solidFill>
                  <a:srgbClr val="FF0000"/>
                </a:solidFill>
              </a:rPr>
              <a:t>topology</a:t>
            </a:r>
            <a:r>
              <a:rPr lang="fr-FR" sz="2000" b="1" dirty="0" smtClean="0">
                <a:solidFill>
                  <a:srgbClr val="FF0000"/>
                </a:solidFill>
              </a:rPr>
              <a:t>)</a:t>
            </a:r>
            <a:endParaRPr lang="en-GB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71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and future </a:t>
            </a:r>
            <a:r>
              <a:rPr lang="fr-FR" dirty="0" err="1" smtClean="0"/>
              <a:t>works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0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Conclusions: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13920"/>
          </a:xfrm>
        </p:spPr>
        <p:txBody>
          <a:bodyPr/>
          <a:lstStyle/>
          <a:p>
            <a:r>
              <a:rPr lang="fr-FR" dirty="0" err="1" smtClean="0"/>
              <a:t>Properties</a:t>
            </a:r>
            <a:r>
              <a:rPr lang="fr-FR" dirty="0" smtClean="0"/>
              <a:t>: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The ZNL-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for </a:t>
            </a:r>
            <a:r>
              <a:rPr lang="fr-FR" dirty="0" err="1" smtClean="0"/>
              <a:t>addressing</a:t>
            </a:r>
            <a:r>
              <a:rPr lang="fr-FR" dirty="0" smtClean="0"/>
              <a:t> </a:t>
            </a:r>
            <a:r>
              <a:rPr lang="fr-FR" i="1" dirty="0" err="1" smtClean="0"/>
              <a:t>coverage</a:t>
            </a:r>
            <a:endParaRPr lang="fr-FR" i="1" dirty="0" smtClean="0"/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exists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construct</a:t>
            </a:r>
            <a:r>
              <a:rPr lang="fr-FR" dirty="0" smtClean="0"/>
              <a:t> a ZNL for optimal </a:t>
            </a:r>
            <a:r>
              <a:rPr lang="fr-FR" dirty="0" err="1" smtClean="0"/>
              <a:t>broadcast</a:t>
            </a:r>
            <a:endParaRPr lang="fr-FR" dirty="0"/>
          </a:p>
          <a:p>
            <a:pPr algn="ctr"/>
            <a:endParaRPr lang="fr-FR" b="1" dirty="0" smtClean="0">
              <a:solidFill>
                <a:srgbClr val="FF0000"/>
              </a:solidFill>
            </a:endParaRPr>
          </a:p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There </a:t>
            </a:r>
            <a:r>
              <a:rPr lang="fr-FR" b="1" dirty="0" err="1" smtClean="0">
                <a:solidFill>
                  <a:srgbClr val="FF0000"/>
                </a:solidFill>
              </a:rPr>
              <a:t>exists</a:t>
            </a:r>
            <a:r>
              <a:rPr lang="fr-FR" b="1" dirty="0" smtClean="0">
                <a:solidFill>
                  <a:srgbClr val="FF0000"/>
                </a:solidFill>
              </a:rPr>
              <a:t> a </a:t>
            </a:r>
            <a:r>
              <a:rPr lang="fr-FR" b="1" dirty="0" err="1" smtClean="0">
                <a:solidFill>
                  <a:srgbClr val="FF0000"/>
                </a:solidFill>
              </a:rPr>
              <a:t>broadcast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algorithm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that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produces</a:t>
            </a:r>
            <a:r>
              <a:rPr lang="fr-FR" b="1" dirty="0" smtClean="0">
                <a:solidFill>
                  <a:srgbClr val="FF0000"/>
                </a:solidFill>
              </a:rPr>
              <a:t> no duplicate; </a:t>
            </a:r>
            <a:r>
              <a:rPr lang="fr-FR" b="1" dirty="0" err="1" smtClean="0">
                <a:solidFill>
                  <a:srgbClr val="FF0000"/>
                </a:solidFill>
              </a:rPr>
              <a:t>it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only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based</a:t>
            </a:r>
            <a:r>
              <a:rPr lang="fr-FR" b="1" dirty="0" smtClean="0">
                <a:solidFill>
                  <a:srgbClr val="FF0000"/>
                </a:solidFill>
              </a:rPr>
              <a:t> on local </a:t>
            </a:r>
            <a:r>
              <a:rPr lang="fr-FR" b="1" dirty="0" err="1" smtClean="0">
                <a:solidFill>
                  <a:srgbClr val="FF0000"/>
                </a:solidFill>
              </a:rPr>
              <a:t>decisions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8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Conclusion: </a:t>
            </a:r>
            <a:r>
              <a:rPr lang="fr-FR" dirty="0" err="1" smtClean="0"/>
              <a:t>Mechanisation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/>
              <a:t>A </a:t>
            </a:r>
            <a:r>
              <a:rPr lang="fr-FR" dirty="0" err="1"/>
              <a:t>framework</a:t>
            </a:r>
            <a:r>
              <a:rPr lang="fr-FR" dirty="0"/>
              <a:t> for </a:t>
            </a:r>
            <a:r>
              <a:rPr lang="fr-FR" dirty="0" err="1"/>
              <a:t>reasoning</a:t>
            </a:r>
            <a:r>
              <a:rPr lang="fr-FR" dirty="0"/>
              <a:t> on CAN: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/>
              <a:t>A possible </a:t>
            </a:r>
            <a:r>
              <a:rPr lang="fr-FR" dirty="0" err="1"/>
              <a:t>definition</a:t>
            </a:r>
            <a:r>
              <a:rPr lang="fr-FR" dirty="0"/>
              <a:t> of CAN (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)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/>
              <a:t>Basic </a:t>
            </a:r>
            <a:r>
              <a:rPr lang="fr-FR" dirty="0" smtClean="0"/>
              <a:t>abstractions, induction </a:t>
            </a:r>
            <a:r>
              <a:rPr lang="fr-FR" dirty="0" err="1" smtClean="0"/>
              <a:t>principle</a:t>
            </a:r>
            <a:endParaRPr lang="fr-FR" dirty="0"/>
          </a:p>
          <a:p>
            <a:pPr marL="342900" indent="-342900">
              <a:buFont typeface="Arial"/>
              <a:buChar char="•"/>
            </a:pPr>
            <a:r>
              <a:rPr lang="fr-FR" dirty="0" err="1"/>
              <a:t>Constructs</a:t>
            </a:r>
            <a:r>
              <a:rPr lang="fr-FR" dirty="0"/>
              <a:t> for </a:t>
            </a:r>
            <a:r>
              <a:rPr lang="fr-FR" dirty="0" err="1"/>
              <a:t>reasoning</a:t>
            </a:r>
            <a:r>
              <a:rPr lang="fr-FR" dirty="0"/>
              <a:t> on messages and </a:t>
            </a:r>
            <a:r>
              <a:rPr lang="fr-FR" dirty="0" err="1" smtClean="0"/>
              <a:t>broadcasts</a:t>
            </a:r>
            <a:endParaRPr lang="fr-FR" dirty="0" smtClean="0"/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The </a:t>
            </a:r>
            <a:r>
              <a:rPr lang="fr-FR" dirty="0" err="1"/>
              <a:t>only</a:t>
            </a:r>
            <a:r>
              <a:rPr lang="fr-FR" dirty="0"/>
              <a:t> non-</a:t>
            </a:r>
            <a:r>
              <a:rPr lang="fr-FR" dirty="0" err="1"/>
              <a:t>proved</a:t>
            </a:r>
            <a:r>
              <a:rPr lang="fr-FR" dirty="0"/>
              <a:t> arguments are </a:t>
            </a:r>
            <a:r>
              <a:rPr lang="fr-FR" dirty="0" err="1"/>
              <a:t>related</a:t>
            </a:r>
            <a:r>
              <a:rPr lang="fr-FR" dirty="0"/>
              <a:t> to </a:t>
            </a:r>
            <a:r>
              <a:rPr lang="fr-FR" dirty="0" err="1" smtClean="0"/>
              <a:t>topology</a:t>
            </a:r>
            <a:r>
              <a:rPr lang="fr-FR" dirty="0" smtClean="0"/>
              <a:t> and </a:t>
            </a:r>
            <a:r>
              <a:rPr lang="fr-FR" dirty="0" err="1" smtClean="0"/>
              <a:t>geometry</a:t>
            </a:r>
            <a:r>
              <a:rPr lang="fr-FR" dirty="0" smtClean="0"/>
              <a:t> (</a:t>
            </a:r>
            <a:r>
              <a:rPr lang="fr-FR" dirty="0" err="1" smtClean="0"/>
              <a:t>locality</a:t>
            </a:r>
            <a:r>
              <a:rPr lang="fr-FR" dirty="0" smtClean="0"/>
              <a:t> of </a:t>
            </a:r>
            <a:r>
              <a:rPr lang="fr-FR" dirty="0" err="1" smtClean="0"/>
              <a:t>connectedness</a:t>
            </a:r>
            <a:r>
              <a:rPr lang="fr-FR" dirty="0" smtClean="0"/>
              <a:t>, and 1 </a:t>
            </a:r>
            <a:r>
              <a:rPr lang="fr-FR" dirty="0" err="1" smtClean="0"/>
              <a:t>axiom</a:t>
            </a:r>
            <a:r>
              <a:rPr lang="fr-FR" dirty="0" smtClean="0"/>
              <a:t>: the </a:t>
            </a:r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/>
              <a:t>5000 </a:t>
            </a:r>
            <a:r>
              <a:rPr lang="fr-FR" dirty="0" err="1"/>
              <a:t>lines</a:t>
            </a:r>
            <a:r>
              <a:rPr lang="fr-FR" dirty="0"/>
              <a:t> of </a:t>
            </a:r>
            <a:r>
              <a:rPr lang="fr-FR" dirty="0" smtClean="0"/>
              <a:t>Isabelle/HOL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5685" y="5282044"/>
            <a:ext cx="871880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sz="2800" dirty="0"/>
              <a:t>www-</a:t>
            </a:r>
            <a:r>
              <a:rPr lang="fr-FR" sz="2800" dirty="0" err="1"/>
              <a:t>sop.inria.fr</a:t>
            </a:r>
            <a:r>
              <a:rPr lang="fr-FR" sz="2800" dirty="0"/>
              <a:t>/oasis/personnel/</a:t>
            </a:r>
            <a:r>
              <a:rPr lang="fr-FR" sz="2800" dirty="0" err="1"/>
              <a:t>Ludovic.Henrio</a:t>
            </a:r>
            <a:r>
              <a:rPr lang="fr-FR" sz="2800" dirty="0"/>
              <a:t>/</a:t>
            </a:r>
            <a:r>
              <a:rPr lang="fr-FR" sz="2800" dirty="0" err="1" smtClean="0"/>
              <a:t>misc</a:t>
            </a:r>
            <a:endParaRPr lang="fr-FR" sz="2800" dirty="0"/>
          </a:p>
        </p:txBody>
      </p:sp>
      <p:pic>
        <p:nvPicPr>
          <p:cNvPr id="7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77072"/>
            <a:ext cx="94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81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and 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non-</a:t>
            </a:r>
            <a:r>
              <a:rPr lang="fr-FR" dirty="0" err="1" smtClean="0"/>
              <a:t>naive</a:t>
            </a:r>
            <a:r>
              <a:rPr lang="fr-FR" dirty="0" smtClean="0"/>
              <a:t> optimal </a:t>
            </a:r>
            <a:r>
              <a:rPr lang="fr-FR" dirty="0" err="1" smtClean="0"/>
              <a:t>algorithm</a:t>
            </a:r>
            <a:r>
              <a:rPr lang="fr-FR" dirty="0" smtClean="0"/>
              <a:t>!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Close to M-CAN but no duplicate </a:t>
            </a:r>
            <a:r>
              <a:rPr lang="fr-FR" dirty="0" err="1" smtClean="0"/>
              <a:t>at</a:t>
            </a:r>
            <a:r>
              <a:rPr lang="fr-FR" dirty="0" smtClean="0"/>
              <a:t> all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err="1" smtClean="0"/>
              <a:t>Experimented</a:t>
            </a:r>
            <a:endParaRPr lang="fr-FR" dirty="0" smtClean="0"/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 and </a:t>
            </a:r>
            <a:r>
              <a:rPr lang="fr-FR" dirty="0" err="1" smtClean="0"/>
              <a:t>proven</a:t>
            </a:r>
            <a:r>
              <a:rPr lang="fr-FR" dirty="0" smtClean="0"/>
              <a:t> </a:t>
            </a:r>
            <a:r>
              <a:rPr lang="fr-FR" dirty="0" err="1" smtClean="0"/>
              <a:t>formally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marL="342900" indent="-342900">
              <a:buFont typeface="Arial"/>
              <a:buChar char="•"/>
            </a:pPr>
            <a:r>
              <a:rPr lang="fr-FR" dirty="0" smtClean="0"/>
              <a:t>About </a:t>
            </a:r>
            <a:r>
              <a:rPr lang="fr-FR" dirty="0" err="1" smtClean="0"/>
              <a:t>churns</a:t>
            </a:r>
            <a:r>
              <a:rPr lang="fr-FR" dirty="0" smtClean="0"/>
              <a:t> (= </a:t>
            </a:r>
            <a:r>
              <a:rPr lang="fr-FR" dirty="0" err="1" smtClean="0"/>
              <a:t>nodes</a:t>
            </a:r>
            <a:r>
              <a:rPr lang="fr-FR" dirty="0" smtClean="0"/>
              <a:t> </a:t>
            </a:r>
            <a:r>
              <a:rPr lang="fr-FR" dirty="0" err="1" smtClean="0"/>
              <a:t>arriving</a:t>
            </a:r>
            <a:r>
              <a:rPr lang="fr-FR" dirty="0" smtClean="0"/>
              <a:t> and </a:t>
            </a:r>
            <a:r>
              <a:rPr lang="fr-FR" dirty="0" err="1" smtClean="0"/>
              <a:t>leaving</a:t>
            </a:r>
            <a:r>
              <a:rPr lang="fr-FR" dirty="0" smtClean="0"/>
              <a:t> </a:t>
            </a:r>
            <a:r>
              <a:rPr lang="fr-FR" dirty="0" err="1" smtClean="0"/>
              <a:t>frequently</a:t>
            </a:r>
            <a:r>
              <a:rPr lang="fr-FR" dirty="0" smtClean="0"/>
              <a:t>)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Our </a:t>
            </a:r>
            <a:r>
              <a:rPr lang="fr-FR" dirty="0" err="1" smtClean="0"/>
              <a:t>definition</a:t>
            </a:r>
            <a:r>
              <a:rPr lang="fr-FR" dirty="0" smtClean="0"/>
              <a:t> of CAN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quite</a:t>
            </a:r>
            <a:r>
              <a:rPr lang="fr-FR" dirty="0" smtClean="0"/>
              <a:t> flexible</a:t>
            </a:r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But </a:t>
            </a:r>
            <a:r>
              <a:rPr lang="fr-FR" dirty="0" err="1" smtClean="0"/>
              <a:t>neighbours</a:t>
            </a:r>
            <a:r>
              <a:rPr lang="fr-FR" dirty="0" smtClean="0"/>
              <a:t> </a:t>
            </a:r>
            <a:r>
              <a:rPr lang="fr-FR" dirty="0" err="1" smtClean="0"/>
              <a:t>evolve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marL="1085850" lvl="1" indent="-342900">
              <a:buFont typeface="Arial"/>
              <a:buChar char="•"/>
            </a:pPr>
            <a:r>
              <a:rPr lang="fr-FR" dirty="0" smtClean="0"/>
              <a:t>TODO: </a:t>
            </a:r>
            <a:r>
              <a:rPr lang="fr-FR" dirty="0" err="1" smtClean="0"/>
              <a:t>improve</a:t>
            </a:r>
            <a:r>
              <a:rPr lang="fr-FR" dirty="0" smtClean="0"/>
              <a:t> the </a:t>
            </a:r>
            <a:r>
              <a:rPr lang="fr-FR" dirty="0" err="1" smtClean="0"/>
              <a:t>mechanised</a:t>
            </a:r>
            <a:r>
              <a:rPr lang="fr-FR" dirty="0" smtClean="0"/>
              <a:t> model,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good </a:t>
            </a:r>
            <a:r>
              <a:rPr lang="fr-FR" dirty="0" err="1" smtClean="0"/>
              <a:t>algorithm</a:t>
            </a:r>
            <a:r>
              <a:rPr lang="fr-FR" dirty="0" smtClean="0"/>
              <a:t>/good </a:t>
            </a:r>
            <a:r>
              <a:rPr lang="fr-FR" dirty="0" err="1" smtClean="0"/>
              <a:t>properties</a:t>
            </a:r>
            <a:r>
              <a:rPr lang="fr-FR" dirty="0" smtClean="0"/>
              <a:t> in </a:t>
            </a:r>
            <a:r>
              <a:rPr lang="fr-FR" dirty="0" err="1" smtClean="0"/>
              <a:t>presence</a:t>
            </a:r>
            <a:r>
              <a:rPr lang="fr-FR" dirty="0" smtClean="0"/>
              <a:t> of </a:t>
            </a:r>
            <a:r>
              <a:rPr lang="fr-FR" dirty="0" err="1" smtClean="0"/>
              <a:t>churns</a:t>
            </a:r>
            <a:r>
              <a:rPr lang="fr-FR" dirty="0" smtClean="0"/>
              <a:t>? (#duplicates≤#</a:t>
            </a:r>
            <a:r>
              <a:rPr lang="fr-FR" dirty="0" err="1" smtClean="0"/>
              <a:t>churns</a:t>
            </a:r>
            <a:r>
              <a:rPr lang="fr-FR" dirty="0" smtClean="0"/>
              <a:t>?)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048672" y="300798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 smtClean="0"/>
              <a:t>[Henrio, HDR 2012; </a:t>
            </a:r>
            <a:r>
              <a:rPr lang="fr-FR" sz="1200" dirty="0" err="1" smtClean="0"/>
              <a:t>Bongiovanni</a:t>
            </a:r>
            <a:r>
              <a:rPr lang="fr-FR" sz="1200" dirty="0" smtClean="0"/>
              <a:t>, </a:t>
            </a:r>
            <a:r>
              <a:rPr lang="fr-FR" sz="1200" dirty="0" err="1" smtClean="0"/>
              <a:t>PhD</a:t>
            </a:r>
            <a:r>
              <a:rPr lang="fr-FR" sz="1200" dirty="0" smtClean="0"/>
              <a:t> 2012]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224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THANK YOU </a:t>
            </a:r>
            <a:r>
              <a:rPr lang="fr-FR" dirty="0" smtClean="0">
                <a:sym typeface="Wingdings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r-FR" dirty="0" smtClean="0">
              <a:hlinkClick r:id="rId2"/>
            </a:endParaRPr>
          </a:p>
          <a:p>
            <a:pPr algn="r"/>
            <a:endParaRPr lang="fr-FR" dirty="0">
              <a:hlinkClick r:id="rId2"/>
            </a:endParaRPr>
          </a:p>
          <a:p>
            <a:pPr algn="r"/>
            <a:endParaRPr lang="fr-FR" dirty="0" smtClean="0">
              <a:hlinkClick r:id="rId2"/>
            </a:endParaRPr>
          </a:p>
          <a:p>
            <a:pPr algn="r"/>
            <a:endParaRPr lang="fr-FR" dirty="0">
              <a:hlinkClick r:id="rId2"/>
            </a:endParaRPr>
          </a:p>
          <a:p>
            <a:pPr algn="r"/>
            <a:endParaRPr lang="fr-FR" dirty="0" smtClean="0">
              <a:hlinkClick r:id="rId2"/>
            </a:endParaRPr>
          </a:p>
          <a:p>
            <a:pPr algn="r"/>
            <a:r>
              <a:rPr lang="fr-FR" b="1" dirty="0">
                <a:hlinkClick r:id="rId3"/>
              </a:rPr>
              <a:t>francesco.bongiovanni@</a:t>
            </a:r>
            <a:r>
              <a:rPr lang="fr-FR" b="1" dirty="0" smtClean="0">
                <a:hlinkClick r:id="rId3"/>
              </a:rPr>
              <a:t>inria.fr</a:t>
            </a:r>
            <a:endParaRPr lang="fr-FR" dirty="0">
              <a:hlinkClick r:id="rId2"/>
            </a:endParaRPr>
          </a:p>
          <a:p>
            <a:pPr algn="r"/>
            <a:endParaRPr lang="fr-FR" dirty="0" smtClean="0">
              <a:hlinkClick r:id="rId2"/>
            </a:endParaRPr>
          </a:p>
          <a:p>
            <a:pPr algn="r"/>
            <a:r>
              <a:rPr lang="fr-FR" dirty="0" smtClean="0">
                <a:hlinkClick r:id="rId2"/>
              </a:rPr>
              <a:t>Ludovic.henrio@cnrs.fr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0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04800"/>
            <a:ext cx="8640960" cy="838200"/>
          </a:xfrm>
        </p:spPr>
        <p:txBody>
          <a:bodyPr/>
          <a:lstStyle/>
          <a:p>
            <a:r>
              <a:rPr lang="fr-FR" dirty="0" smtClean="0"/>
              <a:t>General motivation: </a:t>
            </a:r>
            <a:r>
              <a:rPr lang="fr-FR" dirty="0" err="1" smtClean="0"/>
              <a:t>supporting</a:t>
            </a:r>
            <a:r>
              <a:rPr lang="fr-FR" dirty="0" smtClean="0"/>
              <a:t> RDF data </a:t>
            </a:r>
            <a:r>
              <a:rPr lang="fr-FR" dirty="0" err="1" smtClean="0"/>
              <a:t>storage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r="50417" b="10222"/>
          <a:stretch/>
        </p:blipFill>
        <p:spPr>
          <a:xfrm>
            <a:off x="251520" y="1340768"/>
            <a:ext cx="3457972" cy="3913222"/>
          </a:xfrm>
          <a:prstGeom prst="rect">
            <a:avLst/>
          </a:prstGeom>
        </p:spPr>
      </p:pic>
      <p:grpSp>
        <p:nvGrpSpPr>
          <p:cNvPr id="41" name="Grouper 40"/>
          <p:cNvGrpSpPr/>
          <p:nvPr/>
        </p:nvGrpSpPr>
        <p:grpSpPr>
          <a:xfrm>
            <a:off x="323528" y="3861048"/>
            <a:ext cx="2736304" cy="648072"/>
            <a:chOff x="323528" y="3861048"/>
            <a:chExt cx="2736304" cy="648072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323528" y="3861048"/>
              <a:ext cx="2736304" cy="0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323528" y="3861048"/>
              <a:ext cx="0" cy="648072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323528" y="4509120"/>
              <a:ext cx="1440160" cy="0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763688" y="4221088"/>
              <a:ext cx="0" cy="288032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3059832" y="3861048"/>
              <a:ext cx="0" cy="360040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1763688" y="4221088"/>
              <a:ext cx="1296144" cy="0"/>
            </a:xfrm>
            <a:prstGeom prst="line">
              <a:avLst/>
            </a:prstGeom>
            <a:ln w="38100" cmpd="sng"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/>
        </p:nvSpPr>
        <p:spPr>
          <a:xfrm>
            <a:off x="3851920" y="1340768"/>
            <a:ext cx="529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RDF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</a:t>
            </a:r>
            <a:r>
              <a:rPr lang="fr-FR" dirty="0" err="1" smtClean="0"/>
              <a:t>heart</a:t>
            </a:r>
            <a:r>
              <a:rPr lang="fr-FR" dirty="0" smtClean="0"/>
              <a:t> of the </a:t>
            </a:r>
            <a:r>
              <a:rPr lang="fr-FR" dirty="0" err="1" smtClean="0"/>
              <a:t>Semantic</a:t>
            </a:r>
            <a:r>
              <a:rPr lang="fr-FR" dirty="0" smtClean="0"/>
              <a:t> Web</a:t>
            </a:r>
          </a:p>
          <a:p>
            <a:pPr marL="285750" indent="-285750">
              <a:buFont typeface="Arial"/>
              <a:buChar char="•"/>
            </a:pPr>
            <a:endParaRPr lang="fr-FR" dirty="0" smtClean="0"/>
          </a:p>
          <a:p>
            <a:pPr marL="285750" indent="-285750">
              <a:buFont typeface="Arial"/>
              <a:buChar char="•"/>
            </a:pPr>
            <a:r>
              <a:rPr lang="fr-FR" dirty="0" err="1" smtClean="0"/>
              <a:t>Supporting</a:t>
            </a:r>
            <a:r>
              <a:rPr lang="fr-FR" dirty="0" smtClean="0"/>
              <a:t> RDF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supporting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b="1" dirty="0" err="1" smtClean="0"/>
              <a:t>query</a:t>
            </a:r>
            <a:r>
              <a:rPr lang="fr-FR" b="1" dirty="0" smtClean="0"/>
              <a:t> </a:t>
            </a:r>
            <a:r>
              <a:rPr lang="fr-FR" b="1" dirty="0" err="1" smtClean="0"/>
              <a:t>language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395536" y="2996952"/>
            <a:ext cx="720080" cy="792088"/>
          </a:xfrm>
          <a:prstGeom prst="rect">
            <a:avLst/>
          </a:prstGeom>
          <a:noFill/>
          <a:ln w="3810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851920" y="2780928"/>
            <a:ext cx="525658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Main challenge</a:t>
            </a:r>
            <a:endParaRPr lang="fr-FR" dirty="0"/>
          </a:p>
          <a:p>
            <a:r>
              <a:rPr lang="fr-FR" dirty="0" smtClean="0"/>
              <a:t>store </a:t>
            </a:r>
            <a:r>
              <a:rPr lang="fr-FR" dirty="0"/>
              <a:t>and </a:t>
            </a:r>
            <a:r>
              <a:rPr lang="fr-FR" dirty="0" err="1"/>
              <a:t>retrieve</a:t>
            </a:r>
            <a:r>
              <a:rPr lang="fr-FR" dirty="0"/>
              <a:t> RDF data in</a:t>
            </a:r>
            <a:r>
              <a:rPr lang="fr-FR" u="sng" dirty="0"/>
              <a:t> large </a:t>
            </a:r>
            <a:r>
              <a:rPr lang="fr-FR" u="sng" dirty="0" err="1"/>
              <a:t>scale</a:t>
            </a:r>
            <a:r>
              <a:rPr lang="fr-FR" u="sng" dirty="0"/>
              <a:t> </a:t>
            </a:r>
            <a:r>
              <a:rPr lang="fr-FR" u="sng" dirty="0" smtClean="0"/>
              <a:t>settings</a:t>
            </a:r>
            <a:r>
              <a:rPr lang="fr-FR" b="1" dirty="0" smtClean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a large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geographically</a:t>
            </a:r>
            <a:r>
              <a:rPr lang="fr-FR" dirty="0" smtClean="0"/>
              <a:t>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participating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?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385763" y="5157192"/>
            <a:ext cx="8283575" cy="1040408"/>
          </a:xfrm>
          <a:prstGeom prst="rect">
            <a:avLst/>
          </a:prstGeom>
          <a:solidFill>
            <a:srgbClr val="FFF7C5">
              <a:alpha val="99000"/>
            </a:srgbClr>
          </a:solidFill>
          <a:ln w="28575" cmpd="sng">
            <a:solidFill>
              <a:schemeClr val="accent2"/>
            </a:solidFill>
          </a:ln>
          <a:effectLst>
            <a:outerShdw blurRad="50800" dist="38100" dir="2700000" sx="102000" sy="102000" algn="tl" rotWithShape="0">
              <a:schemeClr val="bg2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en-US" sz="2000" b="1" dirty="0" smtClean="0">
                <a:solidFill>
                  <a:srgbClr val="2C2A65"/>
                </a:solidFill>
              </a:rPr>
              <a:t>Our solution: Content Addressable Network (CAN)</a:t>
            </a:r>
            <a:endParaRPr lang="en-GB" sz="2000" b="1" dirty="0">
              <a:solidFill>
                <a:srgbClr val="2C2A65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 – General </a:t>
            </a:r>
            <a:r>
              <a:rPr lang="fr-FR" dirty="0" err="1" smtClean="0"/>
              <a:t>principles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678" y="1220225"/>
            <a:ext cx="5252662" cy="38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Virtual Cartesian coordinate space of N dimensions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Space partitioned amongst nodes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every node “owns” a zone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A node only knows its adjacent neighbours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Stored Items mapped to points 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err="1" smtClean="0">
                <a:solidFill>
                  <a:srgbClr val="000000"/>
                </a:solidFill>
              </a:rPr>
              <a:t>Routing</a:t>
            </a:r>
            <a:r>
              <a:rPr lang="fr-FR" sz="2400" dirty="0" smtClean="0">
                <a:solidFill>
                  <a:srgbClr val="000000"/>
                </a:solidFill>
              </a:rPr>
              <a:t> performance: </a:t>
            </a:r>
          </a:p>
          <a:p>
            <a:pPr marL="463550" lvl="5">
              <a:lnSpc>
                <a:spcPct val="1000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O(d.N1/d)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4496" y="1578164"/>
            <a:ext cx="4109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CAN [</a:t>
            </a:r>
            <a:r>
              <a:rPr lang="fr-FR" dirty="0" err="1" smtClean="0"/>
              <a:t>Ratnasamy</a:t>
            </a:r>
            <a:r>
              <a:rPr lang="fr-FR" dirty="0" smtClean="0"/>
              <a:t> et al. SIGCOMM 01]</a:t>
            </a:r>
            <a:endParaRPr lang="fr-FR" dirty="0"/>
          </a:p>
        </p:txBody>
      </p:sp>
      <p:grpSp>
        <p:nvGrpSpPr>
          <p:cNvPr id="127" name="Grouper 126"/>
          <p:cNvGrpSpPr/>
          <p:nvPr/>
        </p:nvGrpSpPr>
        <p:grpSpPr>
          <a:xfrm>
            <a:off x="5280340" y="2060848"/>
            <a:ext cx="3646546" cy="3272924"/>
            <a:chOff x="4215189" y="2095500"/>
            <a:chExt cx="4648200" cy="4171950"/>
          </a:xfrm>
        </p:grpSpPr>
        <p:sp>
          <p:nvSpPr>
            <p:cNvPr id="128" name="AutoShape 1"/>
            <p:cNvSpPr>
              <a:spLocks noChangeArrowheads="1"/>
            </p:cNvSpPr>
            <p:nvPr/>
          </p:nvSpPr>
          <p:spPr bwMode="auto">
            <a:xfrm>
              <a:off x="6501189" y="4629150"/>
              <a:ext cx="609600" cy="533400"/>
            </a:xfrm>
            <a:prstGeom prst="roundRect">
              <a:avLst>
                <a:gd name="adj" fmla="val 29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9" name="AutoShape 4"/>
            <p:cNvSpPr>
              <a:spLocks noChangeArrowheads="1"/>
            </p:cNvSpPr>
            <p:nvPr/>
          </p:nvSpPr>
          <p:spPr bwMode="auto">
            <a:xfrm>
              <a:off x="4215189" y="2114550"/>
              <a:ext cx="4648200" cy="4114800"/>
            </a:xfrm>
            <a:prstGeom prst="roundRect">
              <a:avLst>
                <a:gd name="adj" fmla="val 37"/>
              </a:avLst>
            </a:prstGeom>
            <a:noFill/>
            <a:ln w="381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130" name="AutoShape 5"/>
            <p:cNvCxnSpPr>
              <a:cxnSpLocks noChangeShapeType="1"/>
            </p:cNvCxnSpPr>
            <p:nvPr/>
          </p:nvCxnSpPr>
          <p:spPr bwMode="auto">
            <a:xfrm>
              <a:off x="6501189" y="2095500"/>
              <a:ext cx="1588" cy="415290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Line 6"/>
            <p:cNvSpPr>
              <a:spLocks noChangeShapeType="1"/>
            </p:cNvSpPr>
            <p:nvPr/>
          </p:nvSpPr>
          <p:spPr bwMode="auto">
            <a:xfrm>
              <a:off x="4215189" y="4095750"/>
              <a:ext cx="464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Line 7"/>
            <p:cNvSpPr>
              <a:spLocks noChangeShapeType="1"/>
            </p:cNvSpPr>
            <p:nvPr/>
          </p:nvSpPr>
          <p:spPr bwMode="auto">
            <a:xfrm>
              <a:off x="7644189" y="2114550"/>
              <a:ext cx="1588" cy="4114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Line 8"/>
            <p:cNvSpPr>
              <a:spLocks noChangeShapeType="1"/>
            </p:cNvSpPr>
            <p:nvPr/>
          </p:nvSpPr>
          <p:spPr bwMode="auto">
            <a:xfrm>
              <a:off x="4215189" y="3105150"/>
              <a:ext cx="464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Line 9"/>
            <p:cNvSpPr>
              <a:spLocks noChangeShapeType="1"/>
            </p:cNvSpPr>
            <p:nvPr/>
          </p:nvSpPr>
          <p:spPr bwMode="auto">
            <a:xfrm>
              <a:off x="4215189" y="5162550"/>
              <a:ext cx="464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cxnSp>
          <p:nvCxnSpPr>
            <p:cNvPr id="135" name="AutoShape 10"/>
            <p:cNvCxnSpPr>
              <a:cxnSpLocks noChangeShapeType="1"/>
            </p:cNvCxnSpPr>
            <p:nvPr/>
          </p:nvCxnSpPr>
          <p:spPr bwMode="auto">
            <a:xfrm>
              <a:off x="5434389" y="2114550"/>
              <a:ext cx="1588" cy="415290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Line 11"/>
            <p:cNvSpPr>
              <a:spLocks noChangeShapeType="1"/>
            </p:cNvSpPr>
            <p:nvPr/>
          </p:nvSpPr>
          <p:spPr bwMode="auto">
            <a:xfrm>
              <a:off x="7110789" y="31051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Line 12"/>
            <p:cNvSpPr>
              <a:spLocks noChangeShapeType="1"/>
            </p:cNvSpPr>
            <p:nvPr/>
          </p:nvSpPr>
          <p:spPr bwMode="auto">
            <a:xfrm>
              <a:off x="4824789" y="5162550"/>
              <a:ext cx="1588" cy="1066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Line 13"/>
            <p:cNvSpPr>
              <a:spLocks noChangeShapeType="1"/>
            </p:cNvSpPr>
            <p:nvPr/>
          </p:nvSpPr>
          <p:spPr bwMode="auto">
            <a:xfrm>
              <a:off x="5967789" y="31051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Line 14"/>
            <p:cNvSpPr>
              <a:spLocks noChangeShapeType="1"/>
            </p:cNvSpPr>
            <p:nvPr/>
          </p:nvSpPr>
          <p:spPr bwMode="auto">
            <a:xfrm>
              <a:off x="4824789" y="5695950"/>
              <a:ext cx="6096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6501189" y="3638550"/>
              <a:ext cx="6096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>
              <a:off x="7110789" y="5162550"/>
              <a:ext cx="1588" cy="1066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5967789" y="4095750"/>
              <a:ext cx="1588" cy="1066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3" name="Line 18"/>
            <p:cNvSpPr>
              <a:spLocks noChangeShapeType="1"/>
            </p:cNvSpPr>
            <p:nvPr/>
          </p:nvSpPr>
          <p:spPr bwMode="auto">
            <a:xfrm>
              <a:off x="5434389" y="4629150"/>
              <a:ext cx="11430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8253789" y="21145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5" name="Line 20"/>
            <p:cNvSpPr>
              <a:spLocks noChangeShapeType="1"/>
            </p:cNvSpPr>
            <p:nvPr/>
          </p:nvSpPr>
          <p:spPr bwMode="auto">
            <a:xfrm>
              <a:off x="7110789" y="21145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4824789" y="21145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7" name="Line 22"/>
            <p:cNvSpPr>
              <a:spLocks noChangeShapeType="1"/>
            </p:cNvSpPr>
            <p:nvPr/>
          </p:nvSpPr>
          <p:spPr bwMode="auto">
            <a:xfrm>
              <a:off x="5967789" y="5162550"/>
              <a:ext cx="1588" cy="1066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8" name="Line 23"/>
            <p:cNvSpPr>
              <a:spLocks noChangeShapeType="1"/>
            </p:cNvSpPr>
            <p:nvPr/>
          </p:nvSpPr>
          <p:spPr bwMode="auto">
            <a:xfrm>
              <a:off x="8253789" y="5162550"/>
              <a:ext cx="1588" cy="1066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9" name="Line 24"/>
            <p:cNvSpPr>
              <a:spLocks noChangeShapeType="1"/>
            </p:cNvSpPr>
            <p:nvPr/>
          </p:nvSpPr>
          <p:spPr bwMode="auto">
            <a:xfrm>
              <a:off x="6577389" y="5695950"/>
              <a:ext cx="1066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Line 25"/>
            <p:cNvSpPr>
              <a:spLocks noChangeShapeType="1"/>
            </p:cNvSpPr>
            <p:nvPr/>
          </p:nvSpPr>
          <p:spPr bwMode="auto">
            <a:xfrm>
              <a:off x="4215189" y="2647950"/>
              <a:ext cx="1219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1" name="Line 26"/>
            <p:cNvSpPr>
              <a:spLocks noChangeShapeType="1"/>
            </p:cNvSpPr>
            <p:nvPr/>
          </p:nvSpPr>
          <p:spPr bwMode="auto">
            <a:xfrm>
              <a:off x="7644189" y="2647950"/>
              <a:ext cx="6096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2" name="Line 27"/>
            <p:cNvSpPr>
              <a:spLocks noChangeShapeType="1"/>
            </p:cNvSpPr>
            <p:nvPr/>
          </p:nvSpPr>
          <p:spPr bwMode="auto">
            <a:xfrm>
              <a:off x="4824789" y="31051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Line 28"/>
            <p:cNvSpPr>
              <a:spLocks noChangeShapeType="1"/>
            </p:cNvSpPr>
            <p:nvPr/>
          </p:nvSpPr>
          <p:spPr bwMode="auto">
            <a:xfrm>
              <a:off x="4215189" y="3638550"/>
              <a:ext cx="1219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4" name="Line 29"/>
            <p:cNvSpPr>
              <a:spLocks noChangeShapeType="1"/>
            </p:cNvSpPr>
            <p:nvPr/>
          </p:nvSpPr>
          <p:spPr bwMode="auto">
            <a:xfrm>
              <a:off x="7110789" y="4095750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5" name="Line 30"/>
            <p:cNvSpPr>
              <a:spLocks noChangeShapeType="1"/>
            </p:cNvSpPr>
            <p:nvPr/>
          </p:nvSpPr>
          <p:spPr bwMode="auto">
            <a:xfrm>
              <a:off x="8253789" y="3105150"/>
              <a:ext cx="1588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7110789" y="4629150"/>
              <a:ext cx="5334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AutoShape 32"/>
            <p:cNvSpPr>
              <a:spLocks noChangeArrowheads="1"/>
            </p:cNvSpPr>
            <p:nvPr/>
          </p:nvSpPr>
          <p:spPr bwMode="auto">
            <a:xfrm>
              <a:off x="5967789" y="4629150"/>
              <a:ext cx="533400" cy="533400"/>
            </a:xfrm>
            <a:prstGeom prst="roundRect">
              <a:avLst>
                <a:gd name="adj" fmla="val 296"/>
              </a:avLst>
            </a:prstGeom>
            <a:solidFill>
              <a:srgbClr val="FF33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8" name="AutoShape 33"/>
            <p:cNvSpPr>
              <a:spLocks noChangeArrowheads="1"/>
            </p:cNvSpPr>
            <p:nvPr/>
          </p:nvSpPr>
          <p:spPr bwMode="auto">
            <a:xfrm>
              <a:off x="5967789" y="5162550"/>
              <a:ext cx="533400" cy="1066800"/>
            </a:xfrm>
            <a:prstGeom prst="roundRect">
              <a:avLst>
                <a:gd name="adj" fmla="val 29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9" name="AutoShape 34"/>
            <p:cNvSpPr>
              <a:spLocks noChangeArrowheads="1"/>
            </p:cNvSpPr>
            <p:nvPr/>
          </p:nvSpPr>
          <p:spPr bwMode="auto">
            <a:xfrm>
              <a:off x="5434389" y="4629150"/>
              <a:ext cx="533400" cy="533400"/>
            </a:xfrm>
            <a:prstGeom prst="roundRect">
              <a:avLst>
                <a:gd name="adj" fmla="val 29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0" name="AutoShape 35"/>
            <p:cNvSpPr>
              <a:spLocks noChangeArrowheads="1"/>
            </p:cNvSpPr>
            <p:nvPr/>
          </p:nvSpPr>
          <p:spPr bwMode="auto">
            <a:xfrm>
              <a:off x="5967789" y="4095750"/>
              <a:ext cx="533400" cy="533400"/>
            </a:xfrm>
            <a:prstGeom prst="roundRect">
              <a:avLst>
                <a:gd name="adj" fmla="val 29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61" name="Grouper 160"/>
            <p:cNvGrpSpPr/>
            <p:nvPr/>
          </p:nvGrpSpPr>
          <p:grpSpPr>
            <a:xfrm>
              <a:off x="7596336" y="2625439"/>
              <a:ext cx="716878" cy="443521"/>
              <a:chOff x="7596336" y="2625439"/>
              <a:chExt cx="716878" cy="443521"/>
            </a:xfrm>
          </p:grpSpPr>
          <p:sp>
            <p:nvSpPr>
              <p:cNvPr id="168" name="Text Box 36"/>
              <p:cNvSpPr txBox="1">
                <a:spLocks noChangeArrowheads="1"/>
              </p:cNvSpPr>
              <p:nvPr/>
            </p:nvSpPr>
            <p:spPr bwMode="auto">
              <a:xfrm>
                <a:off x="7596336" y="2625439"/>
                <a:ext cx="716878" cy="395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r>
                  <a:rPr lang="en-GB" sz="1400" dirty="0" smtClean="0">
                    <a:latin typeface="Comic Sans MS" charset="0"/>
                  </a:rPr>
                  <a:t>(</a:t>
                </a:r>
                <a:r>
                  <a:rPr lang="en-GB" sz="1400" dirty="0" err="1" smtClean="0">
                    <a:latin typeface="Comic Sans MS" charset="0"/>
                  </a:rPr>
                  <a:t>x,y</a:t>
                </a:r>
                <a:r>
                  <a:rPr lang="en-GB" sz="1400" dirty="0" smtClean="0">
                    <a:latin typeface="Comic Sans MS" charset="0"/>
                  </a:rPr>
                  <a:t>)</a:t>
                </a:r>
                <a:endParaRPr lang="en-GB" sz="1400" dirty="0">
                  <a:latin typeface="Comic Sans MS" charset="0"/>
                </a:endParaRPr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7884368" y="2924944"/>
                <a:ext cx="144016" cy="144016"/>
              </a:xfrm>
              <a:prstGeom prst="ellipse">
                <a:avLst/>
              </a:prstGeom>
              <a:ln>
                <a:solidFill>
                  <a:srgbClr val="1C467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62" name="Connecteur droit avec flèche 161"/>
            <p:cNvCxnSpPr/>
            <p:nvPr/>
          </p:nvCxnSpPr>
          <p:spPr>
            <a:xfrm>
              <a:off x="6228184" y="4941168"/>
              <a:ext cx="576064" cy="0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/>
            <p:cNvCxnSpPr/>
            <p:nvPr/>
          </p:nvCxnSpPr>
          <p:spPr>
            <a:xfrm flipV="1">
              <a:off x="6804248" y="4365104"/>
              <a:ext cx="0" cy="432048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/>
            <p:nvPr/>
          </p:nvCxnSpPr>
          <p:spPr>
            <a:xfrm>
              <a:off x="6804248" y="4293096"/>
              <a:ext cx="576064" cy="0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 flipV="1">
              <a:off x="7380312" y="3717032"/>
              <a:ext cx="0" cy="432048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avec flèche 165"/>
            <p:cNvCxnSpPr/>
            <p:nvPr/>
          </p:nvCxnSpPr>
          <p:spPr>
            <a:xfrm>
              <a:off x="7380312" y="3638550"/>
              <a:ext cx="504056" cy="1588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/>
            <p:nvPr/>
          </p:nvCxnSpPr>
          <p:spPr>
            <a:xfrm flipV="1">
              <a:off x="7898900" y="3106738"/>
              <a:ext cx="0" cy="432048"/>
            </a:xfrm>
            <a:prstGeom prst="straightConnector1">
              <a:avLst/>
            </a:prstGeom>
            <a:ln>
              <a:solidFill>
                <a:srgbClr val="1C467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r 9"/>
          <p:cNvGrpSpPr/>
          <p:nvPr/>
        </p:nvGrpSpPr>
        <p:grpSpPr>
          <a:xfrm>
            <a:off x="179512" y="4548832"/>
            <a:ext cx="8675366" cy="1616472"/>
            <a:chOff x="230497" y="4653136"/>
            <a:chExt cx="8697031" cy="1616472"/>
          </a:xfrm>
        </p:grpSpPr>
        <p:sp>
          <p:nvSpPr>
            <p:cNvPr id="55" name="ZoneTexte 54"/>
            <p:cNvSpPr txBox="1"/>
            <p:nvPr/>
          </p:nvSpPr>
          <p:spPr>
            <a:xfrm>
              <a:off x="230497" y="4653136"/>
              <a:ext cx="8697031" cy="1616472"/>
            </a:xfrm>
            <a:prstGeom prst="rect">
              <a:avLst/>
            </a:prstGeom>
            <a:solidFill>
              <a:srgbClr val="FFF7C5">
                <a:alpha val="99000"/>
              </a:srgbClr>
            </a:solidFill>
            <a:ln w="28575" cmpd="sng">
              <a:solidFill>
                <a:schemeClr val="accent2"/>
              </a:solidFill>
            </a:ln>
            <a:effectLst>
              <a:outerShdw blurRad="50800" dist="38100" dir="2700000" sx="102000" sy="102000" algn="tl" rotWithShape="0">
                <a:schemeClr val="bg2">
                  <a:lumMod val="75000"/>
                  <a:alpha val="43000"/>
                </a:scheme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r>
                <a:rPr lang="en-US" sz="2000" b="1" dirty="0" smtClean="0">
                  <a:solidFill>
                    <a:srgbClr val="2C2A65"/>
                  </a:solidFill>
                </a:rPr>
                <a:t>CAN for RDF (our view): </a:t>
              </a:r>
            </a:p>
            <a:p>
              <a:pPr marL="342900" indent="-342900" eaLnBrk="1" hangingPunct="1">
                <a:spcAft>
                  <a:spcPts val="1200"/>
                </a:spcAft>
                <a:buFont typeface="Arial"/>
                <a:buChar char="•"/>
              </a:pPr>
              <a:r>
                <a:rPr lang="en-US" sz="2000" b="1" dirty="0" smtClean="0">
                  <a:solidFill>
                    <a:srgbClr val="2C2A65"/>
                  </a:solidFill>
                </a:rPr>
                <a:t>No hashing </a:t>
              </a:r>
              <a:r>
                <a:rPr lang="en-US" sz="2000" b="1" dirty="0" smtClean="0">
                  <a:solidFill>
                    <a:srgbClr val="2C2A65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2000" b="1" dirty="0" smtClean="0">
                  <a:solidFill>
                    <a:srgbClr val="2C2A65"/>
                  </a:solidFill>
                </a:rPr>
                <a:t> easier to look for a “range query”</a:t>
              </a:r>
            </a:p>
            <a:p>
              <a:pPr marL="342900" indent="-342900" eaLnBrk="1" hangingPunct="1">
                <a:spcAft>
                  <a:spcPts val="1200"/>
                </a:spcAft>
                <a:buFont typeface="Arial"/>
                <a:buChar char="•"/>
              </a:pPr>
              <a:r>
                <a:rPr lang="en-US" sz="2000" b="1" dirty="0" smtClean="0">
                  <a:solidFill>
                    <a:srgbClr val="2C2A65"/>
                  </a:solidFill>
                </a:rPr>
                <a:t>One dimension per concern </a:t>
              </a:r>
              <a:r>
                <a:rPr lang="en-US" sz="2000" b="1" dirty="0">
                  <a:solidFill>
                    <a:srgbClr val="2C2A65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2000" b="1" dirty="0" smtClean="0">
                  <a:solidFill>
                    <a:srgbClr val="2C2A65"/>
                  </a:solidFill>
                </a:rPr>
                <a:t> handling variables </a:t>
              </a:r>
              <a:endParaRPr lang="en-GB" sz="2000" b="1" dirty="0">
                <a:solidFill>
                  <a:srgbClr val="2C2A65"/>
                </a:solidFill>
              </a:endParaRPr>
            </a:p>
          </p:txBody>
        </p:sp>
        <p:pic>
          <p:nvPicPr>
            <p:cNvPr id="56" name="Image 55" descr="fixedSP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734" y="4725144"/>
              <a:ext cx="2198794" cy="1364312"/>
            </a:xfrm>
            <a:prstGeom prst="rect">
              <a:avLst/>
            </a:prstGeom>
          </p:spPr>
        </p:pic>
      </p:grp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3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RDF </a:t>
            </a:r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932040" y="1821296"/>
            <a:ext cx="149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q= (</a:t>
            </a:r>
            <a:r>
              <a:rPr lang="fr-FR" dirty="0" err="1" smtClean="0"/>
              <a:t>s,p,o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pic>
        <p:nvPicPr>
          <p:cNvPr id="16" name="Image 15" descr="fixedSP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40" y="1037842"/>
            <a:ext cx="3297454" cy="2046011"/>
          </a:xfrm>
          <a:prstGeom prst="rect">
            <a:avLst/>
          </a:prstGeom>
        </p:spPr>
      </p:pic>
      <p:pic>
        <p:nvPicPr>
          <p:cNvPr id="17" name="Image 16" descr="fixedS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65" y="2475048"/>
            <a:ext cx="3212398" cy="1962063"/>
          </a:xfrm>
          <a:prstGeom prst="rect">
            <a:avLst/>
          </a:prstGeom>
        </p:spPr>
      </p:pic>
      <p:pic>
        <p:nvPicPr>
          <p:cNvPr id="19" name="Image 18" descr="noFixedE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824"/>
            <a:ext cx="3386516" cy="206841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312047" y="2060848"/>
            <a:ext cx="16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q= (</a:t>
            </a:r>
            <a:r>
              <a:rPr lang="fr-FR" dirty="0" err="1" smtClean="0"/>
              <a:t>s,p,?o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6101111" y="4797152"/>
            <a:ext cx="16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q= (</a:t>
            </a:r>
            <a:r>
              <a:rPr lang="fr-FR" dirty="0" err="1" smtClean="0"/>
              <a:t>s,?p,?o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611560" y="4721235"/>
            <a:ext cx="19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q= (?</a:t>
            </a:r>
            <a:r>
              <a:rPr lang="fr-FR" dirty="0" err="1" smtClean="0"/>
              <a:t>s,?p,?o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3347864" y="3900590"/>
            <a:ext cx="3296384" cy="2045347"/>
            <a:chOff x="3347864" y="3900590"/>
            <a:chExt cx="3296384" cy="2045347"/>
          </a:xfrm>
        </p:grpSpPr>
        <p:pic>
          <p:nvPicPr>
            <p:cNvPr id="18" name="Image 17" descr="fixedS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900590"/>
              <a:ext cx="3296384" cy="2045347"/>
            </a:xfrm>
            <a:prstGeom prst="rect">
              <a:avLst/>
            </a:prstGeom>
          </p:spPr>
        </p:pic>
        <p:sp>
          <p:nvSpPr>
            <p:cNvPr id="9" name="Forme libre 8"/>
            <p:cNvSpPr/>
            <p:nvPr/>
          </p:nvSpPr>
          <p:spPr>
            <a:xfrm>
              <a:off x="5270500" y="5156199"/>
              <a:ext cx="222250" cy="317500"/>
            </a:xfrm>
            <a:custGeom>
              <a:avLst/>
              <a:gdLst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87325 h 292100"/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96850 h 292100"/>
                <a:gd name="connsiteX0" fmla="*/ 0 w 200025"/>
                <a:gd name="connsiteY0" fmla="*/ 307975 h 307975"/>
                <a:gd name="connsiteX1" fmla="*/ 0 w 200025"/>
                <a:gd name="connsiteY1" fmla="*/ 98425 h 307975"/>
                <a:gd name="connsiteX2" fmla="*/ 196850 w 200025"/>
                <a:gd name="connsiteY2" fmla="*/ 0 h 307975"/>
                <a:gd name="connsiteX3" fmla="*/ 200025 w 200025"/>
                <a:gd name="connsiteY3" fmla="*/ 196850 h 307975"/>
                <a:gd name="connsiteX0" fmla="*/ 12700 w 212725"/>
                <a:gd name="connsiteY0" fmla="*/ 307975 h 307975"/>
                <a:gd name="connsiteX1" fmla="*/ 0 w 212725"/>
                <a:gd name="connsiteY1" fmla="*/ 92075 h 307975"/>
                <a:gd name="connsiteX2" fmla="*/ 209550 w 212725"/>
                <a:gd name="connsiteY2" fmla="*/ 0 h 307975"/>
                <a:gd name="connsiteX3" fmla="*/ 212725 w 212725"/>
                <a:gd name="connsiteY3" fmla="*/ 196850 h 307975"/>
                <a:gd name="connsiteX0" fmla="*/ 12700 w 225479"/>
                <a:gd name="connsiteY0" fmla="*/ 317500 h 317500"/>
                <a:gd name="connsiteX1" fmla="*/ 0 w 225479"/>
                <a:gd name="connsiteY1" fmla="*/ 101600 h 317500"/>
                <a:gd name="connsiteX2" fmla="*/ 225425 w 225479"/>
                <a:gd name="connsiteY2" fmla="*/ 0 h 317500"/>
                <a:gd name="connsiteX3" fmla="*/ 212725 w 225479"/>
                <a:gd name="connsiteY3" fmla="*/ 206375 h 317500"/>
                <a:gd name="connsiteX0" fmla="*/ 12700 w 225565"/>
                <a:gd name="connsiteY0" fmla="*/ 317500 h 317500"/>
                <a:gd name="connsiteX1" fmla="*/ 0 w 225565"/>
                <a:gd name="connsiteY1" fmla="*/ 101600 h 317500"/>
                <a:gd name="connsiteX2" fmla="*/ 225425 w 225565"/>
                <a:gd name="connsiteY2" fmla="*/ 0 h 317500"/>
                <a:gd name="connsiteX3" fmla="*/ 222250 w 225565"/>
                <a:gd name="connsiteY3" fmla="*/ 222250 h 317500"/>
                <a:gd name="connsiteX0" fmla="*/ 9525 w 225565"/>
                <a:gd name="connsiteY0" fmla="*/ 304800 h 304800"/>
                <a:gd name="connsiteX1" fmla="*/ 0 w 225565"/>
                <a:gd name="connsiteY1" fmla="*/ 101600 h 304800"/>
                <a:gd name="connsiteX2" fmla="*/ 225425 w 225565"/>
                <a:gd name="connsiteY2" fmla="*/ 0 h 304800"/>
                <a:gd name="connsiteX3" fmla="*/ 222250 w 225565"/>
                <a:gd name="connsiteY3" fmla="*/ 222250 h 304800"/>
                <a:gd name="connsiteX0" fmla="*/ 9525 w 225565"/>
                <a:gd name="connsiteY0" fmla="*/ 323850 h 323850"/>
                <a:gd name="connsiteX1" fmla="*/ 0 w 225565"/>
                <a:gd name="connsiteY1" fmla="*/ 101600 h 323850"/>
                <a:gd name="connsiteX2" fmla="*/ 225425 w 225565"/>
                <a:gd name="connsiteY2" fmla="*/ 0 h 323850"/>
                <a:gd name="connsiteX3" fmla="*/ 222250 w 225565"/>
                <a:gd name="connsiteY3" fmla="*/ 222250 h 323850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25425 h 327025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06375 h 327025"/>
                <a:gd name="connsiteX0" fmla="*/ 9525 w 222250"/>
                <a:gd name="connsiteY0" fmla="*/ 317500 h 317500"/>
                <a:gd name="connsiteX1" fmla="*/ 0 w 222250"/>
                <a:gd name="connsiteY1" fmla="*/ 104775 h 317500"/>
                <a:gd name="connsiteX2" fmla="*/ 215900 w 222250"/>
                <a:gd name="connsiteY2" fmla="*/ 0 h 317500"/>
                <a:gd name="connsiteX3" fmla="*/ 222250 w 222250"/>
                <a:gd name="connsiteY3" fmla="*/ 206375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50" h="317500">
                  <a:moveTo>
                    <a:pt x="9525" y="317500"/>
                  </a:moveTo>
                  <a:lnTo>
                    <a:pt x="0" y="104775"/>
                  </a:lnTo>
                  <a:lnTo>
                    <a:pt x="215900" y="0"/>
                  </a:lnTo>
                  <a:cubicBezTo>
                    <a:pt x="216958" y="62442"/>
                    <a:pt x="221192" y="143933"/>
                    <a:pt x="222250" y="206375"/>
                  </a:cubicBezTo>
                </a:path>
              </a:pathLst>
            </a:custGeom>
            <a:solidFill>
              <a:srgbClr val="4E4E99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5502275" y="5265683"/>
              <a:ext cx="222250" cy="317500"/>
            </a:xfrm>
            <a:custGeom>
              <a:avLst/>
              <a:gdLst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87325 h 292100"/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96850 h 292100"/>
                <a:gd name="connsiteX0" fmla="*/ 0 w 200025"/>
                <a:gd name="connsiteY0" fmla="*/ 307975 h 307975"/>
                <a:gd name="connsiteX1" fmla="*/ 0 w 200025"/>
                <a:gd name="connsiteY1" fmla="*/ 98425 h 307975"/>
                <a:gd name="connsiteX2" fmla="*/ 196850 w 200025"/>
                <a:gd name="connsiteY2" fmla="*/ 0 h 307975"/>
                <a:gd name="connsiteX3" fmla="*/ 200025 w 200025"/>
                <a:gd name="connsiteY3" fmla="*/ 196850 h 307975"/>
                <a:gd name="connsiteX0" fmla="*/ 12700 w 212725"/>
                <a:gd name="connsiteY0" fmla="*/ 307975 h 307975"/>
                <a:gd name="connsiteX1" fmla="*/ 0 w 212725"/>
                <a:gd name="connsiteY1" fmla="*/ 92075 h 307975"/>
                <a:gd name="connsiteX2" fmla="*/ 209550 w 212725"/>
                <a:gd name="connsiteY2" fmla="*/ 0 h 307975"/>
                <a:gd name="connsiteX3" fmla="*/ 212725 w 212725"/>
                <a:gd name="connsiteY3" fmla="*/ 196850 h 307975"/>
                <a:gd name="connsiteX0" fmla="*/ 12700 w 225479"/>
                <a:gd name="connsiteY0" fmla="*/ 317500 h 317500"/>
                <a:gd name="connsiteX1" fmla="*/ 0 w 225479"/>
                <a:gd name="connsiteY1" fmla="*/ 101600 h 317500"/>
                <a:gd name="connsiteX2" fmla="*/ 225425 w 225479"/>
                <a:gd name="connsiteY2" fmla="*/ 0 h 317500"/>
                <a:gd name="connsiteX3" fmla="*/ 212725 w 225479"/>
                <a:gd name="connsiteY3" fmla="*/ 206375 h 317500"/>
                <a:gd name="connsiteX0" fmla="*/ 12700 w 225565"/>
                <a:gd name="connsiteY0" fmla="*/ 317500 h 317500"/>
                <a:gd name="connsiteX1" fmla="*/ 0 w 225565"/>
                <a:gd name="connsiteY1" fmla="*/ 101600 h 317500"/>
                <a:gd name="connsiteX2" fmla="*/ 225425 w 225565"/>
                <a:gd name="connsiteY2" fmla="*/ 0 h 317500"/>
                <a:gd name="connsiteX3" fmla="*/ 222250 w 225565"/>
                <a:gd name="connsiteY3" fmla="*/ 222250 h 317500"/>
                <a:gd name="connsiteX0" fmla="*/ 9525 w 225565"/>
                <a:gd name="connsiteY0" fmla="*/ 304800 h 304800"/>
                <a:gd name="connsiteX1" fmla="*/ 0 w 225565"/>
                <a:gd name="connsiteY1" fmla="*/ 101600 h 304800"/>
                <a:gd name="connsiteX2" fmla="*/ 225425 w 225565"/>
                <a:gd name="connsiteY2" fmla="*/ 0 h 304800"/>
                <a:gd name="connsiteX3" fmla="*/ 222250 w 225565"/>
                <a:gd name="connsiteY3" fmla="*/ 222250 h 304800"/>
                <a:gd name="connsiteX0" fmla="*/ 9525 w 225565"/>
                <a:gd name="connsiteY0" fmla="*/ 323850 h 323850"/>
                <a:gd name="connsiteX1" fmla="*/ 0 w 225565"/>
                <a:gd name="connsiteY1" fmla="*/ 101600 h 323850"/>
                <a:gd name="connsiteX2" fmla="*/ 225425 w 225565"/>
                <a:gd name="connsiteY2" fmla="*/ 0 h 323850"/>
                <a:gd name="connsiteX3" fmla="*/ 222250 w 225565"/>
                <a:gd name="connsiteY3" fmla="*/ 222250 h 323850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25425 h 327025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06375 h 327025"/>
                <a:gd name="connsiteX0" fmla="*/ 9525 w 222250"/>
                <a:gd name="connsiteY0" fmla="*/ 317500 h 317500"/>
                <a:gd name="connsiteX1" fmla="*/ 0 w 222250"/>
                <a:gd name="connsiteY1" fmla="*/ 104775 h 317500"/>
                <a:gd name="connsiteX2" fmla="*/ 215900 w 222250"/>
                <a:gd name="connsiteY2" fmla="*/ 0 h 317500"/>
                <a:gd name="connsiteX3" fmla="*/ 222250 w 222250"/>
                <a:gd name="connsiteY3" fmla="*/ 206375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50" h="317500">
                  <a:moveTo>
                    <a:pt x="9525" y="317500"/>
                  </a:moveTo>
                  <a:lnTo>
                    <a:pt x="0" y="104775"/>
                  </a:lnTo>
                  <a:lnTo>
                    <a:pt x="215900" y="0"/>
                  </a:lnTo>
                  <a:cubicBezTo>
                    <a:pt x="216958" y="62442"/>
                    <a:pt x="221192" y="143933"/>
                    <a:pt x="222250" y="206375"/>
                  </a:cubicBezTo>
                </a:path>
              </a:pathLst>
            </a:custGeom>
            <a:solidFill>
              <a:srgbClr val="4E4E99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5502275" y="5050066"/>
              <a:ext cx="222250" cy="317500"/>
            </a:xfrm>
            <a:custGeom>
              <a:avLst/>
              <a:gdLst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87325 h 292100"/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96850 h 292100"/>
                <a:gd name="connsiteX0" fmla="*/ 0 w 200025"/>
                <a:gd name="connsiteY0" fmla="*/ 307975 h 307975"/>
                <a:gd name="connsiteX1" fmla="*/ 0 w 200025"/>
                <a:gd name="connsiteY1" fmla="*/ 98425 h 307975"/>
                <a:gd name="connsiteX2" fmla="*/ 196850 w 200025"/>
                <a:gd name="connsiteY2" fmla="*/ 0 h 307975"/>
                <a:gd name="connsiteX3" fmla="*/ 200025 w 200025"/>
                <a:gd name="connsiteY3" fmla="*/ 196850 h 307975"/>
                <a:gd name="connsiteX0" fmla="*/ 12700 w 212725"/>
                <a:gd name="connsiteY0" fmla="*/ 307975 h 307975"/>
                <a:gd name="connsiteX1" fmla="*/ 0 w 212725"/>
                <a:gd name="connsiteY1" fmla="*/ 92075 h 307975"/>
                <a:gd name="connsiteX2" fmla="*/ 209550 w 212725"/>
                <a:gd name="connsiteY2" fmla="*/ 0 h 307975"/>
                <a:gd name="connsiteX3" fmla="*/ 212725 w 212725"/>
                <a:gd name="connsiteY3" fmla="*/ 196850 h 307975"/>
                <a:gd name="connsiteX0" fmla="*/ 12700 w 225479"/>
                <a:gd name="connsiteY0" fmla="*/ 317500 h 317500"/>
                <a:gd name="connsiteX1" fmla="*/ 0 w 225479"/>
                <a:gd name="connsiteY1" fmla="*/ 101600 h 317500"/>
                <a:gd name="connsiteX2" fmla="*/ 225425 w 225479"/>
                <a:gd name="connsiteY2" fmla="*/ 0 h 317500"/>
                <a:gd name="connsiteX3" fmla="*/ 212725 w 225479"/>
                <a:gd name="connsiteY3" fmla="*/ 206375 h 317500"/>
                <a:gd name="connsiteX0" fmla="*/ 12700 w 225565"/>
                <a:gd name="connsiteY0" fmla="*/ 317500 h 317500"/>
                <a:gd name="connsiteX1" fmla="*/ 0 w 225565"/>
                <a:gd name="connsiteY1" fmla="*/ 101600 h 317500"/>
                <a:gd name="connsiteX2" fmla="*/ 225425 w 225565"/>
                <a:gd name="connsiteY2" fmla="*/ 0 h 317500"/>
                <a:gd name="connsiteX3" fmla="*/ 222250 w 225565"/>
                <a:gd name="connsiteY3" fmla="*/ 222250 h 317500"/>
                <a:gd name="connsiteX0" fmla="*/ 9525 w 225565"/>
                <a:gd name="connsiteY0" fmla="*/ 304800 h 304800"/>
                <a:gd name="connsiteX1" fmla="*/ 0 w 225565"/>
                <a:gd name="connsiteY1" fmla="*/ 101600 h 304800"/>
                <a:gd name="connsiteX2" fmla="*/ 225425 w 225565"/>
                <a:gd name="connsiteY2" fmla="*/ 0 h 304800"/>
                <a:gd name="connsiteX3" fmla="*/ 222250 w 225565"/>
                <a:gd name="connsiteY3" fmla="*/ 222250 h 304800"/>
                <a:gd name="connsiteX0" fmla="*/ 9525 w 225565"/>
                <a:gd name="connsiteY0" fmla="*/ 323850 h 323850"/>
                <a:gd name="connsiteX1" fmla="*/ 0 w 225565"/>
                <a:gd name="connsiteY1" fmla="*/ 101600 h 323850"/>
                <a:gd name="connsiteX2" fmla="*/ 225425 w 225565"/>
                <a:gd name="connsiteY2" fmla="*/ 0 h 323850"/>
                <a:gd name="connsiteX3" fmla="*/ 222250 w 225565"/>
                <a:gd name="connsiteY3" fmla="*/ 222250 h 323850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25425 h 327025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06375 h 327025"/>
                <a:gd name="connsiteX0" fmla="*/ 9525 w 222250"/>
                <a:gd name="connsiteY0" fmla="*/ 317500 h 317500"/>
                <a:gd name="connsiteX1" fmla="*/ 0 w 222250"/>
                <a:gd name="connsiteY1" fmla="*/ 104775 h 317500"/>
                <a:gd name="connsiteX2" fmla="*/ 215900 w 222250"/>
                <a:gd name="connsiteY2" fmla="*/ 0 h 317500"/>
                <a:gd name="connsiteX3" fmla="*/ 222250 w 222250"/>
                <a:gd name="connsiteY3" fmla="*/ 206375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50" h="317500">
                  <a:moveTo>
                    <a:pt x="9525" y="317500"/>
                  </a:moveTo>
                  <a:lnTo>
                    <a:pt x="0" y="104775"/>
                  </a:lnTo>
                  <a:lnTo>
                    <a:pt x="215900" y="0"/>
                  </a:lnTo>
                  <a:cubicBezTo>
                    <a:pt x="216958" y="62442"/>
                    <a:pt x="221192" y="143933"/>
                    <a:pt x="222250" y="206375"/>
                  </a:cubicBezTo>
                </a:path>
              </a:pathLst>
            </a:custGeom>
            <a:solidFill>
              <a:srgbClr val="4E4E99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5267325" y="5383724"/>
              <a:ext cx="222250" cy="317500"/>
            </a:xfrm>
            <a:custGeom>
              <a:avLst/>
              <a:gdLst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87325 h 292100"/>
                <a:gd name="connsiteX0" fmla="*/ 0 w 200025"/>
                <a:gd name="connsiteY0" fmla="*/ 292100 h 292100"/>
                <a:gd name="connsiteX1" fmla="*/ 0 w 200025"/>
                <a:gd name="connsiteY1" fmla="*/ 98425 h 292100"/>
                <a:gd name="connsiteX2" fmla="*/ 196850 w 200025"/>
                <a:gd name="connsiteY2" fmla="*/ 0 h 292100"/>
                <a:gd name="connsiteX3" fmla="*/ 200025 w 200025"/>
                <a:gd name="connsiteY3" fmla="*/ 196850 h 292100"/>
                <a:gd name="connsiteX0" fmla="*/ 0 w 200025"/>
                <a:gd name="connsiteY0" fmla="*/ 307975 h 307975"/>
                <a:gd name="connsiteX1" fmla="*/ 0 w 200025"/>
                <a:gd name="connsiteY1" fmla="*/ 98425 h 307975"/>
                <a:gd name="connsiteX2" fmla="*/ 196850 w 200025"/>
                <a:gd name="connsiteY2" fmla="*/ 0 h 307975"/>
                <a:gd name="connsiteX3" fmla="*/ 200025 w 200025"/>
                <a:gd name="connsiteY3" fmla="*/ 196850 h 307975"/>
                <a:gd name="connsiteX0" fmla="*/ 12700 w 212725"/>
                <a:gd name="connsiteY0" fmla="*/ 307975 h 307975"/>
                <a:gd name="connsiteX1" fmla="*/ 0 w 212725"/>
                <a:gd name="connsiteY1" fmla="*/ 92075 h 307975"/>
                <a:gd name="connsiteX2" fmla="*/ 209550 w 212725"/>
                <a:gd name="connsiteY2" fmla="*/ 0 h 307975"/>
                <a:gd name="connsiteX3" fmla="*/ 212725 w 212725"/>
                <a:gd name="connsiteY3" fmla="*/ 196850 h 307975"/>
                <a:gd name="connsiteX0" fmla="*/ 12700 w 225479"/>
                <a:gd name="connsiteY0" fmla="*/ 317500 h 317500"/>
                <a:gd name="connsiteX1" fmla="*/ 0 w 225479"/>
                <a:gd name="connsiteY1" fmla="*/ 101600 h 317500"/>
                <a:gd name="connsiteX2" fmla="*/ 225425 w 225479"/>
                <a:gd name="connsiteY2" fmla="*/ 0 h 317500"/>
                <a:gd name="connsiteX3" fmla="*/ 212725 w 225479"/>
                <a:gd name="connsiteY3" fmla="*/ 206375 h 317500"/>
                <a:gd name="connsiteX0" fmla="*/ 12700 w 225565"/>
                <a:gd name="connsiteY0" fmla="*/ 317500 h 317500"/>
                <a:gd name="connsiteX1" fmla="*/ 0 w 225565"/>
                <a:gd name="connsiteY1" fmla="*/ 101600 h 317500"/>
                <a:gd name="connsiteX2" fmla="*/ 225425 w 225565"/>
                <a:gd name="connsiteY2" fmla="*/ 0 h 317500"/>
                <a:gd name="connsiteX3" fmla="*/ 222250 w 225565"/>
                <a:gd name="connsiteY3" fmla="*/ 222250 h 317500"/>
                <a:gd name="connsiteX0" fmla="*/ 9525 w 225565"/>
                <a:gd name="connsiteY0" fmla="*/ 304800 h 304800"/>
                <a:gd name="connsiteX1" fmla="*/ 0 w 225565"/>
                <a:gd name="connsiteY1" fmla="*/ 101600 h 304800"/>
                <a:gd name="connsiteX2" fmla="*/ 225425 w 225565"/>
                <a:gd name="connsiteY2" fmla="*/ 0 h 304800"/>
                <a:gd name="connsiteX3" fmla="*/ 222250 w 225565"/>
                <a:gd name="connsiteY3" fmla="*/ 222250 h 304800"/>
                <a:gd name="connsiteX0" fmla="*/ 9525 w 225565"/>
                <a:gd name="connsiteY0" fmla="*/ 323850 h 323850"/>
                <a:gd name="connsiteX1" fmla="*/ 0 w 225565"/>
                <a:gd name="connsiteY1" fmla="*/ 101600 h 323850"/>
                <a:gd name="connsiteX2" fmla="*/ 225425 w 225565"/>
                <a:gd name="connsiteY2" fmla="*/ 0 h 323850"/>
                <a:gd name="connsiteX3" fmla="*/ 222250 w 225565"/>
                <a:gd name="connsiteY3" fmla="*/ 222250 h 323850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25425 h 327025"/>
                <a:gd name="connsiteX0" fmla="*/ 9525 w 222250"/>
                <a:gd name="connsiteY0" fmla="*/ 327025 h 327025"/>
                <a:gd name="connsiteX1" fmla="*/ 0 w 222250"/>
                <a:gd name="connsiteY1" fmla="*/ 104775 h 327025"/>
                <a:gd name="connsiteX2" fmla="*/ 215900 w 222250"/>
                <a:gd name="connsiteY2" fmla="*/ 0 h 327025"/>
                <a:gd name="connsiteX3" fmla="*/ 222250 w 222250"/>
                <a:gd name="connsiteY3" fmla="*/ 206375 h 327025"/>
                <a:gd name="connsiteX0" fmla="*/ 9525 w 222250"/>
                <a:gd name="connsiteY0" fmla="*/ 317500 h 317500"/>
                <a:gd name="connsiteX1" fmla="*/ 0 w 222250"/>
                <a:gd name="connsiteY1" fmla="*/ 104775 h 317500"/>
                <a:gd name="connsiteX2" fmla="*/ 215900 w 222250"/>
                <a:gd name="connsiteY2" fmla="*/ 0 h 317500"/>
                <a:gd name="connsiteX3" fmla="*/ 222250 w 222250"/>
                <a:gd name="connsiteY3" fmla="*/ 206375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50" h="317500">
                  <a:moveTo>
                    <a:pt x="9525" y="317500"/>
                  </a:moveTo>
                  <a:lnTo>
                    <a:pt x="0" y="104775"/>
                  </a:lnTo>
                  <a:lnTo>
                    <a:pt x="215900" y="0"/>
                  </a:lnTo>
                  <a:cubicBezTo>
                    <a:pt x="216958" y="62442"/>
                    <a:pt x="221192" y="143933"/>
                    <a:pt x="222250" y="206375"/>
                  </a:cubicBezTo>
                </a:path>
              </a:pathLst>
            </a:custGeom>
            <a:solidFill>
              <a:srgbClr val="4E4E99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3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29" y="2059682"/>
            <a:ext cx="89439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: </a:t>
            </a:r>
            <a:r>
              <a:rPr lang="fr-FR" dirty="0" err="1" smtClean="0"/>
              <a:t>cost</a:t>
            </a:r>
            <a:r>
              <a:rPr lang="fr-FR" dirty="0" smtClean="0"/>
              <a:t> of </a:t>
            </a:r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131840" y="1268760"/>
            <a:ext cx="3600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 </a:t>
            </a:r>
            <a:r>
              <a:rPr lang="fr-FR" dirty="0" err="1" smtClean="0"/>
              <a:t>queries</a:t>
            </a:r>
            <a:r>
              <a:rPr lang="fr-FR" dirty="0" smtClean="0"/>
              <a:t> over 2 variables: </a:t>
            </a:r>
            <a:r>
              <a:rPr lang="fr-FR" dirty="0" err="1" smtClean="0"/>
              <a:t>conjunction</a:t>
            </a:r>
            <a:r>
              <a:rPr lang="fr-FR" dirty="0" smtClean="0"/>
              <a:t> of </a:t>
            </a:r>
            <a:r>
              <a:rPr lang="fr-FR" dirty="0" err="1" smtClean="0"/>
              <a:t>two</a:t>
            </a:r>
            <a:r>
              <a:rPr lang="fr-FR" dirty="0" smtClean="0"/>
              <a:t> 2-dimensional </a:t>
            </a:r>
            <a:r>
              <a:rPr lang="fr-FR" dirty="0" err="1" smtClean="0"/>
              <a:t>broadcasts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9" idx="1"/>
          </p:cNvCxnSpPr>
          <p:nvPr/>
        </p:nvCxnSpPr>
        <p:spPr bwMode="auto">
          <a:xfrm flipH="1">
            <a:off x="2123728" y="1730425"/>
            <a:ext cx="1008112" cy="1626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necteur droit avec flèche 15"/>
          <p:cNvCxnSpPr>
            <a:stCxn id="9" idx="3"/>
          </p:cNvCxnSpPr>
          <p:nvPr/>
        </p:nvCxnSpPr>
        <p:spPr bwMode="auto">
          <a:xfrm>
            <a:off x="6732240" y="1730425"/>
            <a:ext cx="648072" cy="7659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ZoneTexte 18"/>
          <p:cNvSpPr txBox="1"/>
          <p:nvPr/>
        </p:nvSpPr>
        <p:spPr>
          <a:xfrm>
            <a:off x="3275856" y="5445224"/>
            <a:ext cx="30963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query</a:t>
            </a:r>
            <a:r>
              <a:rPr lang="fr-FR" dirty="0" smtClean="0"/>
              <a:t> over 2 variables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 bwMode="auto">
          <a:xfrm flipH="1" flipV="1">
            <a:off x="2195736" y="4365104"/>
            <a:ext cx="1080120" cy="1264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necteur droit avec flèche 20"/>
          <p:cNvCxnSpPr>
            <a:stCxn id="19" idx="3"/>
          </p:cNvCxnSpPr>
          <p:nvPr/>
        </p:nvCxnSpPr>
        <p:spPr bwMode="auto">
          <a:xfrm flipV="1">
            <a:off x="6372200" y="4077072"/>
            <a:ext cx="648072" cy="1552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2492152" y="3861048"/>
            <a:ext cx="92772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necteur droit avec flèche 28"/>
          <p:cNvCxnSpPr>
            <a:stCxn id="19" idx="3"/>
          </p:cNvCxnSpPr>
          <p:nvPr/>
        </p:nvCxnSpPr>
        <p:spPr bwMode="auto">
          <a:xfrm flipV="1">
            <a:off x="6372200" y="3941440"/>
            <a:ext cx="152400" cy="1688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ZoneTexte 30"/>
          <p:cNvSpPr txBox="1"/>
          <p:nvPr/>
        </p:nvSpPr>
        <p:spPr>
          <a:xfrm>
            <a:off x="3428256" y="5958572"/>
            <a:ext cx="30963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 </a:t>
            </a:r>
            <a:r>
              <a:rPr lang="fr-FR" dirty="0" err="1" smtClean="0"/>
              <a:t>query</a:t>
            </a:r>
            <a:r>
              <a:rPr lang="fr-FR" dirty="0" smtClean="0"/>
              <a:t> over 1 variable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1" idx="1"/>
          </p:cNvCxnSpPr>
          <p:nvPr/>
        </p:nvCxnSpPr>
        <p:spPr bwMode="auto">
          <a:xfrm flipH="1" flipV="1">
            <a:off x="1475656" y="4437112"/>
            <a:ext cx="1952600" cy="1706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Connecteur droit avec flèche 33"/>
          <p:cNvCxnSpPr>
            <a:stCxn id="31" idx="3"/>
          </p:cNvCxnSpPr>
          <p:nvPr/>
        </p:nvCxnSpPr>
        <p:spPr bwMode="auto">
          <a:xfrm flipV="1">
            <a:off x="6524600" y="4293096"/>
            <a:ext cx="1143744" cy="1850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Espace réservé du numéro de diapositive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6</a:t>
            </a:fld>
            <a:endParaRPr lang="fr-FR"/>
          </a:p>
        </p:txBody>
      </p:sp>
      <p:sp>
        <p:nvSpPr>
          <p:cNvPr id="51" name="Espace réservé du pied de page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06400" y="304800"/>
            <a:ext cx="8262938" cy="838200"/>
          </a:xfrm>
        </p:spPr>
        <p:txBody>
          <a:bodyPr/>
          <a:lstStyle/>
          <a:p>
            <a:r>
              <a:rPr lang="fr-FR" dirty="0" smtClean="0"/>
              <a:t>Duplicates: </a:t>
            </a:r>
            <a:r>
              <a:rPr lang="fr-FR" dirty="0" err="1" smtClean="0"/>
              <a:t>problem</a:t>
            </a:r>
            <a:r>
              <a:rPr lang="fr-FR" dirty="0" smtClean="0"/>
              <a:t> and </a:t>
            </a:r>
            <a:r>
              <a:rPr lang="fr-FR" dirty="0" err="1" smtClean="0"/>
              <a:t>existing</a:t>
            </a:r>
            <a:r>
              <a:rPr lang="fr-FR" dirty="0" smtClean="0"/>
              <a:t> solutions</a:t>
            </a:r>
            <a:endParaRPr lang="fr-FR" dirty="0"/>
          </a:p>
        </p:txBody>
      </p:sp>
      <p:pic>
        <p:nvPicPr>
          <p:cNvPr id="4" name="Image 3" descr="can_enhanced_efficient_flood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84" y="1151036"/>
            <a:ext cx="3437929" cy="3182082"/>
          </a:xfrm>
          <a:prstGeom prst="rect">
            <a:avLst/>
          </a:prstGeom>
        </p:spPr>
      </p:pic>
      <p:sp>
        <p:nvSpPr>
          <p:cNvPr id="7" name="Flèche vers la droite 6"/>
          <p:cNvSpPr/>
          <p:nvPr/>
        </p:nvSpPr>
        <p:spPr>
          <a:xfrm>
            <a:off x="3879379" y="2610780"/>
            <a:ext cx="1008112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can_efficient_flood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1" y="1087347"/>
            <a:ext cx="3608498" cy="3359637"/>
          </a:xfrm>
          <a:prstGeom prst="rect">
            <a:avLst/>
          </a:prstGeom>
        </p:spPr>
      </p:pic>
      <p:grpSp>
        <p:nvGrpSpPr>
          <p:cNvPr id="10" name="Grouper 9"/>
          <p:cNvGrpSpPr/>
          <p:nvPr/>
        </p:nvGrpSpPr>
        <p:grpSpPr>
          <a:xfrm>
            <a:off x="732063" y="1113701"/>
            <a:ext cx="2340814" cy="2882292"/>
            <a:chOff x="906826" y="2411591"/>
            <a:chExt cx="2873086" cy="3537689"/>
          </a:xfrm>
        </p:grpSpPr>
        <p:sp>
          <p:nvSpPr>
            <p:cNvPr id="8" name="Ellipse 7"/>
            <p:cNvSpPr/>
            <p:nvPr/>
          </p:nvSpPr>
          <p:spPr>
            <a:xfrm>
              <a:off x="1835696" y="5157192"/>
              <a:ext cx="360040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906826" y="3400691"/>
              <a:ext cx="360039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391822" y="2411591"/>
              <a:ext cx="360040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47867" y="4221088"/>
              <a:ext cx="360040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2915816" y="4221088"/>
              <a:ext cx="360040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419872" y="3356992"/>
              <a:ext cx="360040" cy="792088"/>
            </a:xfrm>
            <a:prstGeom prst="ellipse">
              <a:avLst/>
            </a:prstGeom>
            <a:noFill/>
            <a:ln w="5715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4663008"/>
            <a:ext cx="90364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fr-FR" sz="1600" dirty="0" err="1" smtClean="0">
                <a:solidFill>
                  <a:srgbClr val="000000"/>
                </a:solidFill>
              </a:rPr>
              <a:t>Meghdoot</a:t>
            </a:r>
            <a:r>
              <a:rPr lang="fr-FR" sz="1600" dirty="0" smtClean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sz="1600" dirty="0" err="1">
                <a:solidFill>
                  <a:srgbClr val="000000"/>
                </a:solidFill>
              </a:rPr>
              <a:t>works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only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starting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with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smtClean="0">
                <a:solidFill>
                  <a:srgbClr val="000000"/>
                </a:solidFill>
              </a:rPr>
              <a:t>« corner »</a:t>
            </a:r>
            <a:r>
              <a:rPr lang="fr-FR" sz="16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sz="1600" dirty="0">
                <a:solidFill>
                  <a:srgbClr val="000000"/>
                </a:solidFill>
              </a:rPr>
              <a:t> </a:t>
            </a:r>
            <a:r>
              <a:rPr lang="fr-FR" sz="1600" dirty="0" smtClean="0">
                <a:solidFill>
                  <a:srgbClr val="000000"/>
                </a:solidFill>
              </a:rPr>
              <a:t>inefficient </a:t>
            </a:r>
            <a:r>
              <a:rPr lang="fr-FR" sz="1600" dirty="0" err="1" smtClean="0">
                <a:solidFill>
                  <a:srgbClr val="000000"/>
                </a:solidFill>
              </a:rPr>
              <a:t>with</a:t>
            </a:r>
            <a:r>
              <a:rPr lang="fr-FR" sz="1600" dirty="0" smtClean="0">
                <a:solidFill>
                  <a:srgbClr val="000000"/>
                </a:solidFill>
              </a:rPr>
              <a:t> range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>
                <a:solidFill>
                  <a:srgbClr val="000000"/>
                </a:solidFill>
              </a:rPr>
              <a:t>M-CAN; claims: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N</a:t>
            </a:r>
            <a:r>
              <a:rPr lang="fr-FR" sz="1600" dirty="0" smtClean="0">
                <a:solidFill>
                  <a:srgbClr val="000000"/>
                </a:solidFill>
              </a:rPr>
              <a:t>o duplicate </a:t>
            </a:r>
            <a:r>
              <a:rPr lang="fr-FR" sz="1600" dirty="0">
                <a:solidFill>
                  <a:srgbClr val="000000"/>
                </a:solidFill>
              </a:rPr>
              <a:t>in </a:t>
            </a:r>
            <a:r>
              <a:rPr lang="fr-FR" sz="1600" dirty="0" smtClean="0">
                <a:solidFill>
                  <a:srgbClr val="000000"/>
                </a:solidFill>
              </a:rPr>
              <a:t>2D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F</a:t>
            </a:r>
            <a:r>
              <a:rPr lang="fr-FR" sz="1600" dirty="0" smtClean="0">
                <a:solidFill>
                  <a:srgbClr val="000000"/>
                </a:solidFill>
              </a:rPr>
              <a:t>ew </a:t>
            </a:r>
            <a:r>
              <a:rPr lang="fr-FR" sz="1600" dirty="0">
                <a:solidFill>
                  <a:srgbClr val="000000"/>
                </a:solidFill>
              </a:rPr>
              <a:t>duplicates in </a:t>
            </a:r>
            <a:r>
              <a:rPr lang="fr-FR" sz="1600" dirty="0" err="1">
                <a:solidFill>
                  <a:srgbClr val="000000"/>
                </a:solidFill>
              </a:rPr>
              <a:t>high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dimensionsional</a:t>
            </a:r>
            <a:r>
              <a:rPr lang="fr-FR" sz="1600" dirty="0">
                <a:solidFill>
                  <a:srgbClr val="000000"/>
                </a:solidFill>
              </a:rPr>
              <a:t> CAN (&lt;5%</a:t>
            </a:r>
            <a:r>
              <a:rPr lang="fr-FR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fr-FR" sz="1600" dirty="0" smtClean="0">
                <a:solidFill>
                  <a:srgbClr val="000000"/>
                </a:solidFill>
              </a:rPr>
              <a:t>Impossible to </a:t>
            </a:r>
            <a:r>
              <a:rPr lang="fr-FR" sz="1600" dirty="0" err="1" smtClean="0">
                <a:solidFill>
                  <a:srgbClr val="000000"/>
                </a:solidFill>
              </a:rPr>
              <a:t>get</a:t>
            </a:r>
            <a:r>
              <a:rPr lang="fr-FR" sz="1600" dirty="0" smtClean="0">
                <a:solidFill>
                  <a:srgbClr val="000000"/>
                </a:solidFill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</a:rPr>
              <a:t>rid</a:t>
            </a:r>
            <a:r>
              <a:rPr lang="fr-FR" sz="1600" dirty="0" smtClean="0">
                <a:solidFill>
                  <a:srgbClr val="000000"/>
                </a:solidFill>
              </a:rPr>
              <a:t> of all duplicates in </a:t>
            </a:r>
            <a:r>
              <a:rPr lang="fr-FR" sz="1600" dirty="0" err="1" smtClean="0">
                <a:solidFill>
                  <a:srgbClr val="000000"/>
                </a:solidFill>
              </a:rPr>
              <a:t>higher</a:t>
            </a:r>
            <a:r>
              <a:rPr lang="fr-FR" sz="1600" dirty="0" smtClean="0">
                <a:solidFill>
                  <a:srgbClr val="000000"/>
                </a:solidFill>
              </a:rPr>
              <a:t> dimensions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7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001967" y="5301208"/>
            <a:ext cx="4320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aseline="30000" dirty="0" smtClean="0"/>
              <a:t>[</a:t>
            </a:r>
            <a:r>
              <a:rPr lang="fr-FR" baseline="30000" dirty="0" err="1" smtClean="0"/>
              <a:t>Ratnasamy</a:t>
            </a:r>
            <a:r>
              <a:rPr lang="fr-FR" baseline="30000" dirty="0"/>
              <a:t>, </a:t>
            </a:r>
            <a:r>
              <a:rPr lang="fr-FR" baseline="30000" dirty="0" smtClean="0"/>
              <a:t>et al. </a:t>
            </a:r>
            <a:r>
              <a:rPr lang="fr-FR" baseline="30000" dirty="0" err="1" smtClean="0"/>
              <a:t>Networked</a:t>
            </a:r>
            <a:r>
              <a:rPr lang="fr-FR" baseline="30000" dirty="0" smtClean="0"/>
              <a:t> </a:t>
            </a:r>
            <a:r>
              <a:rPr lang="fr-FR" baseline="30000" dirty="0"/>
              <a:t>Group </a:t>
            </a:r>
            <a:r>
              <a:rPr lang="fr-FR" baseline="30000" dirty="0" smtClean="0"/>
              <a:t>Communication 2001]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012160" y="4725144"/>
            <a:ext cx="4320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aseline="30000" dirty="0" smtClean="0"/>
              <a:t>[Gupta et al. Middleware 2004]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9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5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Evaluating</a:t>
            </a:r>
            <a:r>
              <a:rPr lang="fr-FR" dirty="0" smtClean="0"/>
              <a:t> the impact of </a:t>
            </a:r>
            <a:r>
              <a:rPr lang="fr-FR" dirty="0" err="1" smtClean="0"/>
              <a:t>duplicated</a:t>
            </a:r>
            <a:r>
              <a:rPr lang="fr-FR" dirty="0" smtClean="0"/>
              <a:t> messages</a:t>
            </a:r>
            <a:endParaRPr lang="fr-FR" dirty="0"/>
          </a:p>
        </p:txBody>
      </p:sp>
      <p:pic>
        <p:nvPicPr>
          <p:cNvPr id="5" name="Espace réservé du contenu 4" descr="dissemination_delay_slid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28" r="-34828"/>
          <a:stretch>
            <a:fillRect/>
          </a:stretch>
        </p:blipFill>
        <p:spPr>
          <a:xfrm>
            <a:off x="-1692696" y="1143000"/>
            <a:ext cx="8150106" cy="4518249"/>
          </a:xfrm>
        </p:spPr>
      </p:pic>
      <p:pic>
        <p:nvPicPr>
          <p:cNvPr id="8" name="Image 7" descr="number_of_duplic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35" y="1143001"/>
            <a:ext cx="4803918" cy="451824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81424" y="256490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Flooding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31840" y="3573016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M-CAN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333552" y="4293096"/>
            <a:ext cx="15984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Our </a:t>
            </a:r>
            <a:r>
              <a:rPr lang="fr-FR" dirty="0" err="1" smtClean="0"/>
              <a:t>algorithm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13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objectives </a:t>
            </a:r>
            <a:r>
              <a:rPr lang="fr-FR" dirty="0" err="1" smtClean="0"/>
              <a:t>here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defRPr/>
            </a:pPr>
            <a:r>
              <a:rPr lang="en-GB" i="1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Is there an “optimal” broadcast algorithm for CAN?</a:t>
            </a:r>
            <a: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 Can we be sure</a:t>
            </a:r>
            <a:r>
              <a:rPr lang="en-GB" i="1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marL="0" indent="0" algn="ctr">
              <a:defRPr/>
            </a:pPr>
            <a:endParaRPr lang="en-GB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Ø"/>
              <a:defRPr/>
            </a:pPr>
            <a:endParaRPr lang="en-GB" i="1" dirty="0" smtClean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defRPr/>
            </a:pP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More generally, we think that providing mechanised formalisations of our systems:</a:t>
            </a:r>
            <a:endParaRPr lang="en-GB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SzPct val="90000"/>
              <a:buFont typeface="Wingdings" charset="2"/>
              <a:buChar char="Ø"/>
              <a:defRPr/>
            </a:pP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Increase </a:t>
            </a:r>
            <a:r>
              <a:rPr lang="en-GB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the confidence </a:t>
            </a: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in </a:t>
            </a:r>
            <a:r>
              <a:rPr lang="en-GB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the system</a:t>
            </a:r>
          </a:p>
          <a:p>
            <a:pPr>
              <a:buSzPct val="90000"/>
              <a:buFont typeface="Wingdings" charset="2"/>
              <a:buChar char="Ø"/>
              <a:defRPr/>
            </a:pPr>
            <a:r>
              <a:rPr lang="en-GB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Help </a:t>
            </a: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programmers implement </a:t>
            </a:r>
            <a:r>
              <a:rPr lang="en-GB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 (and efficient) </a:t>
            </a: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 systems</a:t>
            </a:r>
          </a:p>
          <a:p>
            <a:pPr>
              <a:buSzPct val="90000"/>
              <a:buFont typeface="Wingdings" charset="2"/>
              <a:buChar char="Ø"/>
              <a:defRPr/>
            </a:pPr>
            <a:r>
              <a:rPr lang="en-GB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HERE</a:t>
            </a:r>
            <a:r>
              <a:rPr lang="en-GB" i="1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: a framework to reason on CAN networks, focusing on communications and broadcasts</a:t>
            </a:r>
          </a:p>
          <a:p>
            <a:pPr marL="0" indent="0">
              <a:buSzPct val="90000"/>
              <a:defRPr/>
            </a:pPr>
            <a:r>
              <a:rPr lang="en-GB" i="1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+ a proof that there exists an optimal algorithm</a:t>
            </a:r>
            <a:endParaRPr lang="en-GB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fr-FR" dirty="0"/>
          </a:p>
        </p:txBody>
      </p:sp>
      <p:pic>
        <p:nvPicPr>
          <p:cNvPr id="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89732"/>
            <a:ext cx="94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ulle rectangulaire 5"/>
          <p:cNvSpPr/>
          <p:nvPr/>
        </p:nvSpPr>
        <p:spPr bwMode="auto">
          <a:xfrm>
            <a:off x="683568" y="2204863"/>
            <a:ext cx="5256585" cy="415131"/>
          </a:xfrm>
          <a:prstGeom prst="wedgeRectCallout">
            <a:avLst>
              <a:gd name="adj1" fmla="val -11325"/>
              <a:gd name="adj2" fmla="val -174976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9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 dirty="0" smtClean="0"/>
              <a:t>! Here: optimal = no duplicate !</a:t>
            </a:r>
            <a:endParaRPr lang="en-GB" sz="2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B794-139B-B14D-BC08-4BE1728A851A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 Mechanised model for CAN - FASE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57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OASISLudo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u Ludo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660066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modeleOASISLudo.potx</Template>
  <TotalTime>13380</TotalTime>
  <Words>1384</Words>
  <Application>Microsoft Macintosh PowerPoint</Application>
  <PresentationFormat>Présentation à l'écran (4:3)</PresentationFormat>
  <Paragraphs>268</Paragraphs>
  <Slides>26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modeleOASISLudo</vt:lpstr>
      <vt:lpstr>bleu Ludo</vt:lpstr>
      <vt:lpstr>Couv visuel et sommaire</vt:lpstr>
      <vt:lpstr>Image Photo Editor</vt:lpstr>
      <vt:lpstr>A Mechanized Model for CAN Protocols</vt:lpstr>
      <vt:lpstr>Context and Objectives</vt:lpstr>
      <vt:lpstr>General motivation: supporting RDF data storage</vt:lpstr>
      <vt:lpstr>CAN – General principles</vt:lpstr>
      <vt:lpstr>RDF queries</vt:lpstr>
      <vt:lpstr>Problem: cost of queries</vt:lpstr>
      <vt:lpstr>Duplicates: problem and existing solutions</vt:lpstr>
      <vt:lpstr>Evaluating the impact of duplicated messages</vt:lpstr>
      <vt:lpstr>Our objectives here</vt:lpstr>
      <vt:lpstr>A mechanised model of can</vt:lpstr>
      <vt:lpstr>Defining a CAN: First attempt</vt:lpstr>
      <vt:lpstr>Defining a CAN: A more general version</vt:lpstr>
      <vt:lpstr>Our definition: the most general one</vt:lpstr>
      <vt:lpstr>The formal version (math vs. Isabelle)</vt:lpstr>
      <vt:lpstr>broadcast and proofs</vt:lpstr>
      <vt:lpstr>Other definitions</vt:lpstr>
      <vt:lpstr>Defining broadcast - principles</vt:lpstr>
      <vt:lpstr>Naive optimal broadcast</vt:lpstr>
      <vt:lpstr>Overview of our framework</vt:lpstr>
      <vt:lpstr>Principle of the proofs</vt:lpstr>
      <vt:lpstr>Locality arguments:  Is it really a peer-to-peer solution?</vt:lpstr>
      <vt:lpstr>Conclusions and future works</vt:lpstr>
      <vt:lpstr>Conclusions: Results</vt:lpstr>
      <vt:lpstr>Conclusion: Mechanisation</vt:lpstr>
      <vt:lpstr>Current and future work</vt:lpstr>
      <vt:lpstr>THANK YOU 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Ludovic Henrio</dc:creator>
  <cp:lastModifiedBy>Ludovic Henrio</cp:lastModifiedBy>
  <cp:revision>172</cp:revision>
  <dcterms:created xsi:type="dcterms:W3CDTF">2008-09-03T08:20:19Z</dcterms:created>
  <dcterms:modified xsi:type="dcterms:W3CDTF">2013-04-27T08:41:31Z</dcterms:modified>
</cp:coreProperties>
</file>