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438" r:id="rId2"/>
    <p:sldId id="433" r:id="rId3"/>
    <p:sldId id="440" r:id="rId4"/>
    <p:sldId id="441" r:id="rId5"/>
    <p:sldId id="456" r:id="rId6"/>
    <p:sldId id="442" r:id="rId7"/>
    <p:sldId id="443" r:id="rId8"/>
    <p:sldId id="444" r:id="rId9"/>
    <p:sldId id="457" r:id="rId10"/>
    <p:sldId id="385" r:id="rId11"/>
    <p:sldId id="455" r:id="rId12"/>
    <p:sldId id="388" r:id="rId13"/>
    <p:sldId id="447" r:id="rId14"/>
    <p:sldId id="464" r:id="rId15"/>
    <p:sldId id="446" r:id="rId16"/>
    <p:sldId id="465" r:id="rId17"/>
    <p:sldId id="458" r:id="rId18"/>
    <p:sldId id="449" r:id="rId19"/>
    <p:sldId id="461" r:id="rId20"/>
    <p:sldId id="462" r:id="rId21"/>
    <p:sldId id="448" r:id="rId22"/>
    <p:sldId id="460" r:id="rId23"/>
    <p:sldId id="459" r:id="rId24"/>
    <p:sldId id="445" r:id="rId25"/>
    <p:sldId id="389" r:id="rId26"/>
    <p:sldId id="466" r:id="rId27"/>
    <p:sldId id="468" r:id="rId28"/>
    <p:sldId id="467" r:id="rId29"/>
    <p:sldId id="439" r:id="rId30"/>
  </p:sldIdLst>
  <p:sldSz cx="9144000" cy="6858000" type="screen4x3"/>
  <p:notesSz cx="6858000" cy="9144000"/>
  <p:custShowLst>
    <p:custShow name="Diaporama perso.1" id="0">
      <p:sldLst>
        <p:sld r:id="rId11"/>
        <p:sld r:id="rId13"/>
        <p:sld r:id="rId26"/>
      </p:sldLst>
    </p:custShow>
  </p:custShowLst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F7BF"/>
    <a:srgbClr val="99FFA0"/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4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83CE246F-4D02-7146-856C-D6DA2200DB0E}" type="datetime1">
              <a:rPr lang="en-US"/>
              <a:pPr>
                <a:defRPr/>
              </a:pPr>
              <a:t>6/5/13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E6B9152-0A10-2E44-8397-F87B57C6D6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0806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2A2B5EC3-A6DF-584D-9438-435305E4F4DB}" type="datetime1">
              <a:rPr lang="en-US"/>
              <a:pPr>
                <a:defRPr/>
              </a:pPr>
              <a:t>6/5/13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Cliquez pour modifier les styles du texte du masque</a:t>
            </a:r>
          </a:p>
          <a:p>
            <a:pPr lvl="1"/>
            <a:r>
              <a:rPr lang="en-US" noProof="0"/>
              <a:t>Deuxième niveau</a:t>
            </a:r>
          </a:p>
          <a:p>
            <a:pPr lvl="2"/>
            <a:r>
              <a:rPr lang="en-US" noProof="0"/>
              <a:t>Troisième niveau</a:t>
            </a:r>
          </a:p>
          <a:p>
            <a:pPr lvl="3"/>
            <a:r>
              <a:rPr lang="en-US" noProof="0"/>
              <a:t>Quatrième niveau</a:t>
            </a:r>
          </a:p>
          <a:p>
            <a:pPr lvl="4"/>
            <a:r>
              <a:rPr lang="en-US" noProof="0"/>
              <a:t>Cinquième niveau</a:t>
            </a:r>
            <a:endParaRPr lang="en-GB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FF3C20F-02C1-4B4F-8585-86128F7099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7062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No data sharing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sym typeface="Wingdings" pitchFamily="2" charset="2"/>
              </a:rPr>
              <a:t>	*</a:t>
            </a:r>
            <a:r>
              <a:rPr lang="en-US" baseline="0" dirty="0" smtClean="0">
                <a:sym typeface="Wingdings" pitchFamily="2" charset="2"/>
              </a:rPr>
              <a:t> active object location transparent – must pass by value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>
                <a:sym typeface="Wingdings" pitchFamily="2" charset="2"/>
              </a:rPr>
              <a:t>	* even if deploying several AO on a multi-core, still data copy overhead</a:t>
            </a:r>
          </a:p>
          <a:p>
            <a:pPr eaLnBrk="1" hangingPunct="1">
              <a:spcBef>
                <a:spcPct val="0"/>
              </a:spcBef>
            </a:pPr>
            <a:endParaRPr lang="en-US" dirty="0" smtClean="0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sym typeface="Wingdings" pitchFamily="2" charset="2"/>
              </a:rPr>
              <a:t>No re-entrant calls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sym typeface="Wingdings" pitchFamily="2" charset="2"/>
              </a:rPr>
              <a:t>	*</a:t>
            </a:r>
            <a:r>
              <a:rPr lang="en-US" baseline="0" dirty="0" smtClean="0">
                <a:sym typeface="Wingdings" pitchFamily="2" charset="2"/>
              </a:rPr>
              <a:t> deadlocking because of single-threaded nature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>
                <a:sym typeface="Wingdings" pitchFamily="2" charset="2"/>
              </a:rPr>
              <a:t>	* must rewrite application (at least tail recursive)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>
                <a:sym typeface="Wingdings" pitchFamily="2" charset="2"/>
              </a:rPr>
              <a:t>	</a:t>
            </a:r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30F12E3-3A64-4C02-917A-2BDCF84718C7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Pairwise relation tedious if many methods.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Inheritance very problematic.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0174F8-6B74-014B-BBB0-1F3C5643547A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 objects </a:t>
            </a:r>
          </a:p>
          <a:p>
            <a:r>
              <a:rPr lang="en-US" dirty="0" smtClean="0"/>
              <a:t>	*</a:t>
            </a:r>
            <a:r>
              <a:rPr lang="en-US" baseline="0" dirty="0" smtClean="0"/>
              <a:t> coarse grained structuring entities of distributed apps.</a:t>
            </a:r>
          </a:p>
          <a:p>
            <a:r>
              <a:rPr lang="en-US" baseline="0" dirty="0" smtClean="0"/>
              <a:t>	* part of a design pattern to decouple method invocation from execution</a:t>
            </a:r>
          </a:p>
          <a:p>
            <a:r>
              <a:rPr lang="en-US" baseline="0" dirty="0" smtClean="0"/>
              <a:t>	* this is done by the help of </a:t>
            </a:r>
            <a:r>
              <a:rPr lang="en-US" baseline="0" dirty="0" err="1" smtClean="0"/>
              <a:t>asynch</a:t>
            </a:r>
            <a:r>
              <a:rPr lang="en-US" baseline="0" dirty="0" smtClean="0"/>
              <a:t> calls and futures</a:t>
            </a:r>
          </a:p>
          <a:p>
            <a:r>
              <a:rPr lang="en-US" baseline="0" dirty="0" smtClean="0"/>
              <a:t>	* thanks to futures, location is transparent</a:t>
            </a:r>
          </a:p>
          <a:p>
            <a:r>
              <a:rPr lang="en-US" baseline="0" dirty="0" smtClean="0"/>
              <a:t>Internal structure</a:t>
            </a:r>
          </a:p>
          <a:p>
            <a:r>
              <a:rPr lang="en-US" baseline="0" dirty="0" smtClean="0"/>
              <a:t>	* request arrives into queue (invocation of method)</a:t>
            </a:r>
          </a:p>
          <a:p>
            <a:r>
              <a:rPr lang="en-US" baseline="0" dirty="0" smtClean="0"/>
              <a:t>	* executed one by one on the thread</a:t>
            </a:r>
          </a:p>
          <a:p>
            <a:r>
              <a:rPr lang="en-US" baseline="0" dirty="0" smtClean="0"/>
              <a:t>	* plain object is at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A50DC3-3E24-4D25-9A73-C380F76990C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134938" y="6330301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CDAFD-4E72-1444-AA90-972A347BADA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3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134938" y="6308725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pPr>
              <a:defRPr/>
            </a:pPr>
            <a:fld id="{C519E299-33DF-934B-9D4C-0006A25EE436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965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3352800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60338" y="2514600"/>
          <a:ext cx="1524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3" name="Image Photo Editor" r:id="rId3" imgW="1905266" imgH="838095" progId="">
                  <p:embed/>
                </p:oleObj>
              </mc:Choice>
              <mc:Fallback>
                <p:oleObj name="Image Photo Editor" r:id="rId3" imgW="1905266" imgH="8380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2514600"/>
                        <a:ext cx="15240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57150"/>
            <a:ext cx="1144587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449513"/>
            <a:ext cx="204152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333375"/>
            <a:ext cx="1890713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143000"/>
            <a:ext cx="8737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7863" y="3886200"/>
            <a:ext cx="7721600" cy="17526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5058D-5566-4341-8A85-467F13AE79F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88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DED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304800"/>
            <a:ext cx="82629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9738" y="1295400"/>
            <a:ext cx="824706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F25B63AE-010E-B24E-9850-4BA29F6891F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28600" y="152400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Arial" charset="0"/>
        <a:buChar char="•"/>
        <a:defRPr kumimoji="1" sz="24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Symbol" charset="0"/>
        <a:buChar char="-"/>
        <a:defRPr kumimoji="1"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Monotype Sorts" charset="0"/>
        <a:buChar char="l"/>
        <a:defRPr kumimoji="1"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Monotype Sorts" charset="0"/>
        <a:buChar char="3"/>
        <a:defRPr kumimoji="1"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Oct. 2012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>
            <a:off x="253999" y="889675"/>
            <a:ext cx="8640234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defTabSz="762000" eaLnBrk="0" hangingPunct="0">
              <a:lnSpc>
                <a:spcPct val="90000"/>
              </a:lnSpc>
              <a:spcAft>
                <a:spcPts val="1200"/>
              </a:spcAft>
            </a:pPr>
            <a:r>
              <a:rPr lang="en-US" sz="4000" b="1" dirty="0">
                <a:latin typeface="Helvetica" pitchFamily="34" charset="0"/>
              </a:rPr>
              <a:t>Multi-threaded Active Objects </a:t>
            </a:r>
          </a:p>
        </p:txBody>
      </p:sp>
      <p:sp>
        <p:nvSpPr>
          <p:cNvPr id="1031" name="Rectangle 4"/>
          <p:cNvSpPr>
            <a:spLocks noChangeArrowheads="1"/>
          </p:cNvSpPr>
          <p:nvPr/>
        </p:nvSpPr>
        <p:spPr bwMode="auto">
          <a:xfrm>
            <a:off x="1055511" y="2795588"/>
            <a:ext cx="492478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506589" y="358776"/>
            <a:ext cx="8009467" cy="71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6988" rIns="63500" bIns="26988">
            <a:spAutoFit/>
          </a:bodyPr>
          <a:lstStyle/>
          <a:p>
            <a:pPr algn="ctr" defTabSz="766763" eaLnBrk="0" hangingPunct="0">
              <a:lnSpc>
                <a:spcPct val="85000"/>
              </a:lnSpc>
            </a:pPr>
            <a:endParaRPr lang="en-US" sz="2500">
              <a:solidFill>
                <a:schemeClr val="tx2"/>
              </a:solidFill>
              <a:latin typeface="Times New Roman" pitchFamily="18" charset="0"/>
            </a:endParaRPr>
          </a:p>
          <a:p>
            <a:pPr algn="ctr" defTabSz="766763" eaLnBrk="0" hangingPunct="0">
              <a:lnSpc>
                <a:spcPct val="85000"/>
              </a:lnSpc>
            </a:pPr>
            <a:endParaRPr lang="en-US" sz="25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3863976"/>
            <a:ext cx="9144000" cy="47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457200" indent="-457200" algn="ctr" defTabSz="762000">
              <a:lnSpc>
                <a:spcPct val="145000"/>
              </a:lnSpc>
            </a:pPr>
            <a:r>
              <a:rPr lang="en-US" dirty="0" smtClean="0">
                <a:solidFill>
                  <a:srgbClr val="5F5F5F"/>
                </a:solidFill>
              </a:rPr>
              <a:t> </a:t>
            </a:r>
            <a:endParaRPr lang="en-US" dirty="0">
              <a:solidFill>
                <a:srgbClr val="00246C"/>
              </a:solidFill>
              <a:latin typeface="Helvetica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3999" y="3675521"/>
            <a:ext cx="8005304" cy="68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defTabSz="762000">
              <a:lnSpc>
                <a:spcPct val="145000"/>
              </a:lnSpc>
            </a:pPr>
            <a:r>
              <a:rPr lang="fr-FR" sz="2800" u="sng" dirty="0"/>
              <a:t>Ludovic </a:t>
            </a:r>
            <a:r>
              <a:rPr lang="fr-FR" sz="2800" u="sng" dirty="0" smtClean="0"/>
              <a:t>Henrio</a:t>
            </a:r>
            <a:r>
              <a:rPr lang="fr-FR" sz="2800" dirty="0" smtClean="0"/>
              <a:t>, </a:t>
            </a:r>
            <a:r>
              <a:rPr lang="fr-FR" sz="2800" dirty="0"/>
              <a:t>Fabrice </a:t>
            </a:r>
            <a:r>
              <a:rPr lang="fr-FR" sz="2800" dirty="0" smtClean="0"/>
              <a:t>Huet, </a:t>
            </a:r>
            <a:r>
              <a:rPr lang="fr-FR" sz="2800" dirty="0" err="1"/>
              <a:t>Zsolt</a:t>
            </a:r>
            <a:r>
              <a:rPr lang="fr-FR" sz="2800" dirty="0"/>
              <a:t> </a:t>
            </a:r>
            <a:r>
              <a:rPr lang="fr-FR" sz="2800" dirty="0" err="1" smtClean="0"/>
              <a:t>Istvàn</a:t>
            </a:r>
            <a:r>
              <a:rPr lang="fr-FR" sz="2800" dirty="0" smtClean="0"/>
              <a:t> </a:t>
            </a:r>
            <a:endParaRPr lang="fr-FR" sz="2800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1908733" y="632322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June </a:t>
            </a:r>
            <a:r>
              <a:rPr lang="en-US" sz="2400" dirty="0" smtClean="0"/>
              <a:t>2013 </a:t>
            </a:r>
            <a:r>
              <a:rPr lang="en-US" sz="2400" dirty="0" smtClean="0"/>
              <a:t>– </a:t>
            </a:r>
            <a:r>
              <a:rPr lang="en-US" sz="2400" dirty="0" err="1" smtClean="0"/>
              <a:t>Coordination@Florence</a:t>
            </a:r>
            <a:endParaRPr lang="en-US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416" y="5015290"/>
            <a:ext cx="3169557" cy="81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328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Multi-active objects</a:t>
            </a:r>
          </a:p>
        </p:txBody>
      </p:sp>
      <p:sp>
        <p:nvSpPr>
          <p:cNvPr id="55298" name="Espace réservé du contenu 2"/>
          <p:cNvSpPr>
            <a:spLocks noGrp="1"/>
          </p:cNvSpPr>
          <p:nvPr>
            <p:ph idx="1"/>
          </p:nvPr>
        </p:nvSpPr>
        <p:spPr>
          <a:xfrm>
            <a:off x="439738" y="1295400"/>
            <a:ext cx="8247062" cy="5029200"/>
          </a:xfrm>
        </p:spPr>
        <p:txBody>
          <a:bodyPr/>
          <a:lstStyle/>
          <a:p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programming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model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that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mixes local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parallelism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and distribution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with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high-level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programming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constructs</a:t>
            </a:r>
            <a:endParaRPr lang="fr-FR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Execute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several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requests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in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parallel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but in a </a:t>
            </a:r>
            <a:r>
              <a:rPr lang="fr-FR" i="1" dirty="0" err="1" smtClean="0">
                <a:latin typeface="Arial" charset="0"/>
                <a:ea typeface="ＭＳ Ｐゴシック" charset="0"/>
                <a:cs typeface="ＭＳ Ｐゴシック" charset="0"/>
              </a:rPr>
              <a:t>controlled</a:t>
            </a:r>
            <a:r>
              <a:rPr lang="fr-FR" i="1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i="1" dirty="0" err="1" smtClean="0">
                <a:latin typeface="Arial" charset="0"/>
                <a:ea typeface="ＭＳ Ｐゴシック" charset="0"/>
                <a:cs typeface="ＭＳ Ｐゴシック" charset="0"/>
              </a:rPr>
              <a:t>manner</a:t>
            </a:r>
            <a:endParaRPr lang="fr-FR" i="1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2443237" y="3663676"/>
            <a:ext cx="2353215" cy="4556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9" name="Connecteur droit 41"/>
          <p:cNvCxnSpPr>
            <a:cxnSpLocks noChangeShapeType="1"/>
          </p:cNvCxnSpPr>
          <p:nvPr/>
        </p:nvCxnSpPr>
        <p:spPr bwMode="auto">
          <a:xfrm rot="5400000">
            <a:off x="2587447" y="3891482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Connecteur droit 42"/>
          <p:cNvCxnSpPr>
            <a:cxnSpLocks noChangeShapeType="1"/>
          </p:cNvCxnSpPr>
          <p:nvPr/>
        </p:nvCxnSpPr>
        <p:spPr bwMode="auto">
          <a:xfrm rot="5400000">
            <a:off x="2969240" y="3889101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Connecteur droit 43"/>
          <p:cNvCxnSpPr>
            <a:cxnSpLocks noChangeShapeType="1"/>
          </p:cNvCxnSpPr>
          <p:nvPr/>
        </p:nvCxnSpPr>
        <p:spPr bwMode="auto">
          <a:xfrm rot="5400000">
            <a:off x="3351828" y="3885926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Connecteur droit 44"/>
          <p:cNvCxnSpPr>
            <a:cxnSpLocks noChangeShapeType="1"/>
          </p:cNvCxnSpPr>
          <p:nvPr/>
        </p:nvCxnSpPr>
        <p:spPr bwMode="auto">
          <a:xfrm rot="5400000">
            <a:off x="3732829" y="3884338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Connecteur droit 45"/>
          <p:cNvCxnSpPr>
            <a:cxnSpLocks noChangeShapeType="1"/>
          </p:cNvCxnSpPr>
          <p:nvPr/>
        </p:nvCxnSpPr>
        <p:spPr bwMode="auto">
          <a:xfrm rot="5400000">
            <a:off x="4115416" y="3881163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2967653" y="4805088"/>
            <a:ext cx="15240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endParaRPr lang="en-GB" sz="2400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Ellipse 75"/>
          <p:cNvSpPr>
            <a:spLocks noChangeArrowheads="1"/>
          </p:cNvSpPr>
          <p:nvPr/>
        </p:nvSpPr>
        <p:spPr bwMode="auto">
          <a:xfrm>
            <a:off x="2535259" y="3777976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164753" y="4805088"/>
            <a:ext cx="12954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add() {</a:t>
            </a:r>
          </a:p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…</a:t>
            </a:r>
          </a:p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… }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612553" y="4805088"/>
            <a:ext cx="14605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monitor(){…</a:t>
            </a:r>
          </a:p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… }</a:t>
            </a:r>
          </a:p>
        </p:txBody>
      </p:sp>
      <p:sp>
        <p:nvSpPr>
          <p:cNvPr id="18" name="Ellipse 75"/>
          <p:cNvSpPr>
            <a:spLocks noChangeArrowheads="1"/>
          </p:cNvSpPr>
          <p:nvPr/>
        </p:nvSpPr>
        <p:spPr bwMode="auto">
          <a:xfrm>
            <a:off x="3267691" y="3774801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9" name="Ellipse 75"/>
          <p:cNvSpPr>
            <a:spLocks noChangeArrowheads="1"/>
          </p:cNvSpPr>
          <p:nvPr/>
        </p:nvSpPr>
        <p:spPr bwMode="auto">
          <a:xfrm>
            <a:off x="2920028" y="3789088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20" name="Ellipse 75"/>
          <p:cNvSpPr>
            <a:spLocks noChangeArrowheads="1"/>
          </p:cNvSpPr>
          <p:nvPr/>
        </p:nvSpPr>
        <p:spPr bwMode="auto">
          <a:xfrm>
            <a:off x="3615353" y="3789088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21" name="Connecteur droit avec flèche 2"/>
          <p:cNvCxnSpPr>
            <a:cxnSpLocks noChangeShapeType="1"/>
            <a:stCxn id="15" idx="5"/>
            <a:endCxn id="14" idx="0"/>
          </p:cNvCxnSpPr>
          <p:nvPr/>
        </p:nvCxnSpPr>
        <p:spPr bwMode="auto">
          <a:xfrm>
            <a:off x="2730381" y="3940578"/>
            <a:ext cx="999272" cy="8645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Connecteur droit avec flèche 44"/>
          <p:cNvCxnSpPr>
            <a:cxnSpLocks noChangeShapeType="1"/>
            <a:endCxn id="16" idx="0"/>
          </p:cNvCxnSpPr>
          <p:nvPr/>
        </p:nvCxnSpPr>
        <p:spPr bwMode="auto">
          <a:xfrm>
            <a:off x="3089891" y="3979588"/>
            <a:ext cx="2722562" cy="825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Connecteur droit avec flèche 46"/>
          <p:cNvCxnSpPr>
            <a:cxnSpLocks noChangeShapeType="1"/>
            <a:stCxn id="20" idx="5"/>
            <a:endCxn id="17" idx="0"/>
          </p:cNvCxnSpPr>
          <p:nvPr/>
        </p:nvCxnSpPr>
        <p:spPr bwMode="auto">
          <a:xfrm>
            <a:off x="3810475" y="3951690"/>
            <a:ext cx="3532328" cy="85339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ZoneTexte 64"/>
          <p:cNvSpPr txBox="1">
            <a:spLocks noChangeArrowheads="1"/>
          </p:cNvSpPr>
          <p:nvPr/>
        </p:nvSpPr>
        <p:spPr bwMode="auto">
          <a:xfrm>
            <a:off x="2983528" y="4913038"/>
            <a:ext cx="109146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191919"/>
                </a:solidFill>
              </a:rPr>
              <a:t>add() {</a:t>
            </a:r>
          </a:p>
          <a:p>
            <a:pPr eaLnBrk="1" hangingPunct="1"/>
            <a:r>
              <a:rPr lang="en-GB" dirty="0" smtClean="0">
                <a:solidFill>
                  <a:srgbClr val="191919"/>
                </a:solidFill>
              </a:rPr>
              <a:t>…</a:t>
            </a:r>
            <a:endParaRPr lang="en-GB" dirty="0">
              <a:solidFill>
                <a:srgbClr val="191919"/>
              </a:solidFill>
            </a:endParaRPr>
          </a:p>
          <a:p>
            <a:pPr eaLnBrk="1" hangingPunct="1"/>
            <a:r>
              <a:rPr lang="en-GB" dirty="0">
                <a:solidFill>
                  <a:srgbClr val="191919"/>
                </a:solidFill>
              </a:rPr>
              <a:t>}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096116" y="4201838"/>
            <a:ext cx="6557962" cy="4619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fr-FR" sz="2400" dirty="0" err="1"/>
              <a:t>Provided</a:t>
            </a:r>
            <a:r>
              <a:rPr lang="fr-FR" sz="2400" dirty="0"/>
              <a:t> </a:t>
            </a:r>
            <a:r>
              <a:rPr lang="fr-FR" sz="2400" dirty="0" err="1"/>
              <a:t>add</a:t>
            </a:r>
            <a:r>
              <a:rPr lang="fr-FR" sz="2400" dirty="0"/>
              <a:t>, </a:t>
            </a:r>
            <a:r>
              <a:rPr lang="fr-FR" sz="2400" dirty="0" err="1"/>
              <a:t>add</a:t>
            </a:r>
            <a:r>
              <a:rPr lang="fr-FR" sz="2400" dirty="0"/>
              <a:t> and monitor are </a:t>
            </a:r>
            <a:r>
              <a:rPr lang="fr-FR" sz="2400" i="1" dirty="0"/>
              <a:t>compatible</a:t>
            </a:r>
          </a:p>
        </p:txBody>
      </p:sp>
      <p:sp>
        <p:nvSpPr>
          <p:cNvPr id="26" name="ZoneTexte 14"/>
          <p:cNvSpPr txBox="1">
            <a:spLocks noChangeArrowheads="1"/>
          </p:cNvSpPr>
          <p:nvPr/>
        </p:nvSpPr>
        <p:spPr bwMode="auto">
          <a:xfrm rot="18171117">
            <a:off x="2931879" y="2903578"/>
            <a:ext cx="1122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3200" dirty="0" err="1"/>
              <a:t>join</a:t>
            </a:r>
            <a:r>
              <a:rPr lang="fr-FR" sz="3200" dirty="0"/>
              <a:t>()</a:t>
            </a:r>
          </a:p>
        </p:txBody>
      </p:sp>
      <p:sp>
        <p:nvSpPr>
          <p:cNvPr id="2" name="Rectangle à coins arrondis 1"/>
          <p:cNvSpPr/>
          <p:nvPr/>
        </p:nvSpPr>
        <p:spPr bwMode="auto">
          <a:xfrm>
            <a:off x="1485492" y="3231964"/>
            <a:ext cx="7201308" cy="3005159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496291" y="6006290"/>
            <a:ext cx="517104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fr-FR" sz="2400" dirty="0" smtClean="0"/>
              <a:t>Note: monitor </a:t>
            </a:r>
            <a:r>
              <a:rPr lang="fr-FR" sz="2400" dirty="0" err="1" smtClean="0"/>
              <a:t>is</a:t>
            </a:r>
            <a:r>
              <a:rPr lang="fr-FR" sz="2400" dirty="0" smtClean="0"/>
              <a:t> compatible </a:t>
            </a:r>
            <a:r>
              <a:rPr lang="fr-FR" sz="2400" dirty="0" err="1" smtClean="0"/>
              <a:t>with</a:t>
            </a:r>
            <a:r>
              <a:rPr lang="fr-FR" sz="2400" dirty="0" smtClean="0"/>
              <a:t> </a:t>
            </a:r>
            <a:r>
              <a:rPr lang="fr-FR" sz="2400" dirty="0" err="1" smtClean="0"/>
              <a:t>join</a:t>
            </a:r>
            <a:endParaRPr lang="fr-FR" sz="2400" i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Scheduling</a:t>
            </a:r>
            <a:r>
              <a:rPr lang="fr-FR" dirty="0" smtClean="0"/>
              <a:t> </a:t>
            </a:r>
            <a:r>
              <a:rPr lang="fr-FR" dirty="0" err="1" smtClean="0"/>
              <a:t>Requests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 « optimal » </a:t>
            </a:r>
            <a:r>
              <a:rPr lang="fr-FR" dirty="0" err="1" smtClean="0"/>
              <a:t>request</a:t>
            </a:r>
            <a:r>
              <a:rPr lang="fr-FR" dirty="0" smtClean="0"/>
              <a:t> </a:t>
            </a:r>
            <a:r>
              <a:rPr lang="fr-FR" dirty="0" err="1" smtClean="0"/>
              <a:t>policy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« </a:t>
            </a:r>
            <a:r>
              <a:rPr lang="fr-FR" dirty="0" err="1" smtClean="0"/>
              <a:t>maximizes</a:t>
            </a:r>
            <a:r>
              <a:rPr lang="fr-FR" dirty="0" smtClean="0"/>
              <a:t> </a:t>
            </a:r>
            <a:r>
              <a:rPr lang="fr-FR" dirty="0" err="1" smtClean="0"/>
              <a:t>parallelism</a:t>
            </a:r>
            <a:r>
              <a:rPr lang="fr-FR" dirty="0" smtClean="0"/>
              <a:t> »:</a:t>
            </a:r>
          </a:p>
          <a:p>
            <a:pPr lvl="1">
              <a:buFont typeface="Lucida Grande"/>
              <a:buChar char="➜"/>
            </a:pPr>
            <a:r>
              <a:rPr lang="fr-FR" dirty="0" smtClean="0"/>
              <a:t>Schedule a new </a:t>
            </a:r>
            <a:r>
              <a:rPr lang="fr-FR" dirty="0" err="1" smtClean="0"/>
              <a:t>request</a:t>
            </a:r>
            <a:r>
              <a:rPr lang="fr-FR" dirty="0" smtClean="0"/>
              <a:t> as </a:t>
            </a:r>
            <a:r>
              <a:rPr lang="fr-FR" dirty="0" err="1" smtClean="0"/>
              <a:t>soon</a:t>
            </a:r>
            <a:r>
              <a:rPr lang="fr-FR" dirty="0" smtClean="0"/>
              <a:t> as possible (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compatible </a:t>
            </a:r>
            <a:r>
              <a:rPr lang="fr-FR" dirty="0" err="1" smtClean="0"/>
              <a:t>with</a:t>
            </a:r>
            <a:r>
              <a:rPr lang="fr-FR" dirty="0" smtClean="0"/>
              <a:t> all the </a:t>
            </a:r>
            <a:r>
              <a:rPr lang="fr-FR" dirty="0" err="1" smtClean="0"/>
              <a:t>served</a:t>
            </a:r>
            <a:r>
              <a:rPr lang="fr-FR" dirty="0" smtClean="0"/>
              <a:t> </a:t>
            </a:r>
            <a:r>
              <a:rPr lang="fr-FR" dirty="0" err="1" smtClean="0"/>
              <a:t>ones</a:t>
            </a:r>
            <a:r>
              <a:rPr lang="fr-FR" dirty="0" smtClean="0"/>
              <a:t>)</a:t>
            </a:r>
          </a:p>
          <a:p>
            <a:pPr lvl="1">
              <a:buFont typeface="Lucida Grande"/>
              <a:buChar char="➜"/>
            </a:pPr>
            <a:r>
              <a:rPr lang="fr-FR" dirty="0" smtClean="0"/>
              <a:t>Serve </a:t>
            </a:r>
            <a:r>
              <a:rPr lang="fr-FR" dirty="0" err="1" smtClean="0"/>
              <a:t>it</a:t>
            </a:r>
            <a:r>
              <a:rPr lang="fr-FR" dirty="0" smtClean="0"/>
              <a:t> in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others</a:t>
            </a:r>
            <a:endParaRPr lang="fr-FR" dirty="0" smtClean="0"/>
          </a:p>
          <a:p>
            <a:pPr lvl="1">
              <a:buFont typeface="Lucida Grande"/>
              <a:buChar char="➜"/>
            </a:pPr>
            <a:r>
              <a:rPr lang="fr-FR" dirty="0" smtClean="0"/>
              <a:t>Serves</a:t>
            </a:r>
          </a:p>
          <a:p>
            <a:pPr lvl="2"/>
            <a:r>
              <a:rPr lang="fr-FR" sz="2400" dirty="0" err="1" smtClean="0"/>
              <a:t>Either</a:t>
            </a:r>
            <a:r>
              <a:rPr lang="fr-FR" sz="2400" dirty="0" smtClean="0"/>
              <a:t> the first </a:t>
            </a:r>
            <a:r>
              <a:rPr lang="fr-FR" sz="2400" dirty="0" err="1" smtClean="0"/>
              <a:t>request</a:t>
            </a:r>
            <a:endParaRPr lang="fr-FR" sz="2400" dirty="0" smtClean="0"/>
          </a:p>
          <a:p>
            <a:pPr lvl="2"/>
            <a:r>
              <a:rPr lang="fr-FR" sz="2400" dirty="0" smtClean="0"/>
              <a:t>Or the second if </a:t>
            </a:r>
            <a:r>
              <a:rPr lang="fr-FR" sz="2400" dirty="0" err="1" smtClean="0"/>
              <a:t>it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compatible </a:t>
            </a:r>
            <a:r>
              <a:rPr lang="fr-FR" sz="2400" dirty="0" err="1" smtClean="0"/>
              <a:t>with</a:t>
            </a:r>
            <a:r>
              <a:rPr lang="fr-FR" sz="2400" dirty="0" smtClean="0"/>
              <a:t> the first one (and the </a:t>
            </a:r>
            <a:r>
              <a:rPr lang="fr-FR" sz="2400" dirty="0" err="1" smtClean="0"/>
              <a:t>served</a:t>
            </a:r>
            <a:r>
              <a:rPr lang="fr-FR" sz="2400" dirty="0" smtClean="0"/>
              <a:t> </a:t>
            </a:r>
            <a:r>
              <a:rPr lang="fr-FR" sz="2400" dirty="0" err="1" smtClean="0"/>
              <a:t>ones</a:t>
            </a:r>
            <a:r>
              <a:rPr lang="fr-FR" sz="2400" dirty="0" smtClean="0"/>
              <a:t>)</a:t>
            </a:r>
          </a:p>
          <a:p>
            <a:pPr lvl="2"/>
            <a:r>
              <a:rPr lang="fr-FR" sz="2400" dirty="0" smtClean="0"/>
              <a:t>Or the </a:t>
            </a:r>
            <a:r>
              <a:rPr lang="fr-FR" sz="2400" dirty="0" err="1" smtClean="0"/>
              <a:t>third</a:t>
            </a:r>
            <a:r>
              <a:rPr lang="fr-FR" sz="2400" dirty="0" smtClean="0"/>
              <a:t> one …</a:t>
            </a:r>
            <a:endParaRPr lang="fr-FR" sz="2400" dirty="0"/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5262371" y="3807388"/>
            <a:ext cx="2743200" cy="4556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6" name="Connecteur droit 39"/>
          <p:cNvCxnSpPr>
            <a:cxnSpLocks noChangeShapeType="1"/>
          </p:cNvCxnSpPr>
          <p:nvPr/>
        </p:nvCxnSpPr>
        <p:spPr bwMode="auto">
          <a:xfrm rot="5400000">
            <a:off x="5413184" y="4035988"/>
            <a:ext cx="4603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eur droit 41"/>
          <p:cNvCxnSpPr>
            <a:cxnSpLocks noChangeShapeType="1"/>
          </p:cNvCxnSpPr>
          <p:nvPr/>
        </p:nvCxnSpPr>
        <p:spPr bwMode="auto">
          <a:xfrm rot="5400000">
            <a:off x="5796565" y="4035194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Connecteur droit 42"/>
          <p:cNvCxnSpPr>
            <a:cxnSpLocks noChangeShapeType="1"/>
          </p:cNvCxnSpPr>
          <p:nvPr/>
        </p:nvCxnSpPr>
        <p:spPr bwMode="auto">
          <a:xfrm rot="5400000">
            <a:off x="6178358" y="4032813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Connecteur droit 43"/>
          <p:cNvCxnSpPr>
            <a:cxnSpLocks noChangeShapeType="1"/>
          </p:cNvCxnSpPr>
          <p:nvPr/>
        </p:nvCxnSpPr>
        <p:spPr bwMode="auto">
          <a:xfrm rot="5400000">
            <a:off x="6560946" y="4029638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Connecteur droit 44"/>
          <p:cNvCxnSpPr>
            <a:cxnSpLocks noChangeShapeType="1"/>
          </p:cNvCxnSpPr>
          <p:nvPr/>
        </p:nvCxnSpPr>
        <p:spPr bwMode="auto">
          <a:xfrm rot="5400000">
            <a:off x="6941947" y="4028050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Connecteur droit 45"/>
          <p:cNvCxnSpPr>
            <a:cxnSpLocks noChangeShapeType="1"/>
          </p:cNvCxnSpPr>
          <p:nvPr/>
        </p:nvCxnSpPr>
        <p:spPr bwMode="auto">
          <a:xfrm rot="5400000">
            <a:off x="7324534" y="4024875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Ellipse 75"/>
          <p:cNvSpPr>
            <a:spLocks noChangeArrowheads="1"/>
          </p:cNvSpPr>
          <p:nvPr/>
        </p:nvSpPr>
        <p:spPr bwMode="auto">
          <a:xfrm>
            <a:off x="5338571" y="3921688"/>
            <a:ext cx="228600" cy="1905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3" name="Ellipse 75"/>
          <p:cNvSpPr>
            <a:spLocks noChangeArrowheads="1"/>
          </p:cNvSpPr>
          <p:nvPr/>
        </p:nvSpPr>
        <p:spPr bwMode="auto">
          <a:xfrm>
            <a:off x="5719571" y="3921688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4" name="Ellipse 75"/>
          <p:cNvSpPr>
            <a:spLocks noChangeArrowheads="1"/>
          </p:cNvSpPr>
          <p:nvPr/>
        </p:nvSpPr>
        <p:spPr bwMode="auto">
          <a:xfrm>
            <a:off x="6129146" y="3932800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5" name="Ellipse 75"/>
          <p:cNvSpPr>
            <a:spLocks noChangeArrowheads="1"/>
          </p:cNvSpPr>
          <p:nvPr/>
        </p:nvSpPr>
        <p:spPr bwMode="auto">
          <a:xfrm>
            <a:off x="6510146" y="3918513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6" name="Rectangle 37"/>
          <p:cNvSpPr>
            <a:spLocks noChangeArrowheads="1"/>
          </p:cNvSpPr>
          <p:nvPr/>
        </p:nvSpPr>
        <p:spPr bwMode="auto">
          <a:xfrm>
            <a:off x="5290946" y="5260103"/>
            <a:ext cx="2743200" cy="4556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17" name="Connecteur droit 39"/>
          <p:cNvCxnSpPr>
            <a:cxnSpLocks noChangeShapeType="1"/>
          </p:cNvCxnSpPr>
          <p:nvPr/>
        </p:nvCxnSpPr>
        <p:spPr bwMode="auto">
          <a:xfrm rot="5400000">
            <a:off x="5441759" y="5488703"/>
            <a:ext cx="4603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Connecteur droit 41"/>
          <p:cNvCxnSpPr>
            <a:cxnSpLocks noChangeShapeType="1"/>
          </p:cNvCxnSpPr>
          <p:nvPr/>
        </p:nvCxnSpPr>
        <p:spPr bwMode="auto">
          <a:xfrm rot="5400000">
            <a:off x="5825140" y="5487909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eur droit 42"/>
          <p:cNvCxnSpPr>
            <a:cxnSpLocks noChangeShapeType="1"/>
          </p:cNvCxnSpPr>
          <p:nvPr/>
        </p:nvCxnSpPr>
        <p:spPr bwMode="auto">
          <a:xfrm rot="5400000">
            <a:off x="6206933" y="5485528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Connecteur droit 43"/>
          <p:cNvCxnSpPr>
            <a:cxnSpLocks noChangeShapeType="1"/>
          </p:cNvCxnSpPr>
          <p:nvPr/>
        </p:nvCxnSpPr>
        <p:spPr bwMode="auto">
          <a:xfrm rot="5400000">
            <a:off x="6589521" y="5482353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Connecteur droit 44"/>
          <p:cNvCxnSpPr>
            <a:cxnSpLocks noChangeShapeType="1"/>
          </p:cNvCxnSpPr>
          <p:nvPr/>
        </p:nvCxnSpPr>
        <p:spPr bwMode="auto">
          <a:xfrm rot="5400000">
            <a:off x="6970522" y="5480765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Connecteur droit 45"/>
          <p:cNvCxnSpPr>
            <a:cxnSpLocks noChangeShapeType="1"/>
          </p:cNvCxnSpPr>
          <p:nvPr/>
        </p:nvCxnSpPr>
        <p:spPr bwMode="auto">
          <a:xfrm rot="5400000">
            <a:off x="7353109" y="5477590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Ellipse 75"/>
          <p:cNvSpPr>
            <a:spLocks noChangeArrowheads="1"/>
          </p:cNvSpPr>
          <p:nvPr/>
        </p:nvSpPr>
        <p:spPr bwMode="auto">
          <a:xfrm>
            <a:off x="5765687" y="5374403"/>
            <a:ext cx="228600" cy="1905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24" name="Ellipse 75"/>
          <p:cNvSpPr>
            <a:spLocks noChangeArrowheads="1"/>
          </p:cNvSpPr>
          <p:nvPr/>
        </p:nvSpPr>
        <p:spPr bwMode="auto">
          <a:xfrm>
            <a:off x="5390131" y="5374403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25" name="Ellipse 75"/>
          <p:cNvSpPr>
            <a:spLocks noChangeArrowheads="1"/>
          </p:cNvSpPr>
          <p:nvPr/>
        </p:nvSpPr>
        <p:spPr bwMode="auto">
          <a:xfrm>
            <a:off x="6157721" y="5385515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26" name="Ellipse 75"/>
          <p:cNvSpPr>
            <a:spLocks noChangeArrowheads="1"/>
          </p:cNvSpPr>
          <p:nvPr/>
        </p:nvSpPr>
        <p:spPr bwMode="auto">
          <a:xfrm>
            <a:off x="6538721" y="5371228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28" name="Connecteur en arc 27"/>
          <p:cNvCxnSpPr>
            <a:stCxn id="24" idx="5"/>
            <a:endCxn id="23" idx="5"/>
          </p:cNvCxnSpPr>
          <p:nvPr/>
        </p:nvCxnSpPr>
        <p:spPr bwMode="auto">
          <a:xfrm rot="16200000" flipH="1">
            <a:off x="5773031" y="5349227"/>
            <a:ext cx="12700" cy="375556"/>
          </a:xfrm>
          <a:prstGeom prst="curvedConnector3">
            <a:avLst>
              <a:gd name="adj1" fmla="val 2019669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0" name="ZoneTexte 29"/>
          <p:cNvSpPr txBox="1"/>
          <p:nvPr/>
        </p:nvSpPr>
        <p:spPr>
          <a:xfrm>
            <a:off x="5137631" y="5692801"/>
            <a:ext cx="167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compatible</a:t>
            </a:r>
            <a:endParaRPr lang="fr-FR" sz="2400" dirty="0"/>
          </a:p>
        </p:txBody>
      </p:sp>
      <p:sp>
        <p:nvSpPr>
          <p:cNvPr id="29" name="Rectangle 28"/>
          <p:cNvSpPr/>
          <p:nvPr/>
        </p:nvSpPr>
        <p:spPr>
          <a:xfrm>
            <a:off x="251464" y="4386792"/>
            <a:ext cx="8599713" cy="20125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Compatibility = </a:t>
            </a:r>
          </a:p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requests can execute at the same time </a:t>
            </a:r>
          </a:p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and can be re-ordered</a:t>
            </a:r>
            <a:endParaRPr lang="en-GB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05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4016375"/>
            <a:ext cx="6411913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Declarative concurrency by annotating request methods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295400"/>
            <a:ext cx="6388100" cy="133032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2705100"/>
            <a:ext cx="6019800" cy="1143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4419600"/>
            <a:ext cx="6019800" cy="1828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6616700" y="1254125"/>
            <a:ext cx="152400" cy="13716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6616700" y="2705100"/>
            <a:ext cx="152400" cy="103822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616700" y="4419600"/>
            <a:ext cx="152400" cy="160020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14" name="TextBox 12"/>
          <p:cNvSpPr txBox="1">
            <a:spLocks noChangeArrowheads="1"/>
          </p:cNvSpPr>
          <p:nvPr/>
        </p:nvSpPr>
        <p:spPr bwMode="auto">
          <a:xfrm>
            <a:off x="6769100" y="1711325"/>
            <a:ext cx="25908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>
              <a:defRPr/>
            </a:pPr>
            <a:r>
              <a:rPr lang="en-US" sz="2000" dirty="0">
                <a:latin typeface="+mn-lt"/>
              </a:rPr>
              <a:t>Groups</a:t>
            </a:r>
            <a:r>
              <a:rPr lang="en-US" sz="1600" dirty="0">
                <a:latin typeface="+mn-lt"/>
              </a:rPr>
              <a:t> </a:t>
            </a:r>
          </a:p>
          <a:p>
            <a:pPr marL="0" lvl="2">
              <a:defRPr/>
            </a:pPr>
            <a:r>
              <a:rPr lang="en-US" sz="1400" dirty="0">
                <a:latin typeface="+mn-lt"/>
              </a:rPr>
              <a:t>(Collection of related methods)</a:t>
            </a:r>
          </a:p>
          <a:p>
            <a:pPr>
              <a:defRPr/>
            </a:pPr>
            <a:endParaRPr lang="en-US" dirty="0">
              <a:latin typeface="Corbel" pitchFamily="34" charset="0"/>
            </a:endParaRPr>
          </a:p>
        </p:txBody>
      </p:sp>
      <p:sp>
        <p:nvSpPr>
          <p:cNvPr id="21515" name="TextBox 14"/>
          <p:cNvSpPr txBox="1">
            <a:spLocks noChangeArrowheads="1"/>
          </p:cNvSpPr>
          <p:nvPr/>
        </p:nvSpPr>
        <p:spPr bwMode="auto">
          <a:xfrm>
            <a:off x="6769100" y="2981325"/>
            <a:ext cx="24384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>
              <a:defRPr/>
            </a:pPr>
            <a:r>
              <a:rPr lang="en-US" sz="2000" dirty="0">
                <a:latin typeface="+mj-lt"/>
              </a:rPr>
              <a:t>Rules </a:t>
            </a:r>
          </a:p>
          <a:p>
            <a:pPr marL="0" lvl="2">
              <a:defRPr/>
            </a:pPr>
            <a:r>
              <a:rPr lang="en-US" sz="1400" dirty="0">
                <a:latin typeface="+mj-lt"/>
              </a:rPr>
              <a:t>(Compatibility relationships between groups)</a:t>
            </a:r>
          </a:p>
          <a:p>
            <a:pPr>
              <a:defRPr/>
            </a:pPr>
            <a:endParaRPr lang="en-US" dirty="0">
              <a:latin typeface="Corbel" pitchFamily="34" charset="0"/>
            </a:endParaRPr>
          </a:p>
        </p:txBody>
      </p:sp>
      <p:sp>
        <p:nvSpPr>
          <p:cNvPr id="21516" name="TextBox 15"/>
          <p:cNvSpPr txBox="1">
            <a:spLocks noChangeArrowheads="1"/>
          </p:cNvSpPr>
          <p:nvPr/>
        </p:nvSpPr>
        <p:spPr bwMode="auto">
          <a:xfrm>
            <a:off x="6769100" y="5029200"/>
            <a:ext cx="2057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Memberships</a:t>
            </a:r>
          </a:p>
          <a:p>
            <a:pPr>
              <a:defRPr/>
            </a:pPr>
            <a:r>
              <a:rPr lang="en-US" sz="1400" dirty="0">
                <a:latin typeface="+mn-lt"/>
              </a:rPr>
              <a:t>(To which group each method belongs)</a:t>
            </a:r>
          </a:p>
        </p:txBody>
      </p:sp>
      <p:pic>
        <p:nvPicPr>
          <p:cNvPr id="58380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1"/>
          <a:stretch>
            <a:fillRect/>
          </a:stretch>
        </p:blipFill>
        <p:spPr bwMode="auto">
          <a:xfrm>
            <a:off x="254000" y="1422400"/>
            <a:ext cx="6248400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1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813050"/>
            <a:ext cx="5181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efficiency: Thread management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threads can be harmful:</a:t>
            </a:r>
          </a:p>
          <a:p>
            <a:pPr lvl="1"/>
            <a:r>
              <a:rPr lang="en-US" dirty="0" smtClean="0"/>
              <a:t>memory consumption, </a:t>
            </a:r>
          </a:p>
          <a:p>
            <a:pPr lvl="1"/>
            <a:r>
              <a:rPr lang="en-US" dirty="0" smtClean="0"/>
              <a:t>too much concurrency </a:t>
            </a:r>
            <a:r>
              <a:rPr lang="en-US" dirty="0" err="1" smtClean="0"/>
              <a:t>wrt</a:t>
            </a:r>
            <a:r>
              <a:rPr lang="en-US" dirty="0" smtClean="0"/>
              <a:t> number of cores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Possibility to limit the number of threads</a:t>
            </a:r>
          </a:p>
          <a:p>
            <a:pPr lvl="1"/>
            <a:r>
              <a:rPr lang="en-US" dirty="0" smtClean="0"/>
              <a:t>Hard limit: strict limit on the number of threads</a:t>
            </a:r>
          </a:p>
          <a:p>
            <a:pPr lvl="1"/>
            <a:r>
              <a:rPr lang="en-US" dirty="0" smtClean="0"/>
              <a:t>Soft limit: prevents deadlocks</a:t>
            </a:r>
            <a:br>
              <a:rPr lang="en-US" dirty="0" smtClean="0"/>
            </a:br>
            <a:r>
              <a:rPr lang="en-US" dirty="0" smtClean="0"/>
              <a:t>Limit the number of threads </a:t>
            </a:r>
            <a:r>
              <a:rPr lang="en-US" i="1" dirty="0" smtClean="0"/>
              <a:t>that are not in a WBN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5283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Dynamic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compatibility: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Principle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298" name="Espace réservé du contenu 2"/>
          <p:cNvSpPr>
            <a:spLocks noGrp="1"/>
          </p:cNvSpPr>
          <p:nvPr>
            <p:ph idx="1"/>
          </p:nvPr>
        </p:nvSpPr>
        <p:spPr>
          <a:xfrm>
            <a:off x="439738" y="1295400"/>
            <a:ext cx="8247062" cy="5029200"/>
          </a:xfrm>
        </p:spPr>
        <p:txBody>
          <a:bodyPr/>
          <a:lstStyle/>
          <a:p>
            <a:r>
              <a:rPr lang="fr-FR" i="1" dirty="0" smtClean="0">
                <a:latin typeface="Arial" charset="0"/>
                <a:ea typeface="ＭＳ Ｐゴシック" charset="0"/>
                <a:cs typeface="ＭＳ Ｐゴシック" charset="0"/>
              </a:rPr>
              <a:t>Compatibility </a:t>
            </a:r>
            <a:r>
              <a:rPr lang="fr-FR" i="1" dirty="0" err="1" smtClean="0">
                <a:latin typeface="Arial" charset="0"/>
                <a:ea typeface="ＭＳ Ｐゴシック" charset="0"/>
                <a:cs typeface="ＭＳ Ｐゴシック" charset="0"/>
              </a:rPr>
              <a:t>may</a:t>
            </a:r>
            <a:r>
              <a:rPr lang="fr-FR" i="1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i="1" dirty="0" err="1" smtClean="0">
                <a:latin typeface="Arial" charset="0"/>
                <a:ea typeface="ＭＳ Ｐゴシック" charset="0"/>
                <a:cs typeface="ＭＳ Ｐゴシック" charset="0"/>
              </a:rPr>
              <a:t>depend</a:t>
            </a:r>
            <a:r>
              <a:rPr lang="fr-FR" i="1" dirty="0" smtClean="0">
                <a:latin typeface="Arial" charset="0"/>
                <a:ea typeface="ＭＳ Ｐゴシック" charset="0"/>
                <a:cs typeface="ＭＳ Ｐゴシック" charset="0"/>
              </a:rPr>
              <a:t> on </a:t>
            </a:r>
            <a:r>
              <a:rPr lang="fr-FR" b="1" i="1" dirty="0" err="1" smtClean="0">
                <a:latin typeface="Arial" charset="0"/>
                <a:ea typeface="ＭＳ Ｐゴシック" charset="0"/>
                <a:cs typeface="ＭＳ Ｐゴシック" charset="0"/>
              </a:rPr>
              <a:t>object’s</a:t>
            </a:r>
            <a:r>
              <a:rPr lang="fr-FR" b="1" i="1" dirty="0" smtClean="0">
                <a:latin typeface="Arial" charset="0"/>
                <a:ea typeface="ＭＳ Ｐゴシック" charset="0"/>
                <a:cs typeface="ＭＳ Ｐゴシック" charset="0"/>
              </a:rPr>
              <a:t> state </a:t>
            </a:r>
            <a:r>
              <a:rPr lang="fr-FR" i="1" dirty="0" smtClean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fr-FR" i="1" dirty="0" err="1" smtClean="0">
                <a:latin typeface="Arial" charset="0"/>
                <a:ea typeface="ＭＳ Ｐゴシック" charset="0"/>
                <a:cs typeface="ＭＳ Ｐゴシック" charset="0"/>
              </a:rPr>
              <a:t>method</a:t>
            </a:r>
            <a:r>
              <a:rPr lang="fr-FR" i="1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b="1" i="1" dirty="0" err="1" smtClean="0">
                <a:latin typeface="Arial" charset="0"/>
                <a:ea typeface="ＭＳ Ｐゴシック" charset="0"/>
                <a:cs typeface="ＭＳ Ｐゴシック" charset="0"/>
              </a:rPr>
              <a:t>parameters</a:t>
            </a:r>
            <a:endParaRPr lang="fr-FR" b="1" i="1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2443237" y="3276636"/>
            <a:ext cx="2353215" cy="4556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9" name="Connecteur droit 41"/>
          <p:cNvCxnSpPr>
            <a:cxnSpLocks noChangeShapeType="1"/>
          </p:cNvCxnSpPr>
          <p:nvPr/>
        </p:nvCxnSpPr>
        <p:spPr bwMode="auto">
          <a:xfrm rot="5400000">
            <a:off x="2587447" y="3504442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Connecteur droit 42"/>
          <p:cNvCxnSpPr>
            <a:cxnSpLocks noChangeShapeType="1"/>
          </p:cNvCxnSpPr>
          <p:nvPr/>
        </p:nvCxnSpPr>
        <p:spPr bwMode="auto">
          <a:xfrm rot="5400000">
            <a:off x="2969240" y="3502061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Connecteur droit 43"/>
          <p:cNvCxnSpPr>
            <a:cxnSpLocks noChangeShapeType="1"/>
          </p:cNvCxnSpPr>
          <p:nvPr/>
        </p:nvCxnSpPr>
        <p:spPr bwMode="auto">
          <a:xfrm rot="5400000">
            <a:off x="3351828" y="3498886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Connecteur droit 44"/>
          <p:cNvCxnSpPr>
            <a:cxnSpLocks noChangeShapeType="1"/>
          </p:cNvCxnSpPr>
          <p:nvPr/>
        </p:nvCxnSpPr>
        <p:spPr bwMode="auto">
          <a:xfrm rot="5400000">
            <a:off x="3732829" y="3497298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Connecteur droit 45"/>
          <p:cNvCxnSpPr>
            <a:cxnSpLocks noChangeShapeType="1"/>
          </p:cNvCxnSpPr>
          <p:nvPr/>
        </p:nvCxnSpPr>
        <p:spPr bwMode="auto">
          <a:xfrm rot="5400000">
            <a:off x="4115416" y="3494123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2535259" y="4805088"/>
            <a:ext cx="1956394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endParaRPr lang="en-GB" sz="2400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Ellipse 75"/>
          <p:cNvSpPr>
            <a:spLocks noChangeArrowheads="1"/>
          </p:cNvSpPr>
          <p:nvPr/>
        </p:nvSpPr>
        <p:spPr bwMode="auto">
          <a:xfrm>
            <a:off x="2535259" y="3390936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22762" y="4805088"/>
            <a:ext cx="1689791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add</a:t>
            </a:r>
            <a:r>
              <a:rPr lang="en-GB" sz="2400" dirty="0" smtClean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(</a:t>
            </a:r>
            <a:r>
              <a:rPr lang="en-GB" sz="2400" dirty="0" err="1" smtClean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int</a:t>
            </a:r>
            <a:r>
              <a:rPr lang="en-GB" sz="2400" dirty="0" smtClean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 n) </a:t>
            </a: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{</a:t>
            </a:r>
          </a:p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…</a:t>
            </a:r>
          </a:p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… }</a:t>
            </a:r>
          </a:p>
        </p:txBody>
      </p:sp>
      <p:sp>
        <p:nvSpPr>
          <p:cNvPr id="18" name="Ellipse 75"/>
          <p:cNvSpPr>
            <a:spLocks noChangeArrowheads="1"/>
          </p:cNvSpPr>
          <p:nvPr/>
        </p:nvSpPr>
        <p:spPr bwMode="auto">
          <a:xfrm>
            <a:off x="3659478" y="3390936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9" name="Ellipse 75"/>
          <p:cNvSpPr>
            <a:spLocks noChangeArrowheads="1"/>
          </p:cNvSpPr>
          <p:nvPr/>
        </p:nvSpPr>
        <p:spPr bwMode="auto">
          <a:xfrm>
            <a:off x="2920028" y="3402048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20" name="Ellipse 75"/>
          <p:cNvSpPr>
            <a:spLocks noChangeArrowheads="1"/>
          </p:cNvSpPr>
          <p:nvPr/>
        </p:nvSpPr>
        <p:spPr bwMode="auto">
          <a:xfrm>
            <a:off x="3301028" y="3387761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21" name="Connecteur droit avec flèche 2"/>
          <p:cNvCxnSpPr>
            <a:cxnSpLocks noChangeShapeType="1"/>
            <a:stCxn id="15" idx="5"/>
            <a:endCxn id="14" idx="0"/>
          </p:cNvCxnSpPr>
          <p:nvPr/>
        </p:nvCxnSpPr>
        <p:spPr bwMode="auto">
          <a:xfrm>
            <a:off x="2730381" y="3553538"/>
            <a:ext cx="783075" cy="1251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Connecteur droit avec flèche 44"/>
          <p:cNvCxnSpPr>
            <a:cxnSpLocks noChangeShapeType="1"/>
            <a:stCxn id="19" idx="4"/>
            <a:endCxn id="16" idx="0"/>
          </p:cNvCxnSpPr>
          <p:nvPr/>
        </p:nvCxnSpPr>
        <p:spPr bwMode="auto">
          <a:xfrm>
            <a:off x="3034328" y="3592548"/>
            <a:ext cx="2733330" cy="12125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ZoneTexte 64"/>
          <p:cNvSpPr txBox="1">
            <a:spLocks noChangeArrowheads="1"/>
          </p:cNvSpPr>
          <p:nvPr/>
        </p:nvSpPr>
        <p:spPr bwMode="auto">
          <a:xfrm>
            <a:off x="2623166" y="4913038"/>
            <a:ext cx="1812924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191919"/>
                </a:solidFill>
              </a:rPr>
              <a:t>add</a:t>
            </a:r>
            <a:r>
              <a:rPr lang="en-GB" dirty="0" smtClean="0">
                <a:solidFill>
                  <a:srgbClr val="191919"/>
                </a:solidFill>
              </a:rPr>
              <a:t>(</a:t>
            </a:r>
            <a:r>
              <a:rPr lang="en-GB" dirty="0" err="1" smtClean="0">
                <a:solidFill>
                  <a:srgbClr val="191919"/>
                </a:solidFill>
              </a:rPr>
              <a:t>int</a:t>
            </a:r>
            <a:r>
              <a:rPr lang="en-GB" dirty="0" smtClean="0">
                <a:solidFill>
                  <a:srgbClr val="191919"/>
                </a:solidFill>
              </a:rPr>
              <a:t> n) </a:t>
            </a:r>
            <a:r>
              <a:rPr lang="en-GB" dirty="0">
                <a:solidFill>
                  <a:srgbClr val="191919"/>
                </a:solidFill>
              </a:rPr>
              <a:t>{</a:t>
            </a:r>
          </a:p>
          <a:p>
            <a:pPr eaLnBrk="1" hangingPunct="1"/>
            <a:r>
              <a:rPr lang="en-GB" dirty="0" smtClean="0">
                <a:solidFill>
                  <a:srgbClr val="191919"/>
                </a:solidFill>
              </a:rPr>
              <a:t>…</a:t>
            </a:r>
            <a:endParaRPr lang="en-GB" dirty="0">
              <a:solidFill>
                <a:srgbClr val="191919"/>
              </a:solidFill>
            </a:endParaRPr>
          </a:p>
          <a:p>
            <a:pPr eaLnBrk="1" hangingPunct="1"/>
            <a:r>
              <a:rPr lang="en-GB" dirty="0">
                <a:solidFill>
                  <a:srgbClr val="191919"/>
                </a:solidFill>
              </a:rPr>
              <a:t>}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096116" y="3802702"/>
            <a:ext cx="6224781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fr-FR" sz="2400" dirty="0" err="1"/>
              <a:t>Provided</a:t>
            </a:r>
            <a:r>
              <a:rPr lang="fr-FR" sz="2400" dirty="0"/>
              <a:t> </a:t>
            </a:r>
            <a:r>
              <a:rPr lang="fr-FR" sz="2400" dirty="0" smtClean="0"/>
              <a:t>the </a:t>
            </a:r>
            <a:r>
              <a:rPr lang="fr-FR" sz="2400" dirty="0" err="1" smtClean="0"/>
              <a:t>parameters</a:t>
            </a:r>
            <a:r>
              <a:rPr lang="fr-FR" sz="2400" dirty="0" smtClean="0"/>
              <a:t> of </a:t>
            </a:r>
            <a:r>
              <a:rPr lang="fr-FR" sz="2400" dirty="0" err="1" smtClean="0"/>
              <a:t>add</a:t>
            </a:r>
            <a:r>
              <a:rPr lang="fr-FR" sz="2400" dirty="0" smtClean="0"/>
              <a:t> are </a:t>
            </a:r>
            <a:r>
              <a:rPr lang="fr-FR" sz="2400" dirty="0" err="1" smtClean="0"/>
              <a:t>different</a:t>
            </a:r>
            <a:endParaRPr lang="fr-FR" sz="2400" dirty="0" smtClean="0"/>
          </a:p>
          <a:p>
            <a:pPr>
              <a:defRPr/>
            </a:pPr>
            <a:r>
              <a:rPr lang="fr-FR" sz="2400" dirty="0"/>
              <a:t>	</a:t>
            </a:r>
            <a:r>
              <a:rPr lang="fr-FR" sz="2400" dirty="0" smtClean="0"/>
              <a:t>(for </a:t>
            </a:r>
            <a:r>
              <a:rPr lang="fr-FR" sz="2400" dirty="0" err="1" smtClean="0"/>
              <a:t>example</a:t>
            </a:r>
            <a:r>
              <a:rPr lang="fr-FR" sz="2400" dirty="0" smtClean="0"/>
              <a:t>)</a:t>
            </a:r>
            <a:endParaRPr lang="fr-FR" sz="2400" dirty="0" smtClean="0"/>
          </a:p>
        </p:txBody>
      </p:sp>
      <p:sp>
        <p:nvSpPr>
          <p:cNvPr id="26" name="ZoneTexte 14"/>
          <p:cNvSpPr txBox="1">
            <a:spLocks noChangeArrowheads="1"/>
          </p:cNvSpPr>
          <p:nvPr/>
        </p:nvSpPr>
        <p:spPr bwMode="auto">
          <a:xfrm rot="18171117">
            <a:off x="3137257" y="2422633"/>
            <a:ext cx="1122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3200" dirty="0" err="1"/>
              <a:t>join</a:t>
            </a:r>
            <a:r>
              <a:rPr lang="fr-FR" sz="3200" dirty="0"/>
              <a:t>()</a:t>
            </a:r>
          </a:p>
        </p:txBody>
      </p:sp>
      <p:sp>
        <p:nvSpPr>
          <p:cNvPr id="2" name="Rectangle à coins arrondis 1"/>
          <p:cNvSpPr/>
          <p:nvPr/>
        </p:nvSpPr>
        <p:spPr bwMode="auto">
          <a:xfrm>
            <a:off x="1485492" y="2322286"/>
            <a:ext cx="7201308" cy="3914837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94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compatibility: annotations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common parameter for methods in a group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 smtClean="0"/>
              <a:t>comparison function </a:t>
            </a:r>
            <a:r>
              <a:rPr lang="en-US" dirty="0" smtClean="0"/>
              <a:t>between parameters (+local state) to decide compatibility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559"/>
          <a:stretch/>
        </p:blipFill>
        <p:spPr>
          <a:xfrm>
            <a:off x="406400" y="4227750"/>
            <a:ext cx="8845740" cy="103368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3741"/>
          <a:stretch/>
        </p:blipFill>
        <p:spPr>
          <a:xfrm>
            <a:off x="526142" y="2118266"/>
            <a:ext cx="8262257" cy="6757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354667" y="2443240"/>
            <a:ext cx="2975428" cy="350762"/>
          </a:xfrm>
          <a:prstGeom prst="rect">
            <a:avLst/>
          </a:prstGeom>
          <a:noFill/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 bwMode="auto">
          <a:xfrm>
            <a:off x="2136019" y="4905830"/>
            <a:ext cx="6076648" cy="476554"/>
          </a:xfrm>
          <a:prstGeom prst="rect">
            <a:avLst/>
          </a:prstGeom>
          <a:noFill/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Légende encadrée 1 7"/>
          <p:cNvSpPr/>
          <p:nvPr/>
        </p:nvSpPr>
        <p:spPr bwMode="auto">
          <a:xfrm>
            <a:off x="4294414" y="5694440"/>
            <a:ext cx="4561667" cy="515860"/>
          </a:xfrm>
          <a:prstGeom prst="borderCallout1">
            <a:avLst>
              <a:gd name="adj1" fmla="val -2984"/>
              <a:gd name="adj2" fmla="val 45830"/>
              <a:gd name="adj3" fmla="val -93420"/>
              <a:gd name="adj4" fmla="val 42741"/>
            </a:avLst>
          </a:prstGeom>
          <a:noFill/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r-FR" sz="2000" dirty="0" err="1" smtClean="0"/>
              <a:t>Returns</a:t>
            </a:r>
            <a:r>
              <a:rPr lang="fr-FR" sz="2000" dirty="0" smtClean="0"/>
              <a:t> </a:t>
            </a:r>
            <a:r>
              <a:rPr lang="fr-FR" sz="2000" dirty="0" err="1" smtClean="0"/>
              <a:t>true</a:t>
            </a:r>
            <a:r>
              <a:rPr lang="fr-FR" sz="2000" dirty="0" smtClean="0"/>
              <a:t> if </a:t>
            </a:r>
            <a:r>
              <a:rPr lang="fr-FR" sz="2000" dirty="0" err="1" smtClean="0"/>
              <a:t>requests</a:t>
            </a:r>
            <a:r>
              <a:rPr lang="fr-FR" sz="2000" dirty="0" smtClean="0"/>
              <a:t> compatible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42377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Hypotheses</a:t>
            </a:r>
            <a:r>
              <a:rPr lang="fr-FR" dirty="0" smtClean="0"/>
              <a:t> and </a:t>
            </a:r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methodology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6076" y="1102620"/>
            <a:ext cx="8779324" cy="4572000"/>
          </a:xfrm>
        </p:spPr>
        <p:txBody>
          <a:bodyPr/>
          <a:lstStyle/>
          <a:p>
            <a:r>
              <a:rPr lang="fr-FR" b="1" dirty="0" err="1" smtClean="0"/>
              <a:t>We</a:t>
            </a:r>
            <a:r>
              <a:rPr lang="fr-FR" b="1" dirty="0" smtClean="0"/>
              <a:t> trust the programmer</a:t>
            </a:r>
            <a:r>
              <a:rPr lang="fr-FR" dirty="0" smtClean="0"/>
              <a:t>: annotations </a:t>
            </a:r>
            <a:r>
              <a:rPr lang="fr-FR" dirty="0" err="1" smtClean="0"/>
              <a:t>supposed</a:t>
            </a:r>
            <a:r>
              <a:rPr lang="fr-FR" dirty="0" smtClean="0"/>
              <a:t> correct</a:t>
            </a:r>
            <a:endParaRPr lang="fr-FR" dirty="0"/>
          </a:p>
          <a:p>
            <a:pPr marL="457200" lvl="1" indent="0">
              <a:buNone/>
            </a:pP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or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checks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applied</a:t>
            </a:r>
            <a:r>
              <a:rPr lang="fr-FR" dirty="0" smtClean="0"/>
              <a:t> in the future</a:t>
            </a:r>
          </a:p>
          <a:p>
            <a:r>
              <a:rPr lang="fr-FR" dirty="0" err="1" smtClean="0"/>
              <a:t>Without</a:t>
            </a:r>
            <a:r>
              <a:rPr lang="fr-FR" dirty="0" smtClean="0"/>
              <a:t> annotations, a multi-active 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dirty="0" err="1" smtClean="0"/>
              <a:t>runs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an active </a:t>
            </a:r>
            <a:r>
              <a:rPr lang="fr-FR" dirty="0" err="1" smtClean="0"/>
              <a:t>object</a:t>
            </a:r>
            <a:endParaRPr lang="fr-FR" dirty="0" smtClean="0"/>
          </a:p>
          <a:p>
            <a:r>
              <a:rPr lang="fr-FR" dirty="0" smtClean="0"/>
              <a:t>If more </a:t>
            </a:r>
            <a:r>
              <a:rPr lang="fr-FR" dirty="0" err="1" smtClean="0"/>
              <a:t>parallelism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required</a:t>
            </a:r>
            <a:r>
              <a:rPr lang="fr-FR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 smtClean="0"/>
              <a:t>Add</a:t>
            </a:r>
            <a:r>
              <a:rPr lang="fr-FR" dirty="0" smtClean="0"/>
              <a:t> annotations for non-</a:t>
            </a:r>
            <a:r>
              <a:rPr lang="fr-FR" dirty="0" err="1" smtClean="0"/>
              <a:t>conflicting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endParaRPr lang="fr-FR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FR" dirty="0" err="1" smtClean="0"/>
              <a:t>Declare</a:t>
            </a:r>
            <a:r>
              <a:rPr lang="fr-FR" dirty="0" smtClean="0"/>
              <a:t> </a:t>
            </a:r>
            <a:r>
              <a:rPr lang="fr-FR" dirty="0" err="1" smtClean="0"/>
              <a:t>dynamic</a:t>
            </a:r>
            <a:r>
              <a:rPr lang="fr-FR" dirty="0" smtClean="0"/>
              <a:t> compatibility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 smtClean="0"/>
              <a:t>Protect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memory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r>
              <a:rPr lang="fr-FR" dirty="0" smtClean="0"/>
              <a:t> (</a:t>
            </a:r>
            <a:r>
              <a:rPr lang="fr-FR" dirty="0" err="1" smtClean="0"/>
              <a:t>e.g</a:t>
            </a:r>
            <a:r>
              <a:rPr lang="fr-FR" dirty="0" smtClean="0"/>
              <a:t>. by </a:t>
            </a:r>
            <a:r>
              <a:rPr lang="fr-FR" dirty="0" err="1" smtClean="0"/>
              <a:t>locks</a:t>
            </a:r>
            <a:r>
              <a:rPr lang="fr-FR" dirty="0" smtClean="0"/>
              <a:t>) and </a:t>
            </a:r>
            <a:r>
              <a:rPr lang="fr-FR" dirty="0" err="1" smtClean="0"/>
              <a:t>add</a:t>
            </a:r>
            <a:r>
              <a:rPr lang="fr-FR" dirty="0" smtClean="0"/>
              <a:t> new annotations</a:t>
            </a:r>
          </a:p>
        </p:txBody>
      </p:sp>
      <p:sp>
        <p:nvSpPr>
          <p:cNvPr id="5" name="Explosion 1 4"/>
          <p:cNvSpPr/>
          <p:nvPr/>
        </p:nvSpPr>
        <p:spPr bwMode="auto">
          <a:xfrm>
            <a:off x="6928518" y="2834258"/>
            <a:ext cx="2317538" cy="929898"/>
          </a:xfrm>
          <a:prstGeom prst="irregularSeal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Easy</a:t>
            </a:r>
            <a:r>
              <a:rPr lang="fr-FR" dirty="0" smtClean="0"/>
              <a:t> to program</a:t>
            </a:r>
            <a:endParaRPr lang="fr-FR" dirty="0"/>
          </a:p>
        </p:txBody>
      </p:sp>
      <p:sp>
        <p:nvSpPr>
          <p:cNvPr id="6" name="Explosion 1 5"/>
          <p:cNvSpPr/>
          <p:nvPr/>
        </p:nvSpPr>
        <p:spPr bwMode="auto">
          <a:xfrm>
            <a:off x="6826462" y="5016151"/>
            <a:ext cx="2317538" cy="929898"/>
          </a:xfrm>
          <a:prstGeom prst="irregularSeal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Difficult</a:t>
            </a:r>
            <a:r>
              <a:rPr lang="fr-FR" dirty="0" smtClean="0"/>
              <a:t> to program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15687" y="5274261"/>
            <a:ext cx="8599713" cy="11258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GB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More 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parallelism </a:t>
            </a:r>
            <a:r>
              <a:rPr lang="fr-FR" sz="2800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More </a:t>
            </a:r>
            <a:r>
              <a:rPr lang="en-GB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complex code / better 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					performance</a:t>
            </a:r>
            <a:endParaRPr lang="en-GB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0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Agenda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>
                <a:latin typeface="Arial Black"/>
                <a:cs typeface="Arial Black"/>
              </a:rPr>
              <a:t>Introduction: Active </a:t>
            </a:r>
            <a:r>
              <a:rPr lang="fr-FR" dirty="0" err="1">
                <a:latin typeface="Arial Black"/>
                <a:cs typeface="Arial Black"/>
              </a:rPr>
              <a:t>Objects</a:t>
            </a:r>
            <a:endParaRPr lang="fr-FR" dirty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>
                <a:latin typeface="Arial Black"/>
                <a:cs typeface="Arial Black"/>
              </a:rPr>
              <a:t>Issues and </a:t>
            </a:r>
            <a:r>
              <a:rPr lang="fr-FR" dirty="0" err="1">
                <a:latin typeface="Arial Black"/>
                <a:cs typeface="Arial Black"/>
              </a:rPr>
              <a:t>Existing</a:t>
            </a:r>
            <a:r>
              <a:rPr lang="fr-FR" dirty="0">
                <a:latin typeface="Arial Black"/>
                <a:cs typeface="Arial Black"/>
              </a:rPr>
              <a:t> Solutions </a:t>
            </a: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>
                <a:latin typeface="Arial Black"/>
                <a:cs typeface="Arial Black"/>
              </a:rPr>
              <a:t>Multi-active </a:t>
            </a:r>
            <a:r>
              <a:rPr lang="fr-FR" dirty="0" err="1">
                <a:latin typeface="Arial Black"/>
                <a:cs typeface="Arial Black"/>
              </a:rPr>
              <a:t>Objects</a:t>
            </a:r>
            <a:r>
              <a:rPr lang="fr-FR" dirty="0">
                <a:latin typeface="Arial Black"/>
                <a:cs typeface="Arial Black"/>
              </a:rPr>
              <a:t>: </a:t>
            </a:r>
            <a:r>
              <a:rPr lang="fr-FR" dirty="0" err="1">
                <a:latin typeface="Arial Black"/>
                <a:cs typeface="Arial Black"/>
              </a:rPr>
              <a:t>Principles</a:t>
            </a:r>
            <a:endParaRPr lang="fr-FR" dirty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Experiments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 and </a:t>
            </a: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Benchmarks</a:t>
            </a: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Conclusion and Future Works</a:t>
            </a: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 smtClean="0">
              <a:latin typeface="Arial Black"/>
              <a:cs typeface="Arial Black"/>
            </a:endParaRPr>
          </a:p>
        </p:txBody>
      </p:sp>
      <p:sp>
        <p:nvSpPr>
          <p:cNvPr id="38916" name="Chevron 6"/>
          <p:cNvSpPr>
            <a:spLocks noChangeArrowheads="1"/>
          </p:cNvSpPr>
          <p:nvPr/>
        </p:nvSpPr>
        <p:spPr bwMode="auto">
          <a:xfrm>
            <a:off x="1019402" y="4823188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  <p:sp>
        <p:nvSpPr>
          <p:cNvPr id="38917" name="Chevron 7"/>
          <p:cNvSpPr>
            <a:spLocks noChangeArrowheads="1"/>
          </p:cNvSpPr>
          <p:nvPr/>
        </p:nvSpPr>
        <p:spPr bwMode="auto">
          <a:xfrm rot="10800000">
            <a:off x="7496402" y="4823188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0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Experiment</a:t>
            </a:r>
            <a:r>
              <a:rPr lang="fr-FR" dirty="0" smtClean="0"/>
              <a:t> #1: NAS </a:t>
            </a:r>
            <a:r>
              <a:rPr lang="fr-FR" dirty="0" err="1" smtClean="0"/>
              <a:t>parallel</a:t>
            </a:r>
            <a:r>
              <a:rPr lang="fr-FR" dirty="0" smtClean="0"/>
              <a:t> benchmark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r-FR" dirty="0" smtClean="0"/>
              <a:t>Pure </a:t>
            </a:r>
            <a:r>
              <a:rPr lang="fr-FR" dirty="0" err="1" smtClean="0"/>
              <a:t>parallel</a:t>
            </a:r>
            <a:r>
              <a:rPr lang="fr-FR" dirty="0" smtClean="0"/>
              <a:t> application (Java)</a:t>
            </a:r>
          </a:p>
          <a:p>
            <a:pPr>
              <a:lnSpc>
                <a:spcPct val="130000"/>
              </a:lnSpc>
            </a:pPr>
            <a:r>
              <a:rPr lang="fr-FR" dirty="0" smtClean="0"/>
              <a:t>No distribution</a:t>
            </a:r>
          </a:p>
          <a:p>
            <a:pPr>
              <a:lnSpc>
                <a:spcPct val="130000"/>
              </a:lnSpc>
            </a:pPr>
            <a:r>
              <a:rPr lang="fr-FR" dirty="0" err="1" smtClean="0"/>
              <a:t>Comparison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hand-</a:t>
            </a:r>
            <a:r>
              <a:rPr lang="fr-FR" dirty="0" err="1" smtClean="0"/>
              <a:t>written</a:t>
            </a:r>
            <a:r>
              <a:rPr lang="fr-FR" dirty="0" smtClean="0"/>
              <a:t> concurrent code</a:t>
            </a:r>
          </a:p>
          <a:p>
            <a:pPr>
              <a:lnSpc>
                <a:spcPct val="130000"/>
              </a:lnSpc>
            </a:pPr>
            <a:r>
              <a:rPr lang="fr-FR" dirty="0" smtClean="0"/>
              <a:t>Shows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multi-active </a:t>
            </a:r>
            <a:r>
              <a:rPr lang="fr-FR" dirty="0" err="1" smtClean="0"/>
              <a:t>objects</a:t>
            </a:r>
            <a:r>
              <a:rPr lang="fr-FR" dirty="0" smtClean="0"/>
              <a:t>, </a:t>
            </a:r>
            <a:r>
              <a:rPr lang="fr-FR" dirty="0" err="1" smtClean="0"/>
              <a:t>parallel</a:t>
            </a:r>
            <a:r>
              <a:rPr lang="fr-FR" dirty="0" smtClean="0"/>
              <a:t> code </a:t>
            </a:r>
          </a:p>
          <a:p>
            <a:pPr lvl="1">
              <a:lnSpc>
                <a:spcPct val="130000"/>
              </a:lnSpc>
            </a:pPr>
            <a:r>
              <a:rPr lang="fr-FR" dirty="0" smtClean="0"/>
              <a:t>Is </a:t>
            </a:r>
            <a:r>
              <a:rPr lang="fr-FR" dirty="0" err="1" smtClean="0"/>
              <a:t>simpler</a:t>
            </a:r>
            <a:r>
              <a:rPr lang="fr-FR" dirty="0" smtClean="0"/>
              <a:t> and </a:t>
            </a:r>
            <a:r>
              <a:rPr lang="fr-FR" dirty="0" err="1" smtClean="0"/>
              <a:t>shorter</a:t>
            </a:r>
            <a:r>
              <a:rPr lang="fr-FR" dirty="0" smtClean="0"/>
              <a:t> </a:t>
            </a:r>
            <a:endParaRPr lang="fr-FR" dirty="0"/>
          </a:p>
          <a:p>
            <a:pPr lvl="1">
              <a:lnSpc>
                <a:spcPct val="130000"/>
              </a:lnSpc>
            </a:pP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similar</a:t>
            </a:r>
            <a:r>
              <a:rPr lang="fr-FR" dirty="0" smtClean="0"/>
              <a:t> performance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457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Multi-active </a:t>
            </a:r>
            <a:r>
              <a:rPr lang="fr-FR" dirty="0" err="1" smtClean="0"/>
              <a:t>objects</a:t>
            </a:r>
            <a:r>
              <a:rPr lang="fr-FR" dirty="0" smtClean="0"/>
              <a:t> are </a:t>
            </a:r>
            <a:r>
              <a:rPr lang="fr-FR" dirty="0" err="1" smtClean="0"/>
              <a:t>simpler</a:t>
            </a:r>
            <a:r>
              <a:rPr lang="fr-FR" dirty="0" smtClean="0"/>
              <a:t> to program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2" r="82" b="7508"/>
          <a:stretch/>
        </p:blipFill>
        <p:spPr>
          <a:xfrm>
            <a:off x="-1" y="1051616"/>
            <a:ext cx="10198763" cy="5229479"/>
          </a:xfrm>
        </p:spPr>
      </p:pic>
      <p:sp>
        <p:nvSpPr>
          <p:cNvPr id="6" name="ZoneTexte 5"/>
          <p:cNvSpPr txBox="1"/>
          <p:nvPr/>
        </p:nvSpPr>
        <p:spPr>
          <a:xfrm>
            <a:off x="68258" y="4478695"/>
            <a:ext cx="9039878" cy="461665"/>
          </a:xfrm>
          <a:prstGeom prst="rect">
            <a:avLst/>
          </a:prstGeom>
          <a:solidFill>
            <a:srgbClr val="3333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/>
              <a:t>Original vs. Multi-active </a:t>
            </a:r>
            <a:r>
              <a:rPr lang="fr-FR" sz="2400" dirty="0" err="1" smtClean="0"/>
              <a:t>object</a:t>
            </a:r>
            <a:r>
              <a:rPr lang="fr-FR" sz="2400" dirty="0" smtClean="0"/>
              <a:t> master/slave pattern for NAS</a:t>
            </a:r>
            <a:endParaRPr lang="fr-FR" sz="2400" dirty="0"/>
          </a:p>
        </p:txBody>
      </p:sp>
      <p:cxnSp>
        <p:nvCxnSpPr>
          <p:cNvPr id="8" name="Connecteur droit avec flèche 7"/>
          <p:cNvCxnSpPr/>
          <p:nvPr/>
        </p:nvCxnSpPr>
        <p:spPr bwMode="auto">
          <a:xfrm flipV="1">
            <a:off x="907143" y="4015619"/>
            <a:ext cx="0" cy="5805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Connecteur droit avec flèche 8"/>
          <p:cNvCxnSpPr/>
          <p:nvPr/>
        </p:nvCxnSpPr>
        <p:spPr bwMode="auto">
          <a:xfrm>
            <a:off x="2559342" y="4877838"/>
            <a:ext cx="1250646" cy="3110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299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Agenda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Introduction: Active </a:t>
            </a:r>
            <a:r>
              <a:rPr lang="fr-F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Objects</a:t>
            </a:r>
            <a:endParaRPr lang="fr-F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Issues and </a:t>
            </a:r>
            <a:r>
              <a:rPr lang="fr-FR" dirty="0" err="1" smtClean="0">
                <a:latin typeface="Arial Black"/>
                <a:cs typeface="Arial Black"/>
              </a:rPr>
              <a:t>Existing</a:t>
            </a:r>
            <a:r>
              <a:rPr lang="fr-FR" dirty="0" smtClean="0">
                <a:latin typeface="Arial Black"/>
                <a:cs typeface="Arial Black"/>
              </a:rPr>
              <a:t> Solutions </a:t>
            </a: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Multi-active </a:t>
            </a:r>
            <a:r>
              <a:rPr lang="fr-FR" dirty="0" err="1" smtClean="0">
                <a:latin typeface="Arial Black"/>
                <a:cs typeface="Arial Black"/>
              </a:rPr>
              <a:t>Objects</a:t>
            </a:r>
            <a:r>
              <a:rPr lang="fr-FR" dirty="0" smtClean="0">
                <a:latin typeface="Arial Black"/>
                <a:cs typeface="Arial Black"/>
              </a:rPr>
              <a:t>: </a:t>
            </a:r>
            <a:r>
              <a:rPr lang="fr-FR" dirty="0" err="1" smtClean="0">
                <a:latin typeface="Arial Black"/>
                <a:cs typeface="Arial Black"/>
              </a:rPr>
              <a:t>Principles</a:t>
            </a:r>
            <a:endParaRPr lang="fr-FR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 err="1" smtClean="0">
                <a:latin typeface="Arial Black"/>
                <a:cs typeface="Arial Black"/>
              </a:rPr>
              <a:t>Experiments</a:t>
            </a:r>
            <a:r>
              <a:rPr lang="fr-FR" dirty="0" smtClean="0">
                <a:latin typeface="Arial Black"/>
                <a:cs typeface="Arial Black"/>
              </a:rPr>
              <a:t> and Benchmarks</a:t>
            </a: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Conclusion and Future Works</a:t>
            </a: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 smtClean="0">
              <a:latin typeface="Arial Black"/>
              <a:cs typeface="Arial Black"/>
            </a:endParaRPr>
          </a:p>
        </p:txBody>
      </p:sp>
      <p:sp>
        <p:nvSpPr>
          <p:cNvPr id="38916" name="Chevron 6"/>
          <p:cNvSpPr>
            <a:spLocks noChangeArrowheads="1"/>
          </p:cNvSpPr>
          <p:nvPr/>
        </p:nvSpPr>
        <p:spPr bwMode="auto">
          <a:xfrm>
            <a:off x="1008063" y="1545864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  <p:sp>
        <p:nvSpPr>
          <p:cNvPr id="38917" name="Chevron 7"/>
          <p:cNvSpPr>
            <a:spLocks noChangeArrowheads="1"/>
          </p:cNvSpPr>
          <p:nvPr/>
        </p:nvSpPr>
        <p:spPr bwMode="auto">
          <a:xfrm rot="10800000">
            <a:off x="7485063" y="1545864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14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NAS </a:t>
            </a:r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fr-FR" sz="2800" b="1" dirty="0" err="1" smtClean="0"/>
              <a:t>Less</a:t>
            </a:r>
            <a:r>
              <a:rPr lang="fr-FR" sz="2800" b="1" dirty="0" smtClean="0"/>
              <a:t> synchronisation/</a:t>
            </a:r>
            <a:r>
              <a:rPr lang="fr-FR" sz="2800" b="1" dirty="0" err="1" smtClean="0"/>
              <a:t>concurrency</a:t>
            </a:r>
            <a:r>
              <a:rPr lang="fr-FR" sz="2800" b="1" dirty="0" smtClean="0"/>
              <a:t> code</a:t>
            </a:r>
          </a:p>
          <a:p>
            <a:pPr marL="0" indent="0" algn="ctr">
              <a:buNone/>
            </a:pPr>
            <a:endParaRPr lang="fr-FR" sz="3600" b="1" dirty="0"/>
          </a:p>
          <a:p>
            <a:pPr marL="0" indent="0" algn="ctr">
              <a:buNone/>
            </a:pPr>
            <a:endParaRPr lang="fr-FR" sz="2800" b="1" dirty="0" smtClean="0"/>
          </a:p>
          <a:p>
            <a:pPr marL="0" indent="0" algn="ctr">
              <a:buNone/>
            </a:pPr>
            <a:r>
              <a:rPr lang="fr-FR" sz="2800" b="1" dirty="0" err="1" smtClean="0"/>
              <a:t>With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similar</a:t>
            </a:r>
            <a:r>
              <a:rPr lang="fr-FR" sz="2800" b="1" dirty="0" smtClean="0"/>
              <a:t> performances</a:t>
            </a:r>
            <a:endParaRPr lang="fr-FR" sz="2800" b="1" dirty="0"/>
          </a:p>
        </p:txBody>
      </p:sp>
      <p:pic>
        <p:nvPicPr>
          <p:cNvPr id="5" name="Image 4" descr="npbPercentag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1"/>
          <a:stretch/>
        </p:blipFill>
        <p:spPr>
          <a:xfrm>
            <a:off x="0" y="3471331"/>
            <a:ext cx="9144000" cy="3271672"/>
          </a:xfrm>
          <a:prstGeom prst="rect">
            <a:avLst/>
          </a:prstGeom>
        </p:spPr>
      </p:pic>
      <p:pic>
        <p:nvPicPr>
          <p:cNvPr id="6" name="Image 5" descr="Screen Shot 2012-10-18 at 4.59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3295"/>
            <a:ext cx="9144000" cy="110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Experiment</a:t>
            </a:r>
            <a:r>
              <a:rPr lang="fr-FR" dirty="0" smtClean="0"/>
              <a:t> #2: CAN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 smtClean="0"/>
              <a:t>Parallel</a:t>
            </a:r>
            <a:r>
              <a:rPr lang="fr-FR" b="1" dirty="0" smtClean="0"/>
              <a:t> and </a:t>
            </a:r>
            <a:r>
              <a:rPr lang="fr-FR" b="1" dirty="0" err="1" smtClean="0"/>
              <a:t>distributed</a:t>
            </a:r>
            <a:endParaRPr lang="fr-FR" b="1" dirty="0" smtClean="0"/>
          </a:p>
          <a:p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routing</a:t>
            </a:r>
            <a:endParaRPr lang="fr-FR" dirty="0"/>
          </a:p>
        </p:txBody>
      </p:sp>
      <p:pic>
        <p:nvPicPr>
          <p:cNvPr id="6" name="Image 5" descr="one-from-al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266" y="2227577"/>
            <a:ext cx="3848960" cy="38489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760" y="1925815"/>
            <a:ext cx="5826871" cy="423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égende encadrée 1 6"/>
          <p:cNvSpPr/>
          <p:nvPr/>
        </p:nvSpPr>
        <p:spPr bwMode="auto">
          <a:xfrm>
            <a:off x="4680857" y="1001135"/>
            <a:ext cx="4561667" cy="924680"/>
          </a:xfrm>
          <a:prstGeom prst="borderCallout1">
            <a:avLst>
              <a:gd name="adj1" fmla="val 94530"/>
              <a:gd name="adj2" fmla="val -386"/>
              <a:gd name="adj3" fmla="val 218433"/>
              <a:gd name="adj4" fmla="val -48576"/>
            </a:avLst>
          </a:prstGeom>
          <a:noFill/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r-FR" sz="2000" dirty="0" err="1" smtClean="0"/>
              <a:t>Each</a:t>
            </a:r>
            <a:r>
              <a:rPr lang="fr-FR" sz="2000" dirty="0" smtClean="0"/>
              <a:t> </a:t>
            </a:r>
            <a:r>
              <a:rPr lang="fr-FR" sz="2000" dirty="0" err="1" smtClean="0"/>
              <a:t>peer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implemented</a:t>
            </a:r>
            <a:r>
              <a:rPr lang="fr-FR" sz="2000" dirty="0" smtClean="0"/>
              <a:t> by a (multi) active </a:t>
            </a:r>
            <a:r>
              <a:rPr lang="fr-FR" sz="2000" dirty="0" err="1" smtClean="0"/>
              <a:t>object</a:t>
            </a:r>
            <a:r>
              <a:rPr lang="fr-FR" sz="2000" dirty="0" smtClean="0"/>
              <a:t> and </a:t>
            </a:r>
            <a:r>
              <a:rPr lang="fr-FR" sz="2000" dirty="0" err="1" smtClean="0"/>
              <a:t>placed</a:t>
            </a:r>
            <a:r>
              <a:rPr lang="fr-FR" sz="2000" dirty="0" smtClean="0"/>
              <a:t> on a machine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5526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Experiment</a:t>
            </a:r>
            <a:r>
              <a:rPr lang="fr-FR" dirty="0" smtClean="0"/>
              <a:t> </a:t>
            </a:r>
            <a:r>
              <a:rPr lang="fr-FR" dirty="0"/>
              <a:t>#2: CAN</a:t>
            </a:r>
          </a:p>
        </p:txBody>
      </p:sp>
      <p:pic>
        <p:nvPicPr>
          <p:cNvPr id="7" name="Image 6" descr="all-from-tw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28240"/>
            <a:ext cx="4406822" cy="4406822"/>
          </a:xfrm>
          <a:prstGeom prst="rect">
            <a:avLst/>
          </a:prstGeom>
        </p:spPr>
      </p:pic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" name="Image 8" descr="can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23"/>
          <a:stretch/>
        </p:blipFill>
        <p:spPr>
          <a:xfrm>
            <a:off x="3968872" y="1232052"/>
            <a:ext cx="5175127" cy="41420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44929" y="3505200"/>
            <a:ext cx="8599713" cy="27461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Significant speedup due to parallelisation of communications, while controlling which communications are performed in parallel</a:t>
            </a:r>
          </a:p>
          <a:p>
            <a:pPr algn="ctr">
              <a:lnSpc>
                <a:spcPct val="120000"/>
              </a:lnSpc>
            </a:pPr>
            <a:endParaRPr lang="en-GB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With only a few annotations !</a:t>
            </a:r>
            <a:endParaRPr lang="en-GB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09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Agenda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>
                <a:latin typeface="Arial Black"/>
                <a:cs typeface="Arial Black"/>
              </a:rPr>
              <a:t>Introduction: Active </a:t>
            </a:r>
            <a:r>
              <a:rPr lang="fr-FR" dirty="0" err="1">
                <a:latin typeface="Arial Black"/>
                <a:cs typeface="Arial Black"/>
              </a:rPr>
              <a:t>Objects</a:t>
            </a:r>
            <a:endParaRPr lang="fr-FR" dirty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>
                <a:latin typeface="Arial Black"/>
                <a:cs typeface="Arial Black"/>
              </a:rPr>
              <a:t>Issues and </a:t>
            </a:r>
            <a:r>
              <a:rPr lang="fr-FR" dirty="0" err="1">
                <a:latin typeface="Arial Black"/>
                <a:cs typeface="Arial Black"/>
              </a:rPr>
              <a:t>Existing</a:t>
            </a:r>
            <a:r>
              <a:rPr lang="fr-FR" dirty="0">
                <a:latin typeface="Arial Black"/>
                <a:cs typeface="Arial Black"/>
              </a:rPr>
              <a:t> Solutions </a:t>
            </a: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>
                <a:latin typeface="Arial Black"/>
                <a:cs typeface="Arial Black"/>
              </a:rPr>
              <a:t>Multi-active </a:t>
            </a:r>
            <a:r>
              <a:rPr lang="fr-FR" dirty="0" err="1">
                <a:latin typeface="Arial Black"/>
                <a:cs typeface="Arial Black"/>
              </a:rPr>
              <a:t>Objects</a:t>
            </a:r>
            <a:r>
              <a:rPr lang="fr-FR" dirty="0">
                <a:latin typeface="Arial Black"/>
                <a:cs typeface="Arial Black"/>
              </a:rPr>
              <a:t>: </a:t>
            </a:r>
            <a:r>
              <a:rPr lang="fr-FR" dirty="0" err="1">
                <a:latin typeface="Arial Black"/>
                <a:cs typeface="Arial Black"/>
              </a:rPr>
              <a:t>Principles</a:t>
            </a:r>
            <a:endParaRPr lang="fr-FR" dirty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 err="1" smtClean="0">
                <a:latin typeface="Arial Black"/>
                <a:cs typeface="Arial Black"/>
              </a:rPr>
              <a:t>Experiments</a:t>
            </a:r>
            <a:r>
              <a:rPr lang="fr-FR" dirty="0" smtClean="0">
                <a:latin typeface="Arial Black"/>
                <a:cs typeface="Arial Black"/>
              </a:rPr>
              <a:t> </a:t>
            </a:r>
            <a:r>
              <a:rPr lang="fr-FR" dirty="0">
                <a:latin typeface="Arial Black"/>
                <a:cs typeface="Arial Black"/>
              </a:rPr>
              <a:t>and Benchmarks</a:t>
            </a: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Conclusion and Future Works</a:t>
            </a: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/>
              <a:cs typeface="Arial Black"/>
            </a:endParaRPr>
          </a:p>
        </p:txBody>
      </p:sp>
      <p:sp>
        <p:nvSpPr>
          <p:cNvPr id="38916" name="Chevron 6"/>
          <p:cNvSpPr>
            <a:spLocks noChangeArrowheads="1"/>
          </p:cNvSpPr>
          <p:nvPr/>
        </p:nvSpPr>
        <p:spPr bwMode="auto">
          <a:xfrm>
            <a:off x="1019402" y="5867400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  <p:sp>
        <p:nvSpPr>
          <p:cNvPr id="38917" name="Chevron 7"/>
          <p:cNvSpPr>
            <a:spLocks noChangeArrowheads="1"/>
          </p:cNvSpPr>
          <p:nvPr/>
        </p:nvSpPr>
        <p:spPr bwMode="auto">
          <a:xfrm rot="10800000">
            <a:off x="7496402" y="5867400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62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(1/2): a new programming model</a:t>
            </a:r>
            <a:endParaRPr lang="en-US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3865" y="1206500"/>
            <a:ext cx="8726135" cy="4572000"/>
          </a:xfrm>
        </p:spPr>
        <p:txBody>
          <a:bodyPr/>
          <a:lstStyle/>
          <a:p>
            <a:r>
              <a:rPr lang="en-US" dirty="0" smtClean="0"/>
              <a:t>Active object model</a:t>
            </a:r>
          </a:p>
          <a:p>
            <a:pPr lvl="1"/>
            <a:r>
              <a:rPr lang="en-US" dirty="0" smtClean="0"/>
              <a:t>Easy to program</a:t>
            </a:r>
          </a:p>
          <a:p>
            <a:pPr lvl="1"/>
            <a:r>
              <a:rPr lang="en-US" dirty="0" smtClean="0"/>
              <a:t>Support for distribution</a:t>
            </a:r>
          </a:p>
          <a:p>
            <a:r>
              <a:rPr lang="en-US" dirty="0" smtClean="0"/>
              <a:t>Local concurrency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e</a:t>
            </a:r>
            <a:r>
              <a:rPr lang="en-US" dirty="0" smtClean="0"/>
              <a:t>fficiency on multi-cores</a:t>
            </a:r>
          </a:p>
          <a:p>
            <a:pPr lvl="1"/>
            <a:r>
              <a:rPr lang="en-US" dirty="0" smtClean="0"/>
              <a:t>Transparent multi-threading 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annotations</a:t>
            </a:r>
            <a:endParaRPr lang="hu-HU" dirty="0"/>
          </a:p>
          <a:p>
            <a:r>
              <a:rPr lang="en-US" dirty="0" smtClean="0"/>
              <a:t>Possibility to write non-blocking re-entrant code</a:t>
            </a:r>
          </a:p>
          <a:p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Parallelism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is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maximised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fr-FR" i="1" dirty="0" err="1">
                <a:latin typeface="Arial" charset="0"/>
                <a:ea typeface="ＭＳ Ｐゴシック" charset="0"/>
                <a:cs typeface="ＭＳ Ｐゴシック" charset="0"/>
              </a:rPr>
              <a:t>Two</a:t>
            </a:r>
            <a:r>
              <a:rPr lang="fr-FR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i="1" dirty="0" err="1">
                <a:latin typeface="Arial" charset="0"/>
                <a:ea typeface="ＭＳ Ｐゴシック" charset="0"/>
                <a:cs typeface="ＭＳ Ｐゴシック" charset="0"/>
              </a:rPr>
              <a:t>requests</a:t>
            </a:r>
            <a:r>
              <a:rPr lang="fr-FR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i="1" dirty="0" err="1">
                <a:latin typeface="Arial" charset="0"/>
                <a:ea typeface="ＭＳ Ｐゴシック" charset="0"/>
                <a:cs typeface="ＭＳ Ｐゴシック" charset="0"/>
              </a:rPr>
              <a:t>served</a:t>
            </a:r>
            <a:r>
              <a:rPr lang="fr-FR" i="1" dirty="0">
                <a:latin typeface="Arial" charset="0"/>
                <a:ea typeface="ＭＳ Ｐゴシック" charset="0"/>
                <a:cs typeface="ＭＳ Ｐゴシック" charset="0"/>
              </a:rPr>
              <a:t> by </a:t>
            </a:r>
            <a:r>
              <a:rPr lang="fr-FR" i="1" dirty="0" err="1">
                <a:latin typeface="Arial" charset="0"/>
                <a:ea typeface="ＭＳ Ｐゴシック" charset="0"/>
                <a:cs typeface="ＭＳ Ｐゴシック" charset="0"/>
              </a:rPr>
              <a:t>two</a:t>
            </a:r>
            <a:r>
              <a:rPr lang="fr-FR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i="1" dirty="0" err="1">
                <a:latin typeface="Arial" charset="0"/>
                <a:ea typeface="ＭＳ Ｐゴシック" charset="0"/>
                <a:cs typeface="ＭＳ Ｐゴシック" charset="0"/>
              </a:rPr>
              <a:t>different</a:t>
            </a:r>
            <a:r>
              <a:rPr lang="fr-FR" i="1" dirty="0">
                <a:latin typeface="Arial" charset="0"/>
                <a:ea typeface="ＭＳ Ｐゴシック" charset="0"/>
                <a:cs typeface="ＭＳ Ｐゴシック" charset="0"/>
              </a:rPr>
              <a:t> threads are compatible</a:t>
            </a:r>
          </a:p>
          <a:p>
            <a:pPr lvl="1"/>
            <a:r>
              <a:rPr lang="fr-FR" i="1" dirty="0" err="1"/>
              <a:t>Each</a:t>
            </a:r>
            <a:r>
              <a:rPr lang="fr-FR" i="1" dirty="0"/>
              <a:t> </a:t>
            </a:r>
            <a:r>
              <a:rPr lang="fr-FR" i="1" dirty="0" err="1"/>
              <a:t>request</a:t>
            </a:r>
            <a:r>
              <a:rPr lang="fr-FR" i="1" dirty="0"/>
              <a:t> </a:t>
            </a:r>
            <a:r>
              <a:rPr lang="fr-FR" i="1" dirty="0" err="1"/>
              <a:t>is</a:t>
            </a:r>
            <a:r>
              <a:rPr lang="fr-FR" i="1" dirty="0"/>
              <a:t> incompatible </a:t>
            </a:r>
            <a:r>
              <a:rPr lang="fr-FR" i="1" dirty="0" err="1"/>
              <a:t>with</a:t>
            </a:r>
            <a:r>
              <a:rPr lang="fr-FR" i="1" dirty="0"/>
              <a:t> </a:t>
            </a:r>
            <a:r>
              <a:rPr lang="fr-FR" i="1" dirty="0" err="1"/>
              <a:t>another</a:t>
            </a:r>
            <a:r>
              <a:rPr lang="fr-FR" i="1" dirty="0"/>
              <a:t> </a:t>
            </a:r>
            <a:r>
              <a:rPr lang="fr-FR" i="1" dirty="0" err="1"/>
              <a:t>request</a:t>
            </a:r>
            <a:r>
              <a:rPr lang="fr-FR" i="1" dirty="0"/>
              <a:t> </a:t>
            </a:r>
            <a:r>
              <a:rPr lang="fr-FR" i="1" dirty="0" err="1"/>
              <a:t>served</a:t>
            </a:r>
            <a:r>
              <a:rPr lang="fr-FR" i="1" dirty="0"/>
              <a:t> by the </a:t>
            </a:r>
            <a:r>
              <a:rPr lang="fr-FR" i="1" dirty="0" err="1"/>
              <a:t>same</a:t>
            </a:r>
            <a:r>
              <a:rPr lang="fr-FR" i="1" dirty="0"/>
              <a:t> thread (</a:t>
            </a:r>
            <a:r>
              <a:rPr lang="fr-FR" i="1" dirty="0" err="1"/>
              <a:t>that</a:t>
            </a:r>
            <a:r>
              <a:rPr lang="fr-FR" i="1" dirty="0"/>
              <a:t> </a:t>
            </a:r>
            <a:r>
              <a:rPr lang="fr-FR" i="1" dirty="0" err="1"/>
              <a:t>precede</a:t>
            </a:r>
            <a:r>
              <a:rPr lang="fr-FR" i="1" dirty="0"/>
              <a:t> </a:t>
            </a:r>
            <a:r>
              <a:rPr lang="fr-FR" i="1" dirty="0" err="1"/>
              <a:t>it</a:t>
            </a:r>
            <a:r>
              <a:rPr lang="fr-FR" i="1" dirty="0"/>
              <a:t>) 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hu-HU" sz="2800" dirty="0" smtClean="0"/>
          </a:p>
          <a:p>
            <a:pPr lvl="1"/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15687" y="5020559"/>
            <a:ext cx="8599713" cy="1456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A programming model for locally concurrent and globally distributed objects</a:t>
            </a:r>
            <a:endParaRPr lang="en-GB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390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Espace réservé du contenu 2"/>
          <p:cNvSpPr>
            <a:spLocks noGrp="1"/>
          </p:cNvSpPr>
          <p:nvPr>
            <p:ph idx="1"/>
          </p:nvPr>
        </p:nvSpPr>
        <p:spPr>
          <a:xfrm>
            <a:off x="0" y="1092200"/>
            <a:ext cx="9144000" cy="5181600"/>
          </a:xfrm>
        </p:spPr>
        <p:txBody>
          <a:bodyPr/>
          <a:lstStyle/>
          <a:p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Implemented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multi-active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objects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above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ProActive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lvl="1" indent="0">
              <a:buNone/>
            </a:pP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ynamic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compatibility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rules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and thread limitation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Case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studies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/benchmarks: NAS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CAN</a:t>
            </a:r>
          </a:p>
          <a:p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Specified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SOS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semantics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and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proved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« maximal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parallelism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 »</a:t>
            </a:r>
            <a:b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Next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steps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fr-FR" dirty="0" smtClean="0">
                <a:latin typeface="Arial" charset="0"/>
                <a:ea typeface="ＭＳ Ｐゴシック" charset="0"/>
              </a:rPr>
              <a:t>Use </a:t>
            </a:r>
            <a:r>
              <a:rPr lang="fr-FR" dirty="0">
                <a:latin typeface="Arial" charset="0"/>
                <a:ea typeface="ＭＳ Ｐゴシック" charset="0"/>
              </a:rPr>
              <a:t>the new </a:t>
            </a:r>
            <a:r>
              <a:rPr lang="fr-FR" dirty="0" smtClean="0">
                <a:latin typeface="Arial" charset="0"/>
                <a:ea typeface="ＭＳ Ｐゴシック" charset="0"/>
              </a:rPr>
              <a:t>model (new use-cases and applications)</a:t>
            </a:r>
            <a:endParaRPr lang="fr-FR" dirty="0">
              <a:latin typeface="Arial" charset="0"/>
              <a:ea typeface="ＭＳ Ｐゴシック" charset="0"/>
            </a:endParaRPr>
          </a:p>
          <a:p>
            <a:pPr lvl="1"/>
            <a:r>
              <a:rPr lang="fr-FR" dirty="0" err="1" smtClean="0">
                <a:latin typeface="Arial" charset="0"/>
                <a:ea typeface="ＭＳ Ｐゴシック" charset="0"/>
              </a:rPr>
              <a:t>Prove</a:t>
            </a:r>
            <a:r>
              <a:rPr lang="fr-FR" dirty="0" smtClean="0">
                <a:latin typeface="Arial" charset="0"/>
                <a:ea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</a:rPr>
              <a:t>stronger</a:t>
            </a:r>
            <a:r>
              <a:rPr lang="fr-FR" dirty="0" smtClean="0">
                <a:latin typeface="Arial" charset="0"/>
                <a:ea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</a:rPr>
              <a:t>properties</a:t>
            </a:r>
            <a:r>
              <a:rPr lang="fr-FR" dirty="0" smtClean="0">
                <a:latin typeface="Arial" charset="0"/>
                <a:ea typeface="ＭＳ Ｐゴシック" charset="0"/>
              </a:rPr>
              <a:t>, </a:t>
            </a:r>
            <a:r>
              <a:rPr lang="fr-FR" dirty="0" err="1" smtClean="0">
                <a:latin typeface="Arial" charset="0"/>
                <a:ea typeface="ＭＳ Ｐゴシック" charset="0"/>
              </a:rPr>
              <a:t>mechanised</a:t>
            </a:r>
            <a:r>
              <a:rPr lang="fr-FR" dirty="0" smtClean="0">
                <a:latin typeface="Arial" charset="0"/>
                <a:ea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</a:rPr>
              <a:t>formalisaiton</a:t>
            </a:r>
            <a:endParaRPr lang="fr-FR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fr-FR" dirty="0" err="1" smtClean="0">
                <a:latin typeface="Arial" charset="0"/>
                <a:ea typeface="ＭＳ Ｐゴシック" charset="0"/>
              </a:rPr>
              <a:t>Static</a:t>
            </a:r>
            <a:r>
              <a:rPr lang="fr-FR" dirty="0" smtClean="0">
                <a:latin typeface="Arial" charset="0"/>
                <a:ea typeface="ＭＳ Ｐゴシック" charset="0"/>
              </a:rPr>
              <a:t> </a:t>
            </a:r>
            <a:r>
              <a:rPr lang="fr-FR" dirty="0" err="1">
                <a:latin typeface="Arial" charset="0"/>
                <a:ea typeface="ＭＳ Ｐゴシック" charset="0"/>
              </a:rPr>
              <a:t>guarantees</a:t>
            </a:r>
            <a:r>
              <a:rPr lang="fr-FR" dirty="0">
                <a:latin typeface="Arial" charset="0"/>
                <a:ea typeface="ＭＳ Ｐゴシック" charset="0"/>
              </a:rPr>
              <a:t> / </a:t>
            </a:r>
            <a:r>
              <a:rPr lang="fr-FR" dirty="0" err="1">
                <a:latin typeface="Arial" charset="0"/>
                <a:ea typeface="ＭＳ Ｐゴシック" charset="0"/>
              </a:rPr>
              <a:t>verification</a:t>
            </a:r>
            <a:r>
              <a:rPr lang="fr-FR" dirty="0">
                <a:latin typeface="Arial" charset="0"/>
                <a:ea typeface="ＭＳ Ｐゴシック" charset="0"/>
              </a:rPr>
              <a:t> of </a:t>
            </a:r>
            <a:r>
              <a:rPr lang="fr-FR" dirty="0" smtClean="0">
                <a:latin typeface="Arial" charset="0"/>
                <a:ea typeface="ＭＳ Ｐゴシック" charset="0"/>
              </a:rPr>
              <a:t>annotations</a:t>
            </a:r>
            <a:endParaRPr lang="fr-FR" dirty="0">
              <a:latin typeface="Arial" charset="0"/>
              <a:ea typeface="ＭＳ Ｐゴシック" charset="0"/>
            </a:endParaRPr>
          </a:p>
        </p:txBody>
      </p:sp>
      <p:sp>
        <p:nvSpPr>
          <p:cNvPr id="604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r>
              <a:rPr lang="en-US" dirty="0" smtClean="0"/>
              <a:t>(2/</a:t>
            </a:r>
            <a:r>
              <a:rPr lang="en-US" dirty="0"/>
              <a:t>2):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Results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and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Status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 algn="r">
              <a:buNone/>
            </a:pPr>
            <a:r>
              <a:rPr lang="fr-FR" dirty="0" smtClean="0">
                <a:solidFill>
                  <a:srgbClr val="191919"/>
                </a:solidFill>
              </a:rPr>
              <a:t>Ludovic.henrio@cnrs.fr</a:t>
            </a:r>
          </a:p>
          <a:p>
            <a:pPr marL="0" indent="0" algn="r">
              <a:buNone/>
            </a:pPr>
            <a:r>
              <a:rPr lang="fr-FR" dirty="0" smtClean="0">
                <a:solidFill>
                  <a:srgbClr val="191919"/>
                </a:solidFill>
              </a:rPr>
              <a:t>Fabrice.huet@inria.fr</a:t>
            </a:r>
          </a:p>
          <a:p>
            <a:pPr marL="0" indent="0" algn="r">
              <a:buNone/>
            </a:pPr>
            <a:r>
              <a:rPr lang="fr-FR" dirty="0" err="1" smtClean="0">
                <a:solidFill>
                  <a:srgbClr val="191919"/>
                </a:solidFill>
              </a:rPr>
              <a:t>zsolt.istvan</a:t>
            </a:r>
            <a:r>
              <a:rPr lang="fr-FR" dirty="0" err="1">
                <a:solidFill>
                  <a:srgbClr val="191919"/>
                </a:solidFill>
              </a:rPr>
              <a:t>@</a:t>
            </a:r>
            <a:r>
              <a:rPr lang="fr-FR" dirty="0" err="1" smtClean="0">
                <a:solidFill>
                  <a:srgbClr val="191919"/>
                </a:solidFill>
              </a:rPr>
              <a:t>gmx.net</a:t>
            </a:r>
            <a:endParaRPr lang="fr-FR" dirty="0">
              <a:solidFill>
                <a:srgbClr val="191919"/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NB: The </a:t>
            </a:r>
            <a:r>
              <a:rPr lang="fr-FR" dirty="0" err="1" smtClean="0"/>
              <a:t>greek</a:t>
            </a:r>
            <a:r>
              <a:rPr lang="fr-FR" dirty="0" smtClean="0"/>
              <a:t> </a:t>
            </a:r>
            <a:r>
              <a:rPr lang="fr-FR" dirty="0" err="1" smtClean="0"/>
              <a:t>subtitles</a:t>
            </a:r>
            <a:r>
              <a:rPr lang="fr-FR" dirty="0" smtClean="0"/>
              <a:t> (i.e. the </a:t>
            </a:r>
            <a:r>
              <a:rPr lang="fr-FR" dirty="0" err="1" smtClean="0"/>
              <a:t>operational</a:t>
            </a:r>
            <a:r>
              <a:rPr lang="fr-FR" dirty="0" smtClean="0"/>
              <a:t> </a:t>
            </a:r>
            <a:r>
              <a:rPr lang="fr-FR" dirty="0" err="1" smtClean="0"/>
              <a:t>semantics</a:t>
            </a:r>
            <a:r>
              <a:rPr lang="fr-FR" dirty="0" smtClean="0"/>
              <a:t>)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in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paper</a:t>
            </a:r>
            <a:endParaRPr lang="fr-FR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9738" y="1293969"/>
            <a:ext cx="8005304" cy="68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defTabSz="762000">
              <a:lnSpc>
                <a:spcPct val="145000"/>
              </a:lnSpc>
            </a:pPr>
            <a:r>
              <a:rPr lang="fr-FR" sz="2800" u="sng" dirty="0"/>
              <a:t>Ludovic </a:t>
            </a:r>
            <a:r>
              <a:rPr lang="fr-FR" sz="2800" u="sng" dirty="0" smtClean="0"/>
              <a:t>Henrio</a:t>
            </a:r>
            <a:r>
              <a:rPr lang="fr-FR" sz="2800" dirty="0" smtClean="0"/>
              <a:t>, </a:t>
            </a:r>
            <a:r>
              <a:rPr lang="fr-FR" sz="2800" dirty="0"/>
              <a:t>Fabrice </a:t>
            </a:r>
            <a:r>
              <a:rPr lang="fr-FR" sz="2800" dirty="0" smtClean="0"/>
              <a:t>Huet, </a:t>
            </a:r>
            <a:r>
              <a:rPr lang="fr-FR" sz="2800" dirty="0" err="1"/>
              <a:t>Zsolt</a:t>
            </a:r>
            <a:r>
              <a:rPr lang="fr-FR" sz="2800" dirty="0"/>
              <a:t> </a:t>
            </a:r>
            <a:r>
              <a:rPr lang="fr-FR" sz="2800" dirty="0" err="1" smtClean="0"/>
              <a:t>Istvàn</a:t>
            </a:r>
            <a:r>
              <a:rPr lang="fr-FR" sz="2800" dirty="0" smtClean="0"/>
              <a:t>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29499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621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0"/>
            <a:ext cx="7491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0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Active Objects</a:t>
            </a:r>
            <a:endParaRPr lang="en-US" dirty="0"/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Asynchronous communication with futures</a:t>
            </a:r>
          </a:p>
          <a:p>
            <a:r>
              <a:rPr lang="en-US" smtClean="0"/>
              <a:t>Location transparency</a:t>
            </a:r>
          </a:p>
          <a:p>
            <a:r>
              <a:rPr lang="en-US" smtClean="0"/>
              <a:t>Composition:</a:t>
            </a:r>
          </a:p>
          <a:p>
            <a:pPr lvl="1"/>
            <a:r>
              <a:rPr lang="en-US" smtClean="0"/>
              <a:t>An active object (1)</a:t>
            </a:r>
          </a:p>
          <a:p>
            <a:pPr lvl="1"/>
            <a:r>
              <a:rPr lang="en-US" smtClean="0"/>
              <a:t>a request queue (2)</a:t>
            </a:r>
          </a:p>
          <a:p>
            <a:pPr lvl="1"/>
            <a:r>
              <a:rPr lang="en-US" smtClean="0"/>
              <a:t>one service thread (3)</a:t>
            </a:r>
          </a:p>
          <a:p>
            <a:pPr lvl="1"/>
            <a:r>
              <a:rPr lang="en-US" smtClean="0"/>
              <a:t>Some passive objects</a:t>
            </a:r>
            <a:br>
              <a:rPr lang="en-US" smtClean="0"/>
            </a:br>
            <a:r>
              <a:rPr lang="en-US" smtClean="0"/>
              <a:t>(local state) (4)</a:t>
            </a:r>
            <a:endParaRPr lang="en-US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5410200" y="2971800"/>
            <a:ext cx="3581401" cy="2971800"/>
            <a:chOff x="5280028" y="3810000"/>
            <a:chExt cx="3509814" cy="2895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5" name="Rectangle 74"/>
            <p:cNvSpPr/>
            <p:nvPr/>
          </p:nvSpPr>
          <p:spPr bwMode="auto">
            <a:xfrm>
              <a:off x="5513242" y="3810000"/>
              <a:ext cx="3276600" cy="2895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4" name="Group 56"/>
            <p:cNvGrpSpPr>
              <a:grpSpLocks/>
            </p:cNvGrpSpPr>
            <p:nvPr/>
          </p:nvGrpSpPr>
          <p:grpSpPr bwMode="auto">
            <a:xfrm>
              <a:off x="5703888" y="5845175"/>
              <a:ext cx="1068387" cy="512763"/>
              <a:chOff x="6226175" y="4930775"/>
              <a:chExt cx="898990" cy="431800"/>
            </a:xfrm>
            <a:solidFill>
              <a:schemeClr val="accent3"/>
            </a:solidFill>
          </p:grpSpPr>
          <p:sp>
            <p:nvSpPr>
              <p:cNvPr id="6" name="Line 5"/>
              <p:cNvSpPr>
                <a:spLocks noChangeShapeType="1"/>
              </p:cNvSpPr>
              <p:nvPr/>
            </p:nvSpPr>
            <p:spPr bwMode="auto">
              <a:xfrm>
                <a:off x="6226175" y="4930775"/>
                <a:ext cx="89899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Helvetica"/>
                </a:endParaRPr>
              </a:p>
            </p:txBody>
          </p:sp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>
                <a:off x="6226175" y="5362575"/>
                <a:ext cx="89899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Helvetica"/>
                </a:endParaRPr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7125165" y="4930775"/>
                <a:ext cx="0" cy="4318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Helvetica"/>
                </a:endParaRPr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7011623" y="4930775"/>
                <a:ext cx="0" cy="4318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Helvetica"/>
                </a:endParaRPr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6899416" y="4930775"/>
                <a:ext cx="0" cy="4318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Helvetica"/>
                </a:endParaRPr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6785873" y="4930775"/>
                <a:ext cx="0" cy="4318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Helvetica"/>
                </a:endParaRP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6675002" y="4930775"/>
                <a:ext cx="0" cy="4318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Helvetica"/>
                </a:endParaRPr>
              </a:p>
            </p:txBody>
          </p:sp>
        </p:grp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7010400" y="4267200"/>
              <a:ext cx="1273175" cy="8905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Helvetica"/>
              </a:endParaRPr>
            </a:p>
          </p:txBody>
        </p: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7877175" y="5845175"/>
              <a:ext cx="163513" cy="722313"/>
              <a:chOff x="5353" y="3169"/>
              <a:chExt cx="96" cy="383"/>
            </a:xfrm>
            <a:noFill/>
          </p:grpSpPr>
          <p:grpSp>
            <p:nvGrpSpPr>
              <p:cNvPr id="13" name="Group 35"/>
              <p:cNvGrpSpPr>
                <a:grpSpLocks/>
              </p:cNvGrpSpPr>
              <p:nvPr/>
            </p:nvGrpSpPr>
            <p:grpSpPr bwMode="auto">
              <a:xfrm>
                <a:off x="5353" y="3169"/>
                <a:ext cx="96" cy="191"/>
                <a:chOff x="5353" y="3169"/>
                <a:chExt cx="96" cy="191"/>
              </a:xfrm>
              <a:grpFill/>
            </p:grpSpPr>
            <p:sp>
              <p:nvSpPr>
                <p:cNvPr id="11284" name="Arc 36"/>
                <p:cNvSpPr>
                  <a:spLocks/>
                </p:cNvSpPr>
                <p:nvPr/>
              </p:nvSpPr>
              <p:spPr bwMode="auto">
                <a:xfrm>
                  <a:off x="5400" y="3169"/>
                  <a:ext cx="49" cy="48"/>
                </a:xfrm>
                <a:custGeom>
                  <a:avLst/>
                  <a:gdLst>
                    <a:gd name="T0" fmla="*/ 0 w 22050"/>
                    <a:gd name="T1" fmla="*/ 0 h 21600"/>
                    <a:gd name="T2" fmla="*/ 0 w 22050"/>
                    <a:gd name="T3" fmla="*/ 0 h 21600"/>
                    <a:gd name="T4" fmla="*/ 0 w 2205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2050"/>
                    <a:gd name="T10" fmla="*/ 0 h 21600"/>
                    <a:gd name="T11" fmla="*/ 22050 w 2205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50" h="21600" fill="none" extrusionOk="0">
                      <a:moveTo>
                        <a:pt x="-1" y="4"/>
                      </a:moveTo>
                      <a:cubicBezTo>
                        <a:pt x="149" y="1"/>
                        <a:pt x="299" y="-1"/>
                        <a:pt x="450" y="0"/>
                      </a:cubicBezTo>
                      <a:cubicBezTo>
                        <a:pt x="12379" y="0"/>
                        <a:pt x="22050" y="9670"/>
                        <a:pt x="22050" y="21600"/>
                      </a:cubicBezTo>
                    </a:path>
                    <a:path w="22050" h="21600" stroke="0" extrusionOk="0">
                      <a:moveTo>
                        <a:pt x="-1" y="4"/>
                      </a:moveTo>
                      <a:cubicBezTo>
                        <a:pt x="149" y="1"/>
                        <a:pt x="299" y="-1"/>
                        <a:pt x="450" y="0"/>
                      </a:cubicBezTo>
                      <a:cubicBezTo>
                        <a:pt x="12379" y="0"/>
                        <a:pt x="22050" y="9670"/>
                        <a:pt x="22050" y="21600"/>
                      </a:cubicBezTo>
                      <a:lnTo>
                        <a:pt x="450" y="21600"/>
                      </a:lnTo>
                      <a:close/>
                    </a:path>
                  </a:pathLst>
                </a:custGeom>
                <a:grpFill/>
                <a:ln w="1905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Helvetica"/>
                  </a:endParaRPr>
                </a:p>
              </p:txBody>
            </p:sp>
            <p:sp>
              <p:nvSpPr>
                <p:cNvPr id="11285" name="Arc 37"/>
                <p:cNvSpPr>
                  <a:spLocks/>
                </p:cNvSpPr>
                <p:nvPr/>
              </p:nvSpPr>
              <p:spPr bwMode="auto">
                <a:xfrm>
                  <a:off x="5400" y="3216"/>
                  <a:ext cx="48" cy="4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Helvetica"/>
                  </a:endParaRPr>
                </a:p>
              </p:txBody>
            </p:sp>
            <p:sp>
              <p:nvSpPr>
                <p:cNvPr id="11286" name="Arc 38"/>
                <p:cNvSpPr>
                  <a:spLocks/>
                </p:cNvSpPr>
                <p:nvPr/>
              </p:nvSpPr>
              <p:spPr bwMode="auto">
                <a:xfrm>
                  <a:off x="5353" y="3265"/>
                  <a:ext cx="48" cy="48"/>
                </a:xfrm>
                <a:custGeom>
                  <a:avLst/>
                  <a:gdLst>
                    <a:gd name="T0" fmla="*/ 0 w 21600"/>
                    <a:gd name="T1" fmla="*/ 0 h 21595"/>
                    <a:gd name="T2" fmla="*/ 0 w 21600"/>
                    <a:gd name="T3" fmla="*/ 0 h 21595"/>
                    <a:gd name="T4" fmla="*/ 0 w 21600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95"/>
                    <a:gd name="T11" fmla="*/ 21600 w 21600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95" fill="none" extrusionOk="0">
                      <a:moveTo>
                        <a:pt x="0" y="21595"/>
                      </a:moveTo>
                      <a:cubicBezTo>
                        <a:pt x="0" y="9841"/>
                        <a:pt x="9398" y="244"/>
                        <a:pt x="21149" y="-1"/>
                      </a:cubicBezTo>
                    </a:path>
                    <a:path w="21600" h="21595" stroke="0" extrusionOk="0">
                      <a:moveTo>
                        <a:pt x="0" y="21595"/>
                      </a:moveTo>
                      <a:cubicBezTo>
                        <a:pt x="0" y="9841"/>
                        <a:pt x="9398" y="244"/>
                        <a:pt x="21149" y="-1"/>
                      </a:cubicBezTo>
                      <a:lnTo>
                        <a:pt x="21600" y="21595"/>
                      </a:lnTo>
                      <a:close/>
                    </a:path>
                  </a:pathLst>
                </a:custGeom>
                <a:grpFill/>
                <a:ln w="1905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Helvetica"/>
                  </a:endParaRPr>
                </a:p>
              </p:txBody>
            </p:sp>
            <p:sp>
              <p:nvSpPr>
                <p:cNvPr id="11287" name="Arc 39"/>
                <p:cNvSpPr>
                  <a:spLocks/>
                </p:cNvSpPr>
                <p:nvPr/>
              </p:nvSpPr>
              <p:spPr bwMode="auto">
                <a:xfrm>
                  <a:off x="5353" y="3312"/>
                  <a:ext cx="52" cy="48"/>
                </a:xfrm>
                <a:custGeom>
                  <a:avLst/>
                  <a:gdLst>
                    <a:gd name="T0" fmla="*/ 0 w 23432"/>
                    <a:gd name="T1" fmla="*/ 0 h 21600"/>
                    <a:gd name="T2" fmla="*/ 0 w 23432"/>
                    <a:gd name="T3" fmla="*/ 0 h 21600"/>
                    <a:gd name="T4" fmla="*/ 0 w 23432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432"/>
                    <a:gd name="T10" fmla="*/ 0 h 21600"/>
                    <a:gd name="T11" fmla="*/ 23432 w 2343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432" h="21600" fill="none" extrusionOk="0">
                      <a:moveTo>
                        <a:pt x="23432" y="21522"/>
                      </a:moveTo>
                      <a:cubicBezTo>
                        <a:pt x="22822" y="21574"/>
                        <a:pt x="22211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3432" h="21600" stroke="0" extrusionOk="0">
                      <a:moveTo>
                        <a:pt x="23432" y="21522"/>
                      </a:moveTo>
                      <a:cubicBezTo>
                        <a:pt x="22822" y="21574"/>
                        <a:pt x="22211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grpFill/>
                <a:ln w="1905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Helvetica"/>
                  </a:endParaRPr>
                </a:p>
              </p:txBody>
            </p:sp>
          </p:grpSp>
          <p:grpSp>
            <p:nvGrpSpPr>
              <p:cNvPr id="14" name="Group 40"/>
              <p:cNvGrpSpPr>
                <a:grpSpLocks/>
              </p:cNvGrpSpPr>
              <p:nvPr/>
            </p:nvGrpSpPr>
            <p:grpSpPr bwMode="auto">
              <a:xfrm>
                <a:off x="5353" y="3361"/>
                <a:ext cx="96" cy="191"/>
                <a:chOff x="5353" y="3361"/>
                <a:chExt cx="96" cy="191"/>
              </a:xfrm>
              <a:grpFill/>
            </p:grpSpPr>
            <p:sp>
              <p:nvSpPr>
                <p:cNvPr id="11280" name="Arc 41"/>
                <p:cNvSpPr>
                  <a:spLocks/>
                </p:cNvSpPr>
                <p:nvPr/>
              </p:nvSpPr>
              <p:spPr bwMode="auto">
                <a:xfrm>
                  <a:off x="5400" y="3361"/>
                  <a:ext cx="49" cy="48"/>
                </a:xfrm>
                <a:custGeom>
                  <a:avLst/>
                  <a:gdLst>
                    <a:gd name="T0" fmla="*/ 0 w 22050"/>
                    <a:gd name="T1" fmla="*/ 0 h 21600"/>
                    <a:gd name="T2" fmla="*/ 0 w 22050"/>
                    <a:gd name="T3" fmla="*/ 0 h 21600"/>
                    <a:gd name="T4" fmla="*/ 0 w 2205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2050"/>
                    <a:gd name="T10" fmla="*/ 0 h 21600"/>
                    <a:gd name="T11" fmla="*/ 22050 w 2205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50" h="21600" fill="none" extrusionOk="0">
                      <a:moveTo>
                        <a:pt x="-1" y="4"/>
                      </a:moveTo>
                      <a:cubicBezTo>
                        <a:pt x="149" y="1"/>
                        <a:pt x="299" y="-1"/>
                        <a:pt x="450" y="0"/>
                      </a:cubicBezTo>
                      <a:cubicBezTo>
                        <a:pt x="12379" y="0"/>
                        <a:pt x="22050" y="9670"/>
                        <a:pt x="22050" y="21600"/>
                      </a:cubicBezTo>
                    </a:path>
                    <a:path w="22050" h="21600" stroke="0" extrusionOk="0">
                      <a:moveTo>
                        <a:pt x="-1" y="4"/>
                      </a:moveTo>
                      <a:cubicBezTo>
                        <a:pt x="149" y="1"/>
                        <a:pt x="299" y="-1"/>
                        <a:pt x="450" y="0"/>
                      </a:cubicBezTo>
                      <a:cubicBezTo>
                        <a:pt x="12379" y="0"/>
                        <a:pt x="22050" y="9670"/>
                        <a:pt x="22050" y="21600"/>
                      </a:cubicBezTo>
                      <a:lnTo>
                        <a:pt x="450" y="21600"/>
                      </a:lnTo>
                      <a:close/>
                    </a:path>
                  </a:pathLst>
                </a:custGeom>
                <a:grpFill/>
                <a:ln w="1905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Helvetica"/>
                  </a:endParaRPr>
                </a:p>
              </p:txBody>
            </p:sp>
            <p:sp>
              <p:nvSpPr>
                <p:cNvPr id="11281" name="Arc 42"/>
                <p:cNvSpPr>
                  <a:spLocks/>
                </p:cNvSpPr>
                <p:nvPr/>
              </p:nvSpPr>
              <p:spPr bwMode="auto">
                <a:xfrm>
                  <a:off x="5400" y="3408"/>
                  <a:ext cx="48" cy="4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Helvetica"/>
                  </a:endParaRPr>
                </a:p>
              </p:txBody>
            </p:sp>
            <p:sp>
              <p:nvSpPr>
                <p:cNvPr id="11282" name="Arc 43"/>
                <p:cNvSpPr>
                  <a:spLocks/>
                </p:cNvSpPr>
                <p:nvPr/>
              </p:nvSpPr>
              <p:spPr bwMode="auto">
                <a:xfrm>
                  <a:off x="5353" y="3457"/>
                  <a:ext cx="48" cy="48"/>
                </a:xfrm>
                <a:custGeom>
                  <a:avLst/>
                  <a:gdLst>
                    <a:gd name="T0" fmla="*/ 0 w 21600"/>
                    <a:gd name="T1" fmla="*/ 0 h 21595"/>
                    <a:gd name="T2" fmla="*/ 0 w 21600"/>
                    <a:gd name="T3" fmla="*/ 0 h 21595"/>
                    <a:gd name="T4" fmla="*/ 0 w 21600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95"/>
                    <a:gd name="T11" fmla="*/ 21600 w 21600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95" fill="none" extrusionOk="0">
                      <a:moveTo>
                        <a:pt x="0" y="21595"/>
                      </a:moveTo>
                      <a:cubicBezTo>
                        <a:pt x="0" y="9841"/>
                        <a:pt x="9398" y="244"/>
                        <a:pt x="21149" y="-1"/>
                      </a:cubicBezTo>
                    </a:path>
                    <a:path w="21600" h="21595" stroke="0" extrusionOk="0">
                      <a:moveTo>
                        <a:pt x="0" y="21595"/>
                      </a:moveTo>
                      <a:cubicBezTo>
                        <a:pt x="0" y="9841"/>
                        <a:pt x="9398" y="244"/>
                        <a:pt x="21149" y="-1"/>
                      </a:cubicBezTo>
                      <a:lnTo>
                        <a:pt x="21600" y="21595"/>
                      </a:lnTo>
                      <a:close/>
                    </a:path>
                  </a:pathLst>
                </a:custGeom>
                <a:grpFill/>
                <a:ln w="1905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Helvetica"/>
                  </a:endParaRPr>
                </a:p>
              </p:txBody>
            </p:sp>
            <p:sp>
              <p:nvSpPr>
                <p:cNvPr id="11283" name="Arc 44"/>
                <p:cNvSpPr>
                  <a:spLocks/>
                </p:cNvSpPr>
                <p:nvPr/>
              </p:nvSpPr>
              <p:spPr bwMode="auto">
                <a:xfrm>
                  <a:off x="5353" y="3504"/>
                  <a:ext cx="52" cy="48"/>
                </a:xfrm>
                <a:custGeom>
                  <a:avLst/>
                  <a:gdLst>
                    <a:gd name="T0" fmla="*/ 0 w 23432"/>
                    <a:gd name="T1" fmla="*/ 0 h 21600"/>
                    <a:gd name="T2" fmla="*/ 0 w 23432"/>
                    <a:gd name="T3" fmla="*/ 0 h 21600"/>
                    <a:gd name="T4" fmla="*/ 0 w 23432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432"/>
                    <a:gd name="T10" fmla="*/ 0 h 21600"/>
                    <a:gd name="T11" fmla="*/ 23432 w 2343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432" h="21600" fill="none" extrusionOk="0">
                      <a:moveTo>
                        <a:pt x="23432" y="21522"/>
                      </a:moveTo>
                      <a:cubicBezTo>
                        <a:pt x="22822" y="21574"/>
                        <a:pt x="22211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3432" h="21600" stroke="0" extrusionOk="0">
                      <a:moveTo>
                        <a:pt x="23432" y="21522"/>
                      </a:moveTo>
                      <a:cubicBezTo>
                        <a:pt x="22822" y="21574"/>
                        <a:pt x="22211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grpFill/>
                <a:ln w="1905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Helvetica"/>
                  </a:endParaRPr>
                </a:p>
              </p:txBody>
            </p:sp>
          </p:grpSp>
        </p:grpSp>
        <p:sp>
          <p:nvSpPr>
            <p:cNvPr id="12297" name="Oval 55"/>
            <p:cNvSpPr>
              <a:spLocks noChangeArrowheads="1"/>
            </p:cNvSpPr>
            <p:nvPr/>
          </p:nvSpPr>
          <p:spPr bwMode="auto">
            <a:xfrm>
              <a:off x="7445657" y="4478215"/>
              <a:ext cx="254000" cy="3270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762000">
                <a:lnSpc>
                  <a:spcPct val="85000"/>
                </a:lnSpc>
              </a:pPr>
              <a:r>
                <a:rPr lang="en-US" dirty="0">
                  <a:solidFill>
                    <a:srgbClr val="000000"/>
                  </a:solidFill>
                  <a:latin typeface="Helvetica"/>
                </a:rPr>
                <a:t>1</a:t>
              </a:r>
            </a:p>
          </p:txBody>
        </p:sp>
        <p:sp>
          <p:nvSpPr>
            <p:cNvPr id="12298" name="Oval 57"/>
            <p:cNvSpPr>
              <a:spLocks noChangeArrowheads="1"/>
            </p:cNvSpPr>
            <p:nvPr/>
          </p:nvSpPr>
          <p:spPr bwMode="auto">
            <a:xfrm>
              <a:off x="6791325" y="5573713"/>
              <a:ext cx="254000" cy="3270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762000">
                <a:lnSpc>
                  <a:spcPct val="85000"/>
                </a:lnSpc>
              </a:pPr>
              <a:r>
                <a:rPr lang="en-US" dirty="0">
                  <a:solidFill>
                    <a:srgbClr val="000000"/>
                  </a:solidFill>
                  <a:latin typeface="Helvetica"/>
                </a:rPr>
                <a:t>2</a:t>
              </a:r>
            </a:p>
          </p:txBody>
        </p:sp>
        <p:sp>
          <p:nvSpPr>
            <p:cNvPr id="12299" name="Oval 58"/>
            <p:cNvSpPr>
              <a:spLocks noChangeArrowheads="1"/>
            </p:cNvSpPr>
            <p:nvPr/>
          </p:nvSpPr>
          <p:spPr bwMode="auto">
            <a:xfrm>
              <a:off x="8059738" y="5607050"/>
              <a:ext cx="254000" cy="3286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762000">
                <a:lnSpc>
                  <a:spcPct val="85000"/>
                </a:lnSpc>
              </a:pPr>
              <a:r>
                <a:rPr lang="en-US">
                  <a:solidFill>
                    <a:srgbClr val="000000"/>
                  </a:solidFill>
                  <a:latin typeface="Helvetica"/>
                </a:rPr>
                <a:t>3</a:t>
              </a:r>
            </a:p>
          </p:txBody>
        </p:sp>
        <p:cxnSp>
          <p:nvCxnSpPr>
            <p:cNvPr id="61" name="Curved Connector 60"/>
            <p:cNvCxnSpPr/>
            <p:nvPr/>
          </p:nvCxnSpPr>
          <p:spPr bwMode="auto">
            <a:xfrm rot="16200000" flipH="1">
              <a:off x="5184561" y="4782923"/>
              <a:ext cx="1157717" cy="96678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/>
            <p:nvPr/>
          </p:nvCxnSpPr>
          <p:spPr bwMode="auto">
            <a:xfrm>
              <a:off x="6791325" y="6116638"/>
              <a:ext cx="995363" cy="15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hape 67"/>
            <p:cNvCxnSpPr>
              <a:endCxn id="15" idx="6"/>
            </p:cNvCxnSpPr>
            <p:nvPr/>
          </p:nvCxnSpPr>
          <p:spPr bwMode="auto">
            <a:xfrm rot="5400000" flipH="1" flipV="1">
              <a:off x="7469982" y="5303044"/>
              <a:ext cx="1403350" cy="223837"/>
            </a:xfrm>
            <a:prstGeom prst="curvedConnector4">
              <a:avLst>
                <a:gd name="adj1" fmla="val 126"/>
                <a:gd name="adj2" fmla="val 24705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Elbow Connector 64"/>
            <p:cNvCxnSpPr>
              <a:stCxn id="15" idx="2"/>
              <a:endCxn id="34" idx="6"/>
            </p:cNvCxnSpPr>
            <p:nvPr/>
          </p:nvCxnSpPr>
          <p:spPr bwMode="auto">
            <a:xfrm rot="10800000" flipV="1">
              <a:off x="6624213" y="4712494"/>
              <a:ext cx="386188" cy="2854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1" name="Oval 57"/>
            <p:cNvSpPr>
              <a:spLocks noChangeArrowheads="1"/>
            </p:cNvSpPr>
            <p:nvPr/>
          </p:nvSpPr>
          <p:spPr bwMode="auto">
            <a:xfrm>
              <a:off x="5996827" y="4522421"/>
              <a:ext cx="254000" cy="3270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762000">
                <a:lnSpc>
                  <a:spcPct val="85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Helvetica"/>
                </a:rPr>
                <a:t>4</a:t>
              </a:r>
              <a:endParaRPr lang="en-US" dirty="0">
                <a:solidFill>
                  <a:srgbClr val="000000"/>
                </a:solidFill>
                <a:latin typeface="Helvetica"/>
              </a:endParaRPr>
            </a:p>
          </p:txBody>
        </p:sp>
      </p:grpSp>
      <p:sp>
        <p:nvSpPr>
          <p:cNvPr id="3" name="Ellipse 2"/>
          <p:cNvSpPr/>
          <p:nvPr/>
        </p:nvSpPr>
        <p:spPr bwMode="auto">
          <a:xfrm>
            <a:off x="6096000" y="3352800"/>
            <a:ext cx="60960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3" name="Ellipse 32"/>
          <p:cNvSpPr/>
          <p:nvPr/>
        </p:nvSpPr>
        <p:spPr bwMode="auto">
          <a:xfrm>
            <a:off x="6324600" y="3505200"/>
            <a:ext cx="60960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6172200" y="3962400"/>
            <a:ext cx="60960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5" name="Ellipse 34"/>
          <p:cNvSpPr/>
          <p:nvPr/>
        </p:nvSpPr>
        <p:spPr bwMode="auto">
          <a:xfrm>
            <a:off x="5943600" y="3124200"/>
            <a:ext cx="60960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383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 and </a:t>
            </a:r>
            <a:r>
              <a:rPr lang="en-GB" dirty="0" err="1" smtClean="0"/>
              <a:t>ProActive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Active </a:t>
            </a:r>
            <a:r>
              <a:rPr lang="en-GB" dirty="0" smtClean="0"/>
              <a:t>objects</a:t>
            </a:r>
            <a:endParaRPr lang="en-GB" dirty="0" smtClean="0"/>
          </a:p>
          <a:p>
            <a:r>
              <a:rPr lang="en-GB" dirty="0" smtClean="0"/>
              <a:t>Asynchronous method </a:t>
            </a:r>
            <a:r>
              <a:rPr lang="en-GB" dirty="0" smtClean="0"/>
              <a:t>calls / requests </a:t>
            </a:r>
          </a:p>
          <a:p>
            <a:r>
              <a:rPr lang="en-GB" dirty="0"/>
              <a:t>W</a:t>
            </a:r>
            <a:r>
              <a:rPr lang="en-GB" dirty="0" smtClean="0"/>
              <a:t>ith </a:t>
            </a:r>
            <a:r>
              <a:rPr lang="en-GB" dirty="0" smtClean="0"/>
              <a:t>implicit transparent futures</a:t>
            </a:r>
          </a:p>
        </p:txBody>
      </p:sp>
      <p:sp>
        <p:nvSpPr>
          <p:cNvPr id="59" name="Freeform 2"/>
          <p:cNvSpPr>
            <a:spLocks/>
          </p:cNvSpPr>
          <p:nvPr/>
        </p:nvSpPr>
        <p:spPr bwMode="auto">
          <a:xfrm flipV="1">
            <a:off x="2133600" y="5090054"/>
            <a:ext cx="1563688" cy="76200"/>
          </a:xfrm>
          <a:custGeom>
            <a:avLst/>
            <a:gdLst>
              <a:gd name="T0" fmla="*/ 0 w 630"/>
              <a:gd name="T1" fmla="*/ 0 h 1"/>
              <a:gd name="T2" fmla="*/ 2147483647 w 630"/>
              <a:gd name="T3" fmla="*/ 0 h 1"/>
              <a:gd name="T4" fmla="*/ 2147483647 w 630"/>
              <a:gd name="T5" fmla="*/ 0 h 1"/>
              <a:gd name="T6" fmla="*/ 2147483647 w 630"/>
              <a:gd name="T7" fmla="*/ 0 h 1"/>
              <a:gd name="T8" fmla="*/ 2147483647 w 630"/>
              <a:gd name="T9" fmla="*/ 0 h 1"/>
              <a:gd name="T10" fmla="*/ 2147483647 w 630"/>
              <a:gd name="T11" fmla="*/ 0 h 1"/>
              <a:gd name="T12" fmla="*/ 2147483647 w 630"/>
              <a:gd name="T13" fmla="*/ 0 h 1"/>
              <a:gd name="T14" fmla="*/ 2147483647 w 630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0"/>
              <a:gd name="T25" fmla="*/ 0 h 1"/>
              <a:gd name="T26" fmla="*/ 630 w 630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0" h="1">
                <a:moveTo>
                  <a:pt x="0" y="0"/>
                </a:moveTo>
                <a:lnTo>
                  <a:pt x="84" y="0"/>
                </a:lnTo>
                <a:lnTo>
                  <a:pt x="188" y="0"/>
                </a:lnTo>
                <a:lnTo>
                  <a:pt x="276" y="0"/>
                </a:lnTo>
                <a:lnTo>
                  <a:pt x="364" y="0"/>
                </a:lnTo>
                <a:lnTo>
                  <a:pt x="464" y="0"/>
                </a:lnTo>
                <a:lnTo>
                  <a:pt x="556" y="0"/>
                </a:lnTo>
                <a:lnTo>
                  <a:pt x="63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60" name="AutoShape 3"/>
          <p:cNvSpPr>
            <a:spLocks noChangeArrowheads="1"/>
          </p:cNvSpPr>
          <p:nvPr/>
        </p:nvSpPr>
        <p:spPr bwMode="auto">
          <a:xfrm>
            <a:off x="1295400" y="3108854"/>
            <a:ext cx="3200400" cy="2590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5638800" y="2956454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6248400" y="5318654"/>
            <a:ext cx="14478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63" name="Rectangle 7"/>
          <p:cNvSpPr>
            <a:spLocks noChangeArrowheads="1"/>
          </p:cNvSpPr>
          <p:nvPr/>
        </p:nvSpPr>
        <p:spPr bwMode="auto">
          <a:xfrm>
            <a:off x="6248400" y="5318654"/>
            <a:ext cx="5334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5329238" y="2880254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latin typeface="Symbol" charset="2"/>
              </a:rPr>
              <a:t>b</a:t>
            </a:r>
            <a:endParaRPr lang="fr-FR" sz="2400" b="1"/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1066800" y="2804054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latin typeface="Symbol" charset="2"/>
              </a:rPr>
              <a:t>a</a:t>
            </a:r>
            <a:endParaRPr lang="fr-FR" sz="2400" b="1" dirty="0"/>
          </a:p>
        </p:txBody>
      </p:sp>
      <p:grpSp>
        <p:nvGrpSpPr>
          <p:cNvPr id="68" name="Group 48"/>
          <p:cNvGrpSpPr>
            <a:grpSpLocks/>
          </p:cNvGrpSpPr>
          <p:nvPr/>
        </p:nvGrpSpPr>
        <p:grpSpPr bwMode="auto">
          <a:xfrm>
            <a:off x="6172200" y="3870856"/>
            <a:ext cx="1162050" cy="1508126"/>
            <a:chOff x="4128" y="1584"/>
            <a:chExt cx="732" cy="950"/>
          </a:xfrm>
        </p:grpSpPr>
        <p:cxnSp>
          <p:nvCxnSpPr>
            <p:cNvPr id="69" name="AutoShape 17"/>
            <p:cNvCxnSpPr>
              <a:cxnSpLocks noChangeShapeType="1"/>
              <a:stCxn id="73" idx="7"/>
              <a:endCxn id="77" idx="3"/>
            </p:cNvCxnSpPr>
            <p:nvPr/>
          </p:nvCxnSpPr>
          <p:spPr bwMode="auto">
            <a:xfrm flipV="1">
              <a:off x="4261" y="1717"/>
              <a:ext cx="82" cy="75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 type="triangle" w="med" len="med"/>
            </a:ln>
          </p:spPr>
        </p:cxnSp>
        <p:grpSp>
          <p:nvGrpSpPr>
            <p:cNvPr id="70" name="Group 47"/>
            <p:cNvGrpSpPr>
              <a:grpSpLocks/>
            </p:cNvGrpSpPr>
            <p:nvPr/>
          </p:nvGrpSpPr>
          <p:grpSpPr bwMode="auto">
            <a:xfrm>
              <a:off x="4128" y="1584"/>
              <a:ext cx="732" cy="950"/>
              <a:chOff x="3360" y="1536"/>
              <a:chExt cx="732" cy="950"/>
            </a:xfrm>
          </p:grpSpPr>
          <p:sp>
            <p:nvSpPr>
              <p:cNvPr id="71" name="Oval 13"/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156" cy="9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GB" sz="1400" b="1"/>
              </a:p>
            </p:txBody>
          </p:sp>
          <p:sp>
            <p:nvSpPr>
              <p:cNvPr id="72" name="Oval 14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156" cy="9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GB" sz="1400" b="1"/>
              </a:p>
            </p:txBody>
          </p:sp>
          <p:sp>
            <p:nvSpPr>
              <p:cNvPr id="73" name="Oval 15"/>
              <p:cNvSpPr>
                <a:spLocks noChangeArrowheads="1"/>
              </p:cNvSpPr>
              <p:nvPr/>
            </p:nvSpPr>
            <p:spPr bwMode="auto">
              <a:xfrm>
                <a:off x="3360" y="1728"/>
                <a:ext cx="156" cy="14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GB" sz="1400" b="1"/>
              </a:p>
            </p:txBody>
          </p:sp>
          <p:cxnSp>
            <p:nvCxnSpPr>
              <p:cNvPr id="74" name="AutoShape 16"/>
              <p:cNvCxnSpPr>
                <a:cxnSpLocks noChangeShapeType="1"/>
                <a:stCxn id="72" idx="0"/>
                <a:endCxn id="78" idx="6"/>
              </p:cNvCxnSpPr>
              <p:nvPr/>
            </p:nvCxnSpPr>
            <p:spPr bwMode="auto">
              <a:xfrm flipH="1" flipV="1">
                <a:off x="3570" y="2114"/>
                <a:ext cx="204" cy="88"/>
              </a:xfrm>
              <a:prstGeom prst="straightConnector1">
                <a:avLst/>
              </a:prstGeom>
              <a:noFill/>
              <a:ln w="9525">
                <a:solidFill>
                  <a:schemeClr val="accent6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5" name="AutoShape 18"/>
              <p:cNvCxnSpPr>
                <a:cxnSpLocks noChangeShapeType="1"/>
                <a:stCxn id="71" idx="0"/>
                <a:endCxn id="77" idx="5"/>
              </p:cNvCxnSpPr>
              <p:nvPr/>
            </p:nvCxnSpPr>
            <p:spPr bwMode="auto">
              <a:xfrm flipH="1" flipV="1">
                <a:off x="3685" y="1669"/>
                <a:ext cx="329" cy="197"/>
              </a:xfrm>
              <a:prstGeom prst="straightConnector1">
                <a:avLst/>
              </a:prstGeom>
              <a:noFill/>
              <a:ln w="9525">
                <a:solidFill>
                  <a:schemeClr val="accent6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6" name="AutoShape 19"/>
              <p:cNvCxnSpPr>
                <a:cxnSpLocks noChangeShapeType="1"/>
                <a:stCxn id="72" idx="7"/>
                <a:endCxn id="71" idx="3"/>
              </p:cNvCxnSpPr>
              <p:nvPr/>
            </p:nvCxnSpPr>
            <p:spPr bwMode="auto">
              <a:xfrm flipV="1">
                <a:off x="3829" y="1963"/>
                <a:ext cx="130" cy="253"/>
              </a:xfrm>
              <a:prstGeom prst="straightConnector1">
                <a:avLst/>
              </a:prstGeom>
              <a:noFill/>
              <a:ln w="9525">
                <a:solidFill>
                  <a:schemeClr val="accent6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7" name="Oval 20"/>
              <p:cNvSpPr>
                <a:spLocks noChangeArrowheads="1"/>
              </p:cNvSpPr>
              <p:nvPr/>
            </p:nvSpPr>
            <p:spPr bwMode="auto">
              <a:xfrm>
                <a:off x="3552" y="1536"/>
                <a:ext cx="156" cy="14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GB" sz="1400" b="1"/>
              </a:p>
            </p:txBody>
          </p:sp>
          <p:sp>
            <p:nvSpPr>
              <p:cNvPr id="78" name="Oval 21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156" cy="9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GB" sz="1400" b="1"/>
              </a:p>
            </p:txBody>
          </p:sp>
          <p:cxnSp>
            <p:nvCxnSpPr>
              <p:cNvPr id="79" name="AutoShape 22"/>
              <p:cNvCxnSpPr>
                <a:cxnSpLocks noChangeShapeType="1"/>
                <a:stCxn id="78" idx="0"/>
                <a:endCxn id="73" idx="3"/>
              </p:cNvCxnSpPr>
              <p:nvPr/>
            </p:nvCxnSpPr>
            <p:spPr bwMode="auto">
              <a:xfrm flipH="1" flipV="1">
                <a:off x="3383" y="1861"/>
                <a:ext cx="103" cy="197"/>
              </a:xfrm>
              <a:prstGeom prst="straightConnector1">
                <a:avLst/>
              </a:prstGeom>
              <a:noFill/>
              <a:ln w="9525">
                <a:solidFill>
                  <a:schemeClr val="accent6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0" name="AutoShape 25"/>
              <p:cNvCxnSpPr>
                <a:cxnSpLocks noChangeShapeType="1"/>
                <a:stCxn id="63" idx="0"/>
                <a:endCxn id="72" idx="4"/>
              </p:cNvCxnSpPr>
              <p:nvPr/>
            </p:nvCxnSpPr>
            <p:spPr bwMode="auto">
              <a:xfrm rot="5400000" flipH="1" flipV="1">
                <a:off x="3585" y="2298"/>
                <a:ext cx="179" cy="198"/>
              </a:xfrm>
              <a:prstGeom prst="straightConnector1">
                <a:avLst/>
              </a:prstGeom>
              <a:noFill/>
              <a:ln w="9525">
                <a:solidFill>
                  <a:schemeClr val="accent6"/>
                </a:solidFill>
                <a:round/>
                <a:headEnd/>
                <a:tailEnd type="triangle" w="med" len="med"/>
              </a:ln>
            </p:spPr>
          </p:cxnSp>
        </p:grpSp>
      </p:grpSp>
      <p:sp>
        <p:nvSpPr>
          <p:cNvPr id="82" name="AutoShape 10"/>
          <p:cNvSpPr>
            <a:spLocks noChangeArrowheads="1"/>
          </p:cNvSpPr>
          <p:nvPr/>
        </p:nvSpPr>
        <p:spPr bwMode="auto">
          <a:xfrm>
            <a:off x="1543050" y="3718454"/>
            <a:ext cx="742950" cy="609600"/>
          </a:xfrm>
          <a:prstGeom prst="diamond">
            <a:avLst/>
          </a:prstGeom>
          <a:solidFill>
            <a:schemeClr val="bg1"/>
          </a:solidFill>
          <a:ln w="19050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</a:t>
            </a:r>
            <a:endParaRPr lang="en-GB" sz="2400" b="1" dirty="0">
              <a:ln w="12700">
                <a:solidFill>
                  <a:srgbClr val="000000"/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4" name="Rectangle 35"/>
          <p:cNvSpPr>
            <a:spLocks noChangeArrowheads="1"/>
          </p:cNvSpPr>
          <p:nvPr/>
        </p:nvSpPr>
        <p:spPr bwMode="auto">
          <a:xfrm>
            <a:off x="2209800" y="5318654"/>
            <a:ext cx="13716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85" name="Rectangle 36"/>
          <p:cNvSpPr>
            <a:spLocks noChangeArrowheads="1"/>
          </p:cNvSpPr>
          <p:nvPr/>
        </p:nvSpPr>
        <p:spPr bwMode="auto">
          <a:xfrm>
            <a:off x="2590800" y="5318654"/>
            <a:ext cx="4572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cxnSp>
        <p:nvCxnSpPr>
          <p:cNvPr id="86" name="AutoShape 46"/>
          <p:cNvCxnSpPr>
            <a:cxnSpLocks noChangeShapeType="1"/>
          </p:cNvCxnSpPr>
          <p:nvPr/>
        </p:nvCxnSpPr>
        <p:spPr bwMode="auto">
          <a:xfrm>
            <a:off x="2286000" y="4023254"/>
            <a:ext cx="4014788" cy="1435100"/>
          </a:xfrm>
          <a:prstGeom prst="curvedConnector3">
            <a:avLst>
              <a:gd name="adj1" fmla="val 49981"/>
            </a:avLst>
          </a:prstGeom>
          <a:noFill/>
          <a:ln w="19050">
            <a:solidFill>
              <a:srgbClr val="1A1AFF"/>
            </a:solidFill>
            <a:round/>
            <a:headEnd/>
            <a:tailEnd type="triangle" w="med" len="med"/>
          </a:ln>
        </p:spPr>
      </p:cxnSp>
      <p:sp>
        <p:nvSpPr>
          <p:cNvPr id="87" name="Line 49"/>
          <p:cNvSpPr>
            <a:spLocks noChangeShapeType="1"/>
          </p:cNvSpPr>
          <p:nvPr/>
        </p:nvSpPr>
        <p:spPr bwMode="auto">
          <a:xfrm flipH="1" flipV="1">
            <a:off x="2133600" y="4175654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Text Box 52"/>
          <p:cNvSpPr txBox="1">
            <a:spLocks noChangeArrowheads="1"/>
          </p:cNvSpPr>
          <p:nvPr/>
        </p:nvSpPr>
        <p:spPr bwMode="auto">
          <a:xfrm>
            <a:off x="4419600" y="5410200"/>
            <a:ext cx="1066800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E00404"/>
                </a:solidFill>
              </a:rPr>
              <a:t>WBN!!</a:t>
            </a:r>
          </a:p>
        </p:txBody>
      </p:sp>
      <p:grpSp>
        <p:nvGrpSpPr>
          <p:cNvPr id="89" name="Group 69"/>
          <p:cNvGrpSpPr>
            <a:grpSpLocks/>
          </p:cNvGrpSpPr>
          <p:nvPr/>
        </p:nvGrpSpPr>
        <p:grpSpPr bwMode="auto">
          <a:xfrm>
            <a:off x="6172200" y="3870854"/>
            <a:ext cx="1162050" cy="1447800"/>
            <a:chOff x="4128" y="1584"/>
            <a:chExt cx="732" cy="912"/>
          </a:xfrm>
        </p:grpSpPr>
        <p:cxnSp>
          <p:nvCxnSpPr>
            <p:cNvPr id="90" name="AutoShape 17"/>
            <p:cNvCxnSpPr>
              <a:cxnSpLocks noChangeShapeType="1"/>
              <a:stCxn id="94" idx="7"/>
              <a:endCxn id="98" idx="3"/>
            </p:cNvCxnSpPr>
            <p:nvPr/>
          </p:nvCxnSpPr>
          <p:spPr bwMode="auto">
            <a:xfrm flipV="1">
              <a:off x="4261" y="1717"/>
              <a:ext cx="82" cy="75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 type="triangle" w="med" len="med"/>
            </a:ln>
          </p:spPr>
        </p:cxnSp>
        <p:grpSp>
          <p:nvGrpSpPr>
            <p:cNvPr id="91" name="Group 71"/>
            <p:cNvGrpSpPr>
              <a:grpSpLocks/>
            </p:cNvGrpSpPr>
            <p:nvPr/>
          </p:nvGrpSpPr>
          <p:grpSpPr bwMode="auto">
            <a:xfrm>
              <a:off x="4128" y="1584"/>
              <a:ext cx="732" cy="912"/>
              <a:chOff x="3360" y="1536"/>
              <a:chExt cx="732" cy="912"/>
            </a:xfrm>
          </p:grpSpPr>
          <p:sp>
            <p:nvSpPr>
              <p:cNvPr id="92" name="Oval 13"/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156" cy="9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GB" sz="1400" b="1"/>
              </a:p>
            </p:txBody>
          </p:sp>
          <p:sp>
            <p:nvSpPr>
              <p:cNvPr id="93" name="Oval 14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156" cy="9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GB" sz="1400" b="1"/>
              </a:p>
            </p:txBody>
          </p:sp>
          <p:sp>
            <p:nvSpPr>
              <p:cNvPr id="94" name="Oval 15"/>
              <p:cNvSpPr>
                <a:spLocks noChangeArrowheads="1"/>
              </p:cNvSpPr>
              <p:nvPr/>
            </p:nvSpPr>
            <p:spPr bwMode="auto">
              <a:xfrm>
                <a:off x="3360" y="1728"/>
                <a:ext cx="156" cy="14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GB" sz="1400" b="1"/>
              </a:p>
            </p:txBody>
          </p:sp>
          <p:cxnSp>
            <p:nvCxnSpPr>
              <p:cNvPr id="95" name="AutoShape 16"/>
              <p:cNvCxnSpPr>
                <a:cxnSpLocks noChangeShapeType="1"/>
                <a:stCxn id="93" idx="0"/>
                <a:endCxn id="99" idx="6"/>
              </p:cNvCxnSpPr>
              <p:nvPr/>
            </p:nvCxnSpPr>
            <p:spPr bwMode="auto">
              <a:xfrm flipH="1" flipV="1">
                <a:off x="3570" y="2114"/>
                <a:ext cx="204" cy="88"/>
              </a:xfrm>
              <a:prstGeom prst="straightConnector1">
                <a:avLst/>
              </a:prstGeom>
              <a:noFill/>
              <a:ln w="9525">
                <a:solidFill>
                  <a:schemeClr val="accent6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6" name="AutoShape 18"/>
              <p:cNvCxnSpPr>
                <a:cxnSpLocks noChangeShapeType="1"/>
                <a:stCxn id="92" idx="0"/>
                <a:endCxn id="98" idx="5"/>
              </p:cNvCxnSpPr>
              <p:nvPr/>
            </p:nvCxnSpPr>
            <p:spPr bwMode="auto">
              <a:xfrm flipH="1" flipV="1">
                <a:off x="3685" y="1669"/>
                <a:ext cx="329" cy="197"/>
              </a:xfrm>
              <a:prstGeom prst="straightConnector1">
                <a:avLst/>
              </a:prstGeom>
              <a:noFill/>
              <a:ln w="9525">
                <a:solidFill>
                  <a:schemeClr val="accent6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7" name="AutoShape 19"/>
              <p:cNvCxnSpPr>
                <a:cxnSpLocks noChangeShapeType="1"/>
                <a:stCxn id="93" idx="7"/>
                <a:endCxn id="92" idx="3"/>
              </p:cNvCxnSpPr>
              <p:nvPr/>
            </p:nvCxnSpPr>
            <p:spPr bwMode="auto">
              <a:xfrm flipV="1">
                <a:off x="3829" y="1963"/>
                <a:ext cx="130" cy="253"/>
              </a:xfrm>
              <a:prstGeom prst="straightConnector1">
                <a:avLst/>
              </a:prstGeom>
              <a:noFill/>
              <a:ln w="9525">
                <a:solidFill>
                  <a:schemeClr val="accent6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98" name="Oval 20"/>
              <p:cNvSpPr>
                <a:spLocks noChangeArrowheads="1"/>
              </p:cNvSpPr>
              <p:nvPr/>
            </p:nvSpPr>
            <p:spPr bwMode="auto">
              <a:xfrm>
                <a:off x="3552" y="1536"/>
                <a:ext cx="156" cy="14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GB" sz="1400" b="1"/>
              </a:p>
            </p:txBody>
          </p:sp>
          <p:sp>
            <p:nvSpPr>
              <p:cNvPr id="99" name="Oval 21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156" cy="9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GB" sz="1400" b="1"/>
              </a:p>
            </p:txBody>
          </p:sp>
          <p:cxnSp>
            <p:nvCxnSpPr>
              <p:cNvPr id="100" name="AutoShape 22"/>
              <p:cNvCxnSpPr>
                <a:cxnSpLocks noChangeShapeType="1"/>
                <a:stCxn id="99" idx="0"/>
                <a:endCxn id="94" idx="3"/>
              </p:cNvCxnSpPr>
              <p:nvPr/>
            </p:nvCxnSpPr>
            <p:spPr bwMode="auto">
              <a:xfrm flipH="1" flipV="1">
                <a:off x="3383" y="1861"/>
                <a:ext cx="103" cy="197"/>
              </a:xfrm>
              <a:prstGeom prst="straightConnector1">
                <a:avLst/>
              </a:prstGeom>
              <a:noFill/>
              <a:ln w="9525">
                <a:solidFill>
                  <a:schemeClr val="accent6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1" name="AutoShape 25"/>
              <p:cNvCxnSpPr>
                <a:cxnSpLocks noChangeShapeType="1"/>
                <a:endCxn id="93" idx="4"/>
              </p:cNvCxnSpPr>
              <p:nvPr/>
            </p:nvCxnSpPr>
            <p:spPr bwMode="auto">
              <a:xfrm flipV="1">
                <a:off x="3624" y="2313"/>
                <a:ext cx="150" cy="135"/>
              </a:xfrm>
              <a:prstGeom prst="straightConnector1">
                <a:avLst/>
              </a:prstGeom>
              <a:noFill/>
              <a:ln w="9525">
                <a:solidFill>
                  <a:schemeClr val="accent6"/>
                </a:solidFill>
                <a:round/>
                <a:headEnd/>
                <a:tailEnd type="triangle" w="med" len="med"/>
              </a:ln>
            </p:spPr>
          </p:cxnSp>
        </p:grpSp>
      </p:grp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7162800" y="5318654"/>
            <a:ext cx="5334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grpSp>
        <p:nvGrpSpPr>
          <p:cNvPr id="103" name="Group 80"/>
          <p:cNvGrpSpPr>
            <a:grpSpLocks/>
          </p:cNvGrpSpPr>
          <p:nvPr/>
        </p:nvGrpSpPr>
        <p:grpSpPr bwMode="auto">
          <a:xfrm>
            <a:off x="1828800" y="4923368"/>
            <a:ext cx="3810000" cy="304804"/>
            <a:chOff x="1066800" y="3490914"/>
            <a:chExt cx="3810000" cy="304800"/>
          </a:xfrm>
        </p:grpSpPr>
        <p:sp>
          <p:nvSpPr>
            <p:cNvPr id="104" name="AutoShape 4"/>
            <p:cNvSpPr>
              <a:spLocks noChangeArrowheads="1"/>
            </p:cNvSpPr>
            <p:nvPr/>
          </p:nvSpPr>
          <p:spPr bwMode="auto">
            <a:xfrm>
              <a:off x="1066800" y="3490914"/>
              <a:ext cx="1905000" cy="304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fr-FR" sz="1600" b="1" dirty="0" err="1" smtClean="0">
                  <a:solidFill>
                    <a:srgbClr val="000000"/>
                  </a:solidFill>
                </a:rPr>
                <a:t>foo</a:t>
              </a:r>
              <a:r>
                <a:rPr lang="fr-FR" sz="1600" b="1" dirty="0" smtClean="0">
                  <a:solidFill>
                    <a:srgbClr val="000000"/>
                  </a:solidFill>
                </a:rPr>
                <a:t> </a:t>
              </a:r>
              <a:r>
                <a:rPr lang="fr-FR" sz="1600" b="1" dirty="0">
                  <a:solidFill>
                    <a:srgbClr val="000000"/>
                  </a:solidFill>
                </a:rPr>
                <a:t>= </a:t>
              </a:r>
              <a:r>
                <a:rPr lang="fr-FR" sz="1600" b="1" dirty="0" err="1" smtClean="0">
                  <a:solidFill>
                    <a:srgbClr val="000000"/>
                  </a:solidFill>
                </a:rPr>
                <a:t>beta.bar</a:t>
              </a:r>
              <a:r>
                <a:rPr lang="fr-FR" sz="1600" b="1" dirty="0" smtClean="0">
                  <a:solidFill>
                    <a:srgbClr val="000000"/>
                  </a:solidFill>
                </a:rPr>
                <a:t>(p)</a:t>
              </a:r>
              <a:endParaRPr lang="fr-FR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05" name="Straight Arrow Connector 73"/>
            <p:cNvCxnSpPr>
              <a:cxnSpLocks noChangeShapeType="1"/>
              <a:stCxn id="104" idx="3"/>
            </p:cNvCxnSpPr>
            <p:nvPr/>
          </p:nvCxnSpPr>
          <p:spPr bwMode="auto">
            <a:xfrm flipV="1">
              <a:off x="2971800" y="3520546"/>
              <a:ext cx="1905000" cy="1227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106" name="Oval 105"/>
          <p:cNvSpPr>
            <a:spLocks noChangeArrowheads="1"/>
          </p:cNvSpPr>
          <p:nvPr/>
        </p:nvSpPr>
        <p:spPr bwMode="auto">
          <a:xfrm>
            <a:off x="6324600" y="5394854"/>
            <a:ext cx="3048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" name="AutoShape 4"/>
          <p:cNvSpPr>
            <a:spLocks noChangeArrowheads="1"/>
          </p:cNvSpPr>
          <p:nvPr/>
        </p:nvSpPr>
        <p:spPr bwMode="auto">
          <a:xfrm>
            <a:off x="1828800" y="4923367"/>
            <a:ext cx="1905000" cy="304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600" b="1" dirty="0" err="1" smtClean="0">
                <a:solidFill>
                  <a:srgbClr val="000000"/>
                </a:solidFill>
              </a:rPr>
              <a:t>foo</a:t>
            </a:r>
            <a:r>
              <a:rPr lang="fr-FR" sz="1600" b="1" dirty="0" err="1" smtClean="0"/>
              <a:t>.getval</a:t>
            </a:r>
            <a:r>
              <a:rPr lang="fr-FR" sz="1600" b="1" dirty="0"/>
              <a:t>( )</a:t>
            </a:r>
          </a:p>
        </p:txBody>
      </p:sp>
      <p:sp>
        <p:nvSpPr>
          <p:cNvPr id="108" name="Oval 107"/>
          <p:cNvSpPr>
            <a:spLocks noChangeArrowheads="1"/>
          </p:cNvSpPr>
          <p:nvPr/>
        </p:nvSpPr>
        <p:spPr bwMode="auto">
          <a:xfrm>
            <a:off x="6324600" y="5394854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9" name="AutoShape 4"/>
          <p:cNvSpPr>
            <a:spLocks noChangeArrowheads="1"/>
          </p:cNvSpPr>
          <p:nvPr/>
        </p:nvSpPr>
        <p:spPr bwMode="auto">
          <a:xfrm>
            <a:off x="1828800" y="4923367"/>
            <a:ext cx="1905000" cy="304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600" b="1" dirty="0" err="1" smtClean="0">
                <a:solidFill>
                  <a:srgbClr val="000000"/>
                </a:solidFill>
              </a:rPr>
              <a:t>foo</a:t>
            </a:r>
            <a:r>
              <a:rPr lang="fr-FR" sz="1600" b="1" dirty="0" err="1" smtClean="0"/>
              <a:t>.</a:t>
            </a:r>
            <a:r>
              <a:rPr lang="fr-FR" sz="1600" b="1" dirty="0" err="1" smtClean="0">
                <a:solidFill>
                  <a:srgbClr val="FF0000"/>
                </a:solidFill>
              </a:rPr>
              <a:t>getval</a:t>
            </a:r>
            <a:r>
              <a:rPr lang="fr-FR" sz="1600" b="1" dirty="0">
                <a:solidFill>
                  <a:srgbClr val="FF0000"/>
                </a:solidFill>
              </a:rPr>
              <a:t>( )</a:t>
            </a:r>
          </a:p>
        </p:txBody>
      </p:sp>
      <p:sp>
        <p:nvSpPr>
          <p:cNvPr id="110" name="AutoShape 4"/>
          <p:cNvSpPr>
            <a:spLocks noChangeArrowheads="1"/>
          </p:cNvSpPr>
          <p:nvPr/>
        </p:nvSpPr>
        <p:spPr bwMode="auto">
          <a:xfrm>
            <a:off x="1828800" y="4923367"/>
            <a:ext cx="1905000" cy="304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600" b="1" dirty="0" err="1" smtClean="0"/>
              <a:t>foo.getval</a:t>
            </a:r>
            <a:r>
              <a:rPr lang="fr-FR" sz="1600" b="1" dirty="0" smtClean="0"/>
              <a:t>( )</a:t>
            </a:r>
            <a:endParaRPr lang="fr-FR" sz="1600" b="1" dirty="0"/>
          </a:p>
        </p:txBody>
      </p:sp>
      <p:sp>
        <p:nvSpPr>
          <p:cNvPr id="111" name="Rectangle 110"/>
          <p:cNvSpPr/>
          <p:nvPr/>
        </p:nvSpPr>
        <p:spPr>
          <a:xfrm>
            <a:off x="584558" y="6399390"/>
            <a:ext cx="7031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400" dirty="0" err="1" smtClean="0">
                <a:solidFill>
                  <a:schemeClr val="tx2"/>
                </a:solidFill>
              </a:rPr>
              <a:t>Caromel</a:t>
            </a:r>
            <a:r>
              <a:rPr kumimoji="1" lang="en-US" sz="1400" dirty="0" smtClean="0">
                <a:solidFill>
                  <a:schemeClr val="tx2"/>
                </a:solidFill>
              </a:rPr>
              <a:t>, D., </a:t>
            </a:r>
            <a:r>
              <a:rPr kumimoji="1" lang="en-US" sz="1400" dirty="0" err="1" smtClean="0">
                <a:solidFill>
                  <a:schemeClr val="tx2"/>
                </a:solidFill>
              </a:rPr>
              <a:t>Henrio</a:t>
            </a:r>
            <a:r>
              <a:rPr kumimoji="1" lang="en-US" sz="1400" dirty="0" smtClean="0">
                <a:solidFill>
                  <a:schemeClr val="tx2"/>
                </a:solidFill>
              </a:rPr>
              <a:t>, L.: A Theory of Distributed Object. Springer-</a:t>
            </a:r>
            <a:r>
              <a:rPr kumimoji="1" lang="en-US" sz="1400" dirty="0" err="1" smtClean="0">
                <a:solidFill>
                  <a:schemeClr val="tx2"/>
                </a:solidFill>
              </a:rPr>
              <a:t>Verlag</a:t>
            </a:r>
            <a:r>
              <a:rPr kumimoji="1" lang="en-US" sz="1400" dirty="0" smtClean="0">
                <a:solidFill>
                  <a:schemeClr val="tx2"/>
                </a:solidFill>
              </a:rPr>
              <a:t> (2005)</a:t>
            </a:r>
            <a:endParaRPr kumimoji="1" lang="en-GB" sz="1400" dirty="0" smtClean="0">
              <a:solidFill>
                <a:schemeClr val="tx2"/>
              </a:solidFill>
            </a:endParaRPr>
          </a:p>
        </p:txBody>
      </p:sp>
      <p:grpSp>
        <p:nvGrpSpPr>
          <p:cNvPr id="5" name="Grouper 4"/>
          <p:cNvGrpSpPr/>
          <p:nvPr/>
        </p:nvGrpSpPr>
        <p:grpSpPr>
          <a:xfrm>
            <a:off x="1981200" y="2286000"/>
            <a:ext cx="5719889" cy="2362200"/>
            <a:chOff x="1981200" y="2286000"/>
            <a:chExt cx="5719889" cy="2362200"/>
          </a:xfrm>
        </p:grpSpPr>
        <p:sp>
          <p:nvSpPr>
            <p:cNvPr id="115" name="Rectangle 114"/>
            <p:cNvSpPr/>
            <p:nvPr/>
          </p:nvSpPr>
          <p:spPr>
            <a:xfrm>
              <a:off x="1981200" y="2286000"/>
              <a:ext cx="5719889" cy="2362200"/>
            </a:xfrm>
            <a:prstGeom prst="rect">
              <a:avLst/>
            </a:prstGeom>
            <a:solidFill>
              <a:schemeClr val="bg1"/>
            </a:solidFill>
            <a:effectLst>
              <a:outerShdw blurRad="63500" dist="254000" dir="7920000" sx="102000" sy="102000" algn="tl" rotWithShape="0">
                <a:srgbClr val="000000">
                  <a:alpha val="41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Content Placeholder 2"/>
            <p:cNvSpPr txBox="1">
              <a:spLocks/>
            </p:cNvSpPr>
            <p:nvPr/>
          </p:nvSpPr>
          <p:spPr>
            <a:xfrm>
              <a:off x="2142744" y="2392362"/>
              <a:ext cx="5267706" cy="1905000"/>
            </a:xfrm>
            <a:prstGeom prst="rect">
              <a:avLst/>
            </a:prstGeom>
          </p:spPr>
          <p:txBody>
            <a:bodyPr>
              <a:normAutofit lnSpcReduction="10000"/>
            </a:bodyPr>
            <a:lstStyle/>
            <a:p>
              <a:pPr marL="640080" marR="0" lvl="1" indent="-237744" algn="l" defTabSz="914400" rtl="0" eaLnBrk="1" fontAlgn="auto" latinLnBrk="0" hangingPunct="1">
                <a:lnSpc>
                  <a:spcPct val="100000"/>
                </a:lnSpc>
                <a:spcBef>
                  <a:spcPts val="55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  <a:defRPr/>
              </a:pPr>
              <a:r>
                <a:rPr lang="en-GB" sz="2800" dirty="0" smtClean="0"/>
                <a:t>A beta = </a:t>
              </a:r>
              <a:r>
                <a:rPr lang="en-GB" sz="2800" dirty="0" err="1" smtClean="0"/>
                <a:t>newActive</a:t>
              </a:r>
              <a:r>
                <a:rPr lang="en-GB" sz="2800" dirty="0" smtClean="0"/>
                <a:t> (“A”, …);</a:t>
              </a:r>
            </a:p>
            <a:p>
              <a:pPr marL="640080" marR="0" lvl="1" indent="-237744" algn="l" defTabSz="914400" rtl="0" eaLnBrk="1" fontAlgn="auto" latinLnBrk="0" hangingPunct="1">
                <a:lnSpc>
                  <a:spcPct val="100000"/>
                </a:lnSpc>
                <a:spcBef>
                  <a:spcPts val="55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  <a:defRPr/>
              </a:pPr>
              <a:r>
                <a:rPr lang="en-GB" sz="2800" dirty="0" smtClean="0"/>
                <a:t>V foo = </a:t>
              </a:r>
              <a:r>
                <a:rPr lang="en-GB" sz="2800" dirty="0" err="1" smtClean="0"/>
                <a:t>beta.bar</a:t>
              </a:r>
              <a:r>
                <a:rPr lang="en-GB" sz="2800" dirty="0" smtClean="0"/>
                <a:t>(</a:t>
              </a:r>
              <a:r>
                <a:rPr lang="en-GB" sz="2800" i="1" dirty="0" err="1" smtClean="0"/>
                <a:t>param</a:t>
              </a:r>
              <a:r>
                <a:rPr lang="en-GB" sz="2800" dirty="0" smtClean="0"/>
                <a:t>);</a:t>
              </a:r>
            </a:p>
            <a:p>
              <a:pPr marL="640080" marR="0" lvl="1" indent="-237744" algn="l" defTabSz="914400" rtl="0" eaLnBrk="1" fontAlgn="auto" latinLnBrk="0" hangingPunct="1">
                <a:lnSpc>
                  <a:spcPct val="100000"/>
                </a:lnSpc>
                <a:spcBef>
                  <a:spcPts val="55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  <a:defRPr/>
              </a:pPr>
              <a:r>
                <a:rPr lang="en-GB" sz="2800" dirty="0" smtClean="0"/>
                <a:t>…..</a:t>
              </a:r>
            </a:p>
            <a:p>
              <a:pPr marL="640080" marR="0" lvl="1" indent="-237744" algn="l" defTabSz="914400" rtl="0" eaLnBrk="1" fontAlgn="auto" latinLnBrk="0" hangingPunct="1">
                <a:lnSpc>
                  <a:spcPct val="100000"/>
                </a:lnSpc>
                <a:spcBef>
                  <a:spcPts val="55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  <a:defRPr/>
              </a:pPr>
              <a:r>
                <a:rPr lang="en-GB" sz="2800" dirty="0" err="1" smtClean="0"/>
                <a:t>f</a:t>
              </a:r>
              <a:r>
                <a:rPr kumimoji="0" lang="en-GB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oo.getval</a:t>
              </a:r>
              <a:r>
                <a:rPr kumimoji="0" lang="en-GB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 );</a:t>
              </a:r>
            </a:p>
            <a:p>
              <a:pPr marL="886968" marR="0" lvl="2" indent="-2286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2"/>
                </a:buClr>
                <a:buSzTx/>
                <a:buFont typeface="Wingdings 2"/>
                <a:buChar char=""/>
                <a:tabLst/>
                <a:defRPr/>
              </a:pPr>
              <a:endPara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30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0555 L -0.48854 -0.05 " pathEditMode="relative" ptsTypes="AA">
                                      <p:cBhvr>
                                        <p:cTn id="5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7" grpId="0" animBg="1"/>
      <p:bldP spid="87" grpId="1" animBg="1"/>
      <p:bldP spid="88" grpId="0"/>
      <p:bldP spid="88" grpId="1"/>
      <p:bldP spid="106" grpId="0" animBg="1"/>
      <p:bldP spid="106" grpId="1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Class Futures</a:t>
            </a:r>
            <a:endParaRPr lang="en-GB" dirty="0"/>
          </a:p>
        </p:txBody>
      </p:sp>
      <p:sp>
        <p:nvSpPr>
          <p:cNvPr id="5" name="AutoShape 28"/>
          <p:cNvSpPr>
            <a:spLocks noChangeArrowheads="1"/>
          </p:cNvSpPr>
          <p:nvPr/>
        </p:nvSpPr>
        <p:spPr bwMode="auto">
          <a:xfrm>
            <a:off x="1828800" y="4648200"/>
            <a:ext cx="1905000" cy="1447800"/>
          </a:xfrm>
          <a:prstGeom prst="roundRect">
            <a:avLst>
              <a:gd name="adj" fmla="val 16667"/>
            </a:avLst>
          </a:prstGeom>
          <a:solidFill>
            <a:srgbClr val="C9CEE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6" name="Freeform 2"/>
          <p:cNvSpPr>
            <a:spLocks/>
          </p:cNvSpPr>
          <p:nvPr/>
        </p:nvSpPr>
        <p:spPr bwMode="auto">
          <a:xfrm flipV="1">
            <a:off x="2209800" y="3505200"/>
            <a:ext cx="1563688" cy="76200"/>
          </a:xfrm>
          <a:custGeom>
            <a:avLst/>
            <a:gdLst>
              <a:gd name="T0" fmla="*/ 0 w 630"/>
              <a:gd name="T1" fmla="*/ 0 h 1"/>
              <a:gd name="T2" fmla="*/ 2147483647 w 630"/>
              <a:gd name="T3" fmla="*/ 0 h 1"/>
              <a:gd name="T4" fmla="*/ 2147483647 w 630"/>
              <a:gd name="T5" fmla="*/ 0 h 1"/>
              <a:gd name="T6" fmla="*/ 2147483647 w 630"/>
              <a:gd name="T7" fmla="*/ 0 h 1"/>
              <a:gd name="T8" fmla="*/ 2147483647 w 630"/>
              <a:gd name="T9" fmla="*/ 0 h 1"/>
              <a:gd name="T10" fmla="*/ 2147483647 w 630"/>
              <a:gd name="T11" fmla="*/ 0 h 1"/>
              <a:gd name="T12" fmla="*/ 2147483647 w 630"/>
              <a:gd name="T13" fmla="*/ 0 h 1"/>
              <a:gd name="T14" fmla="*/ 2147483647 w 630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0"/>
              <a:gd name="T25" fmla="*/ 0 h 1"/>
              <a:gd name="T26" fmla="*/ 630 w 630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0" h="1">
                <a:moveTo>
                  <a:pt x="0" y="0"/>
                </a:moveTo>
                <a:lnTo>
                  <a:pt x="84" y="0"/>
                </a:lnTo>
                <a:lnTo>
                  <a:pt x="188" y="0"/>
                </a:lnTo>
                <a:lnTo>
                  <a:pt x="276" y="0"/>
                </a:lnTo>
                <a:lnTo>
                  <a:pt x="364" y="0"/>
                </a:lnTo>
                <a:lnTo>
                  <a:pt x="464" y="0"/>
                </a:lnTo>
                <a:lnTo>
                  <a:pt x="556" y="0"/>
                </a:lnTo>
                <a:lnTo>
                  <a:pt x="630" y="0"/>
                </a:lnTo>
              </a:path>
            </a:pathLst>
          </a:custGeom>
          <a:solidFill>
            <a:srgbClr val="C9CEE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71600" y="1524000"/>
            <a:ext cx="3200400" cy="2590800"/>
          </a:xfrm>
          <a:prstGeom prst="roundRect">
            <a:avLst>
              <a:gd name="adj" fmla="val 16667"/>
            </a:avLst>
          </a:prstGeom>
          <a:solidFill>
            <a:srgbClr val="C9CEE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057400" y="3429000"/>
            <a:ext cx="1981200" cy="228600"/>
          </a:xfrm>
          <a:prstGeom prst="roundRect">
            <a:avLst>
              <a:gd name="adj" fmla="val 50000"/>
            </a:avLst>
          </a:prstGeom>
          <a:solidFill>
            <a:srgbClr val="C9CEE2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600" b="1" dirty="0" err="1" smtClean="0">
                <a:solidFill>
                  <a:srgbClr val="000000"/>
                </a:solidFill>
              </a:rPr>
              <a:t>delta.snd(foo</a:t>
            </a:r>
            <a:r>
              <a:rPr lang="fr-FR" sz="1600" b="1" dirty="0" smtClean="0">
                <a:solidFill>
                  <a:srgbClr val="000000"/>
                </a:solidFill>
              </a:rPr>
              <a:t>)</a:t>
            </a:r>
            <a:endParaRPr lang="fr-FR" sz="1600" b="1" dirty="0">
              <a:solidFill>
                <a:srgbClr val="000000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715000" y="1371600"/>
            <a:ext cx="3200400" cy="2819400"/>
          </a:xfrm>
          <a:prstGeom prst="roundRect">
            <a:avLst>
              <a:gd name="adj" fmla="val 16667"/>
            </a:avLst>
          </a:prstGeom>
          <a:solidFill>
            <a:srgbClr val="C9CEE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629400" y="3733800"/>
            <a:ext cx="14478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629400" y="3733800"/>
            <a:ext cx="5334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162800" y="3733800"/>
            <a:ext cx="422275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329238" y="14478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latin typeface="Symbol" charset="2"/>
              </a:rPr>
              <a:t>b</a:t>
            </a:r>
            <a:endParaRPr lang="fr-FR" sz="2400" b="1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19200" y="12192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latin typeface="Symbol" charset="2"/>
              </a:rPr>
              <a:t>a</a:t>
            </a:r>
            <a:endParaRPr lang="fr-FR" sz="2400" b="1" dirty="0"/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1695450" y="2133600"/>
            <a:ext cx="742950" cy="609600"/>
            <a:chOff x="540" y="1440"/>
            <a:chExt cx="468" cy="384"/>
          </a:xfrm>
          <a:solidFill>
            <a:srgbClr val="C9CEE2"/>
          </a:solidFill>
        </p:grpSpPr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>
              <a:off x="540" y="1440"/>
              <a:ext cx="468" cy="384"/>
            </a:xfrm>
            <a:prstGeom prst="diamond">
              <a:avLst/>
            </a:prstGeom>
            <a:grpFill/>
            <a:ln w="19050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GB" sz="1400" b="1" dirty="0"/>
            </a:p>
          </p:txBody>
        </p:sp>
        <p:pic>
          <p:nvPicPr>
            <p:cNvPr id="19" name="Picture 26" descr="fooab"/>
            <p:cNvPicPr>
              <a:picLocks noChangeAspect="1" noChangeArrowheads="1"/>
            </p:cNvPicPr>
            <p:nvPr/>
          </p:nvPicPr>
          <p:blipFill rotWithShape="1">
            <a:blip r:embed="rId2"/>
            <a:srcRect r="84158"/>
            <a:stretch/>
          </p:blipFill>
          <p:spPr bwMode="auto">
            <a:xfrm>
              <a:off x="712" y="1584"/>
              <a:ext cx="48" cy="1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1676400" y="434340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latin typeface="Symbol" charset="2"/>
              </a:rPr>
              <a:t>d</a:t>
            </a:r>
            <a:endParaRPr lang="fr-FR" sz="2400" b="1"/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2133600" y="4800600"/>
            <a:ext cx="152400" cy="76200"/>
          </a:xfrm>
          <a:prstGeom prst="ellipse">
            <a:avLst/>
          </a:prstGeom>
          <a:solidFill>
            <a:srgbClr val="C9CEE2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2209800" y="5486400"/>
            <a:ext cx="6096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2514600" y="4800600"/>
            <a:ext cx="152400" cy="76200"/>
          </a:xfrm>
          <a:prstGeom prst="ellipse">
            <a:avLst/>
          </a:prstGeom>
          <a:solidFill>
            <a:srgbClr val="C9CEE2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24" name="Oval 34"/>
          <p:cNvSpPr>
            <a:spLocks noChangeArrowheads="1"/>
          </p:cNvSpPr>
          <p:nvPr/>
        </p:nvSpPr>
        <p:spPr bwMode="auto">
          <a:xfrm>
            <a:off x="2667000" y="4953000"/>
            <a:ext cx="152400" cy="76200"/>
          </a:xfrm>
          <a:prstGeom prst="ellipse">
            <a:avLst/>
          </a:prstGeom>
          <a:solidFill>
            <a:srgbClr val="C9CEE2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2514600" y="3810000"/>
            <a:ext cx="990600" cy="1524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26" name="Rectangle 36"/>
          <p:cNvSpPr>
            <a:spLocks noChangeArrowheads="1"/>
          </p:cNvSpPr>
          <p:nvPr/>
        </p:nvSpPr>
        <p:spPr bwMode="auto">
          <a:xfrm>
            <a:off x="2819400" y="3810000"/>
            <a:ext cx="381000" cy="1524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2514600" y="5486400"/>
            <a:ext cx="3048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cxnSp>
        <p:nvCxnSpPr>
          <p:cNvPr id="28" name="AutoShape 40"/>
          <p:cNvCxnSpPr>
            <a:cxnSpLocks noChangeShapeType="1"/>
            <a:stCxn id="32" idx="3"/>
            <a:endCxn id="11" idx="1"/>
          </p:cNvCxnSpPr>
          <p:nvPr/>
        </p:nvCxnSpPr>
        <p:spPr bwMode="auto">
          <a:xfrm>
            <a:off x="2438400" y="2438400"/>
            <a:ext cx="4191000" cy="1447800"/>
          </a:xfrm>
          <a:prstGeom prst="curvedConnector3">
            <a:avLst>
              <a:gd name="adj1" fmla="val 50000"/>
            </a:avLst>
          </a:prstGeom>
          <a:noFill/>
          <a:ln w="28575" cmpd="sng">
            <a:solidFill>
              <a:schemeClr val="bg2">
                <a:lumMod val="60000"/>
                <a:lumOff val="40000"/>
              </a:schemeClr>
            </a:solidFill>
            <a:round/>
            <a:headEnd type="none"/>
            <a:tailEnd type="triangle" w="lg" len="lg"/>
          </a:ln>
        </p:spPr>
      </p:cxnSp>
      <p:sp>
        <p:nvSpPr>
          <p:cNvPr id="29" name="Line 41"/>
          <p:cNvSpPr>
            <a:spLocks noChangeShapeType="1"/>
          </p:cNvSpPr>
          <p:nvPr/>
        </p:nvSpPr>
        <p:spPr bwMode="auto">
          <a:xfrm flipH="1" flipV="1">
            <a:off x="2286000" y="26670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42"/>
          <p:cNvSpPr>
            <a:spLocks/>
          </p:cNvSpPr>
          <p:nvPr/>
        </p:nvSpPr>
        <p:spPr bwMode="auto">
          <a:xfrm>
            <a:off x="2743200" y="3581400"/>
            <a:ext cx="2654300" cy="1295400"/>
          </a:xfrm>
          <a:custGeom>
            <a:avLst/>
            <a:gdLst>
              <a:gd name="T0" fmla="*/ 2056447500 w 1672"/>
              <a:gd name="T1" fmla="*/ 0 h 816"/>
              <a:gd name="T2" fmla="*/ 2147483647 w 1672"/>
              <a:gd name="T3" fmla="*/ 1693545000 h 816"/>
              <a:gd name="T4" fmla="*/ 0 w 1672"/>
              <a:gd name="T5" fmla="*/ 2056447500 h 816"/>
              <a:gd name="T6" fmla="*/ 0 60000 65536"/>
              <a:gd name="T7" fmla="*/ 0 60000 65536"/>
              <a:gd name="T8" fmla="*/ 0 60000 65536"/>
              <a:gd name="T9" fmla="*/ 0 w 1672"/>
              <a:gd name="T10" fmla="*/ 0 h 816"/>
              <a:gd name="T11" fmla="*/ 1672 w 1672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2" h="816">
                <a:moveTo>
                  <a:pt x="816" y="0"/>
                </a:moveTo>
                <a:cubicBezTo>
                  <a:pt x="1244" y="268"/>
                  <a:pt x="1672" y="536"/>
                  <a:pt x="1536" y="672"/>
                </a:cubicBezTo>
                <a:cubicBezTo>
                  <a:pt x="1400" y="808"/>
                  <a:pt x="700" y="812"/>
                  <a:pt x="0" y="81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>
            <a:off x="1695450" y="2133600"/>
            <a:ext cx="742950" cy="609600"/>
          </a:xfrm>
          <a:prstGeom prst="diamond">
            <a:avLst/>
          </a:prstGeom>
          <a:solidFill>
            <a:srgbClr val="C9CEE2"/>
          </a:solidFill>
          <a:ln w="19050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1400" b="1" dirty="0" smtClean="0"/>
              <a:t>f</a:t>
            </a:r>
            <a:endParaRPr lang="en-GB" sz="1400" b="1" dirty="0"/>
          </a:p>
        </p:txBody>
      </p:sp>
      <p:cxnSp>
        <p:nvCxnSpPr>
          <p:cNvPr id="34" name="AutoShape 51"/>
          <p:cNvCxnSpPr>
            <a:cxnSpLocks noChangeShapeType="1"/>
            <a:stCxn id="5" idx="3"/>
            <a:endCxn id="11" idx="2"/>
          </p:cNvCxnSpPr>
          <p:nvPr/>
        </p:nvCxnSpPr>
        <p:spPr bwMode="auto">
          <a:xfrm flipV="1">
            <a:off x="3733800" y="4038600"/>
            <a:ext cx="3162300" cy="1333500"/>
          </a:xfrm>
          <a:prstGeom prst="curvedConnector2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triangle" w="lg" len="lg"/>
          </a:ln>
        </p:spPr>
      </p:cxnSp>
      <p:sp>
        <p:nvSpPr>
          <p:cNvPr id="31" name="Rectangle 30"/>
          <p:cNvSpPr/>
          <p:nvPr/>
        </p:nvSpPr>
        <p:spPr>
          <a:xfrm>
            <a:off x="251464" y="4386792"/>
            <a:ext cx="8599713" cy="20125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Active objects are the unit of </a:t>
            </a:r>
            <a:r>
              <a:rPr lang="en-GB" sz="28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distribution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 and </a:t>
            </a:r>
            <a:r>
              <a:rPr lang="en-GB" sz="28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concurrency (one thread per AO / no data shared)</a:t>
            </a:r>
            <a:br>
              <a:rPr lang="en-GB" sz="28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</a:br>
            <a:endParaRPr lang="en-GB" sz="2800" b="1" i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GB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ProActive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 is a Java library implementing ASP</a:t>
            </a:r>
            <a:endParaRPr lang="en-GB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78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3 0.03334 L 0.13959 0.4333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9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Agenda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>
                <a:latin typeface="Arial Black"/>
                <a:cs typeface="Arial Black"/>
              </a:rPr>
              <a:t>Introduction: Active </a:t>
            </a:r>
            <a:r>
              <a:rPr lang="fr-FR" dirty="0" err="1">
                <a:latin typeface="Arial Black"/>
                <a:cs typeface="Arial Black"/>
              </a:rPr>
              <a:t>Objects</a:t>
            </a:r>
            <a:endParaRPr lang="fr-FR" dirty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Issues and </a:t>
            </a:r>
            <a:r>
              <a:rPr lang="fr-FR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Existing</a:t>
            </a: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 Solutions </a:t>
            </a: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Multi-active </a:t>
            </a:r>
            <a:r>
              <a:rPr lang="fr-FR" dirty="0" err="1" smtClean="0">
                <a:latin typeface="Arial Black"/>
                <a:cs typeface="Arial Black"/>
              </a:rPr>
              <a:t>Objects</a:t>
            </a:r>
            <a:r>
              <a:rPr lang="fr-FR" dirty="0" smtClean="0">
                <a:latin typeface="Arial Black"/>
                <a:cs typeface="Arial Black"/>
              </a:rPr>
              <a:t>: </a:t>
            </a:r>
            <a:r>
              <a:rPr lang="fr-FR" dirty="0" err="1" smtClean="0">
                <a:latin typeface="Arial Black"/>
                <a:cs typeface="Arial Black"/>
              </a:rPr>
              <a:t>Principles</a:t>
            </a:r>
            <a:endParaRPr lang="fr-FR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 err="1" smtClean="0">
                <a:latin typeface="Arial Black"/>
                <a:cs typeface="Arial Black"/>
              </a:rPr>
              <a:t>Experiments</a:t>
            </a:r>
            <a:r>
              <a:rPr lang="fr-FR" dirty="0" smtClean="0">
                <a:latin typeface="Arial Black"/>
                <a:cs typeface="Arial Black"/>
              </a:rPr>
              <a:t> and Benchmarks</a:t>
            </a: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Conclusion and Future Works</a:t>
            </a: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 smtClean="0">
              <a:latin typeface="Arial Black"/>
              <a:cs typeface="Arial Black"/>
            </a:endParaRPr>
          </a:p>
        </p:txBody>
      </p:sp>
      <p:sp>
        <p:nvSpPr>
          <p:cNvPr id="38916" name="Chevron 6"/>
          <p:cNvSpPr>
            <a:spLocks noChangeArrowheads="1"/>
          </p:cNvSpPr>
          <p:nvPr/>
        </p:nvSpPr>
        <p:spPr bwMode="auto">
          <a:xfrm>
            <a:off x="906006" y="2611845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  <p:sp>
        <p:nvSpPr>
          <p:cNvPr id="38917" name="Chevron 7"/>
          <p:cNvSpPr>
            <a:spLocks noChangeArrowheads="1"/>
          </p:cNvSpPr>
          <p:nvPr/>
        </p:nvSpPr>
        <p:spPr bwMode="auto">
          <a:xfrm rot="10800000">
            <a:off x="7383006" y="2611845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03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Active Objects – Limitations</a:t>
            </a:r>
            <a:endParaRPr lang="en-US" dirty="0"/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367168" y="1658250"/>
            <a:ext cx="8247062" cy="4572000"/>
          </a:xfrm>
        </p:spPr>
        <p:txBody>
          <a:bodyPr/>
          <a:lstStyle/>
          <a:p>
            <a:r>
              <a:rPr lang="en-US" dirty="0" smtClean="0"/>
              <a:t>No data sharing – </a:t>
            </a:r>
            <a:r>
              <a:rPr lang="en-US" b="1" i="1" dirty="0" smtClean="0"/>
              <a:t>inefficient local parallelism</a:t>
            </a:r>
          </a:p>
          <a:p>
            <a:pPr lvl="1"/>
            <a:r>
              <a:rPr lang="en-US" b="1" dirty="0" smtClean="0"/>
              <a:t>Parameters</a:t>
            </a:r>
            <a:r>
              <a:rPr lang="en-US" dirty="0" smtClean="0"/>
              <a:t> of method calls/returned values are passed by value (</a:t>
            </a:r>
            <a:r>
              <a:rPr lang="en-US" b="1" dirty="0" smtClean="0"/>
              <a:t>copied</a:t>
            </a:r>
            <a:r>
              <a:rPr lang="en-US" dirty="0" smtClean="0"/>
              <a:t>)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b="1" dirty="0" smtClean="0"/>
              <a:t>No data race-condition 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	simpler programming + easy distribution</a:t>
            </a:r>
            <a:endParaRPr lang="en-US" i="1" dirty="0" smtClean="0"/>
          </a:p>
          <a:p>
            <a:r>
              <a:rPr lang="en-US" b="1" i="1" dirty="0" smtClean="0"/>
              <a:t>Risks of deadlocks</a:t>
            </a:r>
            <a:r>
              <a:rPr lang="en-US" dirty="0" smtClean="0"/>
              <a:t>, e.g. </a:t>
            </a:r>
            <a:r>
              <a:rPr lang="en-US" dirty="0"/>
              <a:t>n</a:t>
            </a:r>
            <a:r>
              <a:rPr lang="en-US" dirty="0" smtClean="0"/>
              <a:t>o re-entrant calls</a:t>
            </a:r>
          </a:p>
          <a:p>
            <a:pPr lvl="1"/>
            <a:r>
              <a:rPr lang="en-US" dirty="0"/>
              <a:t>Active object are single threaded</a:t>
            </a:r>
          </a:p>
          <a:p>
            <a:pPr lvl="1"/>
            <a:r>
              <a:rPr lang="en-US" dirty="0" smtClean="0"/>
              <a:t>Re-entrance: Active object deadlocks by waiting</a:t>
            </a:r>
            <a:br>
              <a:rPr lang="en-US" dirty="0" smtClean="0"/>
            </a:br>
            <a:r>
              <a:rPr lang="en-US" dirty="0" smtClean="0"/>
              <a:t> on itself	(except if first-class futures)</a:t>
            </a:r>
          </a:p>
          <a:p>
            <a:pPr lvl="1"/>
            <a:r>
              <a:rPr lang="en-US" dirty="0" smtClean="0"/>
              <a:t>Solution: </a:t>
            </a:r>
            <a:r>
              <a:rPr lang="en-US" b="1" dirty="0" smtClean="0"/>
              <a:t>Modifications to the application logic </a:t>
            </a:r>
            <a:br>
              <a:rPr lang="en-US" b="1" dirty="0" smtClean="0"/>
            </a:br>
            <a:r>
              <a:rPr lang="en-US" b="1" dirty="0" smtClean="0"/>
              <a:t>	difficult to program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7696200" y="4800600"/>
            <a:ext cx="1068387" cy="512763"/>
            <a:chOff x="6226175" y="4930775"/>
            <a:chExt cx="898990" cy="431800"/>
          </a:xfrm>
          <a:solidFill>
            <a:schemeClr val="accent3"/>
          </a:solidFill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6226175" y="4930775"/>
              <a:ext cx="89899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6226175" y="5362575"/>
              <a:ext cx="89899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7125165" y="4930775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7011623" y="4930775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6899416" y="4930775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6785873" y="4930775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6675002" y="4930775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Helvetica"/>
              </a:endParaRPr>
            </a:p>
          </p:txBody>
        </p:sp>
      </p:grpSp>
      <p:cxnSp>
        <p:nvCxnSpPr>
          <p:cNvPr id="12" name="Curved Connector 11"/>
          <p:cNvCxnSpPr/>
          <p:nvPr/>
        </p:nvCxnSpPr>
        <p:spPr bwMode="auto">
          <a:xfrm rot="16200000" flipV="1">
            <a:off x="8495506" y="4839494"/>
            <a:ext cx="230188" cy="152400"/>
          </a:xfrm>
          <a:prstGeom prst="curvedConnector3">
            <a:avLst>
              <a:gd name="adj1" fmla="val 379710"/>
            </a:avLst>
          </a:prstGeom>
          <a:ln w="19050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878560" y="343126"/>
            <a:ext cx="2245679" cy="1468582"/>
            <a:chOff x="5715000" y="5029200"/>
            <a:chExt cx="2362200" cy="1544782"/>
          </a:xfrm>
        </p:grpSpPr>
        <p:sp>
          <p:nvSpPr>
            <p:cNvPr id="31" name="Rectangle 30"/>
            <p:cNvSpPr/>
            <p:nvPr/>
          </p:nvSpPr>
          <p:spPr>
            <a:xfrm>
              <a:off x="5715000" y="6019800"/>
              <a:ext cx="609600" cy="5541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AO1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67600" y="6019800"/>
              <a:ext cx="609600" cy="5541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AO2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Curved Connector 33"/>
            <p:cNvCxnSpPr>
              <a:stCxn id="32" idx="0"/>
              <a:endCxn id="31" idx="0"/>
            </p:cNvCxnSpPr>
            <p:nvPr/>
          </p:nvCxnSpPr>
          <p:spPr>
            <a:xfrm rot="16200000" flipV="1">
              <a:off x="6896100" y="5143500"/>
              <a:ext cx="1588" cy="1752600"/>
            </a:xfrm>
            <a:prstGeom prst="curvedConnector3">
              <a:avLst>
                <a:gd name="adj1" fmla="val 3768703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6629400" y="5029200"/>
              <a:ext cx="685800" cy="762000"/>
              <a:chOff x="6553200" y="5562600"/>
              <a:chExt cx="685800" cy="762000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Oval 37"/>
              <p:cNvSpPr/>
              <p:nvPr/>
            </p:nvSpPr>
            <p:spPr>
              <a:xfrm>
                <a:off x="6781800" y="5562600"/>
                <a:ext cx="3048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705600" y="5867400"/>
                <a:ext cx="3048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934200" y="6172200"/>
                <a:ext cx="3048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53200" y="6172200"/>
                <a:ext cx="3048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/>
              <p:cNvCxnSpPr>
                <a:stCxn id="38" idx="4"/>
                <a:endCxn id="39" idx="0"/>
              </p:cNvCxnSpPr>
              <p:nvPr/>
            </p:nvCxnSpPr>
            <p:spPr>
              <a:xfrm rot="5400000">
                <a:off x="6819900" y="5753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9" idx="4"/>
                <a:endCxn id="40" idx="0"/>
              </p:cNvCxnSpPr>
              <p:nvPr/>
            </p:nvCxnSpPr>
            <p:spPr>
              <a:xfrm rot="16200000" flipH="1">
                <a:off x="6896100" y="5981700"/>
                <a:ext cx="152400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39" idx="4"/>
                <a:endCxn id="41" idx="0"/>
              </p:cNvCxnSpPr>
              <p:nvPr/>
            </p:nvCxnSpPr>
            <p:spPr>
              <a:xfrm rot="5400000">
                <a:off x="6705600" y="60198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5199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(1): </a:t>
            </a:r>
            <a:r>
              <a:rPr lang="en-US" dirty="0"/>
              <a:t>Cooperative </a:t>
            </a:r>
            <a:r>
              <a:rPr lang="en-US" dirty="0" smtClean="0"/>
              <a:t>multithreading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57239" y="1162355"/>
            <a:ext cx="8379609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Creol</a:t>
            </a:r>
            <a:r>
              <a:rPr lang="en-US" dirty="0" smtClean="0"/>
              <a:t>, ABS, and </a:t>
            </a:r>
            <a:r>
              <a:rPr lang="en-US" dirty="0" err="1" smtClean="0"/>
              <a:t>Jcobox</a:t>
            </a:r>
            <a:r>
              <a:rPr lang="en-US" dirty="0" smtClean="0"/>
              <a:t>:</a:t>
            </a:r>
          </a:p>
          <a:p>
            <a:r>
              <a:rPr lang="en-US" dirty="0" smtClean="0"/>
              <a:t>Active objects &amp; futures</a:t>
            </a:r>
          </a:p>
          <a:p>
            <a:r>
              <a:rPr lang="en-US" dirty="0"/>
              <a:t>Cooperative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multithreading</a:t>
            </a:r>
            <a:endParaRPr lang="en-US" dirty="0"/>
          </a:p>
          <a:p>
            <a:pPr lvl="2"/>
            <a:r>
              <a:rPr lang="en-US" sz="2400" dirty="0"/>
              <a:t>All </a:t>
            </a:r>
            <a:r>
              <a:rPr lang="en-US" sz="2400" dirty="0" smtClean="0"/>
              <a:t>requests served</a:t>
            </a:r>
            <a:br>
              <a:rPr lang="en-US" sz="2400" dirty="0" smtClean="0"/>
            </a:br>
            <a:r>
              <a:rPr lang="en-US" sz="2400" dirty="0" smtClean="0"/>
              <a:t>at </a:t>
            </a:r>
            <a:r>
              <a:rPr lang="en-US" sz="2400" dirty="0"/>
              <a:t>the same time</a:t>
            </a:r>
          </a:p>
          <a:p>
            <a:pPr lvl="2"/>
            <a:r>
              <a:rPr lang="en-US" sz="2400" dirty="0"/>
              <a:t>But only one thread active at a time</a:t>
            </a:r>
          </a:p>
          <a:p>
            <a:pPr lvl="2"/>
            <a:r>
              <a:rPr lang="en-US" sz="2400" dirty="0"/>
              <a:t>Explicit release points in the code</a:t>
            </a:r>
          </a:p>
          <a:p>
            <a:pPr lvl="1">
              <a:buFont typeface="Wingdings" charset="0"/>
              <a:buChar char="è"/>
            </a:pPr>
            <a:r>
              <a:rPr lang="en-US" dirty="0"/>
              <a:t> </a:t>
            </a:r>
            <a:r>
              <a:rPr lang="en-US" dirty="0" smtClean="0"/>
              <a:t>can solve the </a:t>
            </a:r>
            <a:r>
              <a:rPr lang="en-US" dirty="0"/>
              <a:t>re-</a:t>
            </a:r>
            <a:r>
              <a:rPr lang="en-US" dirty="0" smtClean="0"/>
              <a:t>entrance problem</a:t>
            </a:r>
            <a:endParaRPr lang="en-US" dirty="0"/>
          </a:p>
          <a:p>
            <a:pPr lvl="1">
              <a:buFont typeface="Wingdings" charset="0"/>
              <a:buChar char="è"/>
            </a:pPr>
            <a:r>
              <a:rPr lang="en-US" dirty="0"/>
              <a:t> More difficult to program: less </a:t>
            </a:r>
            <a:r>
              <a:rPr lang="en-US" dirty="0" smtClean="0"/>
              <a:t>transparency</a:t>
            </a:r>
          </a:p>
          <a:p>
            <a:pPr lvl="1">
              <a:buFont typeface="Wingdings" charset="0"/>
              <a:buChar char="è"/>
            </a:pPr>
            <a:r>
              <a:rPr lang="en-US" dirty="0"/>
              <a:t> </a:t>
            </a:r>
            <a:r>
              <a:rPr lang="en-US" dirty="0" smtClean="0"/>
              <a:t>Possible interleaving still has to be studied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872" y="782167"/>
            <a:ext cx="5126223" cy="288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97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(2): JAC</a:t>
            </a:r>
            <a:endParaRPr lang="en-US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39738" y="1221232"/>
            <a:ext cx="8247062" cy="4572000"/>
          </a:xfrm>
        </p:spPr>
        <p:txBody>
          <a:bodyPr/>
          <a:lstStyle/>
          <a:p>
            <a:r>
              <a:rPr lang="en-US" dirty="0" smtClean="0"/>
              <a:t>Declarative parallelization in Java</a:t>
            </a:r>
          </a:p>
          <a:p>
            <a:r>
              <a:rPr lang="en-US" dirty="0" smtClean="0"/>
              <a:t>Expressive (complex) set of annotations </a:t>
            </a:r>
          </a:p>
          <a:p>
            <a:r>
              <a:rPr lang="en-US" dirty="0" smtClean="0"/>
              <a:t>“Reactive” objects</a:t>
            </a:r>
          </a:p>
          <a:p>
            <a:pPr lvl="1"/>
            <a:r>
              <a:rPr lang="en-US" dirty="0" smtClean="0"/>
              <a:t>Simulating active objects is possible but not trivial</a:t>
            </a:r>
          </a:p>
          <a:p>
            <a:pPr lvl="1"/>
            <a:endParaRPr lang="hu-HU" dirty="0" smtClean="0"/>
          </a:p>
          <a:p>
            <a:pPr lvl="1"/>
            <a:endParaRPr lang="en-US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83" y="3057985"/>
            <a:ext cx="5558217" cy="26328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4929" y="3616476"/>
            <a:ext cx="8599713" cy="26227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Our alternative view: new multithreaded AOs</a:t>
            </a:r>
            <a:b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</a:br>
            <a:endParaRPr lang="en-GB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GB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A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 simple version of JAC for simple active objects </a:t>
            </a:r>
            <a:r>
              <a:rPr lang="en-GB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à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 la ASP </a:t>
            </a:r>
            <a:r>
              <a:rPr lang="en-GB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	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	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 multi-active 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objects</a:t>
            </a:r>
          </a:p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efficient and easy to program</a:t>
            </a:r>
            <a:endParaRPr lang="en-GB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404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Agenda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>
                <a:latin typeface="Arial Black"/>
                <a:cs typeface="Arial Black"/>
              </a:rPr>
              <a:t>Introduction: Active </a:t>
            </a:r>
            <a:r>
              <a:rPr lang="fr-FR" dirty="0" err="1">
                <a:latin typeface="Arial Black"/>
                <a:cs typeface="Arial Black"/>
              </a:rPr>
              <a:t>Objects</a:t>
            </a:r>
            <a:endParaRPr lang="fr-FR" dirty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>
                <a:latin typeface="Arial Black"/>
                <a:cs typeface="Arial Black"/>
              </a:rPr>
              <a:t>Issues and </a:t>
            </a:r>
            <a:r>
              <a:rPr lang="fr-FR" dirty="0" err="1">
                <a:latin typeface="Arial Black"/>
                <a:cs typeface="Arial Black"/>
              </a:rPr>
              <a:t>Existing</a:t>
            </a:r>
            <a:r>
              <a:rPr lang="fr-FR" dirty="0">
                <a:latin typeface="Arial Black"/>
                <a:cs typeface="Arial Black"/>
              </a:rPr>
              <a:t> Solutions </a:t>
            </a: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Multi-active </a:t>
            </a:r>
            <a:r>
              <a:rPr lang="fr-FR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Objects</a:t>
            </a: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: </a:t>
            </a:r>
            <a:r>
              <a:rPr lang="fr-FR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Principles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 err="1" smtClean="0">
                <a:latin typeface="Arial Black"/>
                <a:cs typeface="Arial Black"/>
              </a:rPr>
              <a:t>Experiments</a:t>
            </a:r>
            <a:r>
              <a:rPr lang="fr-FR" dirty="0" smtClean="0">
                <a:latin typeface="Arial Black"/>
                <a:cs typeface="Arial Black"/>
              </a:rPr>
              <a:t> and Benchmarks</a:t>
            </a: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Conclusion and Future Works</a:t>
            </a: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 smtClean="0">
              <a:latin typeface="Arial Black"/>
              <a:cs typeface="Arial Black"/>
            </a:endParaRPr>
          </a:p>
        </p:txBody>
      </p:sp>
      <p:sp>
        <p:nvSpPr>
          <p:cNvPr id="38916" name="Chevron 6"/>
          <p:cNvSpPr>
            <a:spLocks noChangeArrowheads="1"/>
          </p:cNvSpPr>
          <p:nvPr/>
        </p:nvSpPr>
        <p:spPr bwMode="auto">
          <a:xfrm>
            <a:off x="1019402" y="3723187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  <p:sp>
        <p:nvSpPr>
          <p:cNvPr id="38917" name="Chevron 7"/>
          <p:cNvSpPr>
            <a:spLocks noChangeArrowheads="1"/>
          </p:cNvSpPr>
          <p:nvPr/>
        </p:nvSpPr>
        <p:spPr bwMode="auto">
          <a:xfrm rot="10800000">
            <a:off x="7496402" y="3723187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242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eu Ludo">
  <a:themeElements>
    <a:clrScheme name="">
      <a:dk1>
        <a:srgbClr val="191919"/>
      </a:dk1>
      <a:lt1>
        <a:srgbClr val="C9CEE2"/>
      </a:lt1>
      <a:dk2>
        <a:srgbClr val="3B3887"/>
      </a:dk2>
      <a:lt2>
        <a:srgbClr val="000080"/>
      </a:lt2>
      <a:accent1>
        <a:srgbClr val="FFFF00"/>
      </a:accent1>
      <a:accent2>
        <a:srgbClr val="FF0000"/>
      </a:accent2>
      <a:accent3>
        <a:srgbClr val="E1E3EE"/>
      </a:accent3>
      <a:accent4>
        <a:srgbClr val="141414"/>
      </a:accent4>
      <a:accent5>
        <a:srgbClr val="FFFFAA"/>
      </a:accent5>
      <a:accent6>
        <a:srgbClr val="E70000"/>
      </a:accent6>
      <a:hlink>
        <a:srgbClr val="800080"/>
      </a:hlink>
      <a:folHlink>
        <a:srgbClr val="FF8000"/>
      </a:folHlink>
    </a:clrScheme>
    <a:fontScheme name="bleu Lu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660066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eu Ludo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u Ludo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u Ludo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u Ludo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u Ludo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u Ludo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113465</TotalTime>
  <Words>961</Words>
  <Application>Microsoft Macintosh PowerPoint</Application>
  <PresentationFormat>Présentation à l'écran (4:3)</PresentationFormat>
  <Paragraphs>268</Paragraphs>
  <Slides>29</Slides>
  <Notes>3</Notes>
  <HiddenSlides>0</HiddenSlides>
  <MMClips>0</MMClips>
  <ScaleCrop>false</ScaleCrop>
  <HeadingPairs>
    <vt:vector size="8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29</vt:i4>
      </vt:variant>
      <vt:variant>
        <vt:lpstr>Diaporamas personnalisés</vt:lpstr>
      </vt:variant>
      <vt:variant>
        <vt:i4>1</vt:i4>
      </vt:variant>
    </vt:vector>
  </HeadingPairs>
  <TitlesOfParts>
    <vt:vector size="32" baseType="lpstr">
      <vt:lpstr>bleu Ludo</vt:lpstr>
      <vt:lpstr>Image Photo Editor</vt:lpstr>
      <vt:lpstr>Présentation PowerPoint</vt:lpstr>
      <vt:lpstr>Agenda</vt:lpstr>
      <vt:lpstr>ASP and ProActive</vt:lpstr>
      <vt:lpstr>First Class Futures</vt:lpstr>
      <vt:lpstr>Agenda</vt:lpstr>
      <vt:lpstr>Active Objects – Limitations</vt:lpstr>
      <vt:lpstr>Related Work (1): Cooperative multithreading </vt:lpstr>
      <vt:lpstr>Related Work (2): JAC</vt:lpstr>
      <vt:lpstr>Agenda</vt:lpstr>
      <vt:lpstr>Multi-active objects</vt:lpstr>
      <vt:lpstr>Scheduling Requests</vt:lpstr>
      <vt:lpstr>Declarative concurrency by annotating request methods</vt:lpstr>
      <vt:lpstr>More efficiency: Thread management</vt:lpstr>
      <vt:lpstr>Dynamic compatibility: Principle</vt:lpstr>
      <vt:lpstr>Dynamic compatibility: annotations</vt:lpstr>
      <vt:lpstr>Hypotheses and programming methodology</vt:lpstr>
      <vt:lpstr>Agenda</vt:lpstr>
      <vt:lpstr>Experiment #1: NAS parallel benchmark</vt:lpstr>
      <vt:lpstr>Multi-active objects are simpler to program</vt:lpstr>
      <vt:lpstr>NAS results</vt:lpstr>
      <vt:lpstr>Experiment #2: CAN</vt:lpstr>
      <vt:lpstr>Experiment #2: CAN</vt:lpstr>
      <vt:lpstr>Agenda</vt:lpstr>
      <vt:lpstr>Conclusion (1/2): a new programming model</vt:lpstr>
      <vt:lpstr>Conclusion (2/2): Results and Status</vt:lpstr>
      <vt:lpstr>Thank you</vt:lpstr>
      <vt:lpstr>Présentation PowerPoint</vt:lpstr>
      <vt:lpstr>Présentation PowerPoint</vt:lpstr>
      <vt:lpstr>Active Objects</vt:lpstr>
      <vt:lpstr>Diaporama perso.1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Distributed Components and Futures:  Models and Challenges </dc:title>
  <dc:creator>Ludovic Henrio</dc:creator>
  <cp:lastModifiedBy>Ludovic Henrio</cp:lastModifiedBy>
  <cp:revision>410</cp:revision>
  <dcterms:created xsi:type="dcterms:W3CDTF">2011-04-26T15:08:08Z</dcterms:created>
  <dcterms:modified xsi:type="dcterms:W3CDTF">2013-06-05T09:24:28Z</dcterms:modified>
</cp:coreProperties>
</file>