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438" r:id="rId2"/>
    <p:sldId id="474" r:id="rId3"/>
    <p:sldId id="512" r:id="rId4"/>
    <p:sldId id="433" r:id="rId5"/>
    <p:sldId id="516" r:id="rId6"/>
    <p:sldId id="440" r:id="rId7"/>
    <p:sldId id="469" r:id="rId8"/>
    <p:sldId id="470" r:id="rId9"/>
    <p:sldId id="441" r:id="rId10"/>
    <p:sldId id="517" r:id="rId11"/>
    <p:sldId id="442" r:id="rId12"/>
    <p:sldId id="443" r:id="rId13"/>
    <p:sldId id="513" r:id="rId14"/>
    <p:sldId id="476" r:id="rId15"/>
    <p:sldId id="385" r:id="rId16"/>
    <p:sldId id="388" r:id="rId17"/>
    <p:sldId id="464" r:id="rId18"/>
    <p:sldId id="446" r:id="rId19"/>
    <p:sldId id="455" r:id="rId20"/>
    <p:sldId id="447" r:id="rId21"/>
    <p:sldId id="471" r:id="rId22"/>
    <p:sldId id="465" r:id="rId23"/>
    <p:sldId id="461" r:id="rId24"/>
    <p:sldId id="448" r:id="rId25"/>
    <p:sldId id="477" r:id="rId26"/>
    <p:sldId id="489" r:id="rId27"/>
    <p:sldId id="478" r:id="rId28"/>
    <p:sldId id="479" r:id="rId29"/>
    <p:sldId id="481" r:id="rId30"/>
    <p:sldId id="480" r:id="rId31"/>
    <p:sldId id="482" r:id="rId32"/>
    <p:sldId id="483" r:id="rId33"/>
    <p:sldId id="486" r:id="rId34"/>
    <p:sldId id="487" r:id="rId35"/>
    <p:sldId id="496" r:id="rId36"/>
    <p:sldId id="511" r:id="rId37"/>
    <p:sldId id="491" r:id="rId38"/>
    <p:sldId id="493" r:id="rId39"/>
    <p:sldId id="508" r:id="rId40"/>
    <p:sldId id="509" r:id="rId41"/>
    <p:sldId id="510" r:id="rId42"/>
    <p:sldId id="497" r:id="rId43"/>
    <p:sldId id="498" r:id="rId44"/>
    <p:sldId id="499" r:id="rId45"/>
    <p:sldId id="500" r:id="rId46"/>
    <p:sldId id="501" r:id="rId47"/>
    <p:sldId id="502" r:id="rId48"/>
    <p:sldId id="519" r:id="rId49"/>
    <p:sldId id="518" r:id="rId50"/>
    <p:sldId id="514" r:id="rId51"/>
    <p:sldId id="515" r:id="rId52"/>
    <p:sldId id="507" r:id="rId53"/>
    <p:sldId id="466" r:id="rId54"/>
    <p:sldId id="468" r:id="rId55"/>
    <p:sldId id="467" r:id="rId56"/>
    <p:sldId id="439" r:id="rId57"/>
  </p:sldIdLst>
  <p:sldSz cx="9144000" cy="6858000" type="screen4x3"/>
  <p:notesSz cx="6858000" cy="9144000"/>
  <p:custShowLst>
    <p:custShow name="Diaporama perso.1" id="0">
      <p:sldLst>
        <p:sld r:id="rId16"/>
        <p:sld r:id="rId17"/>
      </p:sldLst>
    </p:custShow>
  </p:custShowLst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F7BF"/>
    <a:srgbClr val="99FFA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4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008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8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heme" Target="theme/theme1.xml"/><Relationship Id="rId64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interSettings" Target="printerSettings/printerSettings1.bin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83CE246F-4D02-7146-856C-D6DA2200DB0E}" type="datetime1">
              <a:rPr lang="en-US"/>
              <a:pPr>
                <a:defRPr/>
              </a:pPr>
              <a:t>6/25/14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9E6B9152-0A10-2E44-8397-F87B57C6D6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0806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2A2B5EC3-A6DF-584D-9438-435305E4F4DB}" type="datetime1">
              <a:rPr lang="en-US"/>
              <a:pPr>
                <a:defRPr/>
              </a:pPr>
              <a:t>6/25/14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GB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  <a:endParaRPr lang="en-GB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CFF3C20F-02C1-4B4F-8585-86128F7099C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06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What is a middleware?</a:t>
            </a:r>
          </a:p>
        </p:txBody>
      </p:sp>
      <p:sp>
        <p:nvSpPr>
          <p:cNvPr id="13315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BA58FF8-8F69-CF42-AA98-3E8013ED7BFE}" type="slidenum">
              <a:rPr lang="en-GB" sz="1200">
                <a:latin typeface="Calibri" charset="0"/>
              </a:rPr>
              <a:pPr eaLnBrk="1" hangingPunct="1"/>
              <a:t>3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8763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85817" indent="-263776" defTabSz="8763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55103" indent="-211021" defTabSz="8763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77145" indent="-211021" defTabSz="8763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899186" indent="-211021" defTabSz="876322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21227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743269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65310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87351" indent="-211021" defTabSz="87632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33D19011-EE82-D249-A66C-BA9E519271C4}" type="slidenum">
              <a:rPr lang="fr-FR" smtClean="0"/>
              <a:pPr eaLnBrk="1" hangingPunct="1">
                <a:defRPr/>
              </a:pPr>
              <a:t>48</a:t>
            </a:fld>
            <a:endParaRPr lang="fr-FR" smtClean="0"/>
          </a:p>
        </p:txBody>
      </p:sp>
      <p:sp>
        <p:nvSpPr>
          <p:cNvPr id="2764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/>
        </p:spPr>
      </p:sp>
      <p:sp>
        <p:nvSpPr>
          <p:cNvPr id="27650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28485" cy="4113169"/>
          </a:xfr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535"/>
              </a:spcBef>
              <a:defRPr/>
            </a:pPr>
            <a:endParaRPr lang="en-US">
              <a:latin typeface="Arial" charset="0"/>
              <a:cs typeface="Arial Unicode M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Active objects </a:t>
            </a:r>
          </a:p>
          <a:p>
            <a:r>
              <a:rPr lang="en-US" dirty="0" smtClean="0"/>
              <a:t>	*</a:t>
            </a:r>
            <a:r>
              <a:rPr lang="en-US" baseline="0" dirty="0" smtClean="0"/>
              <a:t> coarse grained structuring entities of distributed apps.</a:t>
            </a:r>
          </a:p>
          <a:p>
            <a:r>
              <a:rPr lang="en-US" baseline="0" dirty="0" smtClean="0"/>
              <a:t>	* part of a design pattern to decouple method invocation from execution</a:t>
            </a:r>
          </a:p>
          <a:p>
            <a:r>
              <a:rPr lang="en-US" baseline="0" dirty="0" smtClean="0"/>
              <a:t>	* this is done by the help of </a:t>
            </a:r>
            <a:r>
              <a:rPr lang="en-US" baseline="0" dirty="0" err="1" smtClean="0"/>
              <a:t>asynch</a:t>
            </a:r>
            <a:r>
              <a:rPr lang="en-US" baseline="0" dirty="0" smtClean="0"/>
              <a:t> calls and futures</a:t>
            </a:r>
          </a:p>
          <a:p>
            <a:r>
              <a:rPr lang="en-US" baseline="0" dirty="0" smtClean="0"/>
              <a:t>	* thanks to futures, location is transparent</a:t>
            </a:r>
          </a:p>
          <a:p>
            <a:r>
              <a:rPr lang="en-US" baseline="0" dirty="0" smtClean="0"/>
              <a:t>Internal structure</a:t>
            </a:r>
          </a:p>
          <a:p>
            <a:r>
              <a:rPr lang="en-US" baseline="0" dirty="0" smtClean="0"/>
              <a:t>	* request arrives into queue (invocation of method)</a:t>
            </a:r>
          </a:p>
          <a:p>
            <a:r>
              <a:rPr lang="en-US" baseline="0" dirty="0" smtClean="0"/>
              <a:t>	* executed one by one on the thread</a:t>
            </a:r>
          </a:p>
          <a:p>
            <a:r>
              <a:rPr lang="en-US" baseline="0" dirty="0" smtClean="0"/>
              <a:t>	* plain object is at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A50DC3-3E24-4D25-9A73-C380F76990CB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No data sharing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	*</a:t>
            </a:r>
            <a:r>
              <a:rPr lang="en-US" baseline="0" dirty="0" smtClean="0">
                <a:sym typeface="Wingdings" pitchFamily="2" charset="2"/>
              </a:rPr>
              <a:t> active object location transparent – must pass by value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* even if deploying several AO on a multi-core, still data copy overhead</a:t>
            </a:r>
          </a:p>
          <a:p>
            <a:pPr eaLnBrk="1" hangingPunct="1">
              <a:spcBef>
                <a:spcPct val="0"/>
              </a:spcBef>
            </a:pPr>
            <a:endParaRPr lang="en-US" dirty="0" smtClean="0">
              <a:sym typeface="Wingdings" pitchFamily="2" charset="2"/>
            </a:endParaRP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No re-entrant calls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>
                <a:sym typeface="Wingdings" pitchFamily="2" charset="2"/>
              </a:rPr>
              <a:t>	*</a:t>
            </a:r>
            <a:r>
              <a:rPr lang="en-US" baseline="0" dirty="0" smtClean="0">
                <a:sym typeface="Wingdings" pitchFamily="2" charset="2"/>
              </a:rPr>
              <a:t> deadlocking because of single-threaded nature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* must rewrite application (at least tail recursive)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>
                <a:sym typeface="Wingdings" pitchFamily="2" charset="2"/>
              </a:rPr>
              <a:t>	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30F12E3-3A64-4C02-917A-2BDCF84718C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Pairwise relation tedious if many methods.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Inheritance very problematic.</a:t>
            </a: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00174F8-6B74-014B-BBB0-1F3C5643547A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31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----- Notes de la réunion (7/16/12 11:21) -----</a:t>
            </a:r>
          </a:p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enlever requete1</a:t>
            </a:r>
          </a:p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</a:p>
          <a:p>
            <a:endParaRPr lang="fr-F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1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CB48B43-7285-4A4D-AA02-4D260F5DE29B}" type="slidenum">
              <a:rPr lang="en-GB" sz="1200">
                <a:latin typeface="Calibri" charset="0"/>
              </a:rPr>
              <a:pPr eaLnBrk="1" hangingPunct="1"/>
              <a:t>31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Ajouter 1 2 3</a:t>
            </a:r>
          </a:p>
        </p:txBody>
      </p:sp>
      <p:sp>
        <p:nvSpPr>
          <p:cNvPr id="25603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E4D76ED-347D-D349-B345-D8E5AC6759CF}" type="slidenum">
              <a:rPr lang="en-GB" sz="1200">
                <a:latin typeface="Calibri" charset="0"/>
              </a:rPr>
              <a:pPr eaLnBrk="1" hangingPunct="1"/>
              <a:t>32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E8F114-BB1F-1240-9678-272275902F6E}" type="slidenum">
              <a:rPr lang="en-GB" sz="1200">
                <a:latin typeface="Calibri" charset="0"/>
              </a:rPr>
              <a:pPr eaLnBrk="1" hangingPunct="1"/>
              <a:t>33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36F8E30-491B-2241-80E8-D6D34656A4D2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GB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----- Notes de la réunion (7/16/12 11:21) -----</a:t>
            </a:r>
          </a:p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animer rouge et jaune</a:t>
            </a:r>
          </a:p>
        </p:txBody>
      </p:sp>
      <p:sp>
        <p:nvSpPr>
          <p:cNvPr id="1741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689AD9-147B-D240-85F0-66D5084BFB2E}" type="slidenum">
              <a:rPr lang="en-GB" sz="1200">
                <a:latin typeface="Calibri" charset="0"/>
              </a:rPr>
              <a:pPr eaLnBrk="1" hangingPunct="1"/>
              <a:t>38</a:t>
            </a:fld>
            <a:endParaRPr lang="en-GB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4988"/>
            <a:ext cx="5486400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s-E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30301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CDAFD-4E72-1444-AA90-972A347BADA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13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C519E299-33DF-934B-9D4C-0006A25EE436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965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41656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578214"/>
              </p:ext>
            </p:extLst>
          </p:nvPr>
        </p:nvGraphicFramePr>
        <p:xfrm>
          <a:off x="160338" y="3186113"/>
          <a:ext cx="15240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5" name="Image Photo Editor" r:id="rId3" imgW="1905266" imgH="838095" progId="">
                  <p:embed/>
                </p:oleObj>
              </mc:Choice>
              <mc:Fallback>
                <p:oleObj name="Image Photo Editor" r:id="rId3" imgW="1905266" imgH="8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3186113"/>
                        <a:ext cx="15240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57150"/>
            <a:ext cx="1144587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8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186113"/>
            <a:ext cx="204152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333375"/>
            <a:ext cx="18907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143000"/>
            <a:ext cx="8737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8663" y="4406900"/>
            <a:ext cx="7721600" cy="1752600"/>
          </a:xfrm>
        </p:spPr>
        <p:txBody>
          <a:bodyPr/>
          <a:lstStyle>
            <a:lvl1pPr marL="0" indent="0">
              <a:defRPr/>
            </a:lvl1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5058D-5566-4341-8A85-467F13AE79F5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188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4938" y="6308725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62192-B198-7144-BA67-0411F1D1329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180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DED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304800"/>
            <a:ext cx="82629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1295400"/>
            <a:ext cx="82470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67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fld id="{F25B63AE-010E-B24E-9850-4BA29F6891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28600" y="152400"/>
            <a:ext cx="8763000" cy="71438"/>
          </a:xfrm>
          <a:prstGeom prst="rect">
            <a:avLst/>
          </a:prstGeom>
          <a:gradFill rotWithShape="1">
            <a:gsLst>
              <a:gs pos="0">
                <a:srgbClr val="004080">
                  <a:alpha val="85001"/>
                </a:srgbClr>
              </a:gs>
              <a:gs pos="50000">
                <a:srgbClr val="9BAAC9"/>
              </a:gs>
              <a:gs pos="100000">
                <a:srgbClr val="004080">
                  <a:alpha val="85001"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Font typeface="Arial" charset="0"/>
        <a:buChar char="•"/>
        <a:defRPr kumimoji="1" sz="2400">
          <a:solidFill>
            <a:schemeClr val="tx2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Symbol" charset="0"/>
        <a:buChar char="-"/>
        <a:defRPr kumimoji="1"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Monotype Sorts" charset="0"/>
        <a:buChar char="l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Monotype Sorts" charset="0"/>
        <a:buChar char="3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eg"/><Relationship Id="rId3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dovic.henrio@cnrs.fr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e la date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mtClean="0">
                <a:solidFill>
                  <a:schemeClr val="bg1"/>
                </a:solidFill>
              </a:rPr>
              <a:t>Oct. 2012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>
            <a:off x="275166" y="1182450"/>
            <a:ext cx="8640234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110000"/>
              </a:lnSpc>
              <a:spcAft>
                <a:spcPts val="1200"/>
              </a:spcAft>
            </a:pPr>
            <a:r>
              <a:rPr lang="en-US" sz="4000" b="1" dirty="0">
                <a:latin typeface="Helvetica" pitchFamily="34" charset="0"/>
              </a:rPr>
              <a:t>Active o</a:t>
            </a:r>
            <a:r>
              <a:rPr lang="en-US" sz="4000" b="1" dirty="0" smtClean="0">
                <a:latin typeface="Helvetica" pitchFamily="34" charset="0"/>
              </a:rPr>
              <a:t>bjects: </a:t>
            </a:r>
          </a:p>
          <a:p>
            <a:pPr algn="ctr" defTabSz="762000" eaLnBrk="0" hangingPunct="0">
              <a:lnSpc>
                <a:spcPct val="110000"/>
              </a:lnSpc>
              <a:spcAft>
                <a:spcPts val="1200"/>
              </a:spcAft>
            </a:pPr>
            <a:r>
              <a:rPr lang="en-US" sz="3600" b="1" dirty="0" smtClean="0">
                <a:latin typeface="Helvetica" pitchFamily="34" charset="0"/>
              </a:rPr>
              <a:t>programming and composing safely large-scale distributed applications</a:t>
            </a:r>
            <a:endParaRPr lang="en-US" sz="3600" b="1" dirty="0">
              <a:latin typeface="Helvetica" pitchFamily="34" charset="0"/>
            </a:endParaRPr>
          </a:p>
        </p:txBody>
      </p:sp>
      <p:sp>
        <p:nvSpPr>
          <p:cNvPr id="1031" name="Rectangle 4"/>
          <p:cNvSpPr>
            <a:spLocks noChangeArrowheads="1"/>
          </p:cNvSpPr>
          <p:nvPr/>
        </p:nvSpPr>
        <p:spPr bwMode="auto">
          <a:xfrm>
            <a:off x="1055511" y="2795588"/>
            <a:ext cx="492478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2" name="Rectangle 5"/>
          <p:cNvSpPr>
            <a:spLocks noChangeArrowheads="1"/>
          </p:cNvSpPr>
          <p:nvPr/>
        </p:nvSpPr>
        <p:spPr bwMode="auto">
          <a:xfrm>
            <a:off x="506589" y="358776"/>
            <a:ext cx="8009467" cy="71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6988" rIns="63500" bIns="26988">
            <a:spAutoFit/>
          </a:bodyPr>
          <a:lstStyle/>
          <a:p>
            <a:pPr algn="ctr" defTabSz="766763" eaLnBrk="0" hangingPunct="0">
              <a:lnSpc>
                <a:spcPct val="85000"/>
              </a:lnSpc>
            </a:pPr>
            <a:endParaRPr lang="en-US" sz="2500">
              <a:solidFill>
                <a:schemeClr val="tx2"/>
              </a:solidFill>
              <a:latin typeface="Times New Roman" pitchFamily="18" charset="0"/>
            </a:endParaRPr>
          </a:p>
          <a:p>
            <a:pPr algn="ctr" defTabSz="766763" eaLnBrk="0" hangingPunct="0">
              <a:lnSpc>
                <a:spcPct val="85000"/>
              </a:lnSpc>
            </a:pPr>
            <a:endParaRPr lang="en-US" sz="250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3863976"/>
            <a:ext cx="9144000" cy="47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marL="457200" indent="-457200" algn="ctr" defTabSz="762000">
              <a:lnSpc>
                <a:spcPct val="145000"/>
              </a:lnSpc>
            </a:pPr>
            <a:r>
              <a:rPr lang="en-US" dirty="0" smtClean="0">
                <a:solidFill>
                  <a:srgbClr val="5F5F5F"/>
                </a:solidFill>
              </a:rPr>
              <a:t> </a:t>
            </a:r>
            <a:endParaRPr lang="en-US" dirty="0">
              <a:solidFill>
                <a:srgbClr val="00246C"/>
              </a:solidFill>
              <a:latin typeface="Helvetica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3998" y="4707747"/>
            <a:ext cx="8262057" cy="1310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defTabSz="762000">
              <a:lnSpc>
                <a:spcPct val="145000"/>
              </a:lnSpc>
            </a:pPr>
            <a:r>
              <a:rPr lang="fr-FR" sz="2800" dirty="0"/>
              <a:t>Ludovic </a:t>
            </a:r>
            <a:r>
              <a:rPr lang="fr-FR" sz="2800" dirty="0" smtClean="0"/>
              <a:t>Henrio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SCALE team, CNRS – Sophia Antipolis </a:t>
            </a:r>
            <a:endParaRPr lang="fr-FR" sz="2800" dirty="0" smtClean="0"/>
          </a:p>
        </p:txBody>
      </p:sp>
      <p:sp>
        <p:nvSpPr>
          <p:cNvPr id="2" name="ZoneTexte 1"/>
          <p:cNvSpPr txBox="1"/>
          <p:nvPr/>
        </p:nvSpPr>
        <p:spPr>
          <a:xfrm>
            <a:off x="1908733" y="632322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July 2014 </a:t>
            </a:r>
            <a:r>
              <a:rPr lang="en-US" sz="2400" dirty="0" smtClean="0"/>
              <a:t>– </a:t>
            </a:r>
            <a:r>
              <a:rPr lang="en-US" sz="2400" dirty="0" smtClean="0"/>
              <a:t>Middlesex University, London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1328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Futures</a:t>
            </a:r>
            <a:endParaRPr lang="en-GB" dirty="0"/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828800" y="4648200"/>
            <a:ext cx="1905000" cy="1447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 flipV="1">
            <a:off x="2209800" y="3505200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C9CEE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71600" y="1524000"/>
            <a:ext cx="3200400" cy="2590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57400" y="342900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delta.snd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result</a:t>
            </a:r>
            <a:r>
              <a:rPr lang="fr-FR" sz="1600" b="1" dirty="0" smtClean="0">
                <a:solidFill>
                  <a:srgbClr val="000000"/>
                </a:solidFill>
              </a:rPr>
              <a:t>)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1371600"/>
            <a:ext cx="3200400" cy="28194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29400" y="3733800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9400" y="3733800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162800" y="3733800"/>
            <a:ext cx="422275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29238" y="1447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9200" y="12192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676400" y="43434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d</a:t>
            </a:r>
            <a:endParaRPr lang="fr-FR" sz="2400" b="1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133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209800" y="5486400"/>
            <a:ext cx="609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14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2667000" y="49530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514600" y="3810000"/>
            <a:ext cx="9906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819400" y="3810000"/>
            <a:ext cx="3810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28" name="AutoShape 40"/>
          <p:cNvCxnSpPr>
            <a:cxnSpLocks noChangeShapeType="1"/>
            <a:endCxn id="11" idx="1"/>
          </p:cNvCxnSpPr>
          <p:nvPr/>
        </p:nvCxnSpPr>
        <p:spPr bwMode="auto">
          <a:xfrm>
            <a:off x="2438400" y="2438400"/>
            <a:ext cx="4191000" cy="1447800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 type="none"/>
            <a:tailEnd type="triangle" w="lg" len="lg"/>
          </a:ln>
        </p:spPr>
      </p:cxn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2286000" y="2667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42"/>
          <p:cNvSpPr>
            <a:spLocks/>
          </p:cNvSpPr>
          <p:nvPr/>
        </p:nvSpPr>
        <p:spPr bwMode="auto">
          <a:xfrm>
            <a:off x="2743200" y="3581400"/>
            <a:ext cx="2654300" cy="1295400"/>
          </a:xfrm>
          <a:custGeom>
            <a:avLst/>
            <a:gdLst>
              <a:gd name="T0" fmla="*/ 2056447500 w 1672"/>
              <a:gd name="T1" fmla="*/ 0 h 816"/>
              <a:gd name="T2" fmla="*/ 2147483647 w 1672"/>
              <a:gd name="T3" fmla="*/ 1693545000 h 816"/>
              <a:gd name="T4" fmla="*/ 0 w 1672"/>
              <a:gd name="T5" fmla="*/ 2056447500 h 816"/>
              <a:gd name="T6" fmla="*/ 0 60000 65536"/>
              <a:gd name="T7" fmla="*/ 0 60000 65536"/>
              <a:gd name="T8" fmla="*/ 0 60000 65536"/>
              <a:gd name="T9" fmla="*/ 0 w 1672"/>
              <a:gd name="T10" fmla="*/ 0 h 816"/>
              <a:gd name="T11" fmla="*/ 1672 w 167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2" h="816">
                <a:moveTo>
                  <a:pt x="816" y="0"/>
                </a:moveTo>
                <a:cubicBezTo>
                  <a:pt x="1244" y="268"/>
                  <a:pt x="1672" y="536"/>
                  <a:pt x="1536" y="672"/>
                </a:cubicBezTo>
                <a:cubicBezTo>
                  <a:pt x="1400" y="808"/>
                  <a:pt x="700" y="812"/>
                  <a:pt x="0" y="8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34" name="AutoShape 51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3733800" y="4038600"/>
            <a:ext cx="3162300" cy="1333500"/>
          </a:xfrm>
          <a:prstGeom prst="curvedConnector2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lg" len="lg"/>
          </a:ln>
        </p:spPr>
      </p:cxn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2819400" y="5486400"/>
            <a:ext cx="152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3" name="Grouper 2"/>
          <p:cNvGrpSpPr/>
          <p:nvPr/>
        </p:nvGrpSpPr>
        <p:grpSpPr>
          <a:xfrm>
            <a:off x="3009900" y="4819650"/>
            <a:ext cx="609600" cy="914400"/>
            <a:chOff x="2184400" y="4076700"/>
            <a:chExt cx="838200" cy="1333500"/>
          </a:xfrm>
        </p:grpSpPr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14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36" idx="7"/>
              <a:endCxn id="39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0" name="AutoShape 74"/>
            <p:cNvCxnSpPr>
              <a:cxnSpLocks noChangeShapeType="1"/>
              <a:endCxn id="35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er 40"/>
          <p:cNvGrpSpPr/>
          <p:nvPr/>
        </p:nvGrpSpPr>
        <p:grpSpPr>
          <a:xfrm>
            <a:off x="1941945" y="1957251"/>
            <a:ext cx="609600" cy="731520"/>
            <a:chOff x="2184400" y="4076700"/>
            <a:chExt cx="838200" cy="1066800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4" name="AutoShape 14"/>
            <p:cNvCxnSpPr>
              <a:cxnSpLocks noChangeShapeType="1"/>
              <a:stCxn id="42" idx="0"/>
              <a:endCxn id="43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5"/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17287" y="3263900"/>
            <a:ext cx="8599713" cy="29396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Active objects are the unit of </a:t>
            </a:r>
            <a: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distribution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and </a:t>
            </a:r>
            <a: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concurrency (one thread per AO / no data shared)</a:t>
            </a:r>
            <a:br>
              <a:rPr lang="en-GB" sz="28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endParaRPr lang="en-GB" sz="2800" b="1" i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ProActive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is a Java library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/>
            </a:r>
            <a:b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</a:b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ASP is a “calculus”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14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 </a:t>
            </a:r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367168" y="1658250"/>
            <a:ext cx="8247062" cy="4572000"/>
          </a:xfrm>
        </p:spPr>
        <p:txBody>
          <a:bodyPr/>
          <a:lstStyle/>
          <a:p>
            <a:r>
              <a:rPr lang="en-US" dirty="0" smtClean="0"/>
              <a:t>No data sharing – </a:t>
            </a:r>
            <a:r>
              <a:rPr lang="en-US" b="1" i="1" dirty="0" smtClean="0"/>
              <a:t>inefficient local parallelism</a:t>
            </a:r>
          </a:p>
          <a:p>
            <a:pPr lvl="1"/>
            <a:r>
              <a:rPr lang="en-US" b="1" dirty="0" smtClean="0"/>
              <a:t>Parameters</a:t>
            </a:r>
            <a:r>
              <a:rPr lang="en-US" dirty="0" smtClean="0"/>
              <a:t> of method calls/returned values are passed by value (</a:t>
            </a:r>
            <a:r>
              <a:rPr lang="en-US" b="1" dirty="0" smtClean="0"/>
              <a:t>copied</a:t>
            </a:r>
            <a:r>
              <a:rPr lang="en-US" dirty="0" smtClean="0"/>
              <a:t>)</a:t>
            </a: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b="1" dirty="0" smtClean="0"/>
              <a:t>No data race-condition </a:t>
            </a:r>
            <a:r>
              <a:rPr lang="en-US" dirty="0">
                <a:sym typeface="Wingdings"/>
              </a:rPr>
              <a:t/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	simpler programming + easy distribution</a:t>
            </a:r>
            <a:endParaRPr lang="en-US" i="1" dirty="0" smtClean="0"/>
          </a:p>
          <a:p>
            <a:r>
              <a:rPr lang="en-US" b="1" i="1" dirty="0" smtClean="0"/>
              <a:t>Risks of deadlocks</a:t>
            </a:r>
            <a:r>
              <a:rPr lang="en-US" dirty="0" smtClean="0"/>
              <a:t>, e.g. </a:t>
            </a:r>
            <a:r>
              <a:rPr lang="en-US" dirty="0"/>
              <a:t>n</a:t>
            </a:r>
            <a:r>
              <a:rPr lang="en-US" dirty="0" smtClean="0"/>
              <a:t>o re-entrant calls</a:t>
            </a:r>
          </a:p>
          <a:p>
            <a:pPr lvl="1"/>
            <a:r>
              <a:rPr lang="en-US" dirty="0"/>
              <a:t>Active object are single threaded</a:t>
            </a:r>
          </a:p>
          <a:p>
            <a:pPr lvl="1"/>
            <a:r>
              <a:rPr lang="en-US" dirty="0" smtClean="0"/>
              <a:t>Re-entrance: Active object deadlocks by waiting</a:t>
            </a:r>
            <a:br>
              <a:rPr lang="en-US" dirty="0" smtClean="0"/>
            </a:br>
            <a:r>
              <a:rPr lang="en-US" dirty="0" smtClean="0"/>
              <a:t> on itself	(except if first-class futures)</a:t>
            </a:r>
          </a:p>
          <a:p>
            <a:pPr lvl="1"/>
            <a:r>
              <a:rPr lang="en-US" dirty="0" smtClean="0"/>
              <a:t>Solution: </a:t>
            </a:r>
            <a:r>
              <a:rPr lang="en-US" b="1" dirty="0" smtClean="0"/>
              <a:t>Modifications to the application logic </a:t>
            </a:r>
            <a:br>
              <a:rPr lang="en-US" b="1" dirty="0" smtClean="0"/>
            </a:br>
            <a:r>
              <a:rPr lang="en-US" b="1" dirty="0" smtClean="0"/>
              <a:t>	difficult to program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7696200" y="4800600"/>
            <a:ext cx="1068387" cy="512763"/>
            <a:chOff x="6226175" y="4930775"/>
            <a:chExt cx="898990" cy="431800"/>
          </a:xfrm>
          <a:solidFill>
            <a:schemeClr val="accent3"/>
          </a:solidFill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6226175" y="4930775"/>
              <a:ext cx="8989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6226175" y="5362575"/>
              <a:ext cx="89899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7125165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7011623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6899416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785873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6675002" y="4930775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</p:grpSp>
      <p:cxnSp>
        <p:nvCxnSpPr>
          <p:cNvPr id="12" name="Curved Connector 11"/>
          <p:cNvCxnSpPr/>
          <p:nvPr/>
        </p:nvCxnSpPr>
        <p:spPr bwMode="auto">
          <a:xfrm rot="16200000" flipV="1">
            <a:off x="8495506" y="4839494"/>
            <a:ext cx="230188" cy="152400"/>
          </a:xfrm>
          <a:prstGeom prst="curvedConnector3">
            <a:avLst>
              <a:gd name="adj1" fmla="val 379710"/>
            </a:avLst>
          </a:prstGeom>
          <a:ln w="19050" cmpd="sng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878560" y="343126"/>
            <a:ext cx="2245679" cy="1468582"/>
            <a:chOff x="5715000" y="5029200"/>
            <a:chExt cx="2362200" cy="1544782"/>
          </a:xfrm>
        </p:grpSpPr>
        <p:sp>
          <p:nvSpPr>
            <p:cNvPr id="31" name="Rectangle 30"/>
            <p:cNvSpPr/>
            <p:nvPr/>
          </p:nvSpPr>
          <p:spPr>
            <a:xfrm>
              <a:off x="5715000" y="6019800"/>
              <a:ext cx="609600" cy="5541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AO1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67600" y="6019800"/>
              <a:ext cx="609600" cy="5541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AO2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Curved Connector 33"/>
            <p:cNvCxnSpPr>
              <a:stCxn id="32" idx="0"/>
              <a:endCxn id="31" idx="0"/>
            </p:cNvCxnSpPr>
            <p:nvPr/>
          </p:nvCxnSpPr>
          <p:spPr>
            <a:xfrm rot="16200000" flipV="1">
              <a:off x="6896100" y="5143500"/>
              <a:ext cx="1588" cy="1752600"/>
            </a:xfrm>
            <a:prstGeom prst="curvedConnector3">
              <a:avLst>
                <a:gd name="adj1" fmla="val 3768703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6629400" y="5029200"/>
              <a:ext cx="685800" cy="762000"/>
              <a:chOff x="6553200" y="5562600"/>
              <a:chExt cx="685800" cy="762000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Oval 37"/>
              <p:cNvSpPr/>
              <p:nvPr/>
            </p:nvSpPr>
            <p:spPr>
              <a:xfrm>
                <a:off x="6781800" y="55626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705600" y="58674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934200" y="61722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6172200"/>
                <a:ext cx="304800" cy="1524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/>
              <p:cNvCxnSpPr>
                <a:stCxn id="38" idx="4"/>
                <a:endCxn id="39" idx="0"/>
              </p:cNvCxnSpPr>
              <p:nvPr/>
            </p:nvCxnSpPr>
            <p:spPr>
              <a:xfrm rot="5400000">
                <a:off x="6819900" y="5753100"/>
                <a:ext cx="152400" cy="76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0" idx="0"/>
              </p:cNvCxnSpPr>
              <p:nvPr/>
            </p:nvCxnSpPr>
            <p:spPr>
              <a:xfrm rot="16200000" flipH="1">
                <a:off x="6896100" y="5981700"/>
                <a:ext cx="1524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9" idx="4"/>
                <a:endCxn id="41" idx="0"/>
              </p:cNvCxnSpPr>
              <p:nvPr/>
            </p:nvCxnSpPr>
            <p:spPr>
              <a:xfrm rot="5400000">
                <a:off x="6705600" y="6019800"/>
                <a:ext cx="1524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199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419100"/>
            <a:ext cx="8262938" cy="838200"/>
          </a:xfrm>
        </p:spPr>
        <p:txBody>
          <a:bodyPr/>
          <a:lstStyle/>
          <a:p>
            <a:r>
              <a:rPr lang="en-US" dirty="0" smtClean="0"/>
              <a:t>Other active object models: </a:t>
            </a:r>
            <a:r>
              <a:rPr lang="en-US" dirty="0"/>
              <a:t>Cooperative </a:t>
            </a:r>
            <a:r>
              <a:rPr lang="en-US" dirty="0" smtClean="0"/>
              <a:t>multithreading						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57239" y="1162355"/>
            <a:ext cx="8379609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Creol</a:t>
            </a:r>
            <a:r>
              <a:rPr lang="en-US" dirty="0" smtClean="0"/>
              <a:t>, ABS, and </a:t>
            </a:r>
            <a:r>
              <a:rPr lang="en-US" dirty="0" err="1" smtClean="0"/>
              <a:t>Jcobox</a:t>
            </a:r>
            <a:r>
              <a:rPr lang="en-US" dirty="0" smtClean="0"/>
              <a:t>:</a:t>
            </a:r>
          </a:p>
          <a:p>
            <a:r>
              <a:rPr lang="en-US" dirty="0" smtClean="0"/>
              <a:t>Active objects &amp; futures</a:t>
            </a:r>
          </a:p>
          <a:p>
            <a:r>
              <a:rPr lang="en-US" dirty="0"/>
              <a:t>Cooperative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multithreading</a:t>
            </a:r>
            <a:endParaRPr lang="en-US" dirty="0"/>
          </a:p>
          <a:p>
            <a:pPr lvl="2"/>
            <a:r>
              <a:rPr lang="en-US" sz="2400" dirty="0"/>
              <a:t>All </a:t>
            </a:r>
            <a:r>
              <a:rPr lang="en-US" sz="2400" dirty="0" smtClean="0"/>
              <a:t>requests served</a:t>
            </a:r>
            <a:br>
              <a:rPr lang="en-US" sz="2400" dirty="0" smtClean="0"/>
            </a:br>
            <a:r>
              <a:rPr lang="en-US" sz="2400" dirty="0" smtClean="0"/>
              <a:t>at </a:t>
            </a:r>
            <a:r>
              <a:rPr lang="en-US" sz="2400" dirty="0"/>
              <a:t>the same time</a:t>
            </a:r>
          </a:p>
          <a:p>
            <a:pPr lvl="2"/>
            <a:r>
              <a:rPr lang="en-US" sz="2400" dirty="0"/>
              <a:t>But only one thread active at a time</a:t>
            </a:r>
          </a:p>
          <a:p>
            <a:pPr lvl="2"/>
            <a:r>
              <a:rPr lang="en-US" sz="2400" dirty="0"/>
              <a:t>Explicit release points in the code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 </a:t>
            </a:r>
            <a:r>
              <a:rPr lang="en-US" dirty="0" smtClean="0"/>
              <a:t>can solve the </a:t>
            </a:r>
            <a:r>
              <a:rPr lang="en-US" dirty="0"/>
              <a:t>re-</a:t>
            </a:r>
            <a:r>
              <a:rPr lang="en-US" dirty="0" smtClean="0"/>
              <a:t>entrance problem</a:t>
            </a:r>
            <a:endParaRPr lang="en-US" dirty="0"/>
          </a:p>
          <a:p>
            <a:pPr lvl="1">
              <a:buFont typeface="Wingdings" charset="0"/>
              <a:buChar char="è"/>
            </a:pPr>
            <a:r>
              <a:rPr lang="en-US" dirty="0"/>
              <a:t> More difficult to program: less </a:t>
            </a:r>
            <a:r>
              <a:rPr lang="en-US" dirty="0" smtClean="0"/>
              <a:t>transparency</a:t>
            </a:r>
          </a:p>
          <a:p>
            <a:pPr lvl="1">
              <a:buFont typeface="Wingdings" charset="0"/>
              <a:buChar char="è"/>
            </a:pPr>
            <a:r>
              <a:rPr lang="en-US" dirty="0"/>
              <a:t> </a:t>
            </a:r>
            <a:r>
              <a:rPr lang="en-US" dirty="0" smtClean="0"/>
              <a:t>Possible interleaving still has to be studied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872" y="782167"/>
            <a:ext cx="5126223" cy="28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9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Actors</a:t>
            </a:r>
            <a:r>
              <a:rPr lang="fr-FR" dirty="0" smtClean="0"/>
              <a:t> (~1985) vs. Active </a:t>
            </a:r>
            <a:r>
              <a:rPr lang="fr-FR" dirty="0" err="1" smtClean="0"/>
              <a:t>objects</a:t>
            </a:r>
            <a:endParaRPr lang="fr-FR" dirty="0" smtClean="0"/>
          </a:p>
          <a:p>
            <a:pPr lvl="1"/>
            <a:r>
              <a:rPr lang="fr-FR" dirty="0" err="1" smtClean="0"/>
              <a:t>Functional</a:t>
            </a:r>
            <a:r>
              <a:rPr lang="fr-FR" dirty="0" smtClean="0"/>
              <a:t> vs. OO </a:t>
            </a:r>
            <a:r>
              <a:rPr lang="fr-FR" dirty="0" err="1" smtClean="0"/>
              <a:t>programming</a:t>
            </a:r>
            <a:r>
              <a:rPr lang="fr-FR" dirty="0" smtClean="0"/>
              <a:t> -&gt; </a:t>
            </a:r>
            <a:r>
              <a:rPr lang="fr-FR" dirty="0" err="1" smtClean="0"/>
              <a:t>sending</a:t>
            </a:r>
            <a:r>
              <a:rPr lang="fr-FR" dirty="0" smtClean="0"/>
              <a:t> messages vs. </a:t>
            </a:r>
            <a:r>
              <a:rPr lang="fr-FR" dirty="0" err="1" smtClean="0"/>
              <a:t>Remote</a:t>
            </a:r>
            <a:r>
              <a:rPr lang="fr-FR" dirty="0" smtClean="0"/>
              <a:t> </a:t>
            </a:r>
            <a:r>
              <a:rPr lang="fr-FR" dirty="0" err="1" smtClean="0"/>
              <a:t>method</a:t>
            </a:r>
            <a:r>
              <a:rPr lang="fr-FR" dirty="0" smtClean="0"/>
              <a:t> invocation</a:t>
            </a:r>
          </a:p>
          <a:p>
            <a:pPr lvl="1"/>
            <a:r>
              <a:rPr lang="fr-FR" dirty="0" err="1" smtClean="0"/>
              <a:t>Actors</a:t>
            </a:r>
            <a:r>
              <a:rPr lang="fr-FR" dirty="0" smtClean="0"/>
              <a:t> do not use futures (callbacks) -&gt; more </a:t>
            </a:r>
            <a:r>
              <a:rPr lang="fr-FR" dirty="0" err="1" smtClean="0"/>
              <a:t>difficult</a:t>
            </a:r>
            <a:r>
              <a:rPr lang="fr-FR" dirty="0" smtClean="0"/>
              <a:t> to program but no </a:t>
            </a:r>
            <a:r>
              <a:rPr lang="fr-FR" dirty="0" err="1" smtClean="0"/>
              <a:t>deadlock</a:t>
            </a:r>
            <a:endParaRPr lang="fr-FR" dirty="0" smtClean="0"/>
          </a:p>
          <a:p>
            <a:pPr lvl="1"/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state variables </a:t>
            </a:r>
            <a:r>
              <a:rPr lang="fr-FR" dirty="0" err="1" smtClean="0"/>
              <a:t>actor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change the </a:t>
            </a:r>
            <a:r>
              <a:rPr lang="fr-FR" dirty="0" err="1" smtClean="0"/>
              <a:t>way</a:t>
            </a:r>
            <a:r>
              <a:rPr lang="fr-FR" dirty="0" smtClean="0"/>
              <a:t> </a:t>
            </a:r>
            <a:r>
              <a:rPr lang="fr-FR" dirty="0" err="1" smtClean="0"/>
              <a:t>they</a:t>
            </a:r>
            <a:r>
              <a:rPr lang="fr-FR" dirty="0" smtClean="0"/>
              <a:t> </a:t>
            </a:r>
            <a:r>
              <a:rPr lang="fr-FR" dirty="0" err="1" smtClean="0"/>
              <a:t>react</a:t>
            </a:r>
            <a:r>
              <a:rPr lang="fr-FR" dirty="0" smtClean="0"/>
              <a:t> to </a:t>
            </a:r>
            <a:r>
              <a:rPr lang="fr-FR" dirty="0" err="1" smtClean="0"/>
              <a:t>incoming</a:t>
            </a:r>
            <a:r>
              <a:rPr lang="fr-FR" dirty="0" smtClean="0"/>
              <a:t> message (</a:t>
            </a:r>
            <a:r>
              <a:rPr lang="fr-FR" i="1" dirty="0" err="1" smtClean="0"/>
              <a:t>become</a:t>
            </a:r>
            <a:r>
              <a:rPr lang="fr-FR" i="1" dirty="0" smtClean="0"/>
              <a:t>) </a:t>
            </a:r>
          </a:p>
          <a:p>
            <a:r>
              <a:rPr lang="fr-FR" i="1" dirty="0" smtClean="0"/>
              <a:t>JAC (Java annotations for </a:t>
            </a:r>
            <a:r>
              <a:rPr lang="fr-FR" i="1" dirty="0" err="1" smtClean="0"/>
              <a:t>concurrency</a:t>
            </a:r>
            <a:r>
              <a:rPr lang="fr-FR" i="1" dirty="0" smtClean="0"/>
              <a:t>)</a:t>
            </a:r>
          </a:p>
          <a:p>
            <a:pPr lvl="1"/>
            <a:r>
              <a:rPr lang="en-US" dirty="0" smtClean="0"/>
              <a:t>Declarative </a:t>
            </a:r>
            <a:r>
              <a:rPr lang="en-US" dirty="0"/>
              <a:t>parallelization in Java</a:t>
            </a:r>
          </a:p>
          <a:p>
            <a:pPr lvl="1"/>
            <a:r>
              <a:rPr lang="en-US" dirty="0"/>
              <a:t>Expressive (complex) set of annotations 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7629" y="4533900"/>
            <a:ext cx="8599713" cy="20863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ultithreaded AOs:</a:t>
            </a:r>
            <a:endParaRPr lang="en-GB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simple version of JAC for simple active objects </a:t>
            </a:r>
            <a:r>
              <a:rPr lang="en-GB" sz="28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à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la ASP 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 multi-active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objects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efficient and easy to program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2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28600" y="1295400"/>
            <a:ext cx="8585200" cy="4572000"/>
          </a:xfrm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B78C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/>
            </a:r>
            <a:b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B78C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</a:br>
            <a:endParaRPr lang="fr-FR" dirty="0">
              <a:solidFill>
                <a:srgbClr val="7B78C7"/>
              </a:solidFill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Multi-active </a:t>
            </a:r>
            <a:r>
              <a:rPr lang="fr-FR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Objects</a:t>
            </a:r>
            <a:endParaRPr lang="fr-FR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Software components </a:t>
            </a:r>
            <a:r>
              <a:rPr lang="fr-FR" dirty="0" err="1" smtClean="0">
                <a:latin typeface="Arial Black"/>
                <a:cs typeface="Arial Black"/>
              </a:rPr>
              <a:t>from</a:t>
            </a:r>
            <a:r>
              <a:rPr lang="fr-FR" dirty="0" smtClean="0">
                <a:latin typeface="Arial Black"/>
                <a:cs typeface="Arial Black"/>
              </a:rPr>
              <a:t> active </a:t>
            </a:r>
            <a:r>
              <a:rPr lang="fr-FR" dirty="0" err="1" smtClean="0">
                <a:latin typeface="Arial Black"/>
                <a:cs typeface="Arial Black"/>
              </a:rPr>
              <a:t>objects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About </a:t>
            </a:r>
            <a:r>
              <a:rPr lang="fr-FR" dirty="0" err="1" smtClean="0">
                <a:latin typeface="Arial Black"/>
                <a:cs typeface="Arial Black"/>
              </a:rPr>
              <a:t>formal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methods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1008063" y="25237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485063" y="25237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97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Multi-active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objects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fr-FR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2000" dirty="0"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abrice </a:t>
            </a:r>
            <a:r>
              <a:rPr lang="fr-FR" sz="2000" dirty="0">
                <a:latin typeface="Arial" charset="0"/>
                <a:ea typeface="ＭＳ Ｐゴシック" charset="0"/>
                <a:cs typeface="ＭＳ Ｐゴシック" charset="0"/>
              </a:rPr>
              <a:t>H</a:t>
            </a:r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uet and </a:t>
            </a:r>
            <a:r>
              <a:rPr lang="fr-FR" sz="2000" dirty="0" err="1">
                <a:latin typeface="Arial" charset="0"/>
                <a:ea typeface="ＭＳ Ｐゴシック" charset="0"/>
                <a:cs typeface="ＭＳ Ｐゴシック" charset="0"/>
              </a:rPr>
              <a:t>Z</a:t>
            </a:r>
            <a:r>
              <a:rPr lang="fr-FR" sz="2000" dirty="0" err="1" smtClean="0">
                <a:latin typeface="Arial" charset="0"/>
                <a:ea typeface="ＭＳ Ｐゴシック" charset="0"/>
                <a:cs typeface="ＭＳ Ｐゴシック" charset="0"/>
              </a:rPr>
              <a:t>solt</a:t>
            </a:r>
            <a:r>
              <a:rPr lang="fr-FR" sz="2000" dirty="0" smtClean="0">
                <a:latin typeface="Arial" charset="0"/>
                <a:ea typeface="ＭＳ Ｐゴシック" charset="0"/>
                <a:cs typeface="ＭＳ Ｐゴシック" charset="0"/>
              </a:rPr>
              <a:t> Istvan)</a:t>
            </a:r>
            <a:endParaRPr lang="fr-FR" sz="20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247062" cy="5029200"/>
          </a:xfrm>
        </p:spPr>
        <p:txBody>
          <a:bodyPr/>
          <a:lstStyle/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model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that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mixes local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parallelism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and distribution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high-level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constructs</a:t>
            </a:r>
            <a:endParaRPr lang="fr-FR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Execute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several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requests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in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parallel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but in a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controlled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manner</a:t>
            </a:r>
            <a:endParaRPr lang="fr-FR" i="1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43237" y="3663676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9" name="Connecteur droit 41"/>
          <p:cNvCxnSpPr>
            <a:cxnSpLocks noChangeShapeType="1"/>
          </p:cNvCxnSpPr>
          <p:nvPr/>
        </p:nvCxnSpPr>
        <p:spPr bwMode="auto">
          <a:xfrm rot="5400000">
            <a:off x="2587447" y="3891482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2"/>
          <p:cNvCxnSpPr>
            <a:cxnSpLocks noChangeShapeType="1"/>
          </p:cNvCxnSpPr>
          <p:nvPr/>
        </p:nvCxnSpPr>
        <p:spPr bwMode="auto">
          <a:xfrm rot="5400000">
            <a:off x="2969240" y="3889101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3"/>
          <p:cNvCxnSpPr>
            <a:cxnSpLocks noChangeShapeType="1"/>
          </p:cNvCxnSpPr>
          <p:nvPr/>
        </p:nvCxnSpPr>
        <p:spPr bwMode="auto">
          <a:xfrm rot="5400000">
            <a:off x="3351828" y="3885926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44"/>
          <p:cNvCxnSpPr>
            <a:cxnSpLocks noChangeShapeType="1"/>
          </p:cNvCxnSpPr>
          <p:nvPr/>
        </p:nvCxnSpPr>
        <p:spPr bwMode="auto">
          <a:xfrm rot="5400000">
            <a:off x="3732829" y="3884338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45"/>
          <p:cNvCxnSpPr>
            <a:cxnSpLocks noChangeShapeType="1"/>
          </p:cNvCxnSpPr>
          <p:nvPr/>
        </p:nvCxnSpPr>
        <p:spPr bwMode="auto">
          <a:xfrm rot="5400000">
            <a:off x="4115416" y="3881163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967653" y="4805088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2535259" y="377797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64753" y="4805088"/>
            <a:ext cx="12954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add() 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2553" y="4805088"/>
            <a:ext cx="14605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monitor(){…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8" name="Ellipse 75"/>
          <p:cNvSpPr>
            <a:spLocks noChangeArrowheads="1"/>
          </p:cNvSpPr>
          <p:nvPr/>
        </p:nvSpPr>
        <p:spPr bwMode="auto">
          <a:xfrm>
            <a:off x="3267691" y="3774801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9" name="Ellipse 75"/>
          <p:cNvSpPr>
            <a:spLocks noChangeArrowheads="1"/>
          </p:cNvSpPr>
          <p:nvPr/>
        </p:nvSpPr>
        <p:spPr bwMode="auto">
          <a:xfrm>
            <a:off x="2920028" y="3789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0" name="Ellipse 75"/>
          <p:cNvSpPr>
            <a:spLocks noChangeArrowheads="1"/>
          </p:cNvSpPr>
          <p:nvPr/>
        </p:nvSpPr>
        <p:spPr bwMode="auto">
          <a:xfrm>
            <a:off x="3615353" y="3789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1" name="Connecteur droit avec flèche 2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2730381" y="3940578"/>
            <a:ext cx="999272" cy="86451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44"/>
          <p:cNvCxnSpPr>
            <a:cxnSpLocks noChangeShapeType="1"/>
            <a:endCxn id="16" idx="0"/>
          </p:cNvCxnSpPr>
          <p:nvPr/>
        </p:nvCxnSpPr>
        <p:spPr bwMode="auto">
          <a:xfrm>
            <a:off x="3089891" y="3979588"/>
            <a:ext cx="2722562" cy="82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necteur droit avec flèche 46"/>
          <p:cNvCxnSpPr>
            <a:cxnSpLocks noChangeShapeType="1"/>
            <a:stCxn id="20" idx="5"/>
            <a:endCxn id="17" idx="0"/>
          </p:cNvCxnSpPr>
          <p:nvPr/>
        </p:nvCxnSpPr>
        <p:spPr bwMode="auto">
          <a:xfrm>
            <a:off x="3810475" y="3951690"/>
            <a:ext cx="3532328" cy="85339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ZoneTexte 64"/>
          <p:cNvSpPr txBox="1">
            <a:spLocks noChangeArrowheads="1"/>
          </p:cNvSpPr>
          <p:nvPr/>
        </p:nvSpPr>
        <p:spPr bwMode="auto">
          <a:xfrm>
            <a:off x="2983528" y="4913038"/>
            <a:ext cx="1091465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add() 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096116" y="4201838"/>
            <a:ext cx="6557962" cy="4619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err="1"/>
              <a:t>Provided</a:t>
            </a:r>
            <a:r>
              <a:rPr lang="fr-FR" sz="2400" dirty="0"/>
              <a:t> </a:t>
            </a:r>
            <a:r>
              <a:rPr lang="fr-FR" sz="2400" dirty="0" err="1"/>
              <a:t>add</a:t>
            </a:r>
            <a:r>
              <a:rPr lang="fr-FR" sz="2400" dirty="0"/>
              <a:t>, </a:t>
            </a:r>
            <a:r>
              <a:rPr lang="fr-FR" sz="2400" dirty="0" err="1"/>
              <a:t>add</a:t>
            </a:r>
            <a:r>
              <a:rPr lang="fr-FR" sz="2400" dirty="0"/>
              <a:t> and monitor are </a:t>
            </a:r>
            <a:r>
              <a:rPr lang="fr-FR" sz="2400" i="1" dirty="0"/>
              <a:t>compatible</a:t>
            </a:r>
          </a:p>
        </p:txBody>
      </p:sp>
      <p:sp>
        <p:nvSpPr>
          <p:cNvPr id="26" name="ZoneTexte 14"/>
          <p:cNvSpPr txBox="1">
            <a:spLocks noChangeArrowheads="1"/>
          </p:cNvSpPr>
          <p:nvPr/>
        </p:nvSpPr>
        <p:spPr bwMode="auto">
          <a:xfrm rot="18171117">
            <a:off x="2931879" y="2903578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485492" y="3231964"/>
            <a:ext cx="7201308" cy="300515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/>
          <p:cNvSpPr txBox="1"/>
          <p:nvPr/>
        </p:nvSpPr>
        <p:spPr>
          <a:xfrm>
            <a:off x="3496291" y="6006290"/>
            <a:ext cx="517104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smtClean="0"/>
              <a:t>Note: monitor </a:t>
            </a:r>
            <a:r>
              <a:rPr lang="fr-FR" sz="2400" dirty="0" err="1" smtClean="0"/>
              <a:t>is</a:t>
            </a:r>
            <a:r>
              <a:rPr lang="fr-FR" sz="2400" dirty="0" smtClean="0"/>
              <a:t> compatible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join</a:t>
            </a:r>
            <a:endParaRPr lang="fr-FR" sz="2400" i="1" dirty="0" smtClean="0"/>
          </a:p>
        </p:txBody>
      </p:sp>
      <p:sp>
        <p:nvSpPr>
          <p:cNvPr id="28" name="Forme libre 27"/>
          <p:cNvSpPr/>
          <p:nvPr/>
        </p:nvSpPr>
        <p:spPr>
          <a:xfrm>
            <a:off x="4248706" y="4913039"/>
            <a:ext cx="187444" cy="1093252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 28"/>
          <p:cNvSpPr/>
          <p:nvPr/>
        </p:nvSpPr>
        <p:spPr>
          <a:xfrm>
            <a:off x="6272709" y="4913038"/>
            <a:ext cx="187444" cy="1093252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>
            <a:off x="7885609" y="4893988"/>
            <a:ext cx="187444" cy="1093252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4016375"/>
            <a:ext cx="6411913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Declarative concurrency by annotating request methods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6388100" cy="133032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2705100"/>
            <a:ext cx="6019800" cy="114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4419600"/>
            <a:ext cx="6019800" cy="1828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6616700" y="1254125"/>
            <a:ext cx="152400" cy="13716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6616700" y="2705100"/>
            <a:ext cx="152400" cy="1038225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616700" y="4419600"/>
            <a:ext cx="152400" cy="1600200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4" name="TextBox 12"/>
          <p:cNvSpPr txBox="1">
            <a:spLocks noChangeArrowheads="1"/>
          </p:cNvSpPr>
          <p:nvPr/>
        </p:nvSpPr>
        <p:spPr bwMode="auto">
          <a:xfrm>
            <a:off x="6769100" y="1711325"/>
            <a:ext cx="25908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+mn-lt"/>
              </a:rPr>
              <a:t>Groups</a:t>
            </a:r>
            <a:r>
              <a:rPr lang="en-US" sz="1600" dirty="0">
                <a:latin typeface="+mn-lt"/>
              </a:rPr>
              <a:t> </a:t>
            </a:r>
          </a:p>
          <a:p>
            <a:pPr marL="0" lvl="2">
              <a:defRPr/>
            </a:pPr>
            <a:r>
              <a:rPr lang="en-US" sz="1400" dirty="0">
                <a:latin typeface="+mn-lt"/>
              </a:rPr>
              <a:t>(Collection of related methods)</a:t>
            </a:r>
          </a:p>
          <a:p>
            <a:pPr>
              <a:defRPr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21515" name="TextBox 14"/>
          <p:cNvSpPr txBox="1">
            <a:spLocks noChangeArrowheads="1"/>
          </p:cNvSpPr>
          <p:nvPr/>
        </p:nvSpPr>
        <p:spPr bwMode="auto">
          <a:xfrm>
            <a:off x="6769100" y="2981325"/>
            <a:ext cx="24384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2">
              <a:defRPr/>
            </a:pPr>
            <a:r>
              <a:rPr lang="en-US" sz="2000" dirty="0">
                <a:latin typeface="+mj-lt"/>
              </a:rPr>
              <a:t>Rules </a:t>
            </a:r>
          </a:p>
          <a:p>
            <a:pPr marL="0" lvl="2">
              <a:defRPr/>
            </a:pPr>
            <a:r>
              <a:rPr lang="en-US" sz="1400" dirty="0">
                <a:latin typeface="+mj-lt"/>
              </a:rPr>
              <a:t>(Compatibility relationships between groups)</a:t>
            </a:r>
          </a:p>
          <a:p>
            <a:pPr>
              <a:defRPr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21516" name="TextBox 15"/>
          <p:cNvSpPr txBox="1">
            <a:spLocks noChangeArrowheads="1"/>
          </p:cNvSpPr>
          <p:nvPr/>
        </p:nvSpPr>
        <p:spPr bwMode="auto">
          <a:xfrm>
            <a:off x="6769100" y="5029200"/>
            <a:ext cx="20574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Memberships</a:t>
            </a:r>
          </a:p>
          <a:p>
            <a:pPr>
              <a:defRPr/>
            </a:pPr>
            <a:r>
              <a:rPr lang="en-US" sz="1400" dirty="0">
                <a:latin typeface="+mn-lt"/>
              </a:rPr>
              <a:t>(To which group each method belongs)</a:t>
            </a:r>
          </a:p>
        </p:txBody>
      </p:sp>
      <p:pic>
        <p:nvPicPr>
          <p:cNvPr id="58380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1"/>
          <a:stretch>
            <a:fillRect/>
          </a:stretch>
        </p:blipFill>
        <p:spPr bwMode="auto">
          <a:xfrm>
            <a:off x="254000" y="1422400"/>
            <a:ext cx="6248400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1" name="Imag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13050"/>
            <a:ext cx="5181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Dynamic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compatibility: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Principle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247062" cy="5029200"/>
          </a:xfrm>
        </p:spPr>
        <p:txBody>
          <a:bodyPr/>
          <a:lstStyle/>
          <a:p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Compatibility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may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depend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on </a:t>
            </a:r>
            <a:r>
              <a:rPr lang="fr-FR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object’s</a:t>
            </a:r>
            <a:r>
              <a:rPr lang="fr-FR" b="1" i="1" dirty="0" smtClean="0">
                <a:latin typeface="Arial" charset="0"/>
                <a:ea typeface="ＭＳ Ｐゴシック" charset="0"/>
                <a:cs typeface="ＭＳ Ｐゴシック" charset="0"/>
              </a:rPr>
              <a:t> state 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fr-FR" i="1" dirty="0" err="1" smtClean="0">
                <a:latin typeface="Arial" charset="0"/>
                <a:ea typeface="ＭＳ Ｐゴシック" charset="0"/>
                <a:cs typeface="ＭＳ Ｐゴシック" charset="0"/>
              </a:rPr>
              <a:t>method</a:t>
            </a:r>
            <a:r>
              <a:rPr lang="fr-FR" i="1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b="1" i="1" dirty="0" err="1" smtClean="0">
                <a:latin typeface="Arial" charset="0"/>
                <a:ea typeface="ＭＳ Ｐゴシック" charset="0"/>
                <a:cs typeface="ＭＳ Ｐゴシック" charset="0"/>
              </a:rPr>
              <a:t>parameters</a:t>
            </a:r>
            <a:endParaRPr lang="fr-FR" b="1" i="1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2443237" y="3276636"/>
            <a:ext cx="2353215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9" name="Connecteur droit 41"/>
          <p:cNvCxnSpPr>
            <a:cxnSpLocks noChangeShapeType="1"/>
          </p:cNvCxnSpPr>
          <p:nvPr/>
        </p:nvCxnSpPr>
        <p:spPr bwMode="auto">
          <a:xfrm rot="5400000">
            <a:off x="2587447" y="3504442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2"/>
          <p:cNvCxnSpPr>
            <a:cxnSpLocks noChangeShapeType="1"/>
          </p:cNvCxnSpPr>
          <p:nvPr/>
        </p:nvCxnSpPr>
        <p:spPr bwMode="auto">
          <a:xfrm rot="5400000">
            <a:off x="2969240" y="3502061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3"/>
          <p:cNvCxnSpPr>
            <a:cxnSpLocks noChangeShapeType="1"/>
          </p:cNvCxnSpPr>
          <p:nvPr/>
        </p:nvCxnSpPr>
        <p:spPr bwMode="auto">
          <a:xfrm rot="5400000">
            <a:off x="3351828" y="3498886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44"/>
          <p:cNvCxnSpPr>
            <a:cxnSpLocks noChangeShapeType="1"/>
          </p:cNvCxnSpPr>
          <p:nvPr/>
        </p:nvCxnSpPr>
        <p:spPr bwMode="auto">
          <a:xfrm rot="5400000">
            <a:off x="3732829" y="3497298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45"/>
          <p:cNvCxnSpPr>
            <a:cxnSpLocks noChangeShapeType="1"/>
          </p:cNvCxnSpPr>
          <p:nvPr/>
        </p:nvCxnSpPr>
        <p:spPr bwMode="auto">
          <a:xfrm rot="5400000">
            <a:off x="4115416" y="3494123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2535259" y="4805088"/>
            <a:ext cx="1956394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2535259" y="339093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22762" y="4805088"/>
            <a:ext cx="1689791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add</a:t>
            </a:r>
            <a:r>
              <a:rPr lang="en-GB" sz="2400" dirty="0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(</a:t>
            </a:r>
            <a:r>
              <a:rPr lang="en-GB" sz="2400" dirty="0" err="1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int</a:t>
            </a:r>
            <a:r>
              <a:rPr lang="en-GB" sz="2400" dirty="0" smtClean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 n) </a:t>
            </a: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{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</a:t>
            </a:r>
          </a:p>
          <a:p>
            <a:pPr defTabSz="914400" eaLnBrk="0" hangingPunct="0">
              <a:defRPr/>
            </a:pPr>
            <a:r>
              <a:rPr lang="en-GB" sz="2400" dirty="0">
                <a:solidFill>
                  <a:srgbClr val="191919"/>
                </a:solidFill>
                <a:ea typeface="ＭＳ Ｐゴシック" charset="-128"/>
                <a:cs typeface="ＭＳ Ｐゴシック" charset="-128"/>
              </a:rPr>
              <a:t>… }</a:t>
            </a:r>
          </a:p>
        </p:txBody>
      </p:sp>
      <p:sp>
        <p:nvSpPr>
          <p:cNvPr id="18" name="Ellipse 75"/>
          <p:cNvSpPr>
            <a:spLocks noChangeArrowheads="1"/>
          </p:cNvSpPr>
          <p:nvPr/>
        </p:nvSpPr>
        <p:spPr bwMode="auto">
          <a:xfrm>
            <a:off x="3659478" y="3390936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9" name="Ellipse 75"/>
          <p:cNvSpPr>
            <a:spLocks noChangeArrowheads="1"/>
          </p:cNvSpPr>
          <p:nvPr/>
        </p:nvSpPr>
        <p:spPr bwMode="auto">
          <a:xfrm>
            <a:off x="2920028" y="340204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0" name="Ellipse 75"/>
          <p:cNvSpPr>
            <a:spLocks noChangeArrowheads="1"/>
          </p:cNvSpPr>
          <p:nvPr/>
        </p:nvSpPr>
        <p:spPr bwMode="auto">
          <a:xfrm>
            <a:off x="3301028" y="3387761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1" name="Connecteur droit avec flèche 2"/>
          <p:cNvCxnSpPr>
            <a:cxnSpLocks noChangeShapeType="1"/>
            <a:stCxn id="15" idx="5"/>
            <a:endCxn id="14" idx="0"/>
          </p:cNvCxnSpPr>
          <p:nvPr/>
        </p:nvCxnSpPr>
        <p:spPr bwMode="auto">
          <a:xfrm>
            <a:off x="2730381" y="3553538"/>
            <a:ext cx="783075" cy="12515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avec flèche 44"/>
          <p:cNvCxnSpPr>
            <a:cxnSpLocks noChangeShapeType="1"/>
            <a:stCxn id="19" idx="4"/>
            <a:endCxn id="16" idx="0"/>
          </p:cNvCxnSpPr>
          <p:nvPr/>
        </p:nvCxnSpPr>
        <p:spPr bwMode="auto">
          <a:xfrm>
            <a:off x="3034328" y="3592548"/>
            <a:ext cx="2733330" cy="12125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ZoneTexte 64"/>
          <p:cNvSpPr txBox="1">
            <a:spLocks noChangeArrowheads="1"/>
          </p:cNvSpPr>
          <p:nvPr/>
        </p:nvSpPr>
        <p:spPr bwMode="auto">
          <a:xfrm>
            <a:off x="2623166" y="4913038"/>
            <a:ext cx="1812924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dirty="0">
                <a:solidFill>
                  <a:srgbClr val="191919"/>
                </a:solidFill>
              </a:rPr>
              <a:t>add</a:t>
            </a:r>
            <a:r>
              <a:rPr lang="en-GB" dirty="0" smtClean="0">
                <a:solidFill>
                  <a:srgbClr val="191919"/>
                </a:solidFill>
              </a:rPr>
              <a:t>(</a:t>
            </a:r>
            <a:r>
              <a:rPr lang="en-GB" dirty="0" err="1" smtClean="0">
                <a:solidFill>
                  <a:srgbClr val="191919"/>
                </a:solidFill>
              </a:rPr>
              <a:t>int</a:t>
            </a:r>
            <a:r>
              <a:rPr lang="en-GB" dirty="0" smtClean="0">
                <a:solidFill>
                  <a:srgbClr val="191919"/>
                </a:solidFill>
              </a:rPr>
              <a:t> n) </a:t>
            </a:r>
            <a:r>
              <a:rPr lang="en-GB" dirty="0">
                <a:solidFill>
                  <a:srgbClr val="191919"/>
                </a:solidFill>
              </a:rPr>
              <a:t>{</a:t>
            </a:r>
          </a:p>
          <a:p>
            <a:pPr eaLnBrk="1" hangingPunct="1"/>
            <a:r>
              <a:rPr lang="en-GB" dirty="0" smtClean="0">
                <a:solidFill>
                  <a:srgbClr val="191919"/>
                </a:solidFill>
              </a:rPr>
              <a:t>…</a:t>
            </a:r>
            <a:endParaRPr lang="en-GB" dirty="0">
              <a:solidFill>
                <a:srgbClr val="191919"/>
              </a:solidFill>
            </a:endParaRPr>
          </a:p>
          <a:p>
            <a:pPr eaLnBrk="1" hangingPunct="1"/>
            <a:r>
              <a:rPr lang="en-GB" dirty="0">
                <a:solidFill>
                  <a:srgbClr val="191919"/>
                </a:solidFill>
              </a:rPr>
              <a:t>}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096116" y="3802702"/>
            <a:ext cx="6224781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fr-FR" sz="2400" dirty="0" err="1"/>
              <a:t>Provided</a:t>
            </a:r>
            <a:r>
              <a:rPr lang="fr-FR" sz="2400" dirty="0"/>
              <a:t> </a:t>
            </a:r>
            <a:r>
              <a:rPr lang="fr-FR" sz="2400" dirty="0" smtClean="0"/>
              <a:t>the </a:t>
            </a:r>
            <a:r>
              <a:rPr lang="fr-FR" sz="2400" dirty="0" err="1" smtClean="0"/>
              <a:t>parameters</a:t>
            </a:r>
            <a:r>
              <a:rPr lang="fr-FR" sz="2400" dirty="0" smtClean="0"/>
              <a:t> of </a:t>
            </a:r>
            <a:r>
              <a:rPr lang="fr-FR" sz="2400" dirty="0" err="1" smtClean="0"/>
              <a:t>add</a:t>
            </a:r>
            <a:r>
              <a:rPr lang="fr-FR" sz="2400" dirty="0" smtClean="0"/>
              <a:t> are </a:t>
            </a:r>
            <a:r>
              <a:rPr lang="fr-FR" sz="2400" dirty="0" err="1" smtClean="0"/>
              <a:t>different</a:t>
            </a:r>
            <a:endParaRPr lang="fr-FR" sz="2400" dirty="0" smtClean="0"/>
          </a:p>
          <a:p>
            <a:pPr>
              <a:defRPr/>
            </a:pPr>
            <a:r>
              <a:rPr lang="fr-FR" sz="2400" dirty="0"/>
              <a:t>	</a:t>
            </a:r>
            <a:r>
              <a:rPr lang="fr-FR" sz="2400" dirty="0" smtClean="0"/>
              <a:t>(for </a:t>
            </a:r>
            <a:r>
              <a:rPr lang="fr-FR" sz="2400" dirty="0" err="1" smtClean="0"/>
              <a:t>example</a:t>
            </a:r>
            <a:r>
              <a:rPr lang="fr-FR" sz="2400" dirty="0" smtClean="0"/>
              <a:t>)</a:t>
            </a:r>
          </a:p>
        </p:txBody>
      </p:sp>
      <p:sp>
        <p:nvSpPr>
          <p:cNvPr id="26" name="ZoneTexte 14"/>
          <p:cNvSpPr txBox="1">
            <a:spLocks noChangeArrowheads="1"/>
          </p:cNvSpPr>
          <p:nvPr/>
        </p:nvSpPr>
        <p:spPr bwMode="auto">
          <a:xfrm rot="18171117">
            <a:off x="3137257" y="2422633"/>
            <a:ext cx="11223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3200" dirty="0" err="1"/>
              <a:t>join</a:t>
            </a:r>
            <a:r>
              <a:rPr lang="fr-FR" sz="3200" dirty="0"/>
              <a:t>()</a:t>
            </a:r>
          </a:p>
        </p:txBody>
      </p:sp>
      <p:sp>
        <p:nvSpPr>
          <p:cNvPr id="2" name="Rectangle à coins arrondis 1"/>
          <p:cNvSpPr/>
          <p:nvPr/>
        </p:nvSpPr>
        <p:spPr bwMode="auto">
          <a:xfrm>
            <a:off x="1485492" y="2322286"/>
            <a:ext cx="7201308" cy="3914837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94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compatibility: annotations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common parameter for methods in a group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i="1" dirty="0" smtClean="0"/>
              <a:t>comparison function </a:t>
            </a:r>
            <a:r>
              <a:rPr lang="en-US" dirty="0" smtClean="0"/>
              <a:t>between parameters (+local state) to decide compatibility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8559"/>
          <a:stretch/>
        </p:blipFill>
        <p:spPr>
          <a:xfrm>
            <a:off x="406400" y="4227750"/>
            <a:ext cx="8845740" cy="103368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13741"/>
          <a:stretch/>
        </p:blipFill>
        <p:spPr>
          <a:xfrm>
            <a:off x="526142" y="2118266"/>
            <a:ext cx="8262257" cy="675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1354667" y="2443240"/>
            <a:ext cx="2975428" cy="350762"/>
          </a:xfrm>
          <a:prstGeom prst="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 bwMode="auto">
          <a:xfrm>
            <a:off x="2136019" y="4905830"/>
            <a:ext cx="6076648" cy="476554"/>
          </a:xfrm>
          <a:prstGeom prst="rect">
            <a:avLst/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égende encadrée 1 7"/>
          <p:cNvSpPr/>
          <p:nvPr/>
        </p:nvSpPr>
        <p:spPr bwMode="auto">
          <a:xfrm>
            <a:off x="4294414" y="5694440"/>
            <a:ext cx="4561667" cy="515860"/>
          </a:xfrm>
          <a:prstGeom prst="borderCallout1">
            <a:avLst>
              <a:gd name="adj1" fmla="val -2984"/>
              <a:gd name="adj2" fmla="val 45830"/>
              <a:gd name="adj3" fmla="val -93420"/>
              <a:gd name="adj4" fmla="val 42741"/>
            </a:avLst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sz="2000" dirty="0" err="1" smtClean="0"/>
              <a:t>Returns</a:t>
            </a:r>
            <a:r>
              <a:rPr lang="fr-FR" sz="2000" dirty="0" smtClean="0"/>
              <a:t> </a:t>
            </a:r>
            <a:r>
              <a:rPr lang="fr-FR" sz="2000" dirty="0" err="1" smtClean="0"/>
              <a:t>true</a:t>
            </a:r>
            <a:r>
              <a:rPr lang="fr-FR" sz="2000" dirty="0" smtClean="0"/>
              <a:t> if </a:t>
            </a:r>
            <a:r>
              <a:rPr lang="fr-FR" sz="2000" dirty="0" err="1" smtClean="0"/>
              <a:t>requests</a:t>
            </a:r>
            <a:r>
              <a:rPr lang="fr-FR" sz="2000" dirty="0" smtClean="0"/>
              <a:t> compatible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423773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Scheduling</a:t>
            </a:r>
            <a:r>
              <a:rPr lang="fr-FR" dirty="0" smtClean="0"/>
              <a:t> </a:t>
            </a:r>
            <a:r>
              <a:rPr lang="fr-FR" dirty="0" err="1" smtClean="0"/>
              <a:t>Requests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 « optimal » </a:t>
            </a: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 smtClean="0"/>
              <a:t>policy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« </a:t>
            </a:r>
            <a:r>
              <a:rPr lang="fr-FR" dirty="0" err="1" smtClean="0"/>
              <a:t>maximizes</a:t>
            </a:r>
            <a:r>
              <a:rPr lang="fr-FR" dirty="0" smtClean="0"/>
              <a:t> </a:t>
            </a:r>
            <a:r>
              <a:rPr lang="fr-FR" dirty="0" err="1" smtClean="0"/>
              <a:t>parallelism</a:t>
            </a:r>
            <a:r>
              <a:rPr lang="fr-FR" dirty="0" smtClean="0"/>
              <a:t> »:</a:t>
            </a:r>
          </a:p>
          <a:p>
            <a:pPr lvl="1">
              <a:buFont typeface="Lucida Grande"/>
              <a:buChar char="➜"/>
            </a:pPr>
            <a:r>
              <a:rPr lang="fr-FR" dirty="0" smtClean="0"/>
              <a:t>Schedule a new </a:t>
            </a:r>
            <a:r>
              <a:rPr lang="fr-FR" dirty="0" err="1" smtClean="0"/>
              <a:t>request</a:t>
            </a:r>
            <a:r>
              <a:rPr lang="fr-FR" dirty="0" smtClean="0"/>
              <a:t> as </a:t>
            </a:r>
            <a:r>
              <a:rPr lang="fr-FR" dirty="0" err="1" smtClean="0"/>
              <a:t>soon</a:t>
            </a:r>
            <a:r>
              <a:rPr lang="fr-FR" dirty="0" smtClean="0"/>
              <a:t> as possible (</a:t>
            </a:r>
            <a:r>
              <a:rPr lang="fr-FR" dirty="0" err="1" smtClean="0"/>
              <a:t>when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compatible </a:t>
            </a:r>
            <a:r>
              <a:rPr lang="fr-FR" dirty="0" err="1" smtClean="0"/>
              <a:t>with</a:t>
            </a:r>
            <a:r>
              <a:rPr lang="fr-FR" dirty="0" smtClean="0"/>
              <a:t> all the </a:t>
            </a:r>
            <a:r>
              <a:rPr lang="fr-FR" dirty="0" err="1" smtClean="0"/>
              <a:t>served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)</a:t>
            </a:r>
          </a:p>
          <a:p>
            <a:pPr lvl="1">
              <a:buFont typeface="Lucida Grande"/>
              <a:buChar char="➜"/>
            </a:pPr>
            <a:r>
              <a:rPr lang="fr-FR" dirty="0" smtClean="0"/>
              <a:t>Serve </a:t>
            </a:r>
            <a:r>
              <a:rPr lang="fr-FR" dirty="0" err="1" smtClean="0"/>
              <a:t>it</a:t>
            </a:r>
            <a:r>
              <a:rPr lang="fr-FR" dirty="0" smtClean="0"/>
              <a:t> in </a:t>
            </a:r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others</a:t>
            </a:r>
            <a:endParaRPr lang="fr-FR" dirty="0" smtClean="0"/>
          </a:p>
          <a:p>
            <a:pPr lvl="1">
              <a:buFont typeface="Lucida Grande"/>
              <a:buChar char="➜"/>
            </a:pPr>
            <a:r>
              <a:rPr lang="fr-FR" dirty="0" smtClean="0"/>
              <a:t>Serves</a:t>
            </a:r>
          </a:p>
          <a:p>
            <a:pPr lvl="2"/>
            <a:r>
              <a:rPr lang="fr-FR" sz="2400" dirty="0" err="1" smtClean="0"/>
              <a:t>Either</a:t>
            </a:r>
            <a:r>
              <a:rPr lang="fr-FR" sz="2400" dirty="0" smtClean="0"/>
              <a:t> the first </a:t>
            </a:r>
            <a:r>
              <a:rPr lang="fr-FR" sz="2400" dirty="0" err="1" smtClean="0"/>
              <a:t>request</a:t>
            </a:r>
            <a:endParaRPr lang="fr-FR" sz="2400" dirty="0" smtClean="0"/>
          </a:p>
          <a:p>
            <a:pPr lvl="2"/>
            <a:r>
              <a:rPr lang="fr-FR" sz="2400" dirty="0" smtClean="0"/>
              <a:t>Or the second if </a:t>
            </a:r>
            <a:r>
              <a:rPr lang="fr-FR" sz="2400" dirty="0" err="1" smtClean="0"/>
              <a:t>it</a:t>
            </a:r>
            <a:r>
              <a:rPr lang="fr-FR" sz="2400" dirty="0" smtClean="0"/>
              <a:t> </a:t>
            </a:r>
            <a:r>
              <a:rPr lang="fr-FR" sz="2400" dirty="0" err="1" smtClean="0"/>
              <a:t>is</a:t>
            </a:r>
            <a:r>
              <a:rPr lang="fr-FR" sz="2400" dirty="0" smtClean="0"/>
              <a:t> compatible </a:t>
            </a:r>
            <a:r>
              <a:rPr lang="fr-FR" sz="2400" dirty="0" err="1" smtClean="0"/>
              <a:t>with</a:t>
            </a:r>
            <a:r>
              <a:rPr lang="fr-FR" sz="2400" dirty="0" smtClean="0"/>
              <a:t> the first one (and the </a:t>
            </a:r>
            <a:r>
              <a:rPr lang="fr-FR" sz="2400" dirty="0" err="1" smtClean="0"/>
              <a:t>served</a:t>
            </a:r>
            <a:r>
              <a:rPr lang="fr-FR" sz="2400" dirty="0" smtClean="0"/>
              <a:t> </a:t>
            </a:r>
            <a:r>
              <a:rPr lang="fr-FR" sz="2400" dirty="0" err="1" smtClean="0"/>
              <a:t>ones</a:t>
            </a:r>
            <a:r>
              <a:rPr lang="fr-FR" sz="2400" dirty="0" smtClean="0"/>
              <a:t>)</a:t>
            </a:r>
          </a:p>
          <a:p>
            <a:pPr lvl="2"/>
            <a:r>
              <a:rPr lang="fr-FR" sz="2400" dirty="0" smtClean="0"/>
              <a:t>Or the </a:t>
            </a:r>
            <a:r>
              <a:rPr lang="fr-FR" sz="2400" dirty="0" err="1" smtClean="0"/>
              <a:t>third</a:t>
            </a:r>
            <a:r>
              <a:rPr lang="fr-FR" sz="2400" dirty="0" smtClean="0"/>
              <a:t> one …</a:t>
            </a:r>
            <a:endParaRPr lang="fr-FR" sz="2400" dirty="0"/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5262371" y="3807388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6" name="Connecteur droit 39"/>
          <p:cNvCxnSpPr>
            <a:cxnSpLocks noChangeShapeType="1"/>
          </p:cNvCxnSpPr>
          <p:nvPr/>
        </p:nvCxnSpPr>
        <p:spPr bwMode="auto">
          <a:xfrm rot="5400000">
            <a:off x="5413184" y="40359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41"/>
          <p:cNvCxnSpPr>
            <a:cxnSpLocks noChangeShapeType="1"/>
          </p:cNvCxnSpPr>
          <p:nvPr/>
        </p:nvCxnSpPr>
        <p:spPr bwMode="auto">
          <a:xfrm rot="5400000">
            <a:off x="5796565" y="40351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42"/>
          <p:cNvCxnSpPr>
            <a:cxnSpLocks noChangeShapeType="1"/>
          </p:cNvCxnSpPr>
          <p:nvPr/>
        </p:nvCxnSpPr>
        <p:spPr bwMode="auto">
          <a:xfrm rot="5400000">
            <a:off x="6178358" y="40328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43"/>
          <p:cNvCxnSpPr>
            <a:cxnSpLocks noChangeShapeType="1"/>
          </p:cNvCxnSpPr>
          <p:nvPr/>
        </p:nvCxnSpPr>
        <p:spPr bwMode="auto">
          <a:xfrm rot="5400000">
            <a:off x="6560946" y="40296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44"/>
          <p:cNvCxnSpPr>
            <a:cxnSpLocks noChangeShapeType="1"/>
          </p:cNvCxnSpPr>
          <p:nvPr/>
        </p:nvCxnSpPr>
        <p:spPr bwMode="auto">
          <a:xfrm rot="5400000">
            <a:off x="6941947" y="40280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45"/>
          <p:cNvCxnSpPr>
            <a:cxnSpLocks noChangeShapeType="1"/>
          </p:cNvCxnSpPr>
          <p:nvPr/>
        </p:nvCxnSpPr>
        <p:spPr bwMode="auto">
          <a:xfrm rot="5400000">
            <a:off x="7324534" y="40248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Ellipse 75"/>
          <p:cNvSpPr>
            <a:spLocks noChangeArrowheads="1"/>
          </p:cNvSpPr>
          <p:nvPr/>
        </p:nvSpPr>
        <p:spPr bwMode="auto">
          <a:xfrm>
            <a:off x="5338571" y="3921688"/>
            <a:ext cx="228600" cy="1905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3" name="Ellipse 75"/>
          <p:cNvSpPr>
            <a:spLocks noChangeArrowheads="1"/>
          </p:cNvSpPr>
          <p:nvPr/>
        </p:nvSpPr>
        <p:spPr bwMode="auto">
          <a:xfrm>
            <a:off x="5719571" y="39216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4" name="Ellipse 75"/>
          <p:cNvSpPr>
            <a:spLocks noChangeArrowheads="1"/>
          </p:cNvSpPr>
          <p:nvPr/>
        </p:nvSpPr>
        <p:spPr bwMode="auto">
          <a:xfrm>
            <a:off x="6129146" y="393280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5" name="Ellipse 75"/>
          <p:cNvSpPr>
            <a:spLocks noChangeArrowheads="1"/>
          </p:cNvSpPr>
          <p:nvPr/>
        </p:nvSpPr>
        <p:spPr bwMode="auto">
          <a:xfrm>
            <a:off x="6510146" y="391851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5290946" y="5260103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17" name="Connecteur droit 39"/>
          <p:cNvCxnSpPr>
            <a:cxnSpLocks noChangeShapeType="1"/>
          </p:cNvCxnSpPr>
          <p:nvPr/>
        </p:nvCxnSpPr>
        <p:spPr bwMode="auto">
          <a:xfrm rot="5400000">
            <a:off x="5441759" y="5488703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41"/>
          <p:cNvCxnSpPr>
            <a:cxnSpLocks noChangeShapeType="1"/>
          </p:cNvCxnSpPr>
          <p:nvPr/>
        </p:nvCxnSpPr>
        <p:spPr bwMode="auto">
          <a:xfrm rot="5400000">
            <a:off x="5825140" y="5487909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42"/>
          <p:cNvCxnSpPr>
            <a:cxnSpLocks noChangeShapeType="1"/>
          </p:cNvCxnSpPr>
          <p:nvPr/>
        </p:nvCxnSpPr>
        <p:spPr bwMode="auto">
          <a:xfrm rot="5400000">
            <a:off x="6206933" y="548552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droit 43"/>
          <p:cNvCxnSpPr>
            <a:cxnSpLocks noChangeShapeType="1"/>
          </p:cNvCxnSpPr>
          <p:nvPr/>
        </p:nvCxnSpPr>
        <p:spPr bwMode="auto">
          <a:xfrm rot="5400000">
            <a:off x="6589521" y="548235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eur droit 44"/>
          <p:cNvCxnSpPr>
            <a:cxnSpLocks noChangeShapeType="1"/>
          </p:cNvCxnSpPr>
          <p:nvPr/>
        </p:nvCxnSpPr>
        <p:spPr bwMode="auto">
          <a:xfrm rot="5400000">
            <a:off x="6970522" y="548076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Connecteur droit 45"/>
          <p:cNvCxnSpPr>
            <a:cxnSpLocks noChangeShapeType="1"/>
          </p:cNvCxnSpPr>
          <p:nvPr/>
        </p:nvCxnSpPr>
        <p:spPr bwMode="auto">
          <a:xfrm rot="5400000">
            <a:off x="7353109" y="547759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Ellipse 75"/>
          <p:cNvSpPr>
            <a:spLocks noChangeArrowheads="1"/>
          </p:cNvSpPr>
          <p:nvPr/>
        </p:nvSpPr>
        <p:spPr bwMode="auto">
          <a:xfrm>
            <a:off x="5765687" y="5374403"/>
            <a:ext cx="228600" cy="1905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4" name="Ellipse 75"/>
          <p:cNvSpPr>
            <a:spLocks noChangeArrowheads="1"/>
          </p:cNvSpPr>
          <p:nvPr/>
        </p:nvSpPr>
        <p:spPr bwMode="auto">
          <a:xfrm>
            <a:off x="5390131" y="5374403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5" name="Ellipse 75"/>
          <p:cNvSpPr>
            <a:spLocks noChangeArrowheads="1"/>
          </p:cNvSpPr>
          <p:nvPr/>
        </p:nvSpPr>
        <p:spPr bwMode="auto">
          <a:xfrm>
            <a:off x="6157721" y="538551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6" name="Ellipse 75"/>
          <p:cNvSpPr>
            <a:spLocks noChangeArrowheads="1"/>
          </p:cNvSpPr>
          <p:nvPr/>
        </p:nvSpPr>
        <p:spPr bwMode="auto">
          <a:xfrm>
            <a:off x="6538721" y="537122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8" name="Connecteur en arc 27"/>
          <p:cNvCxnSpPr>
            <a:stCxn id="24" idx="5"/>
            <a:endCxn id="23" idx="5"/>
          </p:cNvCxnSpPr>
          <p:nvPr/>
        </p:nvCxnSpPr>
        <p:spPr bwMode="auto">
          <a:xfrm rot="16200000" flipH="1">
            <a:off x="5773031" y="5349227"/>
            <a:ext cx="12700" cy="375556"/>
          </a:xfrm>
          <a:prstGeom prst="curvedConnector3">
            <a:avLst>
              <a:gd name="adj1" fmla="val 2019669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0" name="ZoneTexte 29"/>
          <p:cNvSpPr txBox="1"/>
          <p:nvPr/>
        </p:nvSpPr>
        <p:spPr>
          <a:xfrm>
            <a:off x="5137631" y="5692801"/>
            <a:ext cx="167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compatible</a:t>
            </a:r>
            <a:endParaRPr lang="fr-FR" sz="2400" dirty="0"/>
          </a:p>
        </p:txBody>
      </p:sp>
      <p:sp>
        <p:nvSpPr>
          <p:cNvPr id="29" name="Rectangle 28"/>
          <p:cNvSpPr/>
          <p:nvPr/>
        </p:nvSpPr>
        <p:spPr>
          <a:xfrm>
            <a:off x="251464" y="4386792"/>
            <a:ext cx="8599713" cy="2012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Compatibility = 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requests can execute at the same time </a:t>
            </a:r>
          </a:p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and can be re-ordered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056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About the SCALE team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5100" y="1295400"/>
            <a:ext cx="8813800" cy="4572000"/>
          </a:xfrm>
        </p:spPr>
        <p:txBody>
          <a:bodyPr/>
          <a:lstStyle/>
          <a:p>
            <a:r>
              <a:rPr lang="fr-FR" dirty="0" err="1"/>
              <a:t>D</a:t>
            </a:r>
            <a:r>
              <a:rPr lang="fr-FR" dirty="0" err="1" smtClean="0"/>
              <a:t>istributed</a:t>
            </a:r>
            <a:r>
              <a:rPr lang="fr-FR" dirty="0" smtClean="0"/>
              <a:t> applications are:</a:t>
            </a:r>
          </a:p>
          <a:p>
            <a:pPr lvl="1"/>
            <a:r>
              <a:rPr lang="fr-FR" dirty="0" err="1" smtClean="0"/>
              <a:t>Difficult</a:t>
            </a:r>
            <a:r>
              <a:rPr lang="fr-FR" dirty="0" smtClean="0"/>
              <a:t> to program </a:t>
            </a:r>
            <a:r>
              <a:rPr lang="fr-FR" dirty="0" err="1" smtClean="0"/>
              <a:t>safely</a:t>
            </a:r>
            <a:r>
              <a:rPr lang="fr-FR" dirty="0" smtClean="0"/>
              <a:t> (</a:t>
            </a:r>
            <a:r>
              <a:rPr lang="fr-FR" dirty="0" err="1" smtClean="0"/>
              <a:t>correctness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Difficult</a:t>
            </a:r>
            <a:r>
              <a:rPr lang="fr-FR" dirty="0" smtClean="0"/>
              <a:t> to program and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efficiently</a:t>
            </a:r>
            <a:r>
              <a:rPr lang="fr-FR" dirty="0" smtClean="0"/>
              <a:t> (efficient </a:t>
            </a:r>
            <a:r>
              <a:rPr lang="fr-FR" dirty="0" err="1" smtClean="0"/>
              <a:t>deployment</a:t>
            </a:r>
            <a:r>
              <a:rPr lang="fr-FR" dirty="0" smtClean="0"/>
              <a:t> running and synchronisation)</a:t>
            </a:r>
          </a:p>
          <a:p>
            <a:r>
              <a:rPr lang="fr-FR" dirty="0" smtClean="0"/>
              <a:t>In the </a:t>
            </a:r>
            <a:r>
              <a:rPr lang="fr-FR" dirty="0" err="1" smtClean="0"/>
              <a:t>scale</a:t>
            </a:r>
            <a:r>
              <a:rPr lang="fr-FR" dirty="0" smtClean="0"/>
              <a:t> team </a:t>
            </a:r>
            <a:r>
              <a:rPr lang="fr-FR" dirty="0" err="1" smtClean="0"/>
              <a:t>we</a:t>
            </a:r>
            <a:r>
              <a:rPr lang="fr-FR" dirty="0" smtClean="0"/>
              <a:t> propose:</a:t>
            </a:r>
          </a:p>
          <a:p>
            <a:pPr lvl="1"/>
            <a:r>
              <a:rPr lang="fr-FR" dirty="0" err="1" smtClean="0"/>
              <a:t>Languages</a:t>
            </a:r>
            <a:r>
              <a:rPr lang="fr-FR" dirty="0" smtClean="0"/>
              <a:t>: active </a:t>
            </a:r>
            <a:r>
              <a:rPr lang="fr-FR" dirty="0" err="1" smtClean="0"/>
              <a:t>object</a:t>
            </a:r>
            <a:r>
              <a:rPr lang="fr-FR" dirty="0" smtClean="0"/>
              <a:t>, </a:t>
            </a:r>
            <a:r>
              <a:rPr lang="fr-FR" dirty="0" err="1" smtClean="0"/>
              <a:t>asynchronous</a:t>
            </a:r>
            <a:r>
              <a:rPr lang="fr-FR" dirty="0" smtClean="0"/>
              <a:t> </a:t>
            </a:r>
            <a:r>
              <a:rPr lang="fr-FR" dirty="0" err="1" smtClean="0"/>
              <a:t>processes</a:t>
            </a:r>
            <a:endParaRPr lang="fr-FR" dirty="0" smtClean="0"/>
          </a:p>
          <a:p>
            <a:pPr lvl="1"/>
            <a:r>
              <a:rPr lang="fr-FR" dirty="0" smtClean="0"/>
              <a:t>Design support: Vercors – </a:t>
            </a:r>
            <a:r>
              <a:rPr lang="fr-FR" dirty="0" err="1" smtClean="0"/>
              <a:t>specification</a:t>
            </a:r>
            <a:r>
              <a:rPr lang="fr-FR" dirty="0" smtClean="0"/>
              <a:t> and </a:t>
            </a:r>
            <a:r>
              <a:rPr lang="fr-FR" dirty="0" err="1" smtClean="0"/>
              <a:t>verification</a:t>
            </a:r>
            <a:r>
              <a:rPr lang="fr-FR" dirty="0" smtClean="0"/>
              <a:t> of </a:t>
            </a:r>
            <a:r>
              <a:rPr lang="fr-FR" dirty="0" err="1" smtClean="0"/>
              <a:t>distributed</a:t>
            </a:r>
            <a:r>
              <a:rPr lang="fr-FR" dirty="0" smtClean="0"/>
              <a:t> components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support: a Java middleware, and VM placement </a:t>
            </a:r>
            <a:r>
              <a:rPr lang="fr-FR" dirty="0" err="1" smtClean="0"/>
              <a:t>algorithms</a:t>
            </a:r>
            <a:endParaRPr lang="fr-FR" dirty="0"/>
          </a:p>
          <a:p>
            <a:pPr marL="0" indent="0">
              <a:buNone/>
            </a:pPr>
            <a: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Application domains: </a:t>
            </a:r>
            <a:b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	cloud computing, service oriented computing …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efficiency: Thread management</a:t>
            </a:r>
            <a:endParaRPr lang="en-US" dirty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many threads can be harmful:</a:t>
            </a:r>
          </a:p>
          <a:p>
            <a:pPr lvl="1"/>
            <a:r>
              <a:rPr lang="en-US" dirty="0" smtClean="0"/>
              <a:t>memory consumption, </a:t>
            </a:r>
          </a:p>
          <a:p>
            <a:pPr lvl="1"/>
            <a:r>
              <a:rPr lang="en-US" dirty="0" smtClean="0"/>
              <a:t>too much concurrency </a:t>
            </a:r>
            <a:r>
              <a:rPr lang="en-US" dirty="0" err="1" smtClean="0"/>
              <a:t>wrt</a:t>
            </a:r>
            <a:r>
              <a:rPr lang="en-US" dirty="0" smtClean="0"/>
              <a:t> number of </a:t>
            </a:r>
            <a:r>
              <a:rPr lang="en-US" dirty="0" smtClean="0"/>
              <a:t>cores</a:t>
            </a:r>
            <a:endParaRPr lang="en-US" dirty="0" smtClean="0"/>
          </a:p>
          <a:p>
            <a:r>
              <a:rPr lang="en-US" dirty="0" smtClean="0"/>
              <a:t>Possibility to limit the number of threads</a:t>
            </a:r>
          </a:p>
          <a:p>
            <a:pPr lvl="1"/>
            <a:r>
              <a:rPr lang="en-US" dirty="0" smtClean="0"/>
              <a:t>Hard limit: strict limit on the number of threads</a:t>
            </a:r>
          </a:p>
          <a:p>
            <a:pPr lvl="1"/>
            <a:r>
              <a:rPr lang="en-US" dirty="0" smtClean="0"/>
              <a:t>Soft limit: prevents deadlocks</a:t>
            </a:r>
            <a:br>
              <a:rPr lang="en-US" dirty="0" smtClean="0"/>
            </a:br>
            <a:r>
              <a:rPr lang="en-US" dirty="0" smtClean="0"/>
              <a:t>Limit the number of threads </a:t>
            </a:r>
            <a:r>
              <a:rPr lang="en-US" i="1" dirty="0" smtClean="0"/>
              <a:t>that are not in a </a:t>
            </a:r>
            <a:r>
              <a:rPr lang="en-US" i="1" dirty="0" smtClean="0"/>
              <a:t>WBN</a:t>
            </a:r>
            <a:endParaRPr lang="en-US" dirty="0"/>
          </a:p>
        </p:txBody>
      </p:sp>
      <p:sp>
        <p:nvSpPr>
          <p:cNvPr id="4" name="Forme libre 3"/>
          <p:cNvSpPr/>
          <p:nvPr/>
        </p:nvSpPr>
        <p:spPr>
          <a:xfrm>
            <a:off x="7184589" y="1295400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7520822" y="1295400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7857055" y="1295400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orme libre 6"/>
          <p:cNvSpPr/>
          <p:nvPr/>
        </p:nvSpPr>
        <p:spPr>
          <a:xfrm>
            <a:off x="8193288" y="1295400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8529521" y="1295400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8865754" y="1295400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304801" y="4331984"/>
            <a:ext cx="7216022" cy="830997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endParaRPr lang="fr-FR" sz="1600" dirty="0" smtClean="0">
              <a:latin typeface="Andale Mono"/>
              <a:cs typeface="Andale Mono"/>
            </a:endParaRPr>
          </a:p>
          <a:p>
            <a:r>
              <a:rPr lang="fr-FR" sz="1600" dirty="0" smtClean="0">
                <a:latin typeface="Andale Mono"/>
                <a:cs typeface="Andale Mono"/>
              </a:rPr>
              <a:t>@</a:t>
            </a:r>
            <a:r>
              <a:rPr lang="fr-FR" sz="1600" dirty="0" err="1" smtClean="0">
                <a:latin typeface="Andale Mono"/>
                <a:cs typeface="Andale Mono"/>
              </a:rPr>
              <a:t>DefineThreadConfig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b="1" dirty="0" err="1" smtClean="0">
                <a:latin typeface="Andale Mono"/>
                <a:cs typeface="Andale Mono"/>
              </a:rPr>
              <a:t>threadPoolSize</a:t>
            </a:r>
            <a:r>
              <a:rPr lang="fr-FR" sz="1600" dirty="0" smtClean="0">
                <a:latin typeface="Andale Mono"/>
                <a:cs typeface="Andale Mono"/>
              </a:rPr>
              <a:t>=1, </a:t>
            </a:r>
            <a:r>
              <a:rPr lang="fr-FR" sz="1600" b="1" dirty="0" err="1" smtClean="0">
                <a:latin typeface="Andale Mono"/>
                <a:cs typeface="Andale Mono"/>
              </a:rPr>
              <a:t>hardLimit</a:t>
            </a:r>
            <a:r>
              <a:rPr lang="fr-FR" sz="1600" dirty="0" smtClean="0">
                <a:latin typeface="Andale Mono"/>
                <a:cs typeface="Andale Mono"/>
              </a:rPr>
              <a:t>=false)</a:t>
            </a:r>
          </a:p>
          <a:p>
            <a:endParaRPr lang="fr-FR" sz="1600" dirty="0" smtClean="0">
              <a:latin typeface="Andale Mono"/>
              <a:cs typeface="Andale Mono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2794001" y="4511364"/>
            <a:ext cx="2069634" cy="4873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17218" y="5371909"/>
            <a:ext cx="3327200" cy="584776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ndale Mono"/>
                <a:cs typeface="Andale Mono"/>
              </a:rPr>
              <a:t>V</a:t>
            </a:r>
            <a:r>
              <a:rPr lang="fr-FR" sz="1600" dirty="0" smtClean="0">
                <a:latin typeface="Andale Mono"/>
                <a:cs typeface="Andale Mono"/>
              </a:rPr>
              <a:t> v = </a:t>
            </a:r>
            <a:r>
              <a:rPr lang="fr-FR" sz="1600" dirty="0" err="1" smtClean="0">
                <a:latin typeface="Andale Mono"/>
                <a:cs typeface="Andale Mono"/>
              </a:rPr>
              <a:t>o.bar</a:t>
            </a:r>
            <a:r>
              <a:rPr lang="fr-FR" sz="1600" dirty="0" smtClean="0">
                <a:latin typeface="Andale Mono"/>
                <a:cs typeface="Andale Mono"/>
              </a:rPr>
              <a:t>();		</a:t>
            </a:r>
            <a:r>
              <a:rPr lang="fr-FR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</a:p>
          <a:p>
            <a:r>
              <a:rPr lang="fr-FR" sz="1600" dirty="0" err="1">
                <a:latin typeface="Andale Mono"/>
                <a:cs typeface="Andale Mono"/>
              </a:rPr>
              <a:t>v</a:t>
            </a:r>
            <a:r>
              <a:rPr lang="fr-FR" sz="1600" dirty="0" err="1" smtClean="0">
                <a:latin typeface="Andale Mono"/>
                <a:cs typeface="Andale Mono"/>
              </a:rPr>
              <a:t>.foo</a:t>
            </a:r>
            <a:r>
              <a:rPr lang="fr-FR" sz="1600" dirty="0" smtClean="0">
                <a:latin typeface="Andale Mono"/>
                <a:cs typeface="Andale Mono"/>
              </a:rPr>
              <a:t>();		</a:t>
            </a:r>
            <a:r>
              <a:rPr lang="fr-FR" sz="1600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</a:p>
        </p:txBody>
      </p:sp>
      <p:sp>
        <p:nvSpPr>
          <p:cNvPr id="45" name="Forme libre 44"/>
          <p:cNvSpPr/>
          <p:nvPr/>
        </p:nvSpPr>
        <p:spPr>
          <a:xfrm>
            <a:off x="8003828" y="4998745"/>
            <a:ext cx="187444" cy="90293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/>
          <p:cNvSpPr/>
          <p:nvPr/>
        </p:nvSpPr>
        <p:spPr>
          <a:xfrm>
            <a:off x="8687565" y="5901682"/>
            <a:ext cx="187444" cy="1190767"/>
          </a:xfrm>
          <a:custGeom>
            <a:avLst/>
            <a:gdLst>
              <a:gd name="connsiteX0" fmla="*/ 3999 w 624894"/>
              <a:gd name="connsiteY0" fmla="*/ 0 h 2299526"/>
              <a:gd name="connsiteX1" fmla="*/ 610777 w 624894"/>
              <a:gd name="connsiteY1" fmla="*/ 366889 h 2299526"/>
              <a:gd name="connsiteX2" fmla="*/ 18110 w 624894"/>
              <a:gd name="connsiteY2" fmla="*/ 790222 h 2299526"/>
              <a:gd name="connsiteX3" fmla="*/ 610777 w 624894"/>
              <a:gd name="connsiteY3" fmla="*/ 1086556 h 2299526"/>
              <a:gd name="connsiteX4" fmla="*/ 18110 w 624894"/>
              <a:gd name="connsiteY4" fmla="*/ 1411111 h 2299526"/>
              <a:gd name="connsiteX5" fmla="*/ 624888 w 624894"/>
              <a:gd name="connsiteY5" fmla="*/ 1707444 h 2299526"/>
              <a:gd name="connsiteX6" fmla="*/ 3999 w 624894"/>
              <a:gd name="connsiteY6" fmla="*/ 2003778 h 2299526"/>
              <a:gd name="connsiteX7" fmla="*/ 356777 w 624894"/>
              <a:gd name="connsiteY7" fmla="*/ 2286000 h 2299526"/>
              <a:gd name="connsiteX8" fmla="*/ 328555 w 624894"/>
              <a:gd name="connsiteY8" fmla="*/ 2257778 h 229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894" h="2299526">
                <a:moveTo>
                  <a:pt x="3999" y="0"/>
                </a:moveTo>
                <a:cubicBezTo>
                  <a:pt x="306212" y="117592"/>
                  <a:pt x="608425" y="235185"/>
                  <a:pt x="610777" y="366889"/>
                </a:cubicBezTo>
                <a:cubicBezTo>
                  <a:pt x="613129" y="498593"/>
                  <a:pt x="18110" y="670278"/>
                  <a:pt x="18110" y="790222"/>
                </a:cubicBezTo>
                <a:cubicBezTo>
                  <a:pt x="18110" y="910166"/>
                  <a:pt x="610777" y="983075"/>
                  <a:pt x="610777" y="1086556"/>
                </a:cubicBezTo>
                <a:cubicBezTo>
                  <a:pt x="610777" y="1190037"/>
                  <a:pt x="15758" y="1307630"/>
                  <a:pt x="18110" y="1411111"/>
                </a:cubicBezTo>
                <a:cubicBezTo>
                  <a:pt x="20462" y="1514592"/>
                  <a:pt x="627240" y="1608666"/>
                  <a:pt x="624888" y="1707444"/>
                </a:cubicBezTo>
                <a:cubicBezTo>
                  <a:pt x="622536" y="1806222"/>
                  <a:pt x="48684" y="1907352"/>
                  <a:pt x="3999" y="2003778"/>
                </a:cubicBezTo>
                <a:cubicBezTo>
                  <a:pt x="-40686" y="2100204"/>
                  <a:pt x="302684" y="2243667"/>
                  <a:pt x="356777" y="2286000"/>
                </a:cubicBezTo>
                <a:cubicBezTo>
                  <a:pt x="410870" y="2328333"/>
                  <a:pt x="328555" y="2257778"/>
                  <a:pt x="328555" y="2257778"/>
                </a:cubicBezTo>
              </a:path>
            </a:pathLst>
          </a:cu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Multiplication 48"/>
          <p:cNvSpPr/>
          <p:nvPr/>
        </p:nvSpPr>
        <p:spPr>
          <a:xfrm>
            <a:off x="7796235" y="5566538"/>
            <a:ext cx="424537" cy="467597"/>
          </a:xfrm>
          <a:prstGeom prst="mathMultiply">
            <a:avLst>
              <a:gd name="adj1" fmla="val 102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7380461" y="4426669"/>
            <a:ext cx="12467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rgbClr val="000000"/>
                </a:solidFill>
                <a:cs typeface="Andale Mono"/>
              </a:rPr>
              <a:t>c</a:t>
            </a:r>
            <a:r>
              <a:rPr lang="fr-FR" sz="1600" dirty="0" err="1" smtClean="0">
                <a:solidFill>
                  <a:srgbClr val="000000"/>
                </a:solidFill>
                <a:cs typeface="Andale Mono"/>
              </a:rPr>
              <a:t>urrent</a:t>
            </a:r>
            <a:r>
              <a:rPr lang="fr-FR" sz="1600" dirty="0" smtClean="0">
                <a:solidFill>
                  <a:srgbClr val="000000"/>
                </a:solidFill>
                <a:cs typeface="Andale Mono"/>
              </a:rPr>
              <a:t> </a:t>
            </a:r>
          </a:p>
          <a:p>
            <a:pPr algn="ctr"/>
            <a:r>
              <a:rPr lang="fr-FR" sz="1600" dirty="0" smtClean="0">
                <a:solidFill>
                  <a:srgbClr val="000000"/>
                </a:solidFill>
                <a:cs typeface="Andale Mono"/>
              </a:rPr>
              <a:t>thread</a:t>
            </a:r>
          </a:p>
        </p:txBody>
      </p:sp>
      <p:sp>
        <p:nvSpPr>
          <p:cNvPr id="51" name="ZoneTexte 50"/>
          <p:cNvSpPr txBox="1"/>
          <p:nvPr/>
        </p:nvSpPr>
        <p:spPr>
          <a:xfrm>
            <a:off x="8110254" y="5275127"/>
            <a:ext cx="12467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000000"/>
                </a:solidFill>
                <a:cs typeface="Andale Mono"/>
              </a:rPr>
              <a:t>other</a:t>
            </a:r>
            <a:endParaRPr lang="fr-FR" sz="1600" dirty="0" smtClean="0">
              <a:solidFill>
                <a:srgbClr val="000000"/>
              </a:solidFill>
              <a:cs typeface="Andale Mono"/>
            </a:endParaRPr>
          </a:p>
          <a:p>
            <a:pPr algn="ctr"/>
            <a:r>
              <a:rPr lang="fr-FR" sz="1600" dirty="0" smtClean="0">
                <a:solidFill>
                  <a:srgbClr val="000000"/>
                </a:solidFill>
                <a:cs typeface="Andale Mono"/>
              </a:rPr>
              <a:t>thread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26053" y="5162981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  <a:latin typeface="Andale Mono"/>
                <a:cs typeface="Andale Mono"/>
              </a:rPr>
              <a:t>(1)</a:t>
            </a:r>
            <a:r>
              <a:rPr lang="fr-FR" dirty="0">
                <a:cs typeface="Andale Mono"/>
              </a:rPr>
              <a:t> </a:t>
            </a:r>
            <a:endParaRPr lang="fr-FR" dirty="0"/>
          </a:p>
        </p:txBody>
      </p:sp>
      <p:sp>
        <p:nvSpPr>
          <p:cNvPr id="53" name="Rectangle 52"/>
          <p:cNvSpPr/>
          <p:nvPr/>
        </p:nvSpPr>
        <p:spPr>
          <a:xfrm>
            <a:off x="7429370" y="5593848"/>
            <a:ext cx="60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Andale Mono"/>
                <a:cs typeface="Andale Mono"/>
              </a:rPr>
              <a:t>(2)</a:t>
            </a:r>
            <a:r>
              <a:rPr lang="fr-FR" dirty="0" smtClean="0">
                <a:cs typeface="Andale Mono"/>
              </a:rPr>
              <a:t> </a:t>
            </a:r>
            <a:endParaRPr lang="fr-FR" dirty="0"/>
          </a:p>
        </p:txBody>
      </p:sp>
      <p:sp>
        <p:nvSpPr>
          <p:cNvPr id="54" name="Ellipse 53"/>
          <p:cNvSpPr/>
          <p:nvPr/>
        </p:nvSpPr>
        <p:spPr>
          <a:xfrm>
            <a:off x="4991100" y="4524064"/>
            <a:ext cx="1901389" cy="48738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283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5" grpId="0" animBg="1"/>
      <p:bldP spid="48" grpId="0" animBg="1"/>
      <p:bldP spid="49" grpId="0" animBg="1"/>
      <p:bldP spid="50" grpId="0"/>
      <p:bldP spid="51" grpId="0"/>
      <p:bldP spid="52" grpId="0"/>
      <p:bldP spid="53" grpId="0"/>
      <p:bldP spid="54" grpId="0" animBg="1"/>
      <p:bldP spid="54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Prioritizing</a:t>
            </a:r>
            <a:r>
              <a:rPr lang="fr-FR" dirty="0" smtClean="0"/>
              <a:t> </a:t>
            </a:r>
            <a:r>
              <a:rPr lang="fr-FR" dirty="0" err="1" smtClean="0"/>
              <a:t>waiting</a:t>
            </a:r>
            <a:r>
              <a:rPr lang="fr-FR" dirty="0" smtClean="0"/>
              <a:t> (compatible) </a:t>
            </a:r>
            <a:r>
              <a:rPr lang="fr-FR" dirty="0" err="1" smtClean="0"/>
              <a:t>requests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5" name="Ellipse 4"/>
          <p:cNvSpPr/>
          <p:nvPr/>
        </p:nvSpPr>
        <p:spPr>
          <a:xfrm>
            <a:off x="6196995" y="2197303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G1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0756" y="1954014"/>
            <a:ext cx="4959028" cy="2800766"/>
          </a:xfrm>
          <a:prstGeom prst="rect">
            <a:avLst/>
          </a:prstGeom>
          <a:solidFill>
            <a:srgbClr val="FEE4C7"/>
          </a:solidFill>
          <a:ln w="9525" cap="rnd" cmpd="sng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b="1" dirty="0" smtClean="0">
                <a:latin typeface="Andale Mono"/>
                <a:cs typeface="Andale Mono"/>
              </a:rPr>
              <a:t>@</a:t>
            </a:r>
            <a:r>
              <a:rPr lang="fr-FR" sz="1600" b="1" dirty="0" err="1" smtClean="0">
                <a:latin typeface="Andale Mono"/>
                <a:cs typeface="Andale Mono"/>
              </a:rPr>
              <a:t>DefinePriorities</a:t>
            </a:r>
            <a:r>
              <a:rPr lang="fr-FR" sz="1600" b="1" dirty="0" smtClean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</a:t>
            </a:r>
            <a:r>
              <a:rPr lang="fr-FR" sz="1600" b="1" dirty="0" smtClean="0">
                <a:latin typeface="Andale Mono"/>
                <a:cs typeface="Andale Mono"/>
              </a:rPr>
              <a:t>@</a:t>
            </a:r>
            <a:r>
              <a:rPr lang="fr-FR" sz="1600" b="1" dirty="0" err="1" smtClean="0">
                <a:latin typeface="Andale Mono"/>
                <a:cs typeface="Andale Mono"/>
              </a:rPr>
              <a:t>PriorityOrder</a:t>
            </a:r>
            <a:r>
              <a:rPr lang="fr-FR" sz="16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G1</a:t>
            </a:r>
            <a:r>
              <a:rPr lang="fr-FR" sz="1600" dirty="0" smtClean="0">
                <a:latin typeface="Andale Mono"/>
                <a:cs typeface="Andale Mono"/>
              </a:rPr>
              <a:t>"}),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   </a:t>
            </a:r>
            <a:r>
              <a:rPr lang="fr-FR" sz="1600" b="1" dirty="0" smtClean="0">
                <a:latin typeface="Andale Mono"/>
                <a:cs typeface="Andale Mono"/>
              </a:rPr>
              <a:t> 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G2</a:t>
            </a:r>
            <a:r>
              <a:rPr lang="fr-FR" sz="1600" dirty="0" smtClean="0">
                <a:latin typeface="Andale Mono"/>
                <a:cs typeface="Andale Mono"/>
              </a:rPr>
              <a:t>"}),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G5</a:t>
            </a:r>
            <a:r>
              <a:rPr lang="fr-FR" sz="1600" dirty="0" smtClean="0">
                <a:latin typeface="Andale Mono"/>
                <a:cs typeface="Andale Mono"/>
              </a:rPr>
              <a:t>","</a:t>
            </a:r>
            <a:r>
              <a:rPr lang="fr-FR" sz="1200" b="1" dirty="0" smtClean="0">
                <a:cs typeface="Andale Mono"/>
              </a:rPr>
              <a:t>G4</a:t>
            </a:r>
            <a:r>
              <a:rPr lang="fr-FR" sz="1600" dirty="0" smtClean="0">
                <a:latin typeface="Andale Mono"/>
                <a:cs typeface="Andale Mono"/>
              </a:rPr>
              <a:t>"})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}),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    </a:t>
            </a:r>
            <a:r>
              <a:rPr lang="fr-FR" sz="1600" b="1" dirty="0" smtClean="0">
                <a:latin typeface="Andale Mono"/>
                <a:cs typeface="Andale Mono"/>
              </a:rPr>
              <a:t>@</a:t>
            </a:r>
            <a:r>
              <a:rPr lang="fr-FR" sz="1600" b="1" dirty="0" err="1" smtClean="0">
                <a:latin typeface="Andale Mono"/>
                <a:cs typeface="Andale Mono"/>
              </a:rPr>
              <a:t>PriorityOrder</a:t>
            </a:r>
            <a:r>
              <a:rPr lang="fr-FR" sz="1600" dirty="0" smtClean="0">
                <a:latin typeface="Andale Mono"/>
                <a:cs typeface="Andale Mono"/>
              </a:rPr>
              <a:t>({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{"</a:t>
            </a:r>
            <a:r>
              <a:rPr lang="fr-FR" sz="1200" b="1" dirty="0" smtClean="0">
                <a:cs typeface="Andale Mono"/>
              </a:rPr>
              <a:t>G3</a:t>
            </a:r>
            <a:r>
              <a:rPr lang="fr-FR" sz="1600" dirty="0" smtClean="0">
                <a:latin typeface="Andale Mono"/>
                <a:cs typeface="Andale Mono"/>
              </a:rPr>
              <a:t>"}),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    </a:t>
            </a:r>
            <a:r>
              <a:rPr lang="fr-FR" sz="1600" b="1" dirty="0" smtClean="0">
                <a:latin typeface="Andale Mono"/>
                <a:cs typeface="Andale Mono"/>
              </a:rPr>
              <a:t>@Set</a:t>
            </a:r>
            <a:r>
              <a:rPr lang="fr-FR" sz="1600" dirty="0" smtClean="0">
                <a:latin typeface="Andale Mono"/>
                <a:cs typeface="Andale Mono"/>
              </a:rPr>
              <a:t>(</a:t>
            </a:r>
            <a:r>
              <a:rPr lang="fr-FR" sz="1600" dirty="0" err="1" smtClean="0">
                <a:latin typeface="Andale Mono"/>
                <a:cs typeface="Andale Mono"/>
              </a:rPr>
              <a:t>groupNames</a:t>
            </a:r>
            <a:r>
              <a:rPr lang="fr-FR" sz="1600" dirty="0" smtClean="0">
                <a:latin typeface="Andale Mono"/>
                <a:cs typeface="Andale Mono"/>
              </a:rPr>
              <a:t> = {</a:t>
            </a:r>
            <a:r>
              <a:rPr lang="fr-FR" sz="1600" smtClean="0">
                <a:latin typeface="Andale Mono"/>
                <a:cs typeface="Andale Mono"/>
              </a:rPr>
              <a:t>"</a:t>
            </a:r>
            <a:r>
              <a:rPr lang="fr-FR" sz="1200" b="1" smtClean="0">
                <a:cs typeface="Andale Mono"/>
              </a:rPr>
              <a:t>G2</a:t>
            </a:r>
            <a:r>
              <a:rPr lang="fr-FR" sz="1600" smtClean="0">
                <a:latin typeface="Andale Mono"/>
                <a:cs typeface="Andale Mono"/>
              </a:rPr>
              <a:t>"</a:t>
            </a:r>
            <a:r>
              <a:rPr lang="fr-FR" sz="1600" dirty="0" smtClean="0">
                <a:latin typeface="Andale Mono"/>
                <a:cs typeface="Andale Mono"/>
              </a:rPr>
              <a:t>})</a:t>
            </a:r>
          </a:p>
          <a:p>
            <a:r>
              <a:rPr lang="fr-FR" sz="1600" dirty="0">
                <a:latin typeface="Andale Mono"/>
                <a:cs typeface="Andale Mono"/>
              </a:rPr>
              <a:t> </a:t>
            </a:r>
            <a:r>
              <a:rPr lang="fr-FR" sz="1600" dirty="0" smtClean="0">
                <a:latin typeface="Andale Mono"/>
                <a:cs typeface="Andale Mono"/>
              </a:rPr>
              <a:t>    })</a:t>
            </a:r>
          </a:p>
          <a:p>
            <a:r>
              <a:rPr lang="fr-FR" sz="1600" dirty="0" smtClean="0">
                <a:latin typeface="Andale Mono"/>
                <a:cs typeface="Andale Mono"/>
              </a:rPr>
              <a:t> })</a:t>
            </a:r>
          </a:p>
        </p:txBody>
      </p:sp>
      <p:sp>
        <p:nvSpPr>
          <p:cNvPr id="7" name="Ellipse 6"/>
          <p:cNvSpPr/>
          <p:nvPr/>
        </p:nvSpPr>
        <p:spPr>
          <a:xfrm>
            <a:off x="6196995" y="3158213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G2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7617015" y="2629261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G3</a:t>
            </a:r>
          </a:p>
        </p:txBody>
      </p:sp>
      <p:sp>
        <p:nvSpPr>
          <p:cNvPr id="9" name="Ellipse 8"/>
          <p:cNvSpPr/>
          <p:nvPr/>
        </p:nvSpPr>
        <p:spPr>
          <a:xfrm>
            <a:off x="6960498" y="3899634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G4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5484262" y="3899634"/>
            <a:ext cx="766454" cy="431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tx2"/>
                </a:solidFill>
              </a:rPr>
              <a:t>G5</a:t>
            </a:r>
            <a:endParaRPr lang="fr-FR" sz="1200" b="1" dirty="0">
              <a:solidFill>
                <a:schemeClr val="tx2"/>
              </a:solidFill>
            </a:endParaRPr>
          </a:p>
        </p:txBody>
      </p:sp>
      <p:cxnSp>
        <p:nvCxnSpPr>
          <p:cNvPr id="11" name="Connecteur droit avec flèche 10"/>
          <p:cNvCxnSpPr>
            <a:stCxn id="5" idx="4"/>
            <a:endCxn id="7" idx="0"/>
          </p:cNvCxnSpPr>
          <p:nvPr/>
        </p:nvCxnSpPr>
        <p:spPr>
          <a:xfrm>
            <a:off x="6580222" y="2629261"/>
            <a:ext cx="0" cy="5289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8" idx="3"/>
            <a:endCxn id="7" idx="7"/>
          </p:cNvCxnSpPr>
          <p:nvPr/>
        </p:nvCxnSpPr>
        <p:spPr>
          <a:xfrm flipH="1">
            <a:off x="6851204" y="2997960"/>
            <a:ext cx="878056" cy="22351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4"/>
            <a:endCxn id="9" idx="0"/>
          </p:cNvCxnSpPr>
          <p:nvPr/>
        </p:nvCxnSpPr>
        <p:spPr>
          <a:xfrm>
            <a:off x="6580222" y="3590171"/>
            <a:ext cx="763503" cy="3094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4"/>
            <a:endCxn id="10" idx="0"/>
          </p:cNvCxnSpPr>
          <p:nvPr/>
        </p:nvCxnSpPr>
        <p:spPr>
          <a:xfrm flipH="1">
            <a:off x="5867489" y="3590171"/>
            <a:ext cx="712733" cy="30946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402599" y="5087434"/>
            <a:ext cx="1492034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incoming</a:t>
            </a:r>
            <a:endParaRPr lang="fr-FR" sz="1600" dirty="0" smtClean="0"/>
          </a:p>
          <a:p>
            <a:pPr algn="ctr"/>
            <a:r>
              <a:rPr lang="fr-FR" sz="1600" dirty="0" err="1"/>
              <a:t>r</a:t>
            </a:r>
            <a:r>
              <a:rPr lang="fr-FR" sz="1600" dirty="0" err="1" smtClean="0"/>
              <a:t>equest</a:t>
            </a:r>
            <a:r>
              <a:rPr lang="fr-FR" sz="1600" dirty="0" smtClean="0"/>
              <a:t>     </a:t>
            </a:r>
            <a:r>
              <a:rPr lang="fr-FR" sz="1200" b="1" dirty="0" smtClean="0"/>
              <a:t>R2</a:t>
            </a:r>
            <a:endParaRPr lang="fr-FR" sz="1200" b="1" dirty="0"/>
          </a:p>
        </p:txBody>
      </p:sp>
      <p:cxnSp>
        <p:nvCxnSpPr>
          <p:cNvPr id="16" name="Connecteur en angle 15"/>
          <p:cNvCxnSpPr>
            <a:stCxn id="18" idx="6"/>
          </p:cNvCxnSpPr>
          <p:nvPr/>
        </p:nvCxnSpPr>
        <p:spPr>
          <a:xfrm>
            <a:off x="6730427" y="5261041"/>
            <a:ext cx="1202874" cy="486379"/>
          </a:xfrm>
          <a:prstGeom prst="bentConnector3">
            <a:avLst>
              <a:gd name="adj1" fmla="val 9995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8721251" y="5926895"/>
            <a:ext cx="30736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6575205" y="5183430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7635497" y="4305664"/>
            <a:ext cx="12214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Low</a:t>
            </a:r>
            <a:r>
              <a:rPr lang="fr-FR" sz="1400" dirty="0" smtClean="0"/>
              <a:t> </a:t>
            </a:r>
            <a:r>
              <a:rPr lang="fr-FR" sz="1400" dirty="0" err="1" smtClean="0"/>
              <a:t>priority</a:t>
            </a:r>
            <a:endParaRPr lang="fr-FR" sz="1400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8585750" y="2119824"/>
            <a:ext cx="0" cy="2185840"/>
          </a:xfrm>
          <a:prstGeom prst="straightConnector1">
            <a:avLst/>
          </a:prstGeom>
          <a:ln>
            <a:solidFill>
              <a:srgbClr val="1A1A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èche vers la droite 20"/>
          <p:cNvSpPr/>
          <p:nvPr/>
        </p:nvSpPr>
        <p:spPr>
          <a:xfrm>
            <a:off x="586513" y="2287892"/>
            <a:ext cx="339233" cy="2048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a droite 21"/>
          <p:cNvSpPr/>
          <p:nvPr/>
        </p:nvSpPr>
        <p:spPr>
          <a:xfrm>
            <a:off x="594412" y="3494808"/>
            <a:ext cx="339233" cy="2048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en arc 22"/>
          <p:cNvCxnSpPr/>
          <p:nvPr/>
        </p:nvCxnSpPr>
        <p:spPr>
          <a:xfrm rot="16200000" flipH="1">
            <a:off x="1309808" y="2704525"/>
            <a:ext cx="305440" cy="12700"/>
          </a:xfrm>
          <a:prstGeom prst="curvedConnector5">
            <a:avLst>
              <a:gd name="adj1" fmla="val -3316"/>
              <a:gd name="adj2" fmla="val -3444984"/>
              <a:gd name="adj3" fmla="val 10331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en arc 23"/>
          <p:cNvCxnSpPr/>
          <p:nvPr/>
        </p:nvCxnSpPr>
        <p:spPr>
          <a:xfrm rot="16200000" flipH="1">
            <a:off x="1312003" y="3034440"/>
            <a:ext cx="305440" cy="12700"/>
          </a:xfrm>
          <a:prstGeom prst="curvedConnector5">
            <a:avLst>
              <a:gd name="adj1" fmla="val -3316"/>
              <a:gd name="adj2" fmla="val -3444984"/>
              <a:gd name="adj3" fmla="val 10331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-68275" y="2530844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dependency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-68275" y="2874415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>
                <a:solidFill>
                  <a:srgbClr val="FF0000"/>
                </a:solidFill>
              </a:rPr>
              <a:t>dependency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933301" y="5772820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328410" y="5772820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6749595" y="5772820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8462379" y="5874420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8069937" y="5874420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7538192" y="5772820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143083" y="5774232"/>
            <a:ext cx="395109" cy="36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/>
          <p:cNvSpPr/>
          <p:nvPr/>
        </p:nvSpPr>
        <p:spPr>
          <a:xfrm>
            <a:off x="7658136" y="5871598"/>
            <a:ext cx="155222" cy="1552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7585426" y="6082618"/>
            <a:ext cx="114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tx2"/>
                </a:solidFill>
              </a:rPr>
              <a:t>R</a:t>
            </a:r>
            <a:r>
              <a:rPr lang="fr-FR" sz="1200" b="1" dirty="0" smtClean="0">
                <a:solidFill>
                  <a:schemeClr val="tx2"/>
                </a:solidFill>
              </a:rPr>
              <a:t>4     R3     R1</a:t>
            </a:r>
            <a:endParaRPr lang="fr-FR" sz="1200" b="1" dirty="0">
              <a:solidFill>
                <a:schemeClr val="tx2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280756" y="5543115"/>
            <a:ext cx="4959028" cy="762000"/>
          </a:xfrm>
          <a:prstGeom prst="chevron">
            <a:avLst>
              <a:gd name="adj" fmla="val 3387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Priorities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are </a:t>
            </a:r>
            <a:r>
              <a:rPr lang="fr-FR" b="1" dirty="0" err="1" smtClean="0">
                <a:solidFill>
                  <a:srgbClr val="FF0000"/>
                </a:solidFill>
              </a:rPr>
              <a:t>automatically</a:t>
            </a:r>
            <a:r>
              <a:rPr lang="fr-FR" b="1" dirty="0" smtClean="0">
                <a:solidFill>
                  <a:srgbClr val="FF0000"/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taken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into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account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scheduling</a:t>
            </a:r>
            <a:r>
              <a:rPr lang="fr-F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policy</a:t>
            </a:r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227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Hypotheses</a:t>
            </a:r>
            <a:r>
              <a:rPr lang="fr-FR" dirty="0" smtClean="0"/>
              <a:t> and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methodology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6076" y="1102620"/>
            <a:ext cx="8779324" cy="4572000"/>
          </a:xfrm>
        </p:spPr>
        <p:txBody>
          <a:bodyPr/>
          <a:lstStyle/>
          <a:p>
            <a:r>
              <a:rPr lang="fr-FR" b="1" dirty="0" err="1" smtClean="0"/>
              <a:t>We</a:t>
            </a:r>
            <a:r>
              <a:rPr lang="fr-FR" b="1" dirty="0" smtClean="0"/>
              <a:t> trust the programmer</a:t>
            </a:r>
            <a:r>
              <a:rPr lang="fr-FR" dirty="0" smtClean="0"/>
              <a:t>: annotations </a:t>
            </a:r>
            <a:r>
              <a:rPr lang="fr-FR" dirty="0" err="1" smtClean="0"/>
              <a:t>supposed</a:t>
            </a:r>
            <a:r>
              <a:rPr lang="fr-FR" dirty="0" smtClean="0"/>
              <a:t> correct</a:t>
            </a:r>
            <a:endParaRPr lang="fr-FR" dirty="0"/>
          </a:p>
          <a:p>
            <a:pPr marL="457200" lvl="1" indent="0">
              <a:buNone/>
            </a:pP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or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 err="1" smtClean="0"/>
              <a:t>checks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applied</a:t>
            </a:r>
            <a:r>
              <a:rPr lang="fr-FR" dirty="0" smtClean="0"/>
              <a:t> in the future</a:t>
            </a:r>
          </a:p>
          <a:p>
            <a:r>
              <a:rPr lang="fr-FR" dirty="0" err="1" smtClean="0"/>
              <a:t>Without</a:t>
            </a:r>
            <a:r>
              <a:rPr lang="fr-FR" dirty="0" smtClean="0"/>
              <a:t> annotations, a multi-active </a:t>
            </a:r>
            <a:r>
              <a:rPr lang="fr-FR" dirty="0" err="1" smtClean="0"/>
              <a:t>object</a:t>
            </a:r>
            <a:r>
              <a:rPr lang="fr-FR" dirty="0" smtClean="0"/>
              <a:t> </a:t>
            </a:r>
            <a:r>
              <a:rPr lang="fr-FR" dirty="0" err="1" smtClean="0"/>
              <a:t>runs</a:t>
            </a:r>
            <a:r>
              <a:rPr lang="fr-FR" dirty="0" smtClean="0"/>
              <a:t> </a:t>
            </a:r>
            <a:r>
              <a:rPr lang="fr-FR" dirty="0" err="1" smtClean="0"/>
              <a:t>like</a:t>
            </a:r>
            <a:r>
              <a:rPr lang="fr-FR" dirty="0" smtClean="0"/>
              <a:t> an active </a:t>
            </a:r>
            <a:r>
              <a:rPr lang="fr-FR" dirty="0" err="1" smtClean="0"/>
              <a:t>object</a:t>
            </a:r>
            <a:endParaRPr lang="fr-FR" dirty="0" smtClean="0"/>
          </a:p>
          <a:p>
            <a:r>
              <a:rPr lang="fr-FR" dirty="0" smtClean="0"/>
              <a:t>If more </a:t>
            </a:r>
            <a:r>
              <a:rPr lang="fr-FR" dirty="0" err="1" smtClean="0"/>
              <a:t>parallelism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required</a:t>
            </a:r>
            <a:r>
              <a:rPr lang="fr-FR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Add</a:t>
            </a:r>
            <a:r>
              <a:rPr lang="fr-FR" dirty="0" smtClean="0"/>
              <a:t> annotations for non-</a:t>
            </a:r>
            <a:r>
              <a:rPr lang="fr-FR" dirty="0" err="1" smtClean="0"/>
              <a:t>conflicting</a:t>
            </a:r>
            <a:r>
              <a:rPr lang="fr-FR" dirty="0" smtClean="0"/>
              <a:t> </a:t>
            </a:r>
            <a:r>
              <a:rPr lang="fr-FR" dirty="0" err="1" smtClean="0"/>
              <a:t>methods</a:t>
            </a:r>
            <a:endParaRPr lang="fr-FR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Declare</a:t>
            </a:r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compatibility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 err="1" smtClean="0"/>
              <a:t>Protect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memory</a:t>
            </a:r>
            <a:r>
              <a:rPr lang="fr-FR" dirty="0" smtClean="0"/>
              <a:t> </a:t>
            </a:r>
            <a:r>
              <a:rPr lang="fr-FR" dirty="0" err="1" smtClean="0"/>
              <a:t>access</a:t>
            </a:r>
            <a:r>
              <a:rPr lang="fr-FR" dirty="0" smtClean="0"/>
              <a:t> (</a:t>
            </a:r>
            <a:r>
              <a:rPr lang="fr-FR" dirty="0" err="1" smtClean="0"/>
              <a:t>e.g</a:t>
            </a:r>
            <a:r>
              <a:rPr lang="fr-FR" dirty="0" smtClean="0"/>
              <a:t>. by </a:t>
            </a:r>
            <a:r>
              <a:rPr lang="fr-FR" dirty="0" err="1" smtClean="0"/>
              <a:t>locks</a:t>
            </a:r>
            <a:r>
              <a:rPr lang="fr-FR" dirty="0" smtClean="0"/>
              <a:t>) and </a:t>
            </a:r>
            <a:r>
              <a:rPr lang="fr-FR" dirty="0" err="1" smtClean="0"/>
              <a:t>add</a:t>
            </a:r>
            <a:r>
              <a:rPr lang="fr-FR" dirty="0" smtClean="0"/>
              <a:t> new annotations</a:t>
            </a:r>
          </a:p>
        </p:txBody>
      </p:sp>
      <p:sp>
        <p:nvSpPr>
          <p:cNvPr id="5" name="Explosion 1 4"/>
          <p:cNvSpPr/>
          <p:nvPr/>
        </p:nvSpPr>
        <p:spPr bwMode="auto">
          <a:xfrm>
            <a:off x="6928518" y="2834258"/>
            <a:ext cx="2317538" cy="929898"/>
          </a:xfrm>
          <a:prstGeom prst="irregularSeal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Easy</a:t>
            </a:r>
            <a:r>
              <a:rPr lang="fr-FR" dirty="0" smtClean="0"/>
              <a:t> to program</a:t>
            </a:r>
            <a:endParaRPr lang="fr-FR" dirty="0"/>
          </a:p>
        </p:txBody>
      </p:sp>
      <p:sp>
        <p:nvSpPr>
          <p:cNvPr id="6" name="Explosion 1 5"/>
          <p:cNvSpPr/>
          <p:nvPr/>
        </p:nvSpPr>
        <p:spPr bwMode="auto">
          <a:xfrm>
            <a:off x="6826462" y="5016151"/>
            <a:ext cx="2317538" cy="929898"/>
          </a:xfrm>
          <a:prstGeom prst="irregularSeal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Difficult</a:t>
            </a:r>
            <a:r>
              <a:rPr lang="fr-FR" dirty="0" smtClean="0"/>
              <a:t> to program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15687" y="5274261"/>
            <a:ext cx="8599713" cy="11258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More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parallelism </a:t>
            </a:r>
            <a:r>
              <a:rPr lang="fr-FR" sz="2800" dirty="0" smtClean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More </a:t>
            </a: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complex code / better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					performance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70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Expriment #1:</a:t>
            </a:r>
            <a:r>
              <a:rPr lang="fr-FR" dirty="0"/>
              <a:t> </a:t>
            </a:r>
            <a:r>
              <a:rPr lang="fr-FR" dirty="0" smtClean="0"/>
              <a:t>N</a:t>
            </a:r>
            <a:r>
              <a:rPr lang="fr-FR" dirty="0" smtClean="0"/>
              <a:t>PB </a:t>
            </a:r>
            <a:br>
              <a:rPr lang="fr-FR" dirty="0" smtClean="0"/>
            </a:br>
            <a:r>
              <a:rPr lang="fr-FR" dirty="0" smtClean="0"/>
              <a:t>Multi</a:t>
            </a:r>
            <a:r>
              <a:rPr lang="fr-FR" dirty="0" smtClean="0"/>
              <a:t>-active </a:t>
            </a:r>
            <a:r>
              <a:rPr lang="fr-FR" dirty="0" err="1" smtClean="0"/>
              <a:t>objects</a:t>
            </a:r>
            <a:r>
              <a:rPr lang="fr-FR" dirty="0" smtClean="0"/>
              <a:t> are </a:t>
            </a:r>
            <a:r>
              <a:rPr lang="fr-FR" dirty="0" err="1" smtClean="0"/>
              <a:t>simpler</a:t>
            </a:r>
            <a:r>
              <a:rPr lang="fr-FR" dirty="0" smtClean="0"/>
              <a:t> to program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" r="82" b="7508"/>
          <a:stretch/>
        </p:blipFill>
        <p:spPr>
          <a:xfrm>
            <a:off x="-1" y="1051616"/>
            <a:ext cx="10198763" cy="5229479"/>
          </a:xfrm>
        </p:spPr>
      </p:pic>
      <p:sp>
        <p:nvSpPr>
          <p:cNvPr id="6" name="ZoneTexte 5"/>
          <p:cNvSpPr txBox="1"/>
          <p:nvPr/>
        </p:nvSpPr>
        <p:spPr>
          <a:xfrm>
            <a:off x="68258" y="4478695"/>
            <a:ext cx="9039878" cy="461665"/>
          </a:xfrm>
          <a:prstGeom prst="rect">
            <a:avLst/>
          </a:prstGeom>
          <a:solidFill>
            <a:srgbClr val="33339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smtClean="0"/>
              <a:t>Original vs. Multi-active </a:t>
            </a:r>
            <a:r>
              <a:rPr lang="fr-FR" sz="2400" dirty="0" err="1" smtClean="0"/>
              <a:t>object</a:t>
            </a:r>
            <a:r>
              <a:rPr lang="fr-FR" sz="2400" dirty="0" smtClean="0"/>
              <a:t> master/slave pattern for NAS</a:t>
            </a:r>
            <a:endParaRPr lang="fr-FR" sz="2400" dirty="0"/>
          </a:p>
        </p:txBody>
      </p:sp>
      <p:cxnSp>
        <p:nvCxnSpPr>
          <p:cNvPr id="8" name="Connecteur droit avec flèche 7"/>
          <p:cNvCxnSpPr/>
          <p:nvPr/>
        </p:nvCxnSpPr>
        <p:spPr bwMode="auto">
          <a:xfrm flipV="1">
            <a:off x="907143" y="4015619"/>
            <a:ext cx="0" cy="5805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Connecteur droit avec flèche 8"/>
          <p:cNvCxnSpPr/>
          <p:nvPr/>
        </p:nvCxnSpPr>
        <p:spPr bwMode="auto">
          <a:xfrm>
            <a:off x="2559342" y="4877838"/>
            <a:ext cx="1250646" cy="31101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101601" y="5918200"/>
            <a:ext cx="8940800" cy="6887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Performance is similar (MAO are a few % slower)</a:t>
            </a:r>
            <a:endParaRPr lang="en-GB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4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Experiment</a:t>
            </a:r>
            <a:r>
              <a:rPr lang="fr-FR" dirty="0" smtClean="0"/>
              <a:t> #2: </a:t>
            </a:r>
            <a:r>
              <a:rPr lang="fr-FR" dirty="0" smtClean="0"/>
              <a:t>CAN</a:t>
            </a:r>
            <a:br>
              <a:rPr lang="fr-FR" dirty="0" smtClean="0"/>
            </a:br>
            <a:r>
              <a:rPr lang="fr-FR" dirty="0" err="1" smtClean="0"/>
              <a:t>MAOs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</a:t>
            </a:r>
            <a:r>
              <a:rPr lang="fr-FR" dirty="0" err="1" smtClean="0"/>
              <a:t>faster</a:t>
            </a:r>
            <a:r>
              <a:rPr lang="fr-FR" dirty="0"/>
              <a:t>	</a:t>
            </a:r>
            <a:r>
              <a:rPr lang="fr-FR" dirty="0" smtClean="0"/>
              <a:t>			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 smtClean="0"/>
              <a:t>Parallel</a:t>
            </a:r>
            <a:r>
              <a:rPr lang="fr-FR" b="1" dirty="0" smtClean="0"/>
              <a:t> and </a:t>
            </a:r>
            <a:r>
              <a:rPr lang="fr-FR" b="1" dirty="0" err="1" smtClean="0"/>
              <a:t>distributed</a:t>
            </a:r>
            <a:endParaRPr lang="fr-FR" b="1" dirty="0" smtClean="0"/>
          </a:p>
          <a:p>
            <a:r>
              <a:rPr lang="fr-FR" dirty="0" err="1" smtClean="0"/>
              <a:t>Parallel</a:t>
            </a:r>
            <a:r>
              <a:rPr lang="fr-FR" dirty="0" smtClean="0"/>
              <a:t> </a:t>
            </a:r>
            <a:r>
              <a:rPr lang="fr-FR" dirty="0" err="1" smtClean="0"/>
              <a:t>routing</a:t>
            </a:r>
            <a:endParaRPr lang="fr-FR" dirty="0"/>
          </a:p>
        </p:txBody>
      </p:sp>
      <p:pic>
        <p:nvPicPr>
          <p:cNvPr id="6" name="Image 5" descr="one-from-al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266" y="2227577"/>
            <a:ext cx="3848960" cy="384896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60" y="1925815"/>
            <a:ext cx="5826871" cy="4232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égende encadrée 1 6"/>
          <p:cNvSpPr/>
          <p:nvPr/>
        </p:nvSpPr>
        <p:spPr bwMode="auto">
          <a:xfrm>
            <a:off x="4680857" y="1001135"/>
            <a:ext cx="4561667" cy="924680"/>
          </a:xfrm>
          <a:prstGeom prst="borderCallout1">
            <a:avLst>
              <a:gd name="adj1" fmla="val 94530"/>
              <a:gd name="adj2" fmla="val -386"/>
              <a:gd name="adj3" fmla="val 218433"/>
              <a:gd name="adj4" fmla="val -48576"/>
            </a:avLst>
          </a:prstGeom>
          <a:noFill/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fr-FR" sz="2000" dirty="0" err="1" smtClean="0"/>
              <a:t>Each</a:t>
            </a:r>
            <a:r>
              <a:rPr lang="fr-FR" sz="2000" dirty="0" smtClean="0"/>
              <a:t> </a:t>
            </a:r>
            <a:r>
              <a:rPr lang="fr-FR" sz="2000" dirty="0" err="1" smtClean="0"/>
              <a:t>peer</a:t>
            </a:r>
            <a:r>
              <a:rPr lang="fr-FR" sz="2000" dirty="0" smtClean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 </a:t>
            </a:r>
            <a:r>
              <a:rPr lang="fr-FR" sz="2000" dirty="0" err="1" smtClean="0"/>
              <a:t>implemented</a:t>
            </a:r>
            <a:r>
              <a:rPr lang="fr-FR" sz="2000" dirty="0" smtClean="0"/>
              <a:t> by a (multi) active </a:t>
            </a:r>
            <a:r>
              <a:rPr lang="fr-FR" sz="2000" dirty="0" err="1" smtClean="0"/>
              <a:t>object</a:t>
            </a:r>
            <a:r>
              <a:rPr lang="fr-FR" sz="2000" dirty="0" smtClean="0"/>
              <a:t> and </a:t>
            </a:r>
            <a:r>
              <a:rPr lang="fr-FR" sz="2000" dirty="0" err="1" smtClean="0"/>
              <a:t>placed</a:t>
            </a:r>
            <a:r>
              <a:rPr lang="fr-FR" sz="2000" dirty="0" smtClean="0"/>
              <a:t> on a machine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101601" y="5029200"/>
            <a:ext cx="8940800" cy="15777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Significant speedup due to parallelisation of communications, while controlling which communications are performed in </a:t>
            </a:r>
            <a:r>
              <a:rPr lang="en-GB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parallel … With </a:t>
            </a:r>
            <a:r>
              <a:rPr lang="en-GB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only a few annotations !</a:t>
            </a:r>
            <a:endParaRPr lang="en-GB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268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28600" y="1295400"/>
            <a:ext cx="8585200" cy="4572000"/>
          </a:xfrm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B78C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/>
            </a:r>
            <a:b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B78C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</a:br>
            <a:endParaRPr lang="fr-FR" dirty="0">
              <a:solidFill>
                <a:srgbClr val="7B78C7"/>
              </a:solidFill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Multi-active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Software components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from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 active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objects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 smtClean="0">
                <a:latin typeface="Arial Black"/>
                <a:cs typeface="Arial Black"/>
              </a:rPr>
              <a:t>About </a:t>
            </a:r>
            <a:r>
              <a:rPr lang="fr-FR" dirty="0" err="1" smtClean="0">
                <a:latin typeface="Arial Black"/>
                <a:cs typeface="Arial Black"/>
              </a:rPr>
              <a:t>formal</a:t>
            </a:r>
            <a:r>
              <a:rPr lang="fr-FR" dirty="0" smtClean="0">
                <a:latin typeface="Arial Black"/>
                <a:cs typeface="Arial Black"/>
              </a:rPr>
              <a:t> </a:t>
            </a:r>
            <a:r>
              <a:rPr lang="fr-FR" dirty="0" err="1" smtClean="0">
                <a:latin typeface="Arial Black"/>
                <a:cs typeface="Arial Black"/>
              </a:rPr>
              <a:t>methods</a:t>
            </a: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97631" y="36667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8505031" y="36667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711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What is a component? / Why components?</a:t>
            </a:r>
          </a:p>
        </p:txBody>
      </p:sp>
      <p:sp>
        <p:nvSpPr>
          <p:cNvPr id="83970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Piece of code (+data) encapsulated with well defined </a:t>
            </a: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interfaces [</a:t>
            </a:r>
            <a:r>
              <a:rPr lang="en-GB" dirty="0" err="1" smtClean="0"/>
              <a:t>Szyperski</a:t>
            </a:r>
            <a:r>
              <a:rPr lang="en-GB" dirty="0" smtClean="0"/>
              <a:t> 2002]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Very interesting for reasoning on programs (and for formal methods) because:</a:t>
            </a:r>
          </a:p>
          <a:p>
            <a:pPr lvl="1"/>
            <a:r>
              <a:rPr lang="en-GB" dirty="0">
                <a:latin typeface="Arial" charset="0"/>
                <a:ea typeface="ＭＳ Ｐゴシック" charset="0"/>
              </a:rPr>
              <a:t>components encapsulate isolated code </a:t>
            </a:r>
            <a:br>
              <a:rPr lang="en-GB" dirty="0">
                <a:latin typeface="Arial" charset="0"/>
                <a:ea typeface="ＭＳ Ｐゴシック" charset="0"/>
              </a:rPr>
            </a:br>
            <a:r>
              <a:rPr lang="en-GB" dirty="0">
                <a:latin typeface="Wingdings" charset="0"/>
                <a:ea typeface="ＭＳ Ｐゴシック" charset="0"/>
                <a:cs typeface="Wingdings" charset="0"/>
                <a:sym typeface="Wingdings" charset="0"/>
              </a:rPr>
              <a:t></a:t>
            </a:r>
            <a:r>
              <a:rPr lang="en-GB" dirty="0">
                <a:latin typeface="Arial" charset="0"/>
                <a:ea typeface="ＭＳ Ｐゴシック" charset="0"/>
              </a:rPr>
              <a:t> compositional approach (verification, …)</a:t>
            </a:r>
          </a:p>
          <a:p>
            <a:pPr lvl="1"/>
            <a:r>
              <a:rPr lang="en-GB" dirty="0">
                <a:latin typeface="Arial" charset="0"/>
                <a:ea typeface="ＭＳ Ｐゴシック" charset="0"/>
              </a:rPr>
              <a:t>interaction (only) through interfaces </a:t>
            </a:r>
            <a:br>
              <a:rPr lang="en-GB" dirty="0">
                <a:latin typeface="Arial" charset="0"/>
                <a:ea typeface="ＭＳ Ｐゴシック" charset="0"/>
              </a:rPr>
            </a:br>
            <a:r>
              <a:rPr lang="en-GB" dirty="0">
                <a:latin typeface="Wingdings" charset="0"/>
                <a:ea typeface="ＭＳ Ｐゴシック" charset="0"/>
                <a:cs typeface="Wingdings" charset="0"/>
                <a:sym typeface="Wingdings" charset="0"/>
              </a:rPr>
              <a:t></a:t>
            </a:r>
            <a:r>
              <a:rPr lang="en-GB" dirty="0">
                <a:latin typeface="Arial" charset="0"/>
                <a:ea typeface="ＭＳ Ｐゴシック" charset="0"/>
              </a:rPr>
              <a:t> well identified interaction </a:t>
            </a:r>
            <a:r>
              <a:rPr lang="en-GB" dirty="0" smtClean="0">
                <a:latin typeface="Arial" charset="0"/>
                <a:ea typeface="ＭＳ Ｐゴシック" charset="0"/>
              </a:rPr>
              <a:t/>
            </a:r>
            <a:br>
              <a:rPr lang="en-GB" dirty="0" smtClean="0">
                <a:latin typeface="Arial" charset="0"/>
                <a:ea typeface="ＭＳ Ｐゴシック" charset="0"/>
              </a:rPr>
            </a:br>
            <a:r>
              <a:rPr lang="en-GB" dirty="0" smtClean="0">
                <a:latin typeface="Wingdings" charset="0"/>
                <a:ea typeface="ＭＳ Ｐゴシック" charset="0"/>
                <a:cs typeface="Wingdings" charset="0"/>
                <a:sym typeface="Wingdings" charset="0"/>
              </a:rPr>
              <a:t></a:t>
            </a:r>
            <a:r>
              <a:rPr lang="en-GB" dirty="0" smtClean="0">
                <a:latin typeface="Arial" charset="0"/>
                <a:ea typeface="ＭＳ Ｐゴシック" charset="0"/>
              </a:rPr>
              <a:t> easy and safe </a:t>
            </a:r>
            <a:r>
              <a:rPr lang="en-GB" dirty="0">
                <a:latin typeface="Arial" charset="0"/>
                <a:ea typeface="ＭＳ Ｐゴシック" charset="0"/>
              </a:rPr>
              <a:t>composition</a:t>
            </a:r>
          </a:p>
          <a:p>
            <a:pPr>
              <a:buFont typeface="Arial" charset="0"/>
              <a:buNone/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Arial" charset="0"/>
              <a:buNone/>
            </a:pPr>
            <a:r>
              <a:rPr lang="en-GB" dirty="0">
                <a:latin typeface="Wingdings" charset="0"/>
                <a:ea typeface="ＭＳ Ｐゴシック" charset="0"/>
                <a:cs typeface="Wingdings" charset="0"/>
                <a:sym typeface="Wingdings" charset="0"/>
              </a:rPr>
              <a:t> 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Reasoning and programming is easier and compositional</a:t>
            </a:r>
          </a:p>
        </p:txBody>
      </p:sp>
    </p:spTree>
    <p:extLst>
      <p:ext uri="{BB962C8B-B14F-4D97-AF65-F5344CB8AC3E}">
        <p14:creationId xmlns:p14="http://schemas.microsoft.com/office/powerpoint/2010/main" val="1759853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What are Components?</a:t>
            </a:r>
          </a:p>
        </p:txBody>
      </p:sp>
      <p:sp>
        <p:nvSpPr>
          <p:cNvPr id="21506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C77BB7-60BD-2042-84A8-DADAEEF79B22}" type="slidenum">
              <a:rPr lang="fr-FR" sz="1400">
                <a:solidFill>
                  <a:srgbClr val="191919"/>
                </a:solidFill>
              </a:rPr>
              <a:pPr eaLnBrk="1" hangingPunct="1"/>
              <a:t>27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21507" name="Rectangle 38"/>
          <p:cNvSpPr>
            <a:spLocks noChangeArrowheads="1"/>
          </p:cNvSpPr>
          <p:nvPr/>
        </p:nvSpPr>
        <p:spPr bwMode="auto">
          <a:xfrm>
            <a:off x="2071688" y="2700338"/>
            <a:ext cx="1905000" cy="969962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21508" name="Grouper 45"/>
          <p:cNvGrpSpPr>
            <a:grpSpLocks/>
          </p:cNvGrpSpPr>
          <p:nvPr/>
        </p:nvGrpSpPr>
        <p:grpSpPr bwMode="auto">
          <a:xfrm>
            <a:off x="3978275" y="3005138"/>
            <a:ext cx="230188" cy="304800"/>
            <a:chOff x="7924800" y="1143794"/>
            <a:chExt cx="229394" cy="304800"/>
          </a:xfrm>
        </p:grpSpPr>
        <p:cxnSp>
          <p:nvCxnSpPr>
            <p:cNvPr id="21522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3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509" name="ZoneTexte 75"/>
          <p:cNvSpPr txBox="1">
            <a:spLocks noChangeArrowheads="1"/>
          </p:cNvSpPr>
          <p:nvPr/>
        </p:nvSpPr>
        <p:spPr bwMode="auto">
          <a:xfrm>
            <a:off x="2303463" y="3001963"/>
            <a:ext cx="168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21510" name="ZoneTexte 88"/>
          <p:cNvSpPr txBox="1">
            <a:spLocks noChangeArrowheads="1"/>
          </p:cNvSpPr>
          <p:nvPr/>
        </p:nvSpPr>
        <p:spPr bwMode="auto">
          <a:xfrm>
            <a:off x="2073275" y="2700338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sp>
        <p:nvSpPr>
          <p:cNvPr id="21511" name="ZoneTexte 76"/>
          <p:cNvSpPr txBox="1">
            <a:spLocks noChangeArrowheads="1"/>
          </p:cNvSpPr>
          <p:nvPr/>
        </p:nvSpPr>
        <p:spPr bwMode="auto">
          <a:xfrm>
            <a:off x="865188" y="3476625"/>
            <a:ext cx="86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191919"/>
                </a:solidFill>
              </a:rPr>
              <a:t>Server </a:t>
            </a:r>
            <a:br>
              <a:rPr lang="en-GB" sz="1800">
                <a:solidFill>
                  <a:srgbClr val="191919"/>
                </a:solidFill>
              </a:rPr>
            </a:br>
            <a:r>
              <a:rPr lang="en-GB" sz="1800">
                <a:solidFill>
                  <a:srgbClr val="191919"/>
                </a:solidFill>
              </a:rPr>
              <a:t>/ input</a:t>
            </a:r>
          </a:p>
        </p:txBody>
      </p:sp>
      <p:cxnSp>
        <p:nvCxnSpPr>
          <p:cNvPr id="21512" name="Connecteur droit avec flèche 14"/>
          <p:cNvCxnSpPr>
            <a:cxnSpLocks noChangeShapeType="1"/>
          </p:cNvCxnSpPr>
          <p:nvPr/>
        </p:nvCxnSpPr>
        <p:spPr bwMode="auto">
          <a:xfrm>
            <a:off x="728663" y="2420938"/>
            <a:ext cx="111442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Connecteur droit avec flèche 16"/>
          <p:cNvCxnSpPr>
            <a:cxnSpLocks noChangeShapeType="1"/>
          </p:cNvCxnSpPr>
          <p:nvPr/>
        </p:nvCxnSpPr>
        <p:spPr bwMode="auto">
          <a:xfrm flipV="1">
            <a:off x="4213225" y="2590800"/>
            <a:ext cx="1116013" cy="5270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ZoneTexte 76"/>
          <p:cNvSpPr txBox="1">
            <a:spLocks noChangeArrowheads="1"/>
          </p:cNvSpPr>
          <p:nvPr/>
        </p:nvSpPr>
        <p:spPr bwMode="auto">
          <a:xfrm>
            <a:off x="4208463" y="3240088"/>
            <a:ext cx="9540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191919"/>
                </a:solidFill>
              </a:rPr>
              <a:t>Client</a:t>
            </a:r>
            <a:br>
              <a:rPr lang="en-GB" sz="1800">
                <a:solidFill>
                  <a:srgbClr val="191919"/>
                </a:solidFill>
              </a:rPr>
            </a:br>
            <a:r>
              <a:rPr lang="en-GB" sz="1800">
                <a:solidFill>
                  <a:srgbClr val="191919"/>
                </a:solidFill>
              </a:rPr>
              <a:t>/ output</a:t>
            </a:r>
          </a:p>
        </p:txBody>
      </p:sp>
      <p:grpSp>
        <p:nvGrpSpPr>
          <p:cNvPr id="21515" name="Grouper 42"/>
          <p:cNvGrpSpPr>
            <a:grpSpLocks/>
          </p:cNvGrpSpPr>
          <p:nvPr/>
        </p:nvGrpSpPr>
        <p:grpSpPr bwMode="auto">
          <a:xfrm flipH="1">
            <a:off x="1843088" y="2841625"/>
            <a:ext cx="230187" cy="304800"/>
            <a:chOff x="7924800" y="1143794"/>
            <a:chExt cx="229394" cy="304800"/>
          </a:xfrm>
        </p:grpSpPr>
        <p:cxnSp>
          <p:nvCxnSpPr>
            <p:cNvPr id="21520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1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516" name="Grouper 42"/>
          <p:cNvGrpSpPr>
            <a:grpSpLocks/>
          </p:cNvGrpSpPr>
          <p:nvPr/>
        </p:nvGrpSpPr>
        <p:grpSpPr bwMode="auto">
          <a:xfrm flipH="1">
            <a:off x="1843088" y="3365500"/>
            <a:ext cx="230187" cy="304800"/>
            <a:chOff x="7924800" y="1143794"/>
            <a:chExt cx="229394" cy="304800"/>
          </a:xfrm>
        </p:grpSpPr>
        <p:cxnSp>
          <p:nvCxnSpPr>
            <p:cNvPr id="21518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9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1517" name="Connecteur droit avec flèche 26"/>
          <p:cNvCxnSpPr>
            <a:cxnSpLocks noChangeShapeType="1"/>
          </p:cNvCxnSpPr>
          <p:nvPr/>
        </p:nvCxnSpPr>
        <p:spPr bwMode="auto">
          <a:xfrm>
            <a:off x="730250" y="2894013"/>
            <a:ext cx="1114425" cy="587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4896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What are Components?</a:t>
            </a:r>
          </a:p>
        </p:txBody>
      </p:sp>
      <p:sp>
        <p:nvSpPr>
          <p:cNvPr id="22530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CD6E2F-45F2-884C-BF1D-A61E724F02C3}" type="slidenum">
              <a:rPr lang="fr-FR" sz="1400">
                <a:solidFill>
                  <a:srgbClr val="191919"/>
                </a:solidFill>
              </a:rPr>
              <a:pPr eaLnBrk="1" hangingPunct="1"/>
              <a:t>28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22531" name="Rectangle 38"/>
          <p:cNvSpPr>
            <a:spLocks noChangeArrowheads="1"/>
          </p:cNvSpPr>
          <p:nvPr/>
        </p:nvSpPr>
        <p:spPr bwMode="auto">
          <a:xfrm>
            <a:off x="2071688" y="2700338"/>
            <a:ext cx="1905000" cy="969962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22532" name="Grouper 42"/>
          <p:cNvGrpSpPr>
            <a:grpSpLocks/>
          </p:cNvGrpSpPr>
          <p:nvPr/>
        </p:nvGrpSpPr>
        <p:grpSpPr bwMode="auto">
          <a:xfrm flipH="1">
            <a:off x="1843088" y="2841625"/>
            <a:ext cx="230187" cy="304800"/>
            <a:chOff x="7924800" y="1143794"/>
            <a:chExt cx="229394" cy="304800"/>
          </a:xfrm>
        </p:grpSpPr>
        <p:cxnSp>
          <p:nvCxnSpPr>
            <p:cNvPr id="22583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4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533" name="Grouper 45"/>
          <p:cNvGrpSpPr>
            <a:grpSpLocks/>
          </p:cNvGrpSpPr>
          <p:nvPr/>
        </p:nvGrpSpPr>
        <p:grpSpPr bwMode="auto">
          <a:xfrm>
            <a:off x="3978275" y="3005138"/>
            <a:ext cx="230188" cy="304800"/>
            <a:chOff x="7924800" y="1143794"/>
            <a:chExt cx="229394" cy="304800"/>
          </a:xfrm>
        </p:grpSpPr>
        <p:cxnSp>
          <p:nvCxnSpPr>
            <p:cNvPr id="22581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2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4" name="ZoneTexte 75"/>
          <p:cNvSpPr txBox="1">
            <a:spLocks noChangeArrowheads="1"/>
          </p:cNvSpPr>
          <p:nvPr/>
        </p:nvSpPr>
        <p:spPr bwMode="auto">
          <a:xfrm>
            <a:off x="2303463" y="3001963"/>
            <a:ext cx="168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22535" name="ZoneTexte 88"/>
          <p:cNvSpPr txBox="1">
            <a:spLocks noChangeArrowheads="1"/>
          </p:cNvSpPr>
          <p:nvPr/>
        </p:nvSpPr>
        <p:spPr bwMode="auto">
          <a:xfrm>
            <a:off x="2073275" y="2700338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sp>
        <p:nvSpPr>
          <p:cNvPr id="22536" name="Rectangle 38"/>
          <p:cNvSpPr>
            <a:spLocks noChangeArrowheads="1"/>
          </p:cNvSpPr>
          <p:nvPr/>
        </p:nvSpPr>
        <p:spPr bwMode="auto">
          <a:xfrm>
            <a:off x="5203825" y="2700338"/>
            <a:ext cx="1905000" cy="969962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22537" name="Grouper 42"/>
          <p:cNvGrpSpPr>
            <a:grpSpLocks/>
          </p:cNvGrpSpPr>
          <p:nvPr/>
        </p:nvGrpSpPr>
        <p:grpSpPr bwMode="auto">
          <a:xfrm flipH="1">
            <a:off x="4975225" y="3001963"/>
            <a:ext cx="230188" cy="304800"/>
            <a:chOff x="7924800" y="1143794"/>
            <a:chExt cx="229394" cy="304800"/>
          </a:xfrm>
        </p:grpSpPr>
        <p:cxnSp>
          <p:nvCxnSpPr>
            <p:cNvPr id="22579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80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538" name="Grouper 45"/>
          <p:cNvGrpSpPr>
            <a:grpSpLocks/>
          </p:cNvGrpSpPr>
          <p:nvPr/>
        </p:nvGrpSpPr>
        <p:grpSpPr bwMode="auto">
          <a:xfrm>
            <a:off x="7110413" y="3005138"/>
            <a:ext cx="230187" cy="304800"/>
            <a:chOff x="7924800" y="1143794"/>
            <a:chExt cx="229394" cy="304800"/>
          </a:xfrm>
        </p:grpSpPr>
        <p:cxnSp>
          <p:nvCxnSpPr>
            <p:cNvPr id="22577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8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539" name="ZoneTexte 75"/>
          <p:cNvSpPr txBox="1">
            <a:spLocks noChangeArrowheads="1"/>
          </p:cNvSpPr>
          <p:nvPr/>
        </p:nvSpPr>
        <p:spPr bwMode="auto">
          <a:xfrm>
            <a:off x="5435600" y="3001963"/>
            <a:ext cx="1685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22540" name="ZoneTexte 88"/>
          <p:cNvSpPr txBox="1">
            <a:spLocks noChangeArrowheads="1"/>
          </p:cNvSpPr>
          <p:nvPr/>
        </p:nvSpPr>
        <p:spPr bwMode="auto">
          <a:xfrm>
            <a:off x="5205413" y="2700338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cxnSp>
        <p:nvCxnSpPr>
          <p:cNvPr id="22541" name="Connecteur en angle 49"/>
          <p:cNvCxnSpPr>
            <a:cxnSpLocks noChangeShapeType="1"/>
          </p:cNvCxnSpPr>
          <p:nvPr/>
        </p:nvCxnSpPr>
        <p:spPr bwMode="auto">
          <a:xfrm>
            <a:off x="4206875" y="3163888"/>
            <a:ext cx="769938" cy="47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Connecteur droit 62"/>
          <p:cNvCxnSpPr>
            <a:cxnSpLocks noChangeShapeType="1"/>
          </p:cNvCxnSpPr>
          <p:nvPr/>
        </p:nvCxnSpPr>
        <p:spPr bwMode="auto">
          <a:xfrm rot="16200000" flipH="1">
            <a:off x="4429125" y="301466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Connecteur droit 64"/>
          <p:cNvCxnSpPr>
            <a:cxnSpLocks noChangeShapeType="1"/>
          </p:cNvCxnSpPr>
          <p:nvPr/>
        </p:nvCxnSpPr>
        <p:spPr bwMode="auto">
          <a:xfrm rot="5400000">
            <a:off x="4428331" y="317103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4" name="Grouper 42"/>
          <p:cNvGrpSpPr>
            <a:grpSpLocks/>
          </p:cNvGrpSpPr>
          <p:nvPr/>
        </p:nvGrpSpPr>
        <p:grpSpPr bwMode="auto">
          <a:xfrm flipH="1">
            <a:off x="1843088" y="3365500"/>
            <a:ext cx="230187" cy="304800"/>
            <a:chOff x="7924800" y="1143794"/>
            <a:chExt cx="229394" cy="304800"/>
          </a:xfrm>
        </p:grpSpPr>
        <p:cxnSp>
          <p:nvCxnSpPr>
            <p:cNvPr id="22575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6" name="Grouper 75"/>
          <p:cNvGrpSpPr>
            <a:grpSpLocks/>
          </p:cNvGrpSpPr>
          <p:nvPr/>
        </p:nvGrpSpPr>
        <p:grpSpPr bwMode="auto">
          <a:xfrm>
            <a:off x="803275" y="2286000"/>
            <a:ext cx="7445375" cy="1854200"/>
            <a:chOff x="802744" y="2286000"/>
            <a:chExt cx="7445376" cy="1854200"/>
          </a:xfrm>
        </p:grpSpPr>
        <p:sp>
          <p:nvSpPr>
            <p:cNvPr id="22548" name="Rectangle 3"/>
            <p:cNvSpPr>
              <a:spLocks noChangeArrowheads="1"/>
            </p:cNvSpPr>
            <p:nvPr/>
          </p:nvSpPr>
          <p:spPr bwMode="auto">
            <a:xfrm>
              <a:off x="1032932" y="2325688"/>
              <a:ext cx="6985001" cy="1814512"/>
            </a:xfrm>
            <a:prstGeom prst="rect">
              <a:avLst/>
            </a:prstGeom>
            <a:noFill/>
            <a:ln w="38100">
              <a:solidFill>
                <a:srgbClr val="1A0C5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hangingPunct="0"/>
              <a:endParaRPr lang="en-GB" sz="2400">
                <a:solidFill>
                  <a:srgbClr val="191919"/>
                </a:solidFill>
              </a:endParaRPr>
            </a:p>
          </p:txBody>
        </p:sp>
        <p:grpSp>
          <p:nvGrpSpPr>
            <p:cNvPr id="22549" name="Grouper 4"/>
            <p:cNvGrpSpPr>
              <a:grpSpLocks/>
            </p:cNvGrpSpPr>
            <p:nvPr/>
          </p:nvGrpSpPr>
          <p:grpSpPr bwMode="auto">
            <a:xfrm>
              <a:off x="8017933" y="2779449"/>
              <a:ext cx="230187" cy="304800"/>
              <a:chOff x="7924800" y="1143794"/>
              <a:chExt cx="229394" cy="304800"/>
            </a:xfrm>
          </p:grpSpPr>
          <p:cxnSp>
            <p:nvCxnSpPr>
              <p:cNvPr id="22573" name="Connecteur droit 5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74" name="Connecteur droit 6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550" name="Grouper 10"/>
            <p:cNvGrpSpPr>
              <a:grpSpLocks/>
            </p:cNvGrpSpPr>
            <p:nvPr/>
          </p:nvGrpSpPr>
          <p:grpSpPr bwMode="auto">
            <a:xfrm flipH="1">
              <a:off x="802744" y="2839184"/>
              <a:ext cx="230188" cy="304800"/>
              <a:chOff x="7924800" y="1143794"/>
              <a:chExt cx="229394" cy="304800"/>
            </a:xfrm>
          </p:grpSpPr>
          <p:cxnSp>
            <p:nvCxnSpPr>
              <p:cNvPr id="22571" name="Connecteur droit 11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72" name="Connecteur droit 12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551" name="Grouper 13"/>
            <p:cNvGrpSpPr>
              <a:grpSpLocks/>
            </p:cNvGrpSpPr>
            <p:nvPr/>
          </p:nvGrpSpPr>
          <p:grpSpPr bwMode="auto">
            <a:xfrm flipH="1">
              <a:off x="802744" y="3372380"/>
              <a:ext cx="228600" cy="304800"/>
              <a:chOff x="7924800" y="1143794"/>
              <a:chExt cx="229394" cy="304800"/>
            </a:xfrm>
          </p:grpSpPr>
          <p:cxnSp>
            <p:nvCxnSpPr>
              <p:cNvPr id="22569" name="Connecteur droit 1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70" name="Connecteur droit 1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552" name="Grouper 23"/>
            <p:cNvGrpSpPr>
              <a:grpSpLocks/>
            </p:cNvGrpSpPr>
            <p:nvPr/>
          </p:nvGrpSpPr>
          <p:grpSpPr bwMode="auto">
            <a:xfrm flipH="1">
              <a:off x="7784570" y="2782624"/>
              <a:ext cx="230188" cy="304800"/>
              <a:chOff x="7924800" y="1143794"/>
              <a:chExt cx="229394" cy="304800"/>
            </a:xfrm>
          </p:grpSpPr>
          <p:cxnSp>
            <p:nvCxnSpPr>
              <p:cNvPr id="22567" name="Connecteur droit 2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8" name="Connecteur droit 2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553" name="Connecteur en angle 49"/>
            <p:cNvCxnSpPr>
              <a:cxnSpLocks noChangeShapeType="1"/>
            </p:cNvCxnSpPr>
            <p:nvPr/>
          </p:nvCxnSpPr>
          <p:spPr bwMode="auto">
            <a:xfrm>
              <a:off x="1220794" y="2994813"/>
              <a:ext cx="622562" cy="847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2554" name="Grouper 76"/>
            <p:cNvGrpSpPr>
              <a:grpSpLocks/>
            </p:cNvGrpSpPr>
            <p:nvPr/>
          </p:nvGrpSpPr>
          <p:grpSpPr bwMode="auto">
            <a:xfrm>
              <a:off x="7340323" y="2943966"/>
              <a:ext cx="444247" cy="224684"/>
              <a:chOff x="1681958" y="3658394"/>
              <a:chExt cx="719136" cy="1027906"/>
            </a:xfrm>
          </p:grpSpPr>
          <p:cxnSp>
            <p:nvCxnSpPr>
              <p:cNvPr id="22565" name="Connecteur en angle 7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6" name="Connecteur en angle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555" name="ZoneTexte 92"/>
            <p:cNvSpPr txBox="1">
              <a:spLocks noChangeArrowheads="1"/>
            </p:cNvSpPr>
            <p:nvPr/>
          </p:nvSpPr>
          <p:spPr bwMode="auto">
            <a:xfrm>
              <a:off x="1460500" y="2286000"/>
              <a:ext cx="2238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solidFill>
                    <a:srgbClr val="191919"/>
                  </a:solidFill>
                </a:rPr>
                <a:t>Composite component</a:t>
              </a:r>
            </a:p>
          </p:txBody>
        </p:sp>
        <p:grpSp>
          <p:nvGrpSpPr>
            <p:cNvPr id="22556" name="Grouper 45"/>
            <p:cNvGrpSpPr>
              <a:grpSpLocks/>
            </p:cNvGrpSpPr>
            <p:nvPr/>
          </p:nvGrpSpPr>
          <p:grpSpPr bwMode="auto">
            <a:xfrm>
              <a:off x="1031344" y="2845327"/>
              <a:ext cx="230187" cy="304800"/>
              <a:chOff x="7924800" y="1143794"/>
              <a:chExt cx="229394" cy="304800"/>
            </a:xfrm>
          </p:grpSpPr>
          <p:cxnSp>
            <p:nvCxnSpPr>
              <p:cNvPr id="22563" name="Connecteur droit 4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4" name="Connecteur droit 4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557" name="Grouper 45"/>
            <p:cNvGrpSpPr>
              <a:grpSpLocks/>
            </p:cNvGrpSpPr>
            <p:nvPr/>
          </p:nvGrpSpPr>
          <p:grpSpPr bwMode="auto">
            <a:xfrm>
              <a:off x="1029750" y="3361266"/>
              <a:ext cx="230187" cy="304800"/>
              <a:chOff x="7924800" y="1143794"/>
              <a:chExt cx="229394" cy="304800"/>
            </a:xfrm>
          </p:grpSpPr>
          <p:cxnSp>
            <p:nvCxnSpPr>
              <p:cNvPr id="22561" name="Connecteur droit 4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62" name="Connecteur droit 4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22558" name="Connecteur en angle 49"/>
            <p:cNvCxnSpPr>
              <a:cxnSpLocks noChangeShapeType="1"/>
            </p:cNvCxnSpPr>
            <p:nvPr/>
          </p:nvCxnSpPr>
          <p:spPr bwMode="auto">
            <a:xfrm>
              <a:off x="1261531" y="3504399"/>
              <a:ext cx="622562" cy="847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9" name="Connecteur droit 62"/>
            <p:cNvCxnSpPr>
              <a:cxnSpLocks noChangeShapeType="1"/>
            </p:cNvCxnSpPr>
            <p:nvPr/>
          </p:nvCxnSpPr>
          <p:spPr bwMode="auto">
            <a:xfrm rot="16200000" flipH="1">
              <a:off x="1458913" y="3369999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0" name="Connecteur droit 64"/>
            <p:cNvCxnSpPr>
              <a:cxnSpLocks noChangeShapeType="1"/>
            </p:cNvCxnSpPr>
            <p:nvPr/>
          </p:nvCxnSpPr>
          <p:spPr bwMode="auto">
            <a:xfrm rot="5400000">
              <a:off x="1458120" y="3526367"/>
              <a:ext cx="157162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7" name="Rectangle à coins arrondis 56"/>
          <p:cNvSpPr/>
          <p:nvPr/>
        </p:nvSpPr>
        <p:spPr bwMode="auto">
          <a:xfrm>
            <a:off x="228600" y="4362450"/>
            <a:ext cx="8712200" cy="1944688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>
              <a:buFont typeface="Wingdings" charset="2"/>
              <a:buChar char="Ø"/>
              <a:defRPr/>
            </a:pPr>
            <a:r>
              <a:rPr lang="en-GB" sz="2400" b="1" dirty="0"/>
              <a:t>Grid Component Model (GCM) </a:t>
            </a:r>
            <a:endParaRPr lang="en-GB" sz="2400" b="1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GB" sz="2400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An extension of Fractal for Distributed computing</a:t>
            </a:r>
          </a:p>
          <a:p>
            <a:pPr algn="ctr">
              <a:defRPr/>
            </a:pPr>
            <a:endParaRPr lang="en-GB" sz="2400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8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5522913"/>
            <a:ext cx="28908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0" y="6327775"/>
            <a:ext cx="88265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r-FR" sz="1600" b="1" dirty="0"/>
              <a:t>GCM: A </a:t>
            </a:r>
            <a:r>
              <a:rPr lang="fr-FR" sz="1600" b="1" dirty="0" err="1"/>
              <a:t>Grid</a:t>
            </a:r>
            <a:r>
              <a:rPr lang="fr-FR" sz="1600" b="1" dirty="0"/>
              <a:t> Extension to Fractal  for </a:t>
            </a:r>
            <a:r>
              <a:rPr lang="fr-FR" sz="1600" b="1" dirty="0" err="1"/>
              <a:t>Autonomous</a:t>
            </a:r>
            <a:r>
              <a:rPr lang="fr-FR" sz="1600" b="1" dirty="0"/>
              <a:t> </a:t>
            </a:r>
            <a:r>
              <a:rPr lang="fr-FR" sz="1600" b="1" dirty="0" err="1"/>
              <a:t>Distributed</a:t>
            </a:r>
            <a:r>
              <a:rPr lang="fr-FR" sz="1600" b="1" dirty="0"/>
              <a:t> Components</a:t>
            </a:r>
            <a:r>
              <a:rPr lang="fr-FR" sz="1600" dirty="0"/>
              <a:t> - F. </a:t>
            </a:r>
            <a:r>
              <a:rPr lang="fr-FR" sz="1600" dirty="0" err="1"/>
              <a:t>Baude</a:t>
            </a:r>
            <a:r>
              <a:rPr lang="fr-FR" sz="1600" dirty="0"/>
              <a:t>, D. </a:t>
            </a:r>
            <a:r>
              <a:rPr lang="fr-FR" sz="1600" dirty="0" err="1"/>
              <a:t>Caromel</a:t>
            </a:r>
            <a:r>
              <a:rPr lang="fr-FR" sz="1600" dirty="0"/>
              <a:t>, C. Dalmasso, M. </a:t>
            </a:r>
            <a:r>
              <a:rPr lang="fr-FR" sz="1600" dirty="0" err="1"/>
              <a:t>Danelutto</a:t>
            </a:r>
            <a:r>
              <a:rPr lang="fr-FR" sz="1600" dirty="0"/>
              <a:t>, V. </a:t>
            </a:r>
            <a:r>
              <a:rPr lang="fr-FR" sz="1600" dirty="0" err="1"/>
              <a:t>Getov</a:t>
            </a:r>
            <a:r>
              <a:rPr lang="fr-FR" sz="1600" dirty="0"/>
              <a:t>, L. Henrio, C. Pérez - </a:t>
            </a:r>
            <a:r>
              <a:rPr lang="fr-FR" sz="1600" i="1" dirty="0" err="1"/>
              <a:t>Annals</a:t>
            </a:r>
            <a:r>
              <a:rPr lang="fr-FR" sz="1600" i="1" dirty="0"/>
              <a:t> of Telecom.</a:t>
            </a:r>
            <a:r>
              <a:rPr lang="fr-FR" sz="1600" dirty="0"/>
              <a:t> - 2008</a:t>
            </a:r>
            <a:r>
              <a:rPr lang="fr-FR" sz="1600" i="1" dirty="0"/>
              <a:t/>
            </a:r>
            <a:br>
              <a:rPr lang="fr-FR" sz="1600" i="1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876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GCM: “Asynchronous” Fractal Components</a:t>
            </a:r>
          </a:p>
        </p:txBody>
      </p:sp>
      <p:sp>
        <p:nvSpPr>
          <p:cNvPr id="84994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Add 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distribution to Fractal components</a:t>
            </a:r>
          </a:p>
          <a:p>
            <a:pPr marL="457200" lvl="1" indent="0">
              <a:buNone/>
            </a:pPr>
            <a:r>
              <a:rPr lang="en-GB" dirty="0">
                <a:latin typeface="Arial" charset="0"/>
                <a:ea typeface="ＭＳ Ｐゴシック" charset="0"/>
              </a:rPr>
              <a:t>Many-to-many communications</a:t>
            </a:r>
          </a:p>
          <a:p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ProActive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/GCM </a:t>
            </a:r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m</a:t>
            </a:r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plemented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in the </a:t>
            </a:r>
            <a:r>
              <a:rPr lang="en-GB" dirty="0" err="1">
                <a:latin typeface="Arial" charset="0"/>
                <a:ea typeface="ＭＳ Ｐゴシック" charset="0"/>
                <a:cs typeface="ＭＳ Ｐゴシック" charset="0"/>
              </a:rPr>
              <a:t>GridCOMP</a:t>
            </a:r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 European </a:t>
            </a: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project, </a:t>
            </a:r>
            <a:r>
              <a:rPr lang="en-GB" dirty="0" err="1" smtClean="0">
                <a:latin typeface="Arial" charset="0"/>
                <a:ea typeface="ＭＳ Ｐゴシック" charset="0"/>
                <a:cs typeface="ＭＳ Ｐゴシック" charset="0"/>
              </a:rPr>
              <a:t>basedon</a:t>
            </a:r>
            <a:r>
              <a:rPr lang="en-GB" dirty="0" smtClean="0">
                <a:latin typeface="Arial" charset="0"/>
                <a:ea typeface="ＭＳ Ｐゴシック" charset="0"/>
                <a:cs typeface="ＭＳ Ｐゴシック" charset="0"/>
              </a:rPr>
              <a:t> active objects:</a:t>
            </a: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fr-FR" dirty="0" smtClean="0">
                <a:latin typeface="Arial" charset="0"/>
                <a:ea typeface="ＭＳ Ｐゴシック" charset="0"/>
              </a:rPr>
              <a:t>N</a:t>
            </a:r>
            <a:r>
              <a:rPr lang="en-GB" dirty="0" smtClean="0">
                <a:latin typeface="Arial" charset="0"/>
                <a:ea typeface="ＭＳ Ｐゴシック" charset="0"/>
              </a:rPr>
              <a:t>o </a:t>
            </a:r>
            <a:r>
              <a:rPr lang="en-GB" dirty="0">
                <a:latin typeface="Arial" charset="0"/>
                <a:ea typeface="ＭＳ Ｐゴシック" charset="0"/>
              </a:rPr>
              <a:t>shared memory between components</a:t>
            </a:r>
          </a:p>
          <a:p>
            <a:pPr lvl="1"/>
            <a:r>
              <a:rPr lang="en-GB" dirty="0">
                <a:latin typeface="Arial" charset="0"/>
                <a:ea typeface="ＭＳ Ｐゴシック" charset="0"/>
              </a:rPr>
              <a:t>Components evolve asynchronously</a:t>
            </a:r>
          </a:p>
          <a:p>
            <a:pPr lvl="1"/>
            <a:r>
              <a:rPr lang="en-GB" dirty="0">
                <a:latin typeface="Arial" charset="0"/>
                <a:ea typeface="ＭＳ Ｐゴシック" charset="0"/>
              </a:rPr>
              <a:t>Components communicate by request/replies (Futures) </a:t>
            </a:r>
          </a:p>
        </p:txBody>
      </p:sp>
    </p:spTree>
    <p:extLst>
      <p:ext uri="{BB962C8B-B14F-4D97-AF65-F5344CB8AC3E}">
        <p14:creationId xmlns:p14="http://schemas.microsoft.com/office/powerpoint/2010/main" val="244531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My objective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54000" y="1295400"/>
            <a:ext cx="8618538" cy="457200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Font typeface="Arial" charset="0"/>
              <a:buNone/>
              <a:defRPr/>
            </a:pPr>
            <a:r>
              <a:rPr lang="fr-FR" b="1" dirty="0" smtClean="0"/>
              <a:t>Help the programmer </a:t>
            </a:r>
            <a:r>
              <a:rPr lang="fr-FR" b="1" dirty="0" err="1" smtClean="0"/>
              <a:t>write</a:t>
            </a:r>
            <a:r>
              <a:rPr lang="fr-FR" b="1" dirty="0" smtClean="0"/>
              <a:t>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i="1" dirty="0" smtClean="0"/>
              <a:t>correct </a:t>
            </a:r>
            <a:r>
              <a:rPr lang="fr-FR" b="1" i="1" dirty="0" err="1" smtClean="0"/>
              <a:t>distributed</a:t>
            </a:r>
            <a:r>
              <a:rPr lang="fr-FR" b="1" i="1" dirty="0" smtClean="0"/>
              <a:t> </a:t>
            </a:r>
            <a:r>
              <a:rPr lang="fr-FR" b="1" i="1" dirty="0" smtClean="0"/>
              <a:t>applications </a:t>
            </a:r>
            <a:br>
              <a:rPr lang="fr-FR" b="1" i="1" dirty="0" smtClean="0"/>
            </a:br>
            <a:r>
              <a:rPr lang="fr-FR" b="1" i="1" dirty="0" smtClean="0"/>
              <a:t>and </a:t>
            </a:r>
            <a:r>
              <a:rPr lang="fr-FR" b="1" i="1" dirty="0" err="1" smtClean="0"/>
              <a:t>run</a:t>
            </a:r>
            <a:r>
              <a:rPr lang="fr-FR" b="1" i="1" dirty="0" smtClean="0"/>
              <a:t> </a:t>
            </a:r>
            <a:r>
              <a:rPr lang="fr-FR" b="1" i="1" dirty="0" err="1" smtClean="0"/>
              <a:t>them</a:t>
            </a:r>
            <a:r>
              <a:rPr lang="fr-FR" b="1" i="1" dirty="0" smtClean="0"/>
              <a:t> </a:t>
            </a:r>
            <a:r>
              <a:rPr lang="fr-FR" b="1" i="1" dirty="0" err="1" smtClean="0"/>
              <a:t>safely</a:t>
            </a:r>
            <a:r>
              <a:rPr lang="fr-FR" b="1" i="1" dirty="0" smtClean="0"/>
              <a:t>.</a:t>
            </a:r>
          </a:p>
          <a:p>
            <a:pPr marL="0" indent="0" algn="ctr">
              <a:buFont typeface="Arial" charset="0"/>
              <a:buNone/>
              <a:defRPr/>
            </a:pPr>
            <a:endParaRPr lang="fr-FR" b="1" i="1" dirty="0" smtClean="0"/>
          </a:p>
          <a:p>
            <a:pPr>
              <a:lnSpc>
                <a:spcPct val="110000"/>
              </a:lnSpc>
              <a:defRPr/>
            </a:pPr>
            <a:r>
              <a:rPr lang="fr-FR" dirty="0" smtClean="0"/>
              <a:t>By </a:t>
            </a:r>
            <a:r>
              <a:rPr lang="fr-FR" dirty="0" err="1" smtClean="0"/>
              <a:t>designing</a:t>
            </a:r>
            <a:r>
              <a:rPr lang="fr-FR" dirty="0" smtClean="0"/>
              <a:t> </a:t>
            </a:r>
            <a:r>
              <a:rPr lang="fr-FR" b="1" dirty="0" err="1" smtClean="0"/>
              <a:t>languages</a:t>
            </a:r>
            <a:r>
              <a:rPr lang="fr-FR" dirty="0" smtClean="0"/>
              <a:t> and </a:t>
            </a:r>
            <a:r>
              <a:rPr lang="fr-FR" b="1" dirty="0" smtClean="0"/>
              <a:t>middlewares</a:t>
            </a:r>
          </a:p>
          <a:p>
            <a:pPr>
              <a:lnSpc>
                <a:spcPct val="110000"/>
              </a:lnSpc>
              <a:defRPr/>
            </a:pPr>
            <a:r>
              <a:rPr lang="fr-FR" dirty="0" smtClean="0"/>
              <a:t>By </a:t>
            </a:r>
            <a:r>
              <a:rPr lang="fr-FR" dirty="0" err="1" smtClean="0"/>
              <a:t>proving</a:t>
            </a:r>
            <a:r>
              <a:rPr lang="fr-FR" dirty="0" smtClean="0"/>
              <a:t> </a:t>
            </a:r>
            <a:r>
              <a:rPr lang="fr-FR" dirty="0" err="1" smtClean="0"/>
              <a:t>their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dirty="0" smtClean="0"/>
          </a:p>
          <a:p>
            <a:pPr>
              <a:lnSpc>
                <a:spcPct val="110000"/>
              </a:lnSpc>
              <a:defRPr/>
            </a:pPr>
            <a:r>
              <a:rPr lang="fr-FR" dirty="0" smtClean="0"/>
              <a:t>By </a:t>
            </a:r>
            <a:r>
              <a:rPr lang="fr-FR" dirty="0" err="1" smtClean="0"/>
              <a:t>providing</a:t>
            </a:r>
            <a:r>
              <a:rPr lang="fr-FR" dirty="0" smtClean="0"/>
              <a:t> </a:t>
            </a:r>
            <a:r>
              <a:rPr lang="fr-FR" dirty="0" err="1" smtClean="0"/>
              <a:t>tools</a:t>
            </a:r>
            <a:r>
              <a:rPr lang="fr-FR" dirty="0" smtClean="0"/>
              <a:t> to support </a:t>
            </a:r>
            <a:r>
              <a:rPr lang="fr-FR" dirty="0" smtClean="0"/>
              <a:t>the </a:t>
            </a:r>
            <a:r>
              <a:rPr lang="fr-FR" dirty="0" err="1" smtClean="0"/>
              <a:t>development</a:t>
            </a:r>
            <a:r>
              <a:rPr lang="fr-FR" dirty="0" smtClean="0"/>
              <a:t> and proof of correct programs</a:t>
            </a:r>
          </a:p>
          <a:p>
            <a:pPr>
              <a:defRPr/>
            </a:pPr>
            <a:endParaRPr lang="fr-FR" dirty="0" smtClean="0"/>
          </a:p>
          <a:p>
            <a:pPr>
              <a:defRPr/>
            </a:pPr>
            <a:endParaRPr lang="fr-FR" dirty="0"/>
          </a:p>
          <a:p>
            <a:pPr marL="0" indent="0" algn="ctr">
              <a:buFont typeface="Arial" charset="0"/>
              <a:buNone/>
              <a:defRPr/>
            </a:pPr>
            <a:endParaRPr lang="fr-FR" dirty="0"/>
          </a:p>
        </p:txBody>
      </p:sp>
      <p:sp>
        <p:nvSpPr>
          <p:cNvPr id="12291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xfrm>
            <a:off x="7467600" y="6477000"/>
            <a:ext cx="1676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5A8416-EE17-B64E-9051-C77B66534753}" type="slidenum">
              <a:rPr lang="fr-FR" sz="1400">
                <a:solidFill>
                  <a:srgbClr val="191919"/>
                </a:solidFill>
              </a:rPr>
              <a:pPr eaLnBrk="1" hangingPunct="1"/>
              <a:t>3</a:t>
            </a:fld>
            <a:endParaRPr lang="fr-FR" sz="140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0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Discussion: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what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is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a Good size for a</a:t>
            </a:r>
            <a:br>
              <a:rPr lang="fr-FR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(primitive) Component?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fr-FR" dirty="0" smtClean="0"/>
              <a:t>Not a strict </a:t>
            </a:r>
            <a:r>
              <a:rPr lang="fr-FR" dirty="0" err="1" smtClean="0"/>
              <a:t>requirement</a:t>
            </a:r>
            <a:r>
              <a:rPr lang="fr-FR" dirty="0" smtClean="0"/>
              <a:t>, but </a:t>
            </a:r>
            <a:r>
              <a:rPr lang="fr-FR" dirty="0" err="1" smtClean="0"/>
              <a:t>somehow</a:t>
            </a:r>
            <a:r>
              <a:rPr lang="fr-FR" dirty="0" smtClean="0"/>
              <a:t> </a:t>
            </a:r>
            <a:r>
              <a:rPr lang="fr-FR" dirty="0" err="1" smtClean="0"/>
              <a:t>imposed</a:t>
            </a:r>
            <a:r>
              <a:rPr lang="fr-FR" dirty="0" smtClean="0"/>
              <a:t> by the model design</a:t>
            </a:r>
          </a:p>
          <a:p>
            <a:pPr>
              <a:lnSpc>
                <a:spcPct val="110000"/>
              </a:lnSpc>
              <a:defRPr/>
            </a:pPr>
            <a:r>
              <a:rPr lang="fr-FR" dirty="0" err="1" smtClean="0"/>
              <a:t>According</a:t>
            </a:r>
            <a:r>
              <a:rPr lang="fr-FR" dirty="0" smtClean="0"/>
              <a:t> to CCA or SCA, a </a:t>
            </a:r>
            <a:r>
              <a:rPr lang="fr-FR" i="1" dirty="0" smtClean="0"/>
              <a:t>service </a:t>
            </a:r>
            <a:r>
              <a:rPr lang="fr-FR" dirty="0" smtClean="0"/>
              <a:t>(a component </a:t>
            </a:r>
            <a:r>
              <a:rPr lang="fr-FR" dirty="0" err="1" smtClean="0"/>
              <a:t>contains</a:t>
            </a:r>
            <a:r>
              <a:rPr lang="fr-FR" dirty="0" smtClean="0"/>
              <a:t> a </a:t>
            </a:r>
            <a:r>
              <a:rPr lang="fr-FR" dirty="0" err="1" smtClean="0"/>
              <a:t>provided</a:t>
            </a:r>
            <a:r>
              <a:rPr lang="fr-FR" dirty="0" smtClean="0"/>
              <a:t> business </a:t>
            </a:r>
            <a:r>
              <a:rPr lang="fr-FR" dirty="0" err="1" smtClean="0"/>
              <a:t>function</a:t>
            </a:r>
            <a:r>
              <a:rPr lang="fr-FR" dirty="0" smtClean="0"/>
              <a:t>)</a:t>
            </a:r>
          </a:p>
          <a:p>
            <a:pPr>
              <a:lnSpc>
                <a:spcPct val="110000"/>
              </a:lnSpc>
              <a:defRPr/>
            </a:pPr>
            <a:r>
              <a:rPr lang="fr-FR" dirty="0" err="1" smtClean="0"/>
              <a:t>According</a:t>
            </a:r>
            <a:r>
              <a:rPr lang="fr-FR" dirty="0" smtClean="0"/>
              <a:t> to Fractal, a </a:t>
            </a:r>
            <a:r>
              <a:rPr lang="fr-FR" i="1" dirty="0" smtClean="0"/>
              <a:t>few </a:t>
            </a:r>
            <a:r>
              <a:rPr lang="fr-FR" i="1" dirty="0" err="1" smtClean="0"/>
              <a:t>objects</a:t>
            </a:r>
            <a:r>
              <a:rPr lang="fr-FR" i="1" dirty="0" smtClean="0"/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fr-FR" dirty="0" err="1" smtClean="0"/>
              <a:t>According</a:t>
            </a:r>
            <a:r>
              <a:rPr lang="fr-FR" dirty="0" smtClean="0"/>
              <a:t> to GCM, a </a:t>
            </a:r>
            <a:r>
              <a:rPr lang="fr-FR" i="1" dirty="0" err="1" smtClean="0"/>
              <a:t>process</a:t>
            </a:r>
            <a:endParaRPr lang="fr-FR" i="1" dirty="0"/>
          </a:p>
        </p:txBody>
      </p:sp>
      <p:sp>
        <p:nvSpPr>
          <p:cNvPr id="23555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7340600" y="6477000"/>
            <a:ext cx="16764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096372D-717E-AB4E-9612-DF6E62664AF5}" type="slidenum">
              <a:rPr lang="fr-FR" sz="1400">
                <a:solidFill>
                  <a:srgbClr val="191919"/>
                </a:solidFill>
              </a:rPr>
              <a:pPr eaLnBrk="1" hangingPunct="1"/>
              <a:t>30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228600" y="4222750"/>
            <a:ext cx="8712200" cy="1944688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 algn="ctr"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In GCM/</a:t>
            </a:r>
            <a:r>
              <a:rPr lang="en-GB" sz="2400" i="1" dirty="0" err="1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ProActive</a:t>
            </a: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</a:p>
          <a:p>
            <a:pPr algn="ctr">
              <a:defRPr/>
            </a:pPr>
            <a:endParaRPr lang="en-GB" sz="2400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1 Component (data/code unit) </a:t>
            </a:r>
          </a:p>
          <a:p>
            <a:pPr algn="ctr">
              <a:defRPr/>
            </a:pPr>
            <a: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= 1 Active object (1 thread = unit of concurrency)</a:t>
            </a:r>
            <a:b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 = 1 Location (unit of distribution)</a:t>
            </a:r>
          </a:p>
        </p:txBody>
      </p:sp>
    </p:spTree>
    <p:extLst>
      <p:ext uri="{BB962C8B-B14F-4D97-AF65-F5344CB8AC3E}">
        <p14:creationId xmlns:p14="http://schemas.microsoft.com/office/powerpoint/2010/main" val="169184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 Primitive GCM Component</a:t>
            </a:r>
          </a:p>
        </p:txBody>
      </p:sp>
      <p:sp>
        <p:nvSpPr>
          <p:cNvPr id="86018" name="Rectangle 3"/>
          <p:cNvSpPr>
            <a:spLocks noChangeArrowheads="1"/>
          </p:cNvSpPr>
          <p:nvPr/>
        </p:nvSpPr>
        <p:spPr bwMode="auto">
          <a:xfrm>
            <a:off x="1219200" y="1447800"/>
            <a:ext cx="5141913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86019" name="Grouper 8"/>
          <p:cNvGrpSpPr>
            <a:grpSpLocks/>
          </p:cNvGrpSpPr>
          <p:nvPr/>
        </p:nvGrpSpPr>
        <p:grpSpPr bwMode="auto">
          <a:xfrm>
            <a:off x="6364288" y="1960563"/>
            <a:ext cx="230187" cy="304800"/>
            <a:chOff x="7924800" y="1143794"/>
            <a:chExt cx="229394" cy="304800"/>
          </a:xfrm>
        </p:grpSpPr>
        <p:cxnSp>
          <p:nvCxnSpPr>
            <p:cNvPr id="86053" name="Connecteur droit 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4" name="Connecteur droit 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20" name="Grouper 9"/>
          <p:cNvGrpSpPr>
            <a:grpSpLocks/>
          </p:cNvGrpSpPr>
          <p:nvPr/>
        </p:nvGrpSpPr>
        <p:grpSpPr bwMode="auto">
          <a:xfrm>
            <a:off x="6361113" y="3711575"/>
            <a:ext cx="228600" cy="304800"/>
            <a:chOff x="7924800" y="1143794"/>
            <a:chExt cx="229394" cy="304800"/>
          </a:xfrm>
        </p:grpSpPr>
        <p:cxnSp>
          <p:nvCxnSpPr>
            <p:cNvPr id="86051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2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21" name="Grouper 12"/>
          <p:cNvGrpSpPr>
            <a:grpSpLocks/>
          </p:cNvGrpSpPr>
          <p:nvPr/>
        </p:nvGrpSpPr>
        <p:grpSpPr bwMode="auto">
          <a:xfrm flipH="1">
            <a:off x="992188" y="1906588"/>
            <a:ext cx="230187" cy="304800"/>
            <a:chOff x="7924800" y="1143794"/>
            <a:chExt cx="229394" cy="304800"/>
          </a:xfrm>
        </p:grpSpPr>
        <p:cxnSp>
          <p:nvCxnSpPr>
            <p:cNvPr id="86049" name="Connecteur droit 1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50" name="Connecteur droit 1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022" name="Grouper 15"/>
          <p:cNvGrpSpPr>
            <a:grpSpLocks/>
          </p:cNvGrpSpPr>
          <p:nvPr/>
        </p:nvGrpSpPr>
        <p:grpSpPr bwMode="auto">
          <a:xfrm flipH="1">
            <a:off x="993775" y="3659188"/>
            <a:ext cx="228600" cy="304800"/>
            <a:chOff x="7924800" y="1143794"/>
            <a:chExt cx="229394" cy="304800"/>
          </a:xfrm>
        </p:grpSpPr>
        <p:cxnSp>
          <p:nvCxnSpPr>
            <p:cNvPr id="86047" name="Connecteur droit 1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8" name="Connecteur droit 1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23" name="Rectangle 37"/>
          <p:cNvSpPr>
            <a:spLocks noChangeArrowheads="1"/>
          </p:cNvSpPr>
          <p:nvPr/>
        </p:nvSpPr>
        <p:spPr bwMode="auto">
          <a:xfrm>
            <a:off x="1371600" y="1754188"/>
            <a:ext cx="2743200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86024" name="Connecteur droit 39"/>
          <p:cNvCxnSpPr>
            <a:cxnSpLocks noChangeShapeType="1"/>
          </p:cNvCxnSpPr>
          <p:nvPr/>
        </p:nvCxnSpPr>
        <p:spPr bwMode="auto">
          <a:xfrm rot="5400000">
            <a:off x="1522413" y="19827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5" name="Connecteur droit 41"/>
          <p:cNvCxnSpPr>
            <a:cxnSpLocks noChangeShapeType="1"/>
          </p:cNvCxnSpPr>
          <p:nvPr/>
        </p:nvCxnSpPr>
        <p:spPr bwMode="auto">
          <a:xfrm rot="5400000">
            <a:off x="1905794" y="19819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6" name="Connecteur droit 42"/>
          <p:cNvCxnSpPr>
            <a:cxnSpLocks noChangeShapeType="1"/>
          </p:cNvCxnSpPr>
          <p:nvPr/>
        </p:nvCxnSpPr>
        <p:spPr bwMode="auto">
          <a:xfrm rot="5400000">
            <a:off x="2287587" y="19796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Connecteur droit 43"/>
          <p:cNvCxnSpPr>
            <a:cxnSpLocks noChangeShapeType="1"/>
          </p:cNvCxnSpPr>
          <p:nvPr/>
        </p:nvCxnSpPr>
        <p:spPr bwMode="auto">
          <a:xfrm rot="5400000">
            <a:off x="2670175" y="19764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Connecteur droit 44"/>
          <p:cNvCxnSpPr>
            <a:cxnSpLocks noChangeShapeType="1"/>
          </p:cNvCxnSpPr>
          <p:nvPr/>
        </p:nvCxnSpPr>
        <p:spPr bwMode="auto">
          <a:xfrm rot="5400000">
            <a:off x="3051176" y="19748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Connecteur droit 45"/>
          <p:cNvCxnSpPr>
            <a:cxnSpLocks noChangeShapeType="1"/>
          </p:cNvCxnSpPr>
          <p:nvPr/>
        </p:nvCxnSpPr>
        <p:spPr bwMode="auto">
          <a:xfrm rot="5400000">
            <a:off x="3433763" y="19716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60"/>
          <p:cNvSpPr/>
          <p:nvPr/>
        </p:nvSpPr>
        <p:spPr bwMode="auto">
          <a:xfrm>
            <a:off x="2286000" y="28956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8" name="Grouper 33"/>
          <p:cNvGrpSpPr>
            <a:grpSpLocks/>
          </p:cNvGrpSpPr>
          <p:nvPr/>
        </p:nvGrpSpPr>
        <p:grpSpPr bwMode="auto">
          <a:xfrm>
            <a:off x="3384550" y="2090738"/>
            <a:ext cx="4116388" cy="1411287"/>
            <a:chOff x="3384550" y="2055813"/>
            <a:chExt cx="5418742" cy="1446212"/>
          </a:xfrm>
        </p:grpSpPr>
        <p:cxnSp>
          <p:nvCxnSpPr>
            <p:cNvPr id="86045" name="Connecteur droit avec flèche 51"/>
            <p:cNvCxnSpPr>
              <a:cxnSpLocks noChangeShapeType="1"/>
            </p:cNvCxnSpPr>
            <p:nvPr/>
          </p:nvCxnSpPr>
          <p:spPr bwMode="auto">
            <a:xfrm>
              <a:off x="7621588" y="2055813"/>
              <a:ext cx="1181704" cy="8627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6" name="Connecteur droit avec flèche 62"/>
            <p:cNvCxnSpPr>
              <a:cxnSpLocks noChangeShapeType="1"/>
              <a:stCxn id="86032" idx="3"/>
            </p:cNvCxnSpPr>
            <p:nvPr/>
          </p:nvCxnSpPr>
          <p:spPr bwMode="auto">
            <a:xfrm flipV="1">
              <a:off x="3384550" y="2058988"/>
              <a:ext cx="4003675" cy="14430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32" name="ZoneTexte 64"/>
          <p:cNvSpPr txBox="1">
            <a:spLocks noChangeArrowheads="1"/>
          </p:cNvSpPr>
          <p:nvPr/>
        </p:nvSpPr>
        <p:spPr bwMode="auto">
          <a:xfrm>
            <a:off x="2301875" y="3316288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191919"/>
                </a:solidFill>
              </a:rPr>
              <a:t>CI.foo(p)</a:t>
            </a:r>
          </a:p>
        </p:txBody>
      </p:sp>
      <p:sp>
        <p:nvSpPr>
          <p:cNvPr id="86033" name="ZoneTexte 32"/>
          <p:cNvSpPr txBox="1">
            <a:spLocks noChangeArrowheads="1"/>
          </p:cNvSpPr>
          <p:nvPr/>
        </p:nvSpPr>
        <p:spPr bwMode="auto">
          <a:xfrm>
            <a:off x="6588125" y="162718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/>
              <a:t>CI</a:t>
            </a:r>
          </a:p>
        </p:txBody>
      </p:sp>
      <p:sp>
        <p:nvSpPr>
          <p:cNvPr id="86034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70DB10-0CDE-C84A-B73A-A888F617196F}" type="slidenum">
              <a:rPr lang="fr-FR" sz="1500">
                <a:solidFill>
                  <a:srgbClr val="191919"/>
                </a:solidFill>
              </a:rPr>
              <a:pPr eaLnBrk="1" hangingPunct="1"/>
              <a:t>31</a:t>
            </a:fld>
            <a:endParaRPr lang="fr-FR" sz="1500">
              <a:solidFill>
                <a:srgbClr val="191919"/>
              </a:solidFill>
            </a:endParaRPr>
          </a:p>
        </p:txBody>
      </p:sp>
      <p:grpSp>
        <p:nvGrpSpPr>
          <p:cNvPr id="37" name="Grouper 35"/>
          <p:cNvGrpSpPr>
            <a:grpSpLocks/>
          </p:cNvGrpSpPr>
          <p:nvPr/>
        </p:nvGrpSpPr>
        <p:grpSpPr bwMode="auto">
          <a:xfrm flipV="1">
            <a:off x="7596188" y="2808288"/>
            <a:ext cx="688975" cy="276225"/>
            <a:chOff x="1027685" y="1645429"/>
            <a:chExt cx="958607" cy="411971"/>
          </a:xfrm>
        </p:grpSpPr>
        <p:sp>
          <p:nvSpPr>
            <p:cNvPr id="86043" name="Ellipse 47"/>
            <p:cNvSpPr>
              <a:spLocks noChangeArrowheads="1"/>
            </p:cNvSpPr>
            <p:nvPr/>
          </p:nvSpPr>
          <p:spPr bwMode="auto">
            <a:xfrm>
              <a:off x="1634109" y="1645429"/>
              <a:ext cx="352183" cy="41197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hangingPunct="0"/>
              <a:endParaRPr lang="en-GB" sz="2400">
                <a:solidFill>
                  <a:srgbClr val="191919"/>
                </a:solidFill>
              </a:endParaRPr>
            </a:p>
          </p:txBody>
        </p:sp>
        <p:cxnSp>
          <p:nvCxnSpPr>
            <p:cNvPr id="86044" name="Connecteur en arc 56"/>
            <p:cNvCxnSpPr>
              <a:cxnSpLocks noChangeShapeType="1"/>
              <a:endCxn id="86043" idx="4"/>
            </p:cNvCxnSpPr>
            <p:nvPr/>
          </p:nvCxnSpPr>
          <p:spPr bwMode="auto">
            <a:xfrm>
              <a:off x="1027685" y="1868085"/>
              <a:ext cx="782515" cy="189313"/>
            </a:xfrm>
            <a:prstGeom prst="curvedConnector4">
              <a:avLst>
                <a:gd name="adj1" fmla="val 38750"/>
                <a:gd name="adj2" fmla="val 28068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36" name="Rectangle 3"/>
          <p:cNvSpPr>
            <a:spLocks noChangeArrowheads="1"/>
          </p:cNvSpPr>
          <p:nvPr/>
        </p:nvSpPr>
        <p:spPr bwMode="auto">
          <a:xfrm>
            <a:off x="7731125" y="2528888"/>
            <a:ext cx="2474913" cy="1574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86037" name="Grouper 12"/>
          <p:cNvGrpSpPr>
            <a:grpSpLocks/>
          </p:cNvGrpSpPr>
          <p:nvPr/>
        </p:nvGrpSpPr>
        <p:grpSpPr bwMode="auto">
          <a:xfrm flipH="1">
            <a:off x="7500938" y="2779713"/>
            <a:ext cx="230187" cy="304800"/>
            <a:chOff x="7924800" y="1143794"/>
            <a:chExt cx="229394" cy="304800"/>
          </a:xfrm>
        </p:grpSpPr>
        <p:cxnSp>
          <p:nvCxnSpPr>
            <p:cNvPr id="86041" name="Connecteur droit 1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042" name="Connecteur droit 1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6038" name="Rectangle 37"/>
          <p:cNvSpPr>
            <a:spLocks noChangeArrowheads="1"/>
          </p:cNvSpPr>
          <p:nvPr/>
        </p:nvSpPr>
        <p:spPr bwMode="auto">
          <a:xfrm>
            <a:off x="7945438" y="2705100"/>
            <a:ext cx="433387" cy="4556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86039" name="Rectangle 37"/>
          <p:cNvSpPr>
            <a:spLocks noChangeArrowheads="1"/>
          </p:cNvSpPr>
          <p:nvPr/>
        </p:nvSpPr>
        <p:spPr bwMode="auto">
          <a:xfrm>
            <a:off x="8378825" y="2714625"/>
            <a:ext cx="431800" cy="4556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450850" y="4224338"/>
            <a:ext cx="8262938" cy="2195512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fr-FR"/>
            </a:defPPr>
            <a:lvl1pPr marL="342900" indent="-342900">
              <a:buFont typeface="Wingdings" charset="2"/>
              <a:buChar char="Ø"/>
              <a:defRPr sz="2400" i="1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GB" dirty="0" smtClean="0"/>
              <a:t>Primitive components communicate by asynchronous requests on interfaces</a:t>
            </a:r>
          </a:p>
          <a:p>
            <a:pPr>
              <a:defRPr/>
            </a:pPr>
            <a:r>
              <a:rPr lang="en-GB" dirty="0" smtClean="0"/>
              <a:t>Components abstract away distribution and concurrency</a:t>
            </a:r>
            <a:br>
              <a:rPr lang="en-GB" dirty="0" smtClean="0"/>
            </a:br>
            <a:endParaRPr lang="en-GB" dirty="0" smtClean="0"/>
          </a:p>
          <a:p>
            <a:pPr>
              <a:defRPr/>
            </a:pPr>
            <a:r>
              <a:rPr lang="en-GB" dirty="0"/>
              <a:t>In </a:t>
            </a:r>
            <a:r>
              <a:rPr lang="en-GB" dirty="0" err="1"/>
              <a:t>ProActive</a:t>
            </a:r>
            <a:r>
              <a:rPr lang="en-GB" dirty="0"/>
              <a:t>/GCM a primitive component is an active </a:t>
            </a:r>
            <a:r>
              <a:rPr lang="en-GB" dirty="0" smtClean="0"/>
              <a:t>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147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Futures for Components</a:t>
            </a:r>
          </a:p>
        </p:txBody>
      </p:sp>
      <p:sp>
        <p:nvSpPr>
          <p:cNvPr id="24578" name="Espace réservé du numéro de diapositive 4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09548B9-2DA8-904D-A9FE-259B7AD4F4B2}" type="slidenum">
              <a:rPr lang="fr-FR" sz="1400">
                <a:solidFill>
                  <a:srgbClr val="191919"/>
                </a:solidFill>
              </a:rPr>
              <a:pPr eaLnBrk="1" hangingPunct="1"/>
              <a:t>32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36613" y="1676400"/>
            <a:ext cx="3125787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24580" name="Grouper 3"/>
          <p:cNvGrpSpPr>
            <a:grpSpLocks/>
          </p:cNvGrpSpPr>
          <p:nvPr/>
        </p:nvGrpSpPr>
        <p:grpSpPr bwMode="auto">
          <a:xfrm>
            <a:off x="3962400" y="2095500"/>
            <a:ext cx="230188" cy="304800"/>
            <a:chOff x="7924800" y="1143794"/>
            <a:chExt cx="229394" cy="304800"/>
          </a:xfrm>
        </p:grpSpPr>
        <p:cxnSp>
          <p:nvCxnSpPr>
            <p:cNvPr id="24624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5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81" name="Grouper 9"/>
          <p:cNvGrpSpPr>
            <a:grpSpLocks/>
          </p:cNvGrpSpPr>
          <p:nvPr/>
        </p:nvGrpSpPr>
        <p:grpSpPr bwMode="auto">
          <a:xfrm flipH="1">
            <a:off x="609600" y="2135188"/>
            <a:ext cx="230188" cy="304800"/>
            <a:chOff x="7924800" y="1143794"/>
            <a:chExt cx="229394" cy="304800"/>
          </a:xfrm>
        </p:grpSpPr>
        <p:cxnSp>
          <p:nvCxnSpPr>
            <p:cNvPr id="24622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3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2" name="Rectangle 16"/>
          <p:cNvSpPr>
            <a:spLocks noChangeArrowheads="1"/>
          </p:cNvSpPr>
          <p:nvPr/>
        </p:nvSpPr>
        <p:spPr bwMode="auto">
          <a:xfrm>
            <a:off x="989013" y="1982788"/>
            <a:ext cx="2290762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4583" name="Connecteur droit 17"/>
          <p:cNvCxnSpPr>
            <a:cxnSpLocks noChangeShapeType="1"/>
          </p:cNvCxnSpPr>
          <p:nvPr/>
        </p:nvCxnSpPr>
        <p:spPr bwMode="auto">
          <a:xfrm rot="5400000">
            <a:off x="1139031" y="2212182"/>
            <a:ext cx="4603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Connecteur droit 18"/>
          <p:cNvCxnSpPr>
            <a:cxnSpLocks noChangeShapeType="1"/>
          </p:cNvCxnSpPr>
          <p:nvPr/>
        </p:nvCxnSpPr>
        <p:spPr bwMode="auto">
          <a:xfrm rot="5400000">
            <a:off x="1522412" y="221138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Connecteur droit 19"/>
          <p:cNvCxnSpPr>
            <a:cxnSpLocks noChangeShapeType="1"/>
          </p:cNvCxnSpPr>
          <p:nvPr/>
        </p:nvCxnSpPr>
        <p:spPr bwMode="auto">
          <a:xfrm rot="5400000">
            <a:off x="1905000" y="220821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Connecteur droit 20"/>
          <p:cNvCxnSpPr>
            <a:cxnSpLocks noChangeShapeType="1"/>
          </p:cNvCxnSpPr>
          <p:nvPr/>
        </p:nvCxnSpPr>
        <p:spPr bwMode="auto">
          <a:xfrm rot="5400000">
            <a:off x="2286794" y="22042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Connecteur droit 21"/>
          <p:cNvCxnSpPr>
            <a:cxnSpLocks noChangeShapeType="1"/>
          </p:cNvCxnSpPr>
          <p:nvPr/>
        </p:nvCxnSpPr>
        <p:spPr bwMode="auto">
          <a:xfrm rot="5400000">
            <a:off x="2668588" y="22034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Connecteur droit 22"/>
          <p:cNvCxnSpPr>
            <a:cxnSpLocks noChangeShapeType="1"/>
          </p:cNvCxnSpPr>
          <p:nvPr/>
        </p:nvCxnSpPr>
        <p:spPr bwMode="auto">
          <a:xfrm rot="5400000">
            <a:off x="3051176" y="22002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9" name="Ellipse 23"/>
          <p:cNvSpPr>
            <a:spLocks noChangeArrowheads="1"/>
          </p:cNvSpPr>
          <p:nvPr/>
        </p:nvSpPr>
        <p:spPr bwMode="auto">
          <a:xfrm>
            <a:off x="1065213" y="20970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87425" y="3124200"/>
            <a:ext cx="1524000" cy="1485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4591" name="Connecteur droit avec flèche 28"/>
          <p:cNvCxnSpPr>
            <a:cxnSpLocks noChangeShapeType="1"/>
            <a:stCxn id="24592" idx="3"/>
          </p:cNvCxnSpPr>
          <p:nvPr/>
        </p:nvCxnSpPr>
        <p:spPr bwMode="auto">
          <a:xfrm flipV="1">
            <a:off x="2346325" y="2249488"/>
            <a:ext cx="1616075" cy="161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2" name="ZoneTexte 29"/>
          <p:cNvSpPr txBox="1">
            <a:spLocks noChangeArrowheads="1"/>
          </p:cNvSpPr>
          <p:nvPr/>
        </p:nvSpPr>
        <p:spPr bwMode="auto">
          <a:xfrm>
            <a:off x="1065213" y="3544888"/>
            <a:ext cx="12811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>
                <a:solidFill>
                  <a:srgbClr val="191919"/>
                </a:solidFill>
              </a:rPr>
              <a:t>f</a:t>
            </a:r>
            <a:r>
              <a:rPr lang="en-GB" sz="1800">
                <a:solidFill>
                  <a:srgbClr val="191919"/>
                </a:solidFill>
              </a:rPr>
              <a:t>=CI.foo(p)</a:t>
            </a:r>
            <a:br>
              <a:rPr lang="en-GB" sz="1800">
                <a:solidFill>
                  <a:srgbClr val="191919"/>
                </a:solidFill>
              </a:rPr>
            </a:br>
            <a:r>
              <a:rPr lang="fr-FR" sz="1800">
                <a:solidFill>
                  <a:srgbClr val="191919"/>
                </a:solidFill>
              </a:rPr>
              <a:t>……….</a:t>
            </a:r>
            <a:endParaRPr lang="en-GB" sz="1800">
              <a:solidFill>
                <a:srgbClr val="191919"/>
              </a:solidFill>
            </a:endParaRPr>
          </a:p>
        </p:txBody>
      </p:sp>
      <p:sp>
        <p:nvSpPr>
          <p:cNvPr id="24593" name="Rectangle 52"/>
          <p:cNvSpPr>
            <a:spLocks noChangeArrowheads="1"/>
          </p:cNvSpPr>
          <p:nvPr/>
        </p:nvSpPr>
        <p:spPr bwMode="auto">
          <a:xfrm>
            <a:off x="5314950" y="1638300"/>
            <a:ext cx="3125788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24594" name="Grouper 53"/>
          <p:cNvGrpSpPr>
            <a:grpSpLocks/>
          </p:cNvGrpSpPr>
          <p:nvPr/>
        </p:nvGrpSpPr>
        <p:grpSpPr bwMode="auto">
          <a:xfrm>
            <a:off x="8440738" y="2057400"/>
            <a:ext cx="230187" cy="304800"/>
            <a:chOff x="7924800" y="1143794"/>
            <a:chExt cx="229394" cy="304800"/>
          </a:xfrm>
        </p:grpSpPr>
        <p:cxnSp>
          <p:nvCxnSpPr>
            <p:cNvPr id="24620" name="Connecteur droit 5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21" name="Connecteur droit 5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595" name="Grouper 56"/>
          <p:cNvGrpSpPr>
            <a:grpSpLocks/>
          </p:cNvGrpSpPr>
          <p:nvPr/>
        </p:nvGrpSpPr>
        <p:grpSpPr bwMode="auto">
          <a:xfrm flipH="1">
            <a:off x="5087938" y="2097088"/>
            <a:ext cx="230187" cy="304800"/>
            <a:chOff x="7924800" y="1143794"/>
            <a:chExt cx="229394" cy="304800"/>
          </a:xfrm>
        </p:grpSpPr>
        <p:cxnSp>
          <p:nvCxnSpPr>
            <p:cNvPr id="24618" name="Connecteur droit 5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19" name="Connecteur droit 5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96" name="Rectangle 59"/>
          <p:cNvSpPr>
            <a:spLocks noChangeArrowheads="1"/>
          </p:cNvSpPr>
          <p:nvPr/>
        </p:nvSpPr>
        <p:spPr bwMode="auto">
          <a:xfrm>
            <a:off x="5467350" y="1944688"/>
            <a:ext cx="2290763" cy="455612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24597" name="Connecteur droit 60"/>
          <p:cNvCxnSpPr>
            <a:cxnSpLocks noChangeShapeType="1"/>
          </p:cNvCxnSpPr>
          <p:nvPr/>
        </p:nvCxnSpPr>
        <p:spPr bwMode="auto">
          <a:xfrm rot="5400000">
            <a:off x="5618163" y="2173288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Connecteur droit 61"/>
          <p:cNvCxnSpPr>
            <a:cxnSpLocks noChangeShapeType="1"/>
          </p:cNvCxnSpPr>
          <p:nvPr/>
        </p:nvCxnSpPr>
        <p:spPr bwMode="auto">
          <a:xfrm rot="5400000">
            <a:off x="6001544" y="217249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Connecteur droit 62"/>
          <p:cNvCxnSpPr>
            <a:cxnSpLocks noChangeShapeType="1"/>
          </p:cNvCxnSpPr>
          <p:nvPr/>
        </p:nvCxnSpPr>
        <p:spPr bwMode="auto">
          <a:xfrm rot="5400000">
            <a:off x="6383337" y="21701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Connecteur droit 63"/>
          <p:cNvCxnSpPr>
            <a:cxnSpLocks noChangeShapeType="1"/>
          </p:cNvCxnSpPr>
          <p:nvPr/>
        </p:nvCxnSpPr>
        <p:spPr bwMode="auto">
          <a:xfrm rot="5400000">
            <a:off x="6765925" y="216693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Connecteur droit 64"/>
          <p:cNvCxnSpPr>
            <a:cxnSpLocks noChangeShapeType="1"/>
          </p:cNvCxnSpPr>
          <p:nvPr/>
        </p:nvCxnSpPr>
        <p:spPr bwMode="auto">
          <a:xfrm rot="5400000">
            <a:off x="7146926" y="216535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Connecteur droit 65"/>
          <p:cNvCxnSpPr>
            <a:cxnSpLocks noChangeShapeType="1"/>
          </p:cNvCxnSpPr>
          <p:nvPr/>
        </p:nvCxnSpPr>
        <p:spPr bwMode="auto">
          <a:xfrm rot="5400000">
            <a:off x="7529513" y="21621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Ellipse 66"/>
          <p:cNvSpPr>
            <a:spLocks noChangeArrowheads="1"/>
          </p:cNvSpPr>
          <p:nvPr/>
        </p:nvSpPr>
        <p:spPr bwMode="auto">
          <a:xfrm>
            <a:off x="5543550" y="2058988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5465763" y="3086100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24605" name="Connecteur droit 72"/>
          <p:cNvCxnSpPr>
            <a:cxnSpLocks noChangeShapeType="1"/>
          </p:cNvCxnSpPr>
          <p:nvPr/>
        </p:nvCxnSpPr>
        <p:spPr bwMode="auto">
          <a:xfrm>
            <a:off x="4189413" y="2247900"/>
            <a:ext cx="8953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Losange 76"/>
          <p:cNvSpPr>
            <a:spLocks noChangeArrowheads="1"/>
          </p:cNvSpPr>
          <p:nvPr/>
        </p:nvSpPr>
        <p:spPr bwMode="auto">
          <a:xfrm>
            <a:off x="2895600" y="3405188"/>
            <a:ext cx="384175" cy="509587"/>
          </a:xfrm>
          <a:prstGeom prst="diamond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79" name="Connecteur en arc 78"/>
          <p:cNvCxnSpPr>
            <a:cxnSpLocks noChangeShapeType="1"/>
            <a:stCxn id="77" idx="3"/>
            <a:endCxn id="67" idx="4"/>
          </p:cNvCxnSpPr>
          <p:nvPr/>
        </p:nvCxnSpPr>
        <p:spPr bwMode="auto">
          <a:xfrm flipV="1">
            <a:off x="3279775" y="2249488"/>
            <a:ext cx="2378075" cy="14097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Forme 82"/>
          <p:cNvCxnSpPr>
            <a:cxnSpLocks noChangeShapeType="1"/>
          </p:cNvCxnSpPr>
          <p:nvPr/>
        </p:nvCxnSpPr>
        <p:spPr bwMode="auto">
          <a:xfrm flipH="1">
            <a:off x="1893888" y="3698875"/>
            <a:ext cx="479425" cy="431800"/>
          </a:xfrm>
          <a:prstGeom prst="curvedConnector3">
            <a:avLst>
              <a:gd name="adj1" fmla="val -47657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9" name="ZoneTexte 44"/>
          <p:cNvSpPr txBox="1">
            <a:spLocks noChangeArrowheads="1"/>
          </p:cNvSpPr>
          <p:nvPr/>
        </p:nvSpPr>
        <p:spPr bwMode="auto">
          <a:xfrm>
            <a:off x="1066800" y="41148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>
                <a:solidFill>
                  <a:srgbClr val="191919"/>
                </a:solidFill>
              </a:rPr>
              <a:t>g=f+3</a:t>
            </a:r>
            <a:endParaRPr lang="en-GB" sz="1800">
              <a:solidFill>
                <a:srgbClr val="191919"/>
              </a:solidFill>
            </a:endParaRPr>
          </a:p>
        </p:txBody>
      </p:sp>
      <p:sp>
        <p:nvSpPr>
          <p:cNvPr id="86" name="ZoneTexte 85"/>
          <p:cNvSpPr txBox="1">
            <a:spLocks noChangeArrowheads="1"/>
          </p:cNvSpPr>
          <p:nvPr/>
        </p:nvSpPr>
        <p:spPr bwMode="auto">
          <a:xfrm>
            <a:off x="1052513" y="4135438"/>
            <a:ext cx="801687" cy="368300"/>
          </a:xfrm>
          <a:prstGeom prst="rect">
            <a:avLst/>
          </a:prstGeom>
          <a:solidFill>
            <a:srgbClr val="FFF7C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 b="1">
                <a:solidFill>
                  <a:srgbClr val="FF0000"/>
                </a:solidFill>
              </a:rPr>
              <a:t>g=f+3</a:t>
            </a:r>
            <a:endParaRPr lang="en-GB" sz="1800" b="1">
              <a:solidFill>
                <a:srgbClr val="FF0000"/>
              </a:solidFill>
            </a:endParaRPr>
          </a:p>
        </p:txBody>
      </p:sp>
      <p:sp>
        <p:nvSpPr>
          <p:cNvPr id="94" name="Forme libre 93"/>
          <p:cNvSpPr>
            <a:spLocks noChangeArrowheads="1"/>
          </p:cNvSpPr>
          <p:nvPr/>
        </p:nvSpPr>
        <p:spPr bwMode="auto">
          <a:xfrm>
            <a:off x="1209675" y="3325813"/>
            <a:ext cx="1884363" cy="322262"/>
          </a:xfrm>
          <a:custGeom>
            <a:avLst/>
            <a:gdLst>
              <a:gd name="T0" fmla="*/ 0 w 1884738"/>
              <a:gd name="T1" fmla="*/ 318815 h 322551"/>
              <a:gd name="T2" fmla="*/ 784119 w 1884738"/>
              <a:gd name="T3" fmla="*/ 39851 h 322551"/>
              <a:gd name="T4" fmla="*/ 1879869 w 1884738"/>
              <a:gd name="T5" fmla="*/ 79703 h 322551"/>
              <a:gd name="T6" fmla="*/ 1879869 w 1884738"/>
              <a:gd name="T7" fmla="*/ 79703 h 322551"/>
              <a:gd name="T8" fmla="*/ 0 60000 65536"/>
              <a:gd name="T9" fmla="*/ 0 60000 65536"/>
              <a:gd name="T10" fmla="*/ 0 60000 65536"/>
              <a:gd name="T11" fmla="*/ 0 60000 65536"/>
              <a:gd name="T12" fmla="*/ 0 w 1884738"/>
              <a:gd name="T13" fmla="*/ 0 h 322551"/>
              <a:gd name="T14" fmla="*/ 1884738 w 1884738"/>
              <a:gd name="T15" fmla="*/ 322551 h 322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738" h="322551">
                <a:moveTo>
                  <a:pt x="0" y="322551"/>
                </a:moveTo>
                <a:cubicBezTo>
                  <a:pt x="236012" y="201594"/>
                  <a:pt x="472024" y="80638"/>
                  <a:pt x="786147" y="40319"/>
                </a:cubicBezTo>
                <a:cubicBezTo>
                  <a:pt x="1100270" y="0"/>
                  <a:pt x="1884738" y="80638"/>
                  <a:pt x="1884738" y="806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46" name="ZoneTexte 45"/>
          <p:cNvSpPr txBox="1"/>
          <p:nvPr/>
        </p:nvSpPr>
        <p:spPr>
          <a:xfrm>
            <a:off x="820738" y="4192588"/>
            <a:ext cx="7620000" cy="2284412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fr-FR"/>
            </a:defPPr>
            <a:lvl1pPr marL="342900" indent="-342900">
              <a:buFont typeface="Wingdings" charset="2"/>
              <a:buChar char="Ø"/>
              <a:defRPr sz="2400" i="1">
                <a:solidFill>
                  <a:srgbClr val="191919"/>
                </a:solidFill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  <a:defRPr/>
            </a:pPr>
            <a:r>
              <a:rPr lang="en-GB" dirty="0"/>
              <a:t>Component are independent entities </a:t>
            </a:r>
          </a:p>
          <a:p>
            <a:pPr marL="0" indent="0" algn="ctr">
              <a:buFont typeface="Wingdings" charset="2"/>
              <a:buNone/>
              <a:defRPr/>
            </a:pPr>
            <a:r>
              <a:rPr lang="en-GB" dirty="0"/>
              <a:t>(threads are isolated in a component)</a:t>
            </a:r>
          </a:p>
          <a:p>
            <a:pPr marL="0" indent="0" algn="ctr">
              <a:buFont typeface="Wingdings" charset="2"/>
              <a:buNone/>
              <a:defRPr/>
            </a:pPr>
            <a:r>
              <a:rPr lang="en-GB" dirty="0"/>
              <a:t>+</a:t>
            </a:r>
          </a:p>
          <a:p>
            <a:pPr marL="0" indent="0" algn="ctr">
              <a:buFont typeface="Wingdings" charset="2"/>
              <a:buNone/>
              <a:defRPr/>
            </a:pPr>
            <a:r>
              <a:rPr lang="en-GB" dirty="0"/>
              <a:t>Asynchronous requests with results</a:t>
            </a:r>
          </a:p>
          <a:p>
            <a:pPr marL="0" indent="0" algn="ctr">
              <a:buFont typeface="Wingdings" charset="2"/>
              <a:buNone/>
              <a:defRPr/>
            </a:pPr>
            <a:r>
              <a:rPr lang="fr-FR" i="0" dirty="0" smtClean="0">
                <a:latin typeface="Wingdings"/>
                <a:ea typeface="Wingdings"/>
                <a:cs typeface="Wingdings"/>
              </a:rPr>
              <a:t></a:t>
            </a:r>
            <a:endParaRPr lang="en-GB" dirty="0"/>
          </a:p>
          <a:p>
            <a:pPr marL="0" indent="0" algn="ctr">
              <a:buFont typeface="Wingdings" charset="2"/>
              <a:buNone/>
              <a:defRPr/>
            </a:pPr>
            <a:r>
              <a:rPr lang="en-GB" dirty="0"/>
              <a:t>Futures are </a:t>
            </a:r>
            <a:r>
              <a:rPr lang="en-GB" dirty="0" smtClean="0"/>
              <a:t>necessary</a:t>
            </a:r>
          </a:p>
        </p:txBody>
      </p:sp>
      <p:cxnSp>
        <p:nvCxnSpPr>
          <p:cNvPr id="24613" name="Connecteur droit 46"/>
          <p:cNvCxnSpPr>
            <a:cxnSpLocks noChangeShapeType="1"/>
          </p:cNvCxnSpPr>
          <p:nvPr/>
        </p:nvCxnSpPr>
        <p:spPr bwMode="auto">
          <a:xfrm rot="16200000" flipH="1">
            <a:off x="4493418" y="2097882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Connecteur droit 47"/>
          <p:cNvCxnSpPr>
            <a:cxnSpLocks noChangeShapeType="1"/>
          </p:cNvCxnSpPr>
          <p:nvPr/>
        </p:nvCxnSpPr>
        <p:spPr bwMode="auto">
          <a:xfrm rot="5400000">
            <a:off x="4493419" y="22550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5559425" y="175895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/>
              <a:t>1</a:t>
            </a:r>
          </a:p>
        </p:txBody>
      </p:sp>
      <p:sp>
        <p:nvSpPr>
          <p:cNvPr id="50" name="ZoneTexte 49"/>
          <p:cNvSpPr txBox="1">
            <a:spLocks noChangeArrowheads="1"/>
          </p:cNvSpPr>
          <p:nvPr/>
        </p:nvSpPr>
        <p:spPr bwMode="auto">
          <a:xfrm>
            <a:off x="3344863" y="3335338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/>
              <a:t>2</a:t>
            </a:r>
          </a:p>
        </p:txBody>
      </p:sp>
      <p:sp>
        <p:nvSpPr>
          <p:cNvPr id="51" name="ZoneTexte 50"/>
          <p:cNvSpPr txBox="1">
            <a:spLocks noChangeArrowheads="1"/>
          </p:cNvSpPr>
          <p:nvPr/>
        </p:nvSpPr>
        <p:spPr bwMode="auto">
          <a:xfrm>
            <a:off x="2516188" y="3730625"/>
            <a:ext cx="312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8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8371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77" grpId="0" animBg="1"/>
      <p:bldP spid="86" grpId="0" animBg="1"/>
      <p:bldP spid="94" grpId="0" animBg="1"/>
      <p:bldP spid="46" grpId="0" animBg="1"/>
      <p:bldP spid="2" grpId="0"/>
      <p:bldP spid="50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re 1"/>
          <p:cNvSpPr>
            <a:spLocks noGrp="1"/>
          </p:cNvSpPr>
          <p:nvPr>
            <p:ph type="title"/>
          </p:nvPr>
        </p:nvSpPr>
        <p:spPr>
          <a:xfrm>
            <a:off x="406400" y="452438"/>
            <a:ext cx="8262938" cy="838200"/>
          </a:xfrm>
        </p:spPr>
        <p:txBody>
          <a:bodyPr/>
          <a:lstStyle/>
          <a:p>
            <a:pPr eaLnBrk="1" hangingPunct="1"/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First-class Futures and Hierarchy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2588" y="2209800"/>
            <a:ext cx="5938837" cy="3967163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grpSp>
        <p:nvGrpSpPr>
          <p:cNvPr id="28675" name="Grouper 3"/>
          <p:cNvGrpSpPr>
            <a:grpSpLocks/>
          </p:cNvGrpSpPr>
          <p:nvPr/>
        </p:nvGrpSpPr>
        <p:grpSpPr bwMode="auto">
          <a:xfrm>
            <a:off x="6321425" y="3178175"/>
            <a:ext cx="230188" cy="304800"/>
            <a:chOff x="7924800" y="1143794"/>
            <a:chExt cx="229394" cy="304800"/>
          </a:xfrm>
        </p:grpSpPr>
        <p:cxnSp>
          <p:nvCxnSpPr>
            <p:cNvPr id="28772" name="Connecteur droit 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3" name="Connecteur droit 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6" name="Grouper 6"/>
          <p:cNvGrpSpPr>
            <a:grpSpLocks/>
          </p:cNvGrpSpPr>
          <p:nvPr/>
        </p:nvGrpSpPr>
        <p:grpSpPr bwMode="auto">
          <a:xfrm flipH="1">
            <a:off x="155575" y="3170238"/>
            <a:ext cx="230188" cy="304800"/>
            <a:chOff x="7924800" y="1143794"/>
            <a:chExt cx="229394" cy="304800"/>
          </a:xfrm>
        </p:grpSpPr>
        <p:cxnSp>
          <p:nvCxnSpPr>
            <p:cNvPr id="28770" name="Connecteur droit 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71" name="Connecteur droit 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77" name="Grouper 9"/>
          <p:cNvGrpSpPr>
            <a:grpSpLocks/>
          </p:cNvGrpSpPr>
          <p:nvPr/>
        </p:nvGrpSpPr>
        <p:grpSpPr bwMode="auto">
          <a:xfrm flipH="1">
            <a:off x="157163" y="4043363"/>
            <a:ext cx="228600" cy="304800"/>
            <a:chOff x="7924800" y="1143794"/>
            <a:chExt cx="229394" cy="304800"/>
          </a:xfrm>
        </p:grpSpPr>
        <p:cxnSp>
          <p:nvCxnSpPr>
            <p:cNvPr id="28768" name="Connecteur droit 1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9" name="Connecteur droit 1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1563688" y="3017838"/>
            <a:ext cx="2324100" cy="1330325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grpSp>
        <p:nvGrpSpPr>
          <p:cNvPr id="28679" name="Grouper 13"/>
          <p:cNvGrpSpPr>
            <a:grpSpLocks/>
          </p:cNvGrpSpPr>
          <p:nvPr/>
        </p:nvGrpSpPr>
        <p:grpSpPr bwMode="auto">
          <a:xfrm flipH="1">
            <a:off x="1335088" y="3170238"/>
            <a:ext cx="228600" cy="304800"/>
            <a:chOff x="7924800" y="1143794"/>
            <a:chExt cx="229394" cy="304800"/>
          </a:xfrm>
        </p:grpSpPr>
        <p:cxnSp>
          <p:nvCxnSpPr>
            <p:cNvPr id="28766" name="Connecteur droit 1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7" name="Connecteur droit 1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0" name="Grouper 16"/>
          <p:cNvGrpSpPr>
            <a:grpSpLocks/>
          </p:cNvGrpSpPr>
          <p:nvPr/>
        </p:nvGrpSpPr>
        <p:grpSpPr bwMode="auto">
          <a:xfrm flipH="1">
            <a:off x="1335088" y="3890963"/>
            <a:ext cx="228600" cy="304800"/>
            <a:chOff x="7924800" y="1143794"/>
            <a:chExt cx="229394" cy="304800"/>
          </a:xfrm>
        </p:grpSpPr>
        <p:cxnSp>
          <p:nvCxnSpPr>
            <p:cNvPr id="28764" name="Connecteur droit 1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5" name="Connecteur droit 1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1" name="Grouper 19"/>
          <p:cNvGrpSpPr>
            <a:grpSpLocks/>
          </p:cNvGrpSpPr>
          <p:nvPr/>
        </p:nvGrpSpPr>
        <p:grpSpPr bwMode="auto">
          <a:xfrm flipH="1">
            <a:off x="6097588" y="3176588"/>
            <a:ext cx="230187" cy="304800"/>
            <a:chOff x="7924800" y="1143794"/>
            <a:chExt cx="229394" cy="304800"/>
          </a:xfrm>
        </p:grpSpPr>
        <p:cxnSp>
          <p:nvCxnSpPr>
            <p:cNvPr id="28762" name="Connecteur droit 20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3" name="Connecteur droit 21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2" name="Grouper 22"/>
          <p:cNvGrpSpPr>
            <a:grpSpLocks/>
          </p:cNvGrpSpPr>
          <p:nvPr/>
        </p:nvGrpSpPr>
        <p:grpSpPr bwMode="auto">
          <a:xfrm>
            <a:off x="385763" y="3168650"/>
            <a:ext cx="230187" cy="304800"/>
            <a:chOff x="7924800" y="1143794"/>
            <a:chExt cx="229394" cy="304800"/>
          </a:xfrm>
        </p:grpSpPr>
        <p:cxnSp>
          <p:nvCxnSpPr>
            <p:cNvPr id="28760" name="Connecteur droit 2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1" name="Connecteur droit 2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3" name="Grouper 25"/>
          <p:cNvGrpSpPr>
            <a:grpSpLocks/>
          </p:cNvGrpSpPr>
          <p:nvPr/>
        </p:nvGrpSpPr>
        <p:grpSpPr bwMode="auto">
          <a:xfrm>
            <a:off x="385763" y="4044950"/>
            <a:ext cx="230187" cy="304800"/>
            <a:chOff x="7924800" y="1143794"/>
            <a:chExt cx="229394" cy="304800"/>
          </a:xfrm>
        </p:grpSpPr>
        <p:cxnSp>
          <p:nvCxnSpPr>
            <p:cNvPr id="28758" name="Connecteur droit 2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9" name="Connecteur droit 2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4" name="Grouper 28"/>
          <p:cNvGrpSpPr>
            <a:grpSpLocks/>
          </p:cNvGrpSpPr>
          <p:nvPr/>
        </p:nvGrpSpPr>
        <p:grpSpPr bwMode="auto">
          <a:xfrm>
            <a:off x="3887788" y="3475038"/>
            <a:ext cx="228600" cy="304800"/>
            <a:chOff x="7924800" y="1143794"/>
            <a:chExt cx="229394" cy="304800"/>
          </a:xfrm>
        </p:grpSpPr>
        <p:cxnSp>
          <p:nvCxnSpPr>
            <p:cNvPr id="28756" name="Connecteur droit 29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7" name="Connecteur droit 30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2816225" y="4805363"/>
            <a:ext cx="1905000" cy="96996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grpSp>
        <p:nvGrpSpPr>
          <p:cNvPr id="28686" name="Grouper 32"/>
          <p:cNvGrpSpPr>
            <a:grpSpLocks/>
          </p:cNvGrpSpPr>
          <p:nvPr/>
        </p:nvGrpSpPr>
        <p:grpSpPr bwMode="auto">
          <a:xfrm flipH="1">
            <a:off x="2587625" y="5106988"/>
            <a:ext cx="230188" cy="304800"/>
            <a:chOff x="7924800" y="1143794"/>
            <a:chExt cx="229394" cy="304800"/>
          </a:xfrm>
        </p:grpSpPr>
        <p:cxnSp>
          <p:nvCxnSpPr>
            <p:cNvPr id="28754" name="Connecteur droit 3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5" name="Connecteur droit 3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87" name="Grouper 35"/>
          <p:cNvGrpSpPr>
            <a:grpSpLocks/>
          </p:cNvGrpSpPr>
          <p:nvPr/>
        </p:nvGrpSpPr>
        <p:grpSpPr bwMode="auto">
          <a:xfrm>
            <a:off x="4722813" y="5110163"/>
            <a:ext cx="230187" cy="304800"/>
            <a:chOff x="7924800" y="1143794"/>
            <a:chExt cx="229394" cy="304800"/>
          </a:xfrm>
        </p:grpSpPr>
        <p:cxnSp>
          <p:nvCxnSpPr>
            <p:cNvPr id="28752" name="Connecteur droit 3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3" name="Connecteur droit 3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8688" name="Connecteur en angle 38"/>
          <p:cNvCxnSpPr>
            <a:cxnSpLocks noChangeShapeType="1"/>
          </p:cNvCxnSpPr>
          <p:nvPr/>
        </p:nvCxnSpPr>
        <p:spPr bwMode="auto">
          <a:xfrm>
            <a:off x="614363" y="3319463"/>
            <a:ext cx="720725" cy="158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9" name="Grouper 39"/>
          <p:cNvGrpSpPr>
            <a:grpSpLocks/>
          </p:cNvGrpSpPr>
          <p:nvPr/>
        </p:nvGrpSpPr>
        <p:grpSpPr bwMode="auto">
          <a:xfrm>
            <a:off x="615950" y="4044950"/>
            <a:ext cx="719138" cy="150813"/>
            <a:chOff x="1681958" y="3658394"/>
            <a:chExt cx="719136" cy="1027906"/>
          </a:xfrm>
        </p:grpSpPr>
        <p:cxnSp>
          <p:nvCxnSpPr>
            <p:cNvPr id="28750" name="Connecteur en angle 40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1" name="Connecteur en angle 41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90" name="Grouper 42"/>
          <p:cNvGrpSpPr>
            <a:grpSpLocks/>
          </p:cNvGrpSpPr>
          <p:nvPr/>
        </p:nvGrpSpPr>
        <p:grpSpPr bwMode="auto">
          <a:xfrm>
            <a:off x="4114800" y="3324225"/>
            <a:ext cx="1984375" cy="303213"/>
            <a:chOff x="1681958" y="3658394"/>
            <a:chExt cx="719136" cy="1027906"/>
          </a:xfrm>
        </p:grpSpPr>
        <p:cxnSp>
          <p:nvCxnSpPr>
            <p:cNvPr id="28748" name="Connecteur en angle 43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9" name="Connecteur en angle 44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91" name="Grouper 45"/>
          <p:cNvGrpSpPr>
            <a:grpSpLocks/>
          </p:cNvGrpSpPr>
          <p:nvPr/>
        </p:nvGrpSpPr>
        <p:grpSpPr bwMode="auto">
          <a:xfrm>
            <a:off x="4951413" y="3319463"/>
            <a:ext cx="1144587" cy="1944687"/>
            <a:chOff x="1681958" y="3658394"/>
            <a:chExt cx="719136" cy="1027906"/>
          </a:xfrm>
        </p:grpSpPr>
        <p:cxnSp>
          <p:nvCxnSpPr>
            <p:cNvPr id="28746" name="Connecteur en angle 46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7" name="Connecteur en angle 47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92" name="Grouper 48"/>
          <p:cNvGrpSpPr>
            <a:grpSpLocks/>
          </p:cNvGrpSpPr>
          <p:nvPr/>
        </p:nvGrpSpPr>
        <p:grpSpPr bwMode="auto">
          <a:xfrm flipH="1">
            <a:off x="152400" y="5260975"/>
            <a:ext cx="230188" cy="304800"/>
            <a:chOff x="7924800" y="1143794"/>
            <a:chExt cx="229394" cy="304800"/>
          </a:xfrm>
        </p:grpSpPr>
        <p:cxnSp>
          <p:nvCxnSpPr>
            <p:cNvPr id="28744" name="Connecteur droit 49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5" name="Connecteur droit 50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93" name="Grouper 51"/>
          <p:cNvGrpSpPr>
            <a:grpSpLocks/>
          </p:cNvGrpSpPr>
          <p:nvPr/>
        </p:nvGrpSpPr>
        <p:grpSpPr bwMode="auto">
          <a:xfrm>
            <a:off x="382588" y="5262563"/>
            <a:ext cx="228600" cy="304800"/>
            <a:chOff x="7924800" y="1143794"/>
            <a:chExt cx="229394" cy="304800"/>
          </a:xfrm>
        </p:grpSpPr>
        <p:cxnSp>
          <p:nvCxnSpPr>
            <p:cNvPr id="28742" name="Connecteur droit 52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3" name="Connecteur droit 53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694" name="Grouper 54"/>
          <p:cNvGrpSpPr>
            <a:grpSpLocks/>
          </p:cNvGrpSpPr>
          <p:nvPr/>
        </p:nvGrpSpPr>
        <p:grpSpPr bwMode="auto">
          <a:xfrm>
            <a:off x="631825" y="5264150"/>
            <a:ext cx="1955800" cy="150813"/>
            <a:chOff x="1681958" y="3658394"/>
            <a:chExt cx="719136" cy="1027906"/>
          </a:xfrm>
        </p:grpSpPr>
        <p:cxnSp>
          <p:nvCxnSpPr>
            <p:cNvPr id="28740" name="Connecteur en angle 55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1" name="Connecteur en angle 56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95" name="Rectangle 60"/>
          <p:cNvSpPr>
            <a:spLocks noChangeArrowheads="1"/>
          </p:cNvSpPr>
          <p:nvPr/>
        </p:nvSpPr>
        <p:spPr bwMode="auto">
          <a:xfrm>
            <a:off x="7086600" y="2836863"/>
            <a:ext cx="1906588" cy="969962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cxnSp>
        <p:nvCxnSpPr>
          <p:cNvPr id="28696" name="Connecteur droit 62"/>
          <p:cNvCxnSpPr>
            <a:cxnSpLocks noChangeShapeType="1"/>
          </p:cNvCxnSpPr>
          <p:nvPr/>
        </p:nvCxnSpPr>
        <p:spPr bwMode="auto">
          <a:xfrm>
            <a:off x="6550025" y="3321050"/>
            <a:ext cx="307975" cy="11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97" name="Grouper 63"/>
          <p:cNvGrpSpPr>
            <a:grpSpLocks/>
          </p:cNvGrpSpPr>
          <p:nvPr/>
        </p:nvGrpSpPr>
        <p:grpSpPr bwMode="auto">
          <a:xfrm flipH="1">
            <a:off x="6856413" y="3178175"/>
            <a:ext cx="230187" cy="304800"/>
            <a:chOff x="7924800" y="1143794"/>
            <a:chExt cx="229394" cy="304800"/>
          </a:xfrm>
        </p:grpSpPr>
        <p:cxnSp>
          <p:nvCxnSpPr>
            <p:cNvPr id="28738" name="Connecteur droit 6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9" name="Connecteur droit 6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98" name="Rectangle 68"/>
          <p:cNvSpPr>
            <a:spLocks noChangeArrowheads="1"/>
          </p:cNvSpPr>
          <p:nvPr/>
        </p:nvSpPr>
        <p:spPr bwMode="auto">
          <a:xfrm>
            <a:off x="685800" y="2293938"/>
            <a:ext cx="2290763" cy="4572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cxnSp>
        <p:nvCxnSpPr>
          <p:cNvPr id="28699" name="Connecteur droit 69"/>
          <p:cNvCxnSpPr>
            <a:cxnSpLocks noChangeShapeType="1"/>
          </p:cNvCxnSpPr>
          <p:nvPr/>
        </p:nvCxnSpPr>
        <p:spPr bwMode="auto">
          <a:xfrm rot="5400000">
            <a:off x="837407" y="2523331"/>
            <a:ext cx="4587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0" name="Connecteur droit 70"/>
          <p:cNvCxnSpPr>
            <a:cxnSpLocks noChangeShapeType="1"/>
          </p:cNvCxnSpPr>
          <p:nvPr/>
        </p:nvCxnSpPr>
        <p:spPr bwMode="auto">
          <a:xfrm rot="5400000">
            <a:off x="1219994" y="2521744"/>
            <a:ext cx="455613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1" name="Connecteur droit 71"/>
          <p:cNvCxnSpPr>
            <a:cxnSpLocks noChangeShapeType="1"/>
          </p:cNvCxnSpPr>
          <p:nvPr/>
        </p:nvCxnSpPr>
        <p:spPr bwMode="auto">
          <a:xfrm rot="5400000">
            <a:off x="1601788" y="2520950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Connecteur droit 72"/>
          <p:cNvCxnSpPr>
            <a:cxnSpLocks noChangeShapeType="1"/>
          </p:cNvCxnSpPr>
          <p:nvPr/>
        </p:nvCxnSpPr>
        <p:spPr bwMode="auto">
          <a:xfrm rot="5400000">
            <a:off x="1984376" y="2517775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3" name="Connecteur droit 73"/>
          <p:cNvCxnSpPr>
            <a:cxnSpLocks noChangeShapeType="1"/>
          </p:cNvCxnSpPr>
          <p:nvPr/>
        </p:nvCxnSpPr>
        <p:spPr bwMode="auto">
          <a:xfrm rot="5400000">
            <a:off x="2365375" y="2516188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4" name="Connecteur droit 74"/>
          <p:cNvCxnSpPr>
            <a:cxnSpLocks noChangeShapeType="1"/>
          </p:cNvCxnSpPr>
          <p:nvPr/>
        </p:nvCxnSpPr>
        <p:spPr bwMode="auto">
          <a:xfrm rot="5400000">
            <a:off x="2747962" y="2513013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" name="Ellipse 75"/>
          <p:cNvSpPr>
            <a:spLocks noChangeArrowheads="1"/>
          </p:cNvSpPr>
          <p:nvPr/>
        </p:nvSpPr>
        <p:spPr bwMode="auto">
          <a:xfrm>
            <a:off x="1108075" y="240982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sp>
        <p:nvSpPr>
          <p:cNvPr id="102" name="Losange 101"/>
          <p:cNvSpPr>
            <a:spLocks noChangeArrowheads="1"/>
          </p:cNvSpPr>
          <p:nvPr/>
        </p:nvSpPr>
        <p:spPr bwMode="auto">
          <a:xfrm>
            <a:off x="3087688" y="3735388"/>
            <a:ext cx="382587" cy="509587"/>
          </a:xfrm>
          <a:prstGeom prst="diamond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sp>
        <p:nvSpPr>
          <p:cNvPr id="28707" name="Rectangle 103"/>
          <p:cNvSpPr>
            <a:spLocks noChangeArrowheads="1"/>
          </p:cNvSpPr>
          <p:nvPr/>
        </p:nvSpPr>
        <p:spPr bwMode="auto">
          <a:xfrm>
            <a:off x="7162800" y="2895600"/>
            <a:ext cx="1066800" cy="306388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cxnSp>
        <p:nvCxnSpPr>
          <p:cNvPr id="28708" name="Connecteur droit 104"/>
          <p:cNvCxnSpPr>
            <a:cxnSpLocks noChangeShapeType="1"/>
          </p:cNvCxnSpPr>
          <p:nvPr/>
        </p:nvCxnSpPr>
        <p:spPr bwMode="auto">
          <a:xfrm rot="5400000">
            <a:off x="7397750" y="3043238"/>
            <a:ext cx="2936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9" name="Connecteur droit 105"/>
          <p:cNvCxnSpPr>
            <a:cxnSpLocks noChangeShapeType="1"/>
          </p:cNvCxnSpPr>
          <p:nvPr/>
        </p:nvCxnSpPr>
        <p:spPr bwMode="auto">
          <a:xfrm rot="5400000">
            <a:off x="7773987" y="3049588"/>
            <a:ext cx="3032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0" name="Ellipse 106"/>
          <p:cNvSpPr>
            <a:spLocks noChangeArrowheads="1"/>
          </p:cNvSpPr>
          <p:nvPr/>
        </p:nvSpPr>
        <p:spPr bwMode="auto">
          <a:xfrm>
            <a:off x="7239000" y="2930525"/>
            <a:ext cx="228600" cy="1889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cxnSp>
        <p:nvCxnSpPr>
          <p:cNvPr id="121" name="Connecteur en arc 78"/>
          <p:cNvCxnSpPr>
            <a:cxnSpLocks noChangeShapeType="1"/>
          </p:cNvCxnSpPr>
          <p:nvPr/>
        </p:nvCxnSpPr>
        <p:spPr bwMode="auto">
          <a:xfrm flipV="1">
            <a:off x="0" y="2495550"/>
            <a:ext cx="762000" cy="5222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Connecteur en arc 78"/>
          <p:cNvCxnSpPr>
            <a:cxnSpLocks noChangeShapeType="1"/>
            <a:stCxn id="102" idx="0"/>
            <a:endCxn id="76" idx="5"/>
          </p:cNvCxnSpPr>
          <p:nvPr/>
        </p:nvCxnSpPr>
        <p:spPr bwMode="auto">
          <a:xfrm rot="16200000" flipV="1">
            <a:off x="1708944" y="2164556"/>
            <a:ext cx="1163638" cy="1978025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Forme libre 96"/>
          <p:cNvSpPr>
            <a:spLocks noChangeArrowheads="1"/>
          </p:cNvSpPr>
          <p:nvPr/>
        </p:nvSpPr>
        <p:spPr bwMode="auto">
          <a:xfrm>
            <a:off x="1301750" y="1824038"/>
            <a:ext cx="5567363" cy="1462087"/>
          </a:xfrm>
          <a:custGeom>
            <a:avLst/>
            <a:gdLst>
              <a:gd name="T0" fmla="*/ 0 w 6026727"/>
              <a:gd name="T1" fmla="*/ 520321 h 1641378"/>
              <a:gd name="T2" fmla="*/ 1248015 w 6026727"/>
              <a:gd name="T3" fmla="*/ 108456 h 1641378"/>
              <a:gd name="T4" fmla="*/ 1986169 w 6026727"/>
              <a:gd name="T5" fmla="*/ 1171064 h 1641378"/>
              <a:gd name="T6" fmla="*/ 0 60000 65536"/>
              <a:gd name="T7" fmla="*/ 0 60000 65536"/>
              <a:gd name="T8" fmla="*/ 0 60000 65536"/>
              <a:gd name="T9" fmla="*/ 0 w 6026727"/>
              <a:gd name="T10" fmla="*/ 0 h 1641378"/>
              <a:gd name="T11" fmla="*/ 6026727 w 6026727"/>
              <a:gd name="T12" fmla="*/ 1641378 h 16413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26727" h="1641378">
                <a:moveTo>
                  <a:pt x="0" y="729287"/>
                </a:moveTo>
                <a:cubicBezTo>
                  <a:pt x="1391227" y="364643"/>
                  <a:pt x="2782455" y="0"/>
                  <a:pt x="3786909" y="152015"/>
                </a:cubicBezTo>
                <a:cubicBezTo>
                  <a:pt x="4791363" y="304030"/>
                  <a:pt x="5409045" y="972704"/>
                  <a:pt x="6026727" y="164137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84" name="Forme libre 83"/>
          <p:cNvSpPr>
            <a:spLocks noChangeArrowheads="1"/>
          </p:cNvSpPr>
          <p:nvPr/>
        </p:nvSpPr>
        <p:spPr bwMode="auto">
          <a:xfrm>
            <a:off x="-87313" y="3524250"/>
            <a:ext cx="1698626" cy="511175"/>
          </a:xfrm>
          <a:custGeom>
            <a:avLst/>
            <a:gdLst>
              <a:gd name="T0" fmla="*/ 0 w 1697181"/>
              <a:gd name="T1" fmla="*/ 11920 h 509924"/>
              <a:gd name="T2" fmla="*/ 536999 w 1697181"/>
              <a:gd name="T3" fmla="*/ 524441 h 509924"/>
              <a:gd name="T4" fmla="*/ 1716062 w 1697181"/>
              <a:gd name="T5" fmla="*/ 0 h 509924"/>
              <a:gd name="T6" fmla="*/ 0 60000 65536"/>
              <a:gd name="T7" fmla="*/ 0 60000 65536"/>
              <a:gd name="T8" fmla="*/ 0 60000 65536"/>
              <a:gd name="T9" fmla="*/ 0 w 1697181"/>
              <a:gd name="T10" fmla="*/ 0 h 509924"/>
              <a:gd name="T11" fmla="*/ 1697181 w 1697181"/>
              <a:gd name="T12" fmla="*/ 509924 h 509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7181" h="509924">
                <a:moveTo>
                  <a:pt x="0" y="11546"/>
                </a:moveTo>
                <a:cubicBezTo>
                  <a:pt x="124114" y="260735"/>
                  <a:pt x="248228" y="509924"/>
                  <a:pt x="531091" y="508000"/>
                </a:cubicBezTo>
                <a:cubicBezTo>
                  <a:pt x="813954" y="506076"/>
                  <a:pt x="1697181" y="0"/>
                  <a:pt x="1697181" y="0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8715" name="Rectangle 84"/>
          <p:cNvSpPr>
            <a:spLocks noChangeArrowheads="1"/>
          </p:cNvSpPr>
          <p:nvPr/>
        </p:nvSpPr>
        <p:spPr bwMode="auto">
          <a:xfrm>
            <a:off x="1600200" y="3122613"/>
            <a:ext cx="1066800" cy="30480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cxnSp>
        <p:nvCxnSpPr>
          <p:cNvPr id="28716" name="Connecteur droit 85"/>
          <p:cNvCxnSpPr>
            <a:cxnSpLocks noChangeShapeType="1"/>
          </p:cNvCxnSpPr>
          <p:nvPr/>
        </p:nvCxnSpPr>
        <p:spPr bwMode="auto">
          <a:xfrm rot="5400000">
            <a:off x="1835150" y="3270250"/>
            <a:ext cx="2936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7" name="Connecteur droit 86"/>
          <p:cNvCxnSpPr>
            <a:cxnSpLocks noChangeShapeType="1"/>
          </p:cNvCxnSpPr>
          <p:nvPr/>
        </p:nvCxnSpPr>
        <p:spPr bwMode="auto">
          <a:xfrm rot="5400000">
            <a:off x="2211388" y="3276600"/>
            <a:ext cx="3032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Ellipse 87"/>
          <p:cNvSpPr>
            <a:spLocks noChangeArrowheads="1"/>
          </p:cNvSpPr>
          <p:nvPr/>
        </p:nvSpPr>
        <p:spPr bwMode="auto">
          <a:xfrm>
            <a:off x="1676400" y="3157538"/>
            <a:ext cx="228600" cy="18891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sp>
        <p:nvSpPr>
          <p:cNvPr id="89" name="Rectangle 88"/>
          <p:cNvSpPr/>
          <p:nvPr/>
        </p:nvSpPr>
        <p:spPr bwMode="auto">
          <a:xfrm>
            <a:off x="1652588" y="3567113"/>
            <a:ext cx="1084262" cy="64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r>
              <a:rPr lang="fr-FR"/>
              <a:t>…   …   …</a:t>
            </a:r>
            <a:endParaRPr lang="en-GB"/>
          </a:p>
        </p:txBody>
      </p:sp>
      <p:cxnSp>
        <p:nvCxnSpPr>
          <p:cNvPr id="112" name="Connecteur en arc 78"/>
          <p:cNvCxnSpPr>
            <a:cxnSpLocks noChangeShapeType="1"/>
            <a:stCxn id="90" idx="4"/>
            <a:endCxn id="88" idx="2"/>
          </p:cNvCxnSpPr>
          <p:nvPr/>
        </p:nvCxnSpPr>
        <p:spPr bwMode="auto">
          <a:xfrm rot="16200000" flipH="1">
            <a:off x="950912" y="2525713"/>
            <a:ext cx="650875" cy="800100"/>
          </a:xfrm>
          <a:prstGeom prst="curvedConnector2">
            <a:avLst/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" name="Ellipse 89"/>
          <p:cNvSpPr>
            <a:spLocks noChangeArrowheads="1"/>
          </p:cNvSpPr>
          <p:nvPr/>
        </p:nvSpPr>
        <p:spPr bwMode="auto">
          <a:xfrm>
            <a:off x="762000" y="2409825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sp>
        <p:nvSpPr>
          <p:cNvPr id="91" name="Forme libre 90"/>
          <p:cNvSpPr>
            <a:spLocks noChangeArrowheads="1"/>
          </p:cNvSpPr>
          <p:nvPr/>
        </p:nvSpPr>
        <p:spPr bwMode="auto">
          <a:xfrm>
            <a:off x="2212975" y="3735388"/>
            <a:ext cx="1066800" cy="155575"/>
          </a:xfrm>
          <a:custGeom>
            <a:avLst/>
            <a:gdLst>
              <a:gd name="T0" fmla="*/ 0 w 1884738"/>
              <a:gd name="T1" fmla="*/ 12 h 322551"/>
              <a:gd name="T2" fmla="*/ 272 w 1884738"/>
              <a:gd name="T3" fmla="*/ 1 h 322551"/>
              <a:gd name="T4" fmla="*/ 653 w 1884738"/>
              <a:gd name="T5" fmla="*/ 3 h 322551"/>
              <a:gd name="T6" fmla="*/ 653 w 1884738"/>
              <a:gd name="T7" fmla="*/ 3 h 322551"/>
              <a:gd name="T8" fmla="*/ 0 60000 65536"/>
              <a:gd name="T9" fmla="*/ 0 60000 65536"/>
              <a:gd name="T10" fmla="*/ 0 60000 65536"/>
              <a:gd name="T11" fmla="*/ 0 60000 65536"/>
              <a:gd name="T12" fmla="*/ 0 w 1884738"/>
              <a:gd name="T13" fmla="*/ 0 h 322551"/>
              <a:gd name="T14" fmla="*/ 1884738 w 1884738"/>
              <a:gd name="T15" fmla="*/ 322551 h 3225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4738" h="322551">
                <a:moveTo>
                  <a:pt x="0" y="322551"/>
                </a:moveTo>
                <a:cubicBezTo>
                  <a:pt x="236012" y="201594"/>
                  <a:pt x="472024" y="80638"/>
                  <a:pt x="786147" y="40319"/>
                </a:cubicBezTo>
                <a:cubicBezTo>
                  <a:pt x="1100270" y="0"/>
                  <a:pt x="1884738" y="80638"/>
                  <a:pt x="1884738" y="806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96" name="Ellipse 95"/>
          <p:cNvSpPr>
            <a:spLocks noChangeArrowheads="1"/>
          </p:cNvSpPr>
          <p:nvPr/>
        </p:nvSpPr>
        <p:spPr bwMode="auto">
          <a:xfrm>
            <a:off x="723900" y="2362200"/>
            <a:ext cx="266700" cy="236538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GB"/>
          </a:p>
        </p:txBody>
      </p:sp>
      <p:cxnSp>
        <p:nvCxnSpPr>
          <p:cNvPr id="28724" name="Connecteur droit 97"/>
          <p:cNvCxnSpPr>
            <a:cxnSpLocks noChangeShapeType="1"/>
          </p:cNvCxnSpPr>
          <p:nvPr/>
        </p:nvCxnSpPr>
        <p:spPr bwMode="auto">
          <a:xfrm rot="16200000" flipH="1">
            <a:off x="759618" y="316785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Connecteur droit 98"/>
          <p:cNvCxnSpPr>
            <a:cxnSpLocks noChangeShapeType="1"/>
          </p:cNvCxnSpPr>
          <p:nvPr/>
        </p:nvCxnSpPr>
        <p:spPr bwMode="auto">
          <a:xfrm rot="5400000">
            <a:off x="760412" y="3324226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Connecteur droit 99"/>
          <p:cNvCxnSpPr>
            <a:cxnSpLocks noChangeShapeType="1"/>
          </p:cNvCxnSpPr>
          <p:nvPr/>
        </p:nvCxnSpPr>
        <p:spPr bwMode="auto">
          <a:xfrm rot="16200000" flipH="1">
            <a:off x="1105694" y="38806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Connecteur droit 100"/>
          <p:cNvCxnSpPr>
            <a:cxnSpLocks noChangeShapeType="1"/>
          </p:cNvCxnSpPr>
          <p:nvPr/>
        </p:nvCxnSpPr>
        <p:spPr bwMode="auto">
          <a:xfrm rot="5400000">
            <a:off x="1106487" y="4037013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Connecteur droit 107"/>
          <p:cNvCxnSpPr>
            <a:cxnSpLocks noChangeShapeType="1"/>
          </p:cNvCxnSpPr>
          <p:nvPr/>
        </p:nvCxnSpPr>
        <p:spPr bwMode="auto">
          <a:xfrm rot="16200000" flipH="1">
            <a:off x="5788819" y="3204369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Connecteur droit 108"/>
          <p:cNvCxnSpPr>
            <a:cxnSpLocks noChangeShapeType="1"/>
          </p:cNvCxnSpPr>
          <p:nvPr/>
        </p:nvCxnSpPr>
        <p:spPr bwMode="auto">
          <a:xfrm rot="5400000">
            <a:off x="5789612" y="336073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0" name="Connecteur droit 109"/>
          <p:cNvCxnSpPr>
            <a:cxnSpLocks noChangeShapeType="1"/>
          </p:cNvCxnSpPr>
          <p:nvPr/>
        </p:nvCxnSpPr>
        <p:spPr bwMode="auto">
          <a:xfrm rot="16200000" flipH="1">
            <a:off x="874712" y="526573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1" name="Connecteur droit 110"/>
          <p:cNvCxnSpPr>
            <a:cxnSpLocks noChangeShapeType="1"/>
          </p:cNvCxnSpPr>
          <p:nvPr/>
        </p:nvCxnSpPr>
        <p:spPr bwMode="auto">
          <a:xfrm rot="5400000">
            <a:off x="873918" y="542210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4" name="ZoneTexte 123"/>
          <p:cNvSpPr txBox="1"/>
          <p:nvPr/>
        </p:nvSpPr>
        <p:spPr>
          <a:xfrm>
            <a:off x="385763" y="4551363"/>
            <a:ext cx="8283575" cy="1646237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fr-FR"/>
            </a:defPPr>
            <a:lvl1pPr marL="0" indent="0" algn="ctr">
              <a:buFont typeface="Wingdings" charset="2"/>
              <a:buNone/>
              <a:defRPr sz="2400" i="1">
                <a:solidFill>
                  <a:srgbClr val="191919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Without first-class futures, one thread is systematically blocked in the composite component.</a:t>
            </a:r>
            <a:endParaRPr lang="fr-FR" dirty="0" smtClean="0"/>
          </a:p>
          <a:p>
            <a:pPr>
              <a:defRPr/>
            </a:pPr>
            <a:r>
              <a:rPr lang="fr-FR" dirty="0" smtClean="0"/>
              <a:t>A lot of </a:t>
            </a:r>
            <a:r>
              <a:rPr lang="fr-FR" dirty="0" err="1" smtClean="0"/>
              <a:t>blocked</a:t>
            </a:r>
            <a:r>
              <a:rPr lang="fr-FR" dirty="0" smtClean="0"/>
              <a:t> threads</a:t>
            </a:r>
          </a:p>
          <a:p>
            <a:pPr>
              <a:defRPr/>
            </a:pP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mulit</a:t>
            </a:r>
            <a:r>
              <a:rPr lang="fr-FR" dirty="0" smtClean="0"/>
              <a:t>-active </a:t>
            </a:r>
            <a:r>
              <a:rPr lang="fr-FR" dirty="0" err="1" smtClean="0"/>
              <a:t>objects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</a:t>
            </a:r>
            <a:r>
              <a:rPr lang="fr-FR" dirty="0" smtClean="0"/>
              <a:t> </a:t>
            </a:r>
            <a:r>
              <a:rPr lang="fr-FR" dirty="0" err="1" smtClean="0"/>
              <a:t>systematic</a:t>
            </a:r>
            <a:r>
              <a:rPr lang="fr-FR" dirty="0" smtClean="0"/>
              <a:t> </a:t>
            </a:r>
            <a:r>
              <a:rPr lang="fr-FR" dirty="0" err="1" smtClean="0"/>
              <a:t>deadlock</a:t>
            </a:r>
            <a:endParaRPr lang="en-GB" dirty="0" smtClean="0"/>
          </a:p>
        </p:txBody>
      </p:sp>
      <p:sp>
        <p:nvSpPr>
          <p:cNvPr id="113" name="Forme libre 112"/>
          <p:cNvSpPr>
            <a:spLocks noChangeArrowheads="1"/>
          </p:cNvSpPr>
          <p:nvPr/>
        </p:nvSpPr>
        <p:spPr bwMode="auto">
          <a:xfrm>
            <a:off x="2587625" y="2744788"/>
            <a:ext cx="3497263" cy="1244600"/>
          </a:xfrm>
          <a:custGeom>
            <a:avLst/>
            <a:gdLst>
              <a:gd name="T0" fmla="*/ 0 w 2574637"/>
              <a:gd name="T1" fmla="*/ 1240000 h 1244984"/>
              <a:gd name="T2" fmla="*/ 111759050 w 2574637"/>
              <a:gd name="T3" fmla="*/ 113075 h 1244984"/>
              <a:gd name="T4" fmla="*/ 187385402 w 2574637"/>
              <a:gd name="T5" fmla="*/ 561545 h 1244984"/>
              <a:gd name="T6" fmla="*/ 0 60000 65536"/>
              <a:gd name="T7" fmla="*/ 0 60000 65536"/>
              <a:gd name="T8" fmla="*/ 0 60000 65536"/>
              <a:gd name="T9" fmla="*/ 0 w 2574637"/>
              <a:gd name="T10" fmla="*/ 0 h 1244984"/>
              <a:gd name="T11" fmla="*/ 2574637 w 2574637"/>
              <a:gd name="T12" fmla="*/ 1244984 h 12449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4637" h="1244984">
                <a:moveTo>
                  <a:pt x="0" y="1244984"/>
                </a:moveTo>
                <a:cubicBezTo>
                  <a:pt x="553220" y="736022"/>
                  <a:pt x="1106440" y="227060"/>
                  <a:pt x="1535546" y="113530"/>
                </a:cubicBezTo>
                <a:cubicBezTo>
                  <a:pt x="1964652" y="0"/>
                  <a:pt x="2574637" y="563802"/>
                  <a:pt x="2574637" y="563802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99" name="Bulle rectangulaire 98"/>
          <p:cNvSpPr/>
          <p:nvPr/>
        </p:nvSpPr>
        <p:spPr bwMode="auto">
          <a:xfrm>
            <a:off x="96838" y="1600200"/>
            <a:ext cx="2879725" cy="363538"/>
          </a:xfrm>
          <a:prstGeom prst="wedgeRectCallout">
            <a:avLst>
              <a:gd name="adj1" fmla="val -22837"/>
              <a:gd name="adj2" fmla="val 135388"/>
            </a:avLst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bg1">
                  <a:lumMod val="90000"/>
                </a:schemeClr>
              </a:gs>
            </a:gsLst>
            <a:lin ang="0" scaled="1"/>
            <a:tileRect/>
          </a:gradFill>
          <a:ln w="381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GB" sz="2400" b="1" dirty="0"/>
              <a:t>return C1.foo(x)</a:t>
            </a:r>
          </a:p>
        </p:txBody>
      </p:sp>
      <p:sp>
        <p:nvSpPr>
          <p:cNvPr id="28735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D45872-F6EB-9449-BBC4-93CB946A2B2C}" type="slidenum">
              <a:rPr lang="fr-FR" sz="1400">
                <a:solidFill>
                  <a:srgbClr val="191919"/>
                </a:solidFill>
              </a:rPr>
              <a:pPr eaLnBrk="1" hangingPunct="1"/>
              <a:t>33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103" name="Ellipse 106"/>
          <p:cNvSpPr>
            <a:spLocks noChangeArrowheads="1"/>
          </p:cNvSpPr>
          <p:nvPr/>
        </p:nvSpPr>
        <p:spPr bwMode="auto">
          <a:xfrm>
            <a:off x="7620000" y="2930525"/>
            <a:ext cx="228600" cy="18891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/>
          </a:p>
        </p:txBody>
      </p:sp>
      <p:cxnSp>
        <p:nvCxnSpPr>
          <p:cNvPr id="104" name="Connecteur en arc 78"/>
          <p:cNvCxnSpPr>
            <a:cxnSpLocks noChangeShapeType="1"/>
            <a:endCxn id="88" idx="4"/>
          </p:cNvCxnSpPr>
          <p:nvPr/>
        </p:nvCxnSpPr>
        <p:spPr bwMode="auto">
          <a:xfrm>
            <a:off x="-87313" y="3017838"/>
            <a:ext cx="1878013" cy="328612"/>
          </a:xfrm>
          <a:prstGeom prst="curvedConnector4">
            <a:avLst>
              <a:gd name="adj1" fmla="val 46958"/>
              <a:gd name="adj2" fmla="val 169565"/>
            </a:avLst>
          </a:prstGeom>
          <a:noFill/>
          <a:ln w="28575">
            <a:solidFill>
              <a:schemeClr val="tx1"/>
            </a:solidFill>
            <a:prstDash val="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25601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900" decel="10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02" grpId="0" animBg="1"/>
      <p:bldP spid="97" grpId="0" animBg="1"/>
      <p:bldP spid="84" grpId="0" animBg="1"/>
      <p:bldP spid="84" grpId="1" animBg="1"/>
      <p:bldP spid="88" grpId="0" animBg="1"/>
      <p:bldP spid="90" grpId="0" animBg="1"/>
      <p:bldP spid="91" grpId="0" animBg="1"/>
      <p:bldP spid="96" grpId="0" animBg="1"/>
      <p:bldP spid="96" grpId="1" animBg="1"/>
      <p:bldP spid="124" grpId="0" animBg="1"/>
      <p:bldP spid="113" grpId="0" animBg="1"/>
      <p:bldP spid="99" grpId="0" animBg="1"/>
      <p:bldP spid="99" grpId="1" animBg="1"/>
      <p:bldP spid="1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Collective interfaces</a:t>
            </a:r>
          </a:p>
        </p:txBody>
      </p:sp>
      <p:sp>
        <p:nvSpPr>
          <p:cNvPr id="87042" name="Espace réservé du contenu 3"/>
          <p:cNvSpPr>
            <a:spLocks noGrp="1"/>
          </p:cNvSpPr>
          <p:nvPr>
            <p:ph idx="1"/>
          </p:nvPr>
        </p:nvSpPr>
        <p:spPr>
          <a:xfrm>
            <a:off x="439738" y="1114425"/>
            <a:ext cx="8247062" cy="4572000"/>
          </a:xfrm>
        </p:spPr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One-to-many = multicast</a:t>
            </a:r>
          </a:p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Many-to-one = gathercast</a:t>
            </a:r>
          </a:p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Distribution and synchronisation/collection policies for invocation and results</a:t>
            </a:r>
          </a:p>
        </p:txBody>
      </p:sp>
      <p:sp>
        <p:nvSpPr>
          <p:cNvPr id="87043" name="Rectangle 38"/>
          <p:cNvSpPr>
            <a:spLocks noChangeArrowheads="1"/>
          </p:cNvSpPr>
          <p:nvPr/>
        </p:nvSpPr>
        <p:spPr bwMode="auto">
          <a:xfrm>
            <a:off x="2071688" y="3044825"/>
            <a:ext cx="1905000" cy="969963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87044" name="Grouper 42"/>
          <p:cNvGrpSpPr>
            <a:grpSpLocks/>
          </p:cNvGrpSpPr>
          <p:nvPr/>
        </p:nvGrpSpPr>
        <p:grpSpPr bwMode="auto">
          <a:xfrm flipH="1">
            <a:off x="1843088" y="3186113"/>
            <a:ext cx="230187" cy="304800"/>
            <a:chOff x="7924800" y="1143794"/>
            <a:chExt cx="229394" cy="304800"/>
          </a:xfrm>
        </p:grpSpPr>
        <p:cxnSp>
          <p:nvCxnSpPr>
            <p:cNvPr id="87128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9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045" name="ZoneTexte 75"/>
          <p:cNvSpPr txBox="1">
            <a:spLocks noChangeArrowheads="1"/>
          </p:cNvSpPr>
          <p:nvPr/>
        </p:nvSpPr>
        <p:spPr bwMode="auto">
          <a:xfrm>
            <a:off x="2303463" y="334645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87046" name="ZoneTexte 88"/>
          <p:cNvSpPr txBox="1">
            <a:spLocks noChangeArrowheads="1"/>
          </p:cNvSpPr>
          <p:nvPr/>
        </p:nvSpPr>
        <p:spPr bwMode="auto">
          <a:xfrm>
            <a:off x="2073275" y="3044825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sp>
        <p:nvSpPr>
          <p:cNvPr id="87047" name="Rectangle 38"/>
          <p:cNvSpPr>
            <a:spLocks noChangeArrowheads="1"/>
          </p:cNvSpPr>
          <p:nvPr/>
        </p:nvSpPr>
        <p:spPr bwMode="auto">
          <a:xfrm>
            <a:off x="5203825" y="3044825"/>
            <a:ext cx="1905000" cy="969963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87048" name="Grouper 42"/>
          <p:cNvGrpSpPr>
            <a:grpSpLocks/>
          </p:cNvGrpSpPr>
          <p:nvPr/>
        </p:nvGrpSpPr>
        <p:grpSpPr bwMode="auto">
          <a:xfrm flipH="1">
            <a:off x="4975225" y="3346450"/>
            <a:ext cx="230188" cy="304800"/>
            <a:chOff x="7924800" y="1143794"/>
            <a:chExt cx="229394" cy="304800"/>
          </a:xfrm>
        </p:grpSpPr>
        <p:cxnSp>
          <p:nvCxnSpPr>
            <p:cNvPr id="87126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7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049" name="Grouper 45"/>
          <p:cNvGrpSpPr>
            <a:grpSpLocks/>
          </p:cNvGrpSpPr>
          <p:nvPr/>
        </p:nvGrpSpPr>
        <p:grpSpPr bwMode="auto">
          <a:xfrm>
            <a:off x="7110413" y="3349625"/>
            <a:ext cx="230187" cy="304800"/>
            <a:chOff x="7924800" y="1143794"/>
            <a:chExt cx="229394" cy="304800"/>
          </a:xfrm>
        </p:grpSpPr>
        <p:cxnSp>
          <p:nvCxnSpPr>
            <p:cNvPr id="87124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5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050" name="ZoneTexte 75"/>
          <p:cNvSpPr txBox="1">
            <a:spLocks noChangeArrowheads="1"/>
          </p:cNvSpPr>
          <p:nvPr/>
        </p:nvSpPr>
        <p:spPr bwMode="auto">
          <a:xfrm>
            <a:off x="5435600" y="334645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87051" name="ZoneTexte 88"/>
          <p:cNvSpPr txBox="1">
            <a:spLocks noChangeArrowheads="1"/>
          </p:cNvSpPr>
          <p:nvPr/>
        </p:nvSpPr>
        <p:spPr bwMode="auto">
          <a:xfrm>
            <a:off x="5205413" y="3044825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cxnSp>
        <p:nvCxnSpPr>
          <p:cNvPr id="87052" name="Connecteur en angle 49"/>
          <p:cNvCxnSpPr>
            <a:cxnSpLocks noChangeShapeType="1"/>
          </p:cNvCxnSpPr>
          <p:nvPr/>
        </p:nvCxnSpPr>
        <p:spPr bwMode="auto">
          <a:xfrm>
            <a:off x="4121150" y="3506788"/>
            <a:ext cx="855663" cy="635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3" name="Connecteur droit 62"/>
          <p:cNvCxnSpPr>
            <a:cxnSpLocks noChangeShapeType="1"/>
          </p:cNvCxnSpPr>
          <p:nvPr/>
        </p:nvCxnSpPr>
        <p:spPr bwMode="auto">
          <a:xfrm rot="16200000" flipH="1">
            <a:off x="4429125" y="3359151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54" name="Connecteur droit 64"/>
          <p:cNvCxnSpPr>
            <a:cxnSpLocks noChangeShapeType="1"/>
          </p:cNvCxnSpPr>
          <p:nvPr/>
        </p:nvCxnSpPr>
        <p:spPr bwMode="auto">
          <a:xfrm rot="5400000">
            <a:off x="4428332" y="3515519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055" name="Grouper 42"/>
          <p:cNvGrpSpPr>
            <a:grpSpLocks/>
          </p:cNvGrpSpPr>
          <p:nvPr/>
        </p:nvGrpSpPr>
        <p:grpSpPr bwMode="auto">
          <a:xfrm flipH="1">
            <a:off x="1843088" y="3709988"/>
            <a:ext cx="230187" cy="304800"/>
            <a:chOff x="7924800" y="1143794"/>
            <a:chExt cx="229394" cy="304800"/>
          </a:xfrm>
        </p:grpSpPr>
        <p:cxnSp>
          <p:nvCxnSpPr>
            <p:cNvPr id="87122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23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056" name="Grouper 75"/>
          <p:cNvGrpSpPr>
            <a:grpSpLocks/>
          </p:cNvGrpSpPr>
          <p:nvPr/>
        </p:nvGrpSpPr>
        <p:grpSpPr bwMode="auto">
          <a:xfrm>
            <a:off x="803275" y="2749550"/>
            <a:ext cx="7451725" cy="3513138"/>
            <a:chOff x="802744" y="2255952"/>
            <a:chExt cx="7451020" cy="4027140"/>
          </a:xfrm>
        </p:grpSpPr>
        <p:sp>
          <p:nvSpPr>
            <p:cNvPr id="87101" name="Rectangle 3"/>
            <p:cNvSpPr>
              <a:spLocks noChangeArrowheads="1"/>
            </p:cNvSpPr>
            <p:nvPr/>
          </p:nvSpPr>
          <p:spPr bwMode="auto">
            <a:xfrm>
              <a:off x="1032932" y="2325687"/>
              <a:ext cx="6985001" cy="3957405"/>
            </a:xfrm>
            <a:prstGeom prst="rect">
              <a:avLst/>
            </a:prstGeom>
            <a:noFill/>
            <a:ln w="38100">
              <a:solidFill>
                <a:srgbClr val="1A0C5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hangingPunct="0"/>
              <a:endParaRPr lang="en-GB" sz="2400">
                <a:solidFill>
                  <a:srgbClr val="191919"/>
                </a:solidFill>
              </a:endParaRPr>
            </a:p>
          </p:txBody>
        </p:sp>
        <p:grpSp>
          <p:nvGrpSpPr>
            <p:cNvPr id="87102" name="Grouper 4"/>
            <p:cNvGrpSpPr>
              <a:grpSpLocks/>
            </p:cNvGrpSpPr>
            <p:nvPr/>
          </p:nvGrpSpPr>
          <p:grpSpPr bwMode="auto">
            <a:xfrm>
              <a:off x="8023577" y="3490649"/>
              <a:ext cx="230187" cy="304800"/>
              <a:chOff x="7930425" y="1854994"/>
              <a:chExt cx="229394" cy="304800"/>
            </a:xfrm>
          </p:grpSpPr>
          <p:cxnSp>
            <p:nvCxnSpPr>
              <p:cNvPr id="87120" name="Connecteur droit 5"/>
              <p:cNvCxnSpPr>
                <a:cxnSpLocks noChangeShapeType="1"/>
              </p:cNvCxnSpPr>
              <p:nvPr/>
            </p:nvCxnSpPr>
            <p:spPr bwMode="auto">
              <a:xfrm>
                <a:off x="7930425" y="20066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21" name="Connecteur droit 6"/>
              <p:cNvCxnSpPr>
                <a:cxnSpLocks noChangeShapeType="1"/>
              </p:cNvCxnSpPr>
              <p:nvPr/>
            </p:nvCxnSpPr>
            <p:spPr bwMode="auto">
              <a:xfrm rot="5400000">
                <a:off x="8006625" y="20066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7103" name="Grouper 10"/>
            <p:cNvGrpSpPr>
              <a:grpSpLocks/>
            </p:cNvGrpSpPr>
            <p:nvPr/>
          </p:nvGrpSpPr>
          <p:grpSpPr bwMode="auto">
            <a:xfrm flipH="1">
              <a:off x="802744" y="2839184"/>
              <a:ext cx="230188" cy="304800"/>
              <a:chOff x="7924800" y="1143794"/>
              <a:chExt cx="229394" cy="304800"/>
            </a:xfrm>
          </p:grpSpPr>
          <p:cxnSp>
            <p:nvCxnSpPr>
              <p:cNvPr id="87118" name="Connecteur droit 11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19" name="Connecteur droit 12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7104" name="Grouper 13"/>
            <p:cNvGrpSpPr>
              <a:grpSpLocks/>
            </p:cNvGrpSpPr>
            <p:nvPr/>
          </p:nvGrpSpPr>
          <p:grpSpPr bwMode="auto">
            <a:xfrm flipH="1">
              <a:off x="802744" y="3372380"/>
              <a:ext cx="228600" cy="304800"/>
              <a:chOff x="7924800" y="1143794"/>
              <a:chExt cx="229394" cy="304800"/>
            </a:xfrm>
          </p:grpSpPr>
          <p:cxnSp>
            <p:nvCxnSpPr>
              <p:cNvPr id="87116" name="Connecteur droit 1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17" name="Connecteur droit 1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7105" name="Connecteur en angle 49"/>
            <p:cNvCxnSpPr>
              <a:cxnSpLocks noChangeShapeType="1"/>
            </p:cNvCxnSpPr>
            <p:nvPr/>
          </p:nvCxnSpPr>
          <p:spPr bwMode="auto">
            <a:xfrm>
              <a:off x="1220794" y="2994813"/>
              <a:ext cx="622562" cy="847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7106" name="ZoneTexte 92"/>
            <p:cNvSpPr txBox="1">
              <a:spLocks noChangeArrowheads="1"/>
            </p:cNvSpPr>
            <p:nvPr/>
          </p:nvSpPr>
          <p:spPr bwMode="auto">
            <a:xfrm>
              <a:off x="952350" y="2255952"/>
              <a:ext cx="223761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1600">
                  <a:solidFill>
                    <a:srgbClr val="191919"/>
                  </a:solidFill>
                </a:rPr>
                <a:t>Composite component</a:t>
              </a:r>
            </a:p>
          </p:txBody>
        </p:sp>
        <p:grpSp>
          <p:nvGrpSpPr>
            <p:cNvPr id="87107" name="Grouper 45"/>
            <p:cNvGrpSpPr>
              <a:grpSpLocks/>
            </p:cNvGrpSpPr>
            <p:nvPr/>
          </p:nvGrpSpPr>
          <p:grpSpPr bwMode="auto">
            <a:xfrm>
              <a:off x="1031344" y="2845327"/>
              <a:ext cx="230187" cy="304800"/>
              <a:chOff x="7924800" y="1143794"/>
              <a:chExt cx="229394" cy="304800"/>
            </a:xfrm>
          </p:grpSpPr>
          <p:cxnSp>
            <p:nvCxnSpPr>
              <p:cNvPr id="87114" name="Connecteur droit 4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15" name="Connecteur droit 4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7108" name="Grouper 45"/>
            <p:cNvGrpSpPr>
              <a:grpSpLocks/>
            </p:cNvGrpSpPr>
            <p:nvPr/>
          </p:nvGrpSpPr>
          <p:grpSpPr bwMode="auto">
            <a:xfrm>
              <a:off x="1029750" y="3361266"/>
              <a:ext cx="230187" cy="304800"/>
              <a:chOff x="7924800" y="1143794"/>
              <a:chExt cx="229394" cy="304800"/>
            </a:xfrm>
          </p:grpSpPr>
          <p:cxnSp>
            <p:nvCxnSpPr>
              <p:cNvPr id="87112" name="Connecteur droit 4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13" name="Connecteur droit 4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7109" name="Connecteur en angle 49"/>
            <p:cNvCxnSpPr>
              <a:cxnSpLocks noChangeShapeType="1"/>
            </p:cNvCxnSpPr>
            <p:nvPr/>
          </p:nvCxnSpPr>
          <p:spPr bwMode="auto">
            <a:xfrm>
              <a:off x="1261531" y="3504399"/>
              <a:ext cx="622562" cy="8473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0" name="Connecteur droit 62"/>
            <p:cNvCxnSpPr>
              <a:cxnSpLocks noChangeShapeType="1"/>
            </p:cNvCxnSpPr>
            <p:nvPr/>
          </p:nvCxnSpPr>
          <p:spPr bwMode="auto">
            <a:xfrm rot="16200000" flipH="1">
              <a:off x="1458913" y="3369999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11" name="Connecteur droit 64"/>
            <p:cNvCxnSpPr>
              <a:cxnSpLocks noChangeShapeType="1"/>
            </p:cNvCxnSpPr>
            <p:nvPr/>
          </p:nvCxnSpPr>
          <p:spPr bwMode="auto">
            <a:xfrm rot="5400000">
              <a:off x="1458120" y="3526367"/>
              <a:ext cx="157162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7057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0"/>
            <a:ext cx="28908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58" name="Rectangle 38"/>
          <p:cNvSpPr>
            <a:spLocks noChangeArrowheads="1"/>
          </p:cNvSpPr>
          <p:nvPr/>
        </p:nvSpPr>
        <p:spPr bwMode="auto">
          <a:xfrm>
            <a:off x="5253038" y="4168775"/>
            <a:ext cx="1905000" cy="969963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87059" name="Grouper 42"/>
          <p:cNvGrpSpPr>
            <a:grpSpLocks/>
          </p:cNvGrpSpPr>
          <p:nvPr/>
        </p:nvGrpSpPr>
        <p:grpSpPr bwMode="auto">
          <a:xfrm flipH="1">
            <a:off x="5024438" y="4470400"/>
            <a:ext cx="230187" cy="304800"/>
            <a:chOff x="7924800" y="1143794"/>
            <a:chExt cx="229394" cy="304800"/>
          </a:xfrm>
        </p:grpSpPr>
        <p:cxnSp>
          <p:nvCxnSpPr>
            <p:cNvPr id="87099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100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060" name="Grouper 45"/>
          <p:cNvGrpSpPr>
            <a:grpSpLocks/>
          </p:cNvGrpSpPr>
          <p:nvPr/>
        </p:nvGrpSpPr>
        <p:grpSpPr bwMode="auto">
          <a:xfrm>
            <a:off x="7159625" y="4473575"/>
            <a:ext cx="230188" cy="304800"/>
            <a:chOff x="7924800" y="1143794"/>
            <a:chExt cx="229394" cy="304800"/>
          </a:xfrm>
        </p:grpSpPr>
        <p:cxnSp>
          <p:nvCxnSpPr>
            <p:cNvPr id="87097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8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061" name="ZoneTexte 75"/>
          <p:cNvSpPr txBox="1">
            <a:spLocks noChangeArrowheads="1"/>
          </p:cNvSpPr>
          <p:nvPr/>
        </p:nvSpPr>
        <p:spPr bwMode="auto">
          <a:xfrm>
            <a:off x="5484813" y="447040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87062" name="ZoneTexte 88"/>
          <p:cNvSpPr txBox="1">
            <a:spLocks noChangeArrowheads="1"/>
          </p:cNvSpPr>
          <p:nvPr/>
        </p:nvSpPr>
        <p:spPr bwMode="auto">
          <a:xfrm>
            <a:off x="5254625" y="4168775"/>
            <a:ext cx="1814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sp>
        <p:nvSpPr>
          <p:cNvPr id="87063" name="Rectangle 38"/>
          <p:cNvSpPr>
            <a:spLocks noChangeArrowheads="1"/>
          </p:cNvSpPr>
          <p:nvPr/>
        </p:nvSpPr>
        <p:spPr bwMode="auto">
          <a:xfrm>
            <a:off x="5303838" y="5292725"/>
            <a:ext cx="1905000" cy="820738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87064" name="Grouper 42"/>
          <p:cNvGrpSpPr>
            <a:grpSpLocks/>
          </p:cNvGrpSpPr>
          <p:nvPr/>
        </p:nvGrpSpPr>
        <p:grpSpPr bwMode="auto">
          <a:xfrm flipH="1">
            <a:off x="5075238" y="5594350"/>
            <a:ext cx="230187" cy="304800"/>
            <a:chOff x="7924800" y="1143794"/>
            <a:chExt cx="229394" cy="304800"/>
          </a:xfrm>
        </p:grpSpPr>
        <p:cxnSp>
          <p:nvCxnSpPr>
            <p:cNvPr id="87095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6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7065" name="Grouper 45"/>
          <p:cNvGrpSpPr>
            <a:grpSpLocks/>
          </p:cNvGrpSpPr>
          <p:nvPr/>
        </p:nvGrpSpPr>
        <p:grpSpPr bwMode="auto">
          <a:xfrm>
            <a:off x="7210425" y="5597525"/>
            <a:ext cx="230188" cy="304800"/>
            <a:chOff x="7924800" y="1143794"/>
            <a:chExt cx="229394" cy="304800"/>
          </a:xfrm>
        </p:grpSpPr>
        <p:cxnSp>
          <p:nvCxnSpPr>
            <p:cNvPr id="87093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4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7066" name="ZoneTexte 75"/>
          <p:cNvSpPr txBox="1">
            <a:spLocks noChangeArrowheads="1"/>
          </p:cNvSpPr>
          <p:nvPr/>
        </p:nvSpPr>
        <p:spPr bwMode="auto">
          <a:xfrm>
            <a:off x="5535613" y="5594350"/>
            <a:ext cx="168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Business code</a:t>
            </a:r>
          </a:p>
        </p:txBody>
      </p:sp>
      <p:sp>
        <p:nvSpPr>
          <p:cNvPr id="87067" name="ZoneTexte 88"/>
          <p:cNvSpPr txBox="1">
            <a:spLocks noChangeArrowheads="1"/>
          </p:cNvSpPr>
          <p:nvPr/>
        </p:nvSpPr>
        <p:spPr bwMode="auto">
          <a:xfrm>
            <a:off x="5305425" y="5292725"/>
            <a:ext cx="1812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400">
                <a:solidFill>
                  <a:srgbClr val="191919"/>
                </a:solidFill>
              </a:rPr>
              <a:t>Primitive component</a:t>
            </a:r>
          </a:p>
        </p:txBody>
      </p:sp>
      <p:grpSp>
        <p:nvGrpSpPr>
          <p:cNvPr id="87068" name="Grouper 2"/>
          <p:cNvGrpSpPr>
            <a:grpSpLocks/>
          </p:cNvGrpSpPr>
          <p:nvPr/>
        </p:nvGrpSpPr>
        <p:grpSpPr bwMode="auto">
          <a:xfrm>
            <a:off x="3976688" y="3275013"/>
            <a:ext cx="217487" cy="501650"/>
            <a:chOff x="6246264" y="2162727"/>
            <a:chExt cx="242992" cy="500551"/>
          </a:xfrm>
        </p:grpSpPr>
        <p:cxnSp>
          <p:nvCxnSpPr>
            <p:cNvPr id="87088" name="Connecteur droit 46"/>
            <p:cNvCxnSpPr>
              <a:cxnSpLocks noChangeShapeType="1"/>
            </p:cNvCxnSpPr>
            <p:nvPr/>
          </p:nvCxnSpPr>
          <p:spPr bwMode="auto">
            <a:xfrm>
              <a:off x="6246264" y="2406036"/>
              <a:ext cx="155628" cy="1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9" name="Connecteur droit 47"/>
            <p:cNvCxnSpPr>
              <a:cxnSpLocks noChangeShapeType="1"/>
            </p:cNvCxnSpPr>
            <p:nvPr/>
          </p:nvCxnSpPr>
          <p:spPr bwMode="auto">
            <a:xfrm rot="5400000">
              <a:off x="6227626" y="2406403"/>
              <a:ext cx="348533" cy="108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0" name="Connecteur droit 3"/>
            <p:cNvCxnSpPr>
              <a:cxnSpLocks noChangeShapeType="1"/>
            </p:cNvCxnSpPr>
            <p:nvPr/>
          </p:nvCxnSpPr>
          <p:spPr bwMode="auto">
            <a:xfrm flipV="1">
              <a:off x="6318250" y="2162727"/>
              <a:ext cx="171005" cy="12327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1" name="Connecteur droit 62"/>
            <p:cNvCxnSpPr>
              <a:cxnSpLocks noChangeShapeType="1"/>
            </p:cNvCxnSpPr>
            <p:nvPr/>
          </p:nvCxnSpPr>
          <p:spPr bwMode="auto">
            <a:xfrm>
              <a:off x="6311924" y="2491881"/>
              <a:ext cx="177332" cy="1713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92" name="Connecteur droit 65"/>
            <p:cNvCxnSpPr>
              <a:cxnSpLocks noChangeShapeType="1"/>
            </p:cNvCxnSpPr>
            <p:nvPr/>
          </p:nvCxnSpPr>
          <p:spPr bwMode="auto">
            <a:xfrm>
              <a:off x="6325087" y="2295850"/>
              <a:ext cx="0" cy="19603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7069" name="Connecteur droit 6"/>
          <p:cNvCxnSpPr>
            <a:cxnSpLocks noChangeShapeType="1"/>
          </p:cNvCxnSpPr>
          <p:nvPr/>
        </p:nvCxnSpPr>
        <p:spPr bwMode="auto">
          <a:xfrm>
            <a:off x="4125913" y="3563938"/>
            <a:ext cx="896937" cy="1060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0" name="Connecteur droit 89"/>
          <p:cNvCxnSpPr>
            <a:cxnSpLocks noChangeShapeType="1"/>
          </p:cNvCxnSpPr>
          <p:nvPr/>
        </p:nvCxnSpPr>
        <p:spPr bwMode="auto">
          <a:xfrm>
            <a:off x="4121150" y="3633788"/>
            <a:ext cx="947738" cy="2120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7071" name="Grouper 92"/>
          <p:cNvGrpSpPr>
            <a:grpSpLocks/>
          </p:cNvGrpSpPr>
          <p:nvPr/>
        </p:nvGrpSpPr>
        <p:grpSpPr bwMode="auto">
          <a:xfrm flipH="1">
            <a:off x="7804150" y="3744913"/>
            <a:ext cx="215900" cy="501650"/>
            <a:chOff x="6246264" y="2162727"/>
            <a:chExt cx="242992" cy="500551"/>
          </a:xfrm>
        </p:grpSpPr>
        <p:cxnSp>
          <p:nvCxnSpPr>
            <p:cNvPr id="87083" name="Connecteur droit 46"/>
            <p:cNvCxnSpPr>
              <a:cxnSpLocks noChangeShapeType="1"/>
            </p:cNvCxnSpPr>
            <p:nvPr/>
          </p:nvCxnSpPr>
          <p:spPr bwMode="auto">
            <a:xfrm>
              <a:off x="6246264" y="2406036"/>
              <a:ext cx="155628" cy="1816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4" name="Connecteur droit 47"/>
            <p:cNvCxnSpPr>
              <a:cxnSpLocks noChangeShapeType="1"/>
            </p:cNvCxnSpPr>
            <p:nvPr/>
          </p:nvCxnSpPr>
          <p:spPr bwMode="auto">
            <a:xfrm rot="5400000">
              <a:off x="6227626" y="2406403"/>
              <a:ext cx="348533" cy="1081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5" name="Connecteur droit 3"/>
            <p:cNvCxnSpPr>
              <a:cxnSpLocks noChangeShapeType="1"/>
            </p:cNvCxnSpPr>
            <p:nvPr/>
          </p:nvCxnSpPr>
          <p:spPr bwMode="auto">
            <a:xfrm flipV="1">
              <a:off x="6318250" y="2162727"/>
              <a:ext cx="171005" cy="123273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6" name="Connecteur droit 62"/>
            <p:cNvCxnSpPr>
              <a:cxnSpLocks noChangeShapeType="1"/>
            </p:cNvCxnSpPr>
            <p:nvPr/>
          </p:nvCxnSpPr>
          <p:spPr bwMode="auto">
            <a:xfrm>
              <a:off x="6311924" y="2491881"/>
              <a:ext cx="177332" cy="171397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087" name="Connecteur droit 65"/>
            <p:cNvCxnSpPr>
              <a:cxnSpLocks noChangeShapeType="1"/>
            </p:cNvCxnSpPr>
            <p:nvPr/>
          </p:nvCxnSpPr>
          <p:spPr bwMode="auto">
            <a:xfrm>
              <a:off x="6325087" y="2295850"/>
              <a:ext cx="0" cy="196030"/>
            </a:xfrm>
            <a:prstGeom prst="line">
              <a:avLst/>
            </a:prstGeom>
            <a:noFill/>
            <a:ln w="28575">
              <a:solidFill>
                <a:srgbClr val="E1001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7072" name="Connecteur droit 98"/>
          <p:cNvCxnSpPr>
            <a:cxnSpLocks noChangeShapeType="1"/>
          </p:cNvCxnSpPr>
          <p:nvPr/>
        </p:nvCxnSpPr>
        <p:spPr bwMode="auto">
          <a:xfrm flipV="1">
            <a:off x="7377113" y="3995738"/>
            <a:ext cx="496887" cy="63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3" name="Connecteur droit 99"/>
          <p:cNvCxnSpPr>
            <a:cxnSpLocks noChangeShapeType="1"/>
          </p:cNvCxnSpPr>
          <p:nvPr/>
        </p:nvCxnSpPr>
        <p:spPr bwMode="auto">
          <a:xfrm>
            <a:off x="7321550" y="3455988"/>
            <a:ext cx="541338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074" name="Connecteur droit 100"/>
          <p:cNvCxnSpPr>
            <a:cxnSpLocks noChangeShapeType="1"/>
          </p:cNvCxnSpPr>
          <p:nvPr/>
        </p:nvCxnSpPr>
        <p:spPr bwMode="auto">
          <a:xfrm flipV="1">
            <a:off x="7434263" y="4135438"/>
            <a:ext cx="428625" cy="1612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6" name="Grouper 15"/>
          <p:cNvGrpSpPr>
            <a:grpSpLocks/>
          </p:cNvGrpSpPr>
          <p:nvPr/>
        </p:nvGrpSpPr>
        <p:grpSpPr bwMode="auto">
          <a:xfrm>
            <a:off x="3776663" y="3084513"/>
            <a:ext cx="587375" cy="215900"/>
            <a:chOff x="4248012" y="2739346"/>
            <a:chExt cx="662057" cy="216025"/>
          </a:xfrm>
        </p:grpSpPr>
        <p:sp>
          <p:nvSpPr>
            <p:cNvPr id="87080" name="Rectangle 14"/>
            <p:cNvSpPr>
              <a:spLocks noChangeArrowheads="1"/>
            </p:cNvSpPr>
            <p:nvPr/>
          </p:nvSpPr>
          <p:spPr bwMode="auto">
            <a:xfrm>
              <a:off x="4248012" y="2739348"/>
              <a:ext cx="220685" cy="2160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914400"/>
              <a:endParaRPr lang="fr-FR">
                <a:cs typeface="Arial" charset="0"/>
              </a:endParaRPr>
            </a:p>
          </p:txBody>
        </p:sp>
        <p:sp>
          <p:nvSpPr>
            <p:cNvPr id="87081" name="Rectangle 108"/>
            <p:cNvSpPr>
              <a:spLocks noChangeArrowheads="1"/>
            </p:cNvSpPr>
            <p:nvPr/>
          </p:nvSpPr>
          <p:spPr bwMode="auto">
            <a:xfrm>
              <a:off x="4468698" y="2739347"/>
              <a:ext cx="220685" cy="216023"/>
            </a:xfrm>
            <a:prstGeom prst="rect">
              <a:avLst/>
            </a:prstGeom>
            <a:solidFill>
              <a:srgbClr val="2C972E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914400"/>
              <a:endParaRPr lang="fr-FR">
                <a:cs typeface="Arial" charset="0"/>
              </a:endParaRPr>
            </a:p>
          </p:txBody>
        </p:sp>
        <p:sp>
          <p:nvSpPr>
            <p:cNvPr id="87082" name="Rectangle 109"/>
            <p:cNvSpPr>
              <a:spLocks noChangeArrowheads="1"/>
            </p:cNvSpPr>
            <p:nvPr/>
          </p:nvSpPr>
          <p:spPr bwMode="auto">
            <a:xfrm>
              <a:off x="4689384" y="2739346"/>
              <a:ext cx="220685" cy="21602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defTabSz="914400"/>
              <a:endParaRPr lang="fr-FR">
                <a:cs typeface="Arial" charset="0"/>
              </a:endParaRPr>
            </a:p>
          </p:txBody>
        </p:sp>
      </p:grpSp>
      <p:sp>
        <p:nvSpPr>
          <p:cNvPr id="111" name="Rectangle 110"/>
          <p:cNvSpPr>
            <a:spLocks noChangeArrowheads="1"/>
          </p:cNvSpPr>
          <p:nvPr/>
        </p:nvSpPr>
        <p:spPr bwMode="auto">
          <a:xfrm>
            <a:off x="5005388" y="3149600"/>
            <a:ext cx="19685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/>
            <a:endParaRPr lang="fr-FR">
              <a:cs typeface="Arial" charset="0"/>
            </a:endParaRPr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056188" y="4208463"/>
            <a:ext cx="196850" cy="215900"/>
          </a:xfrm>
          <a:prstGeom prst="rect">
            <a:avLst/>
          </a:prstGeom>
          <a:solidFill>
            <a:srgbClr val="2C972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/>
            <a:endParaRPr lang="fr-FR">
              <a:cs typeface="Arial" charset="0"/>
            </a:endParaRPr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5116513" y="5381625"/>
            <a:ext cx="195262" cy="2159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defTabSz="914400"/>
            <a:endParaRPr lang="fr-FR">
              <a:cs typeface="Arial" charset="0"/>
            </a:endParaRPr>
          </a:p>
        </p:txBody>
      </p:sp>
      <p:sp>
        <p:nvSpPr>
          <p:cNvPr id="87079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13211AB-5868-A24A-9A8D-5A3ADAF6100B}" type="slidenum">
              <a:rPr lang="fr-FR" sz="1500">
                <a:solidFill>
                  <a:srgbClr val="191919"/>
                </a:solidFill>
              </a:rPr>
              <a:pPr eaLnBrk="1" hangingPunct="1"/>
              <a:t>34</a:t>
            </a:fld>
            <a:endParaRPr lang="fr-FR" sz="150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96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1200">
              <a:cs typeface="Arial" charset="0"/>
            </a:endParaRP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Adaptation in the GCM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2425" y="1143000"/>
            <a:ext cx="8247063" cy="47244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Functional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adaptation: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adapt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the architecture </a:t>
            </a:r>
            <a:br>
              <a:rPr lang="fr-FR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+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behaviour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of the application to new</a:t>
            </a:r>
            <a:br>
              <a:rPr lang="fr-FR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requirements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/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objectives/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environment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-functional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adaptation(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Paul </a:t>
            </a:r>
            <a:r>
              <a:rPr lang="fr-FR" dirty="0" err="1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Naoumenko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): </a:t>
            </a:r>
            <a:b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adapt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the architecture of the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container+middleware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to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changing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environment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/NF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requirements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QoS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…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defRPr/>
            </a:pP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Arial" charset="0"/>
              <a:buNone/>
              <a:defRPr/>
            </a:pP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Additional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support for reconfiguration</a:t>
            </a:r>
            <a:b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with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Marcela</a:t>
            </a:r>
            <a:r>
              <a:rPr lang="fr-FR" dirty="0" smtClean="0">
                <a:solidFill>
                  <a:srgbClr val="FF6600"/>
                </a:solidFill>
                <a:latin typeface="Arial" charset="0"/>
                <a:ea typeface="ＭＳ Ｐゴシック" charset="0"/>
                <a:cs typeface="ＭＳ Ｐゴシック" charset="0"/>
              </a:rPr>
              <a:t> Rivera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):</a:t>
            </a:r>
          </a:p>
          <a:p>
            <a:pPr>
              <a:defRPr/>
            </a:pP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stopping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algorithm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for GCM </a:t>
            </a:r>
            <a:b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components</a:t>
            </a:r>
          </a:p>
          <a:p>
            <a:pPr>
              <a:defRPr/>
            </a:pP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A Scripting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language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for </a:t>
            </a: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reconfiguring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b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dirty="0" err="1" smtClean="0">
                <a:latin typeface="Arial" charset="0"/>
                <a:ea typeface="ＭＳ Ｐゴシック" charset="0"/>
                <a:cs typeface="ＭＳ Ｐゴシック" charset="0"/>
              </a:rPr>
              <a:t>distributed</a:t>
            </a:r>
            <a:r>
              <a:rPr lang="fr-FR" dirty="0" smtClean="0">
                <a:latin typeface="Arial" charset="0"/>
                <a:ea typeface="ＭＳ Ｐゴシック" charset="0"/>
                <a:cs typeface="ＭＳ Ｐゴシック" charset="0"/>
              </a:rPr>
              <a:t> components</a:t>
            </a: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fr-FR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3F4444C-2954-7C42-B78B-380CA4E282DD}" type="slidenum">
              <a:rPr lang="fr-FR" sz="1500">
                <a:solidFill>
                  <a:srgbClr val="191919"/>
                </a:solidFill>
              </a:rPr>
              <a:pPr eaLnBrk="1" hangingPunct="1"/>
              <a:t>35</a:t>
            </a:fld>
            <a:endParaRPr lang="fr-FR" sz="1500">
              <a:solidFill>
                <a:srgbClr val="191919"/>
              </a:solidFill>
            </a:endParaRPr>
          </a:p>
        </p:txBody>
      </p:sp>
      <p:sp>
        <p:nvSpPr>
          <p:cNvPr id="49157" name="Rectangle 38"/>
          <p:cNvSpPr>
            <a:spLocks noChangeArrowheads="1"/>
          </p:cNvSpPr>
          <p:nvPr/>
        </p:nvSpPr>
        <p:spPr bwMode="auto">
          <a:xfrm>
            <a:off x="7267575" y="1363663"/>
            <a:ext cx="565150" cy="427037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49158" name="Grouper 42"/>
          <p:cNvGrpSpPr>
            <a:grpSpLocks/>
          </p:cNvGrpSpPr>
          <p:nvPr/>
        </p:nvGrpSpPr>
        <p:grpSpPr bwMode="auto">
          <a:xfrm flipH="1">
            <a:off x="7199313" y="1425575"/>
            <a:ext cx="68262" cy="134938"/>
            <a:chOff x="7924800" y="1143794"/>
            <a:chExt cx="229394" cy="304800"/>
          </a:xfrm>
        </p:grpSpPr>
        <p:cxnSp>
          <p:nvCxnSpPr>
            <p:cNvPr id="49220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1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9" name="Grouper 45"/>
          <p:cNvGrpSpPr>
            <a:grpSpLocks/>
          </p:cNvGrpSpPr>
          <p:nvPr/>
        </p:nvGrpSpPr>
        <p:grpSpPr bwMode="auto">
          <a:xfrm>
            <a:off x="7832725" y="1498600"/>
            <a:ext cx="68263" cy="133350"/>
            <a:chOff x="7924800" y="1143794"/>
            <a:chExt cx="229394" cy="304800"/>
          </a:xfrm>
        </p:grpSpPr>
        <p:cxnSp>
          <p:nvCxnSpPr>
            <p:cNvPr id="49218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19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0" name="Rectangle 38"/>
          <p:cNvSpPr>
            <a:spLocks noChangeArrowheads="1"/>
          </p:cNvSpPr>
          <p:nvPr/>
        </p:nvSpPr>
        <p:spPr bwMode="auto">
          <a:xfrm>
            <a:off x="8196263" y="1363663"/>
            <a:ext cx="565150" cy="427037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49161" name="Grouper 42"/>
          <p:cNvGrpSpPr>
            <a:grpSpLocks/>
          </p:cNvGrpSpPr>
          <p:nvPr/>
        </p:nvGrpSpPr>
        <p:grpSpPr bwMode="auto">
          <a:xfrm flipH="1">
            <a:off x="8128000" y="1497013"/>
            <a:ext cx="68263" cy="133350"/>
            <a:chOff x="7924800" y="1143794"/>
            <a:chExt cx="229394" cy="304800"/>
          </a:xfrm>
        </p:grpSpPr>
        <p:cxnSp>
          <p:nvCxnSpPr>
            <p:cNvPr id="49216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17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62" name="Grouper 45"/>
          <p:cNvGrpSpPr>
            <a:grpSpLocks/>
          </p:cNvGrpSpPr>
          <p:nvPr/>
        </p:nvGrpSpPr>
        <p:grpSpPr bwMode="auto">
          <a:xfrm>
            <a:off x="8761413" y="1498600"/>
            <a:ext cx="68262" cy="133350"/>
            <a:chOff x="7924800" y="1143794"/>
            <a:chExt cx="229394" cy="304800"/>
          </a:xfrm>
        </p:grpSpPr>
        <p:cxnSp>
          <p:nvCxnSpPr>
            <p:cNvPr id="49214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15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3" name="ZoneTexte 88"/>
          <p:cNvSpPr txBox="1">
            <a:spLocks noChangeArrowheads="1"/>
          </p:cNvSpPr>
          <p:nvPr/>
        </p:nvSpPr>
        <p:spPr bwMode="auto">
          <a:xfrm>
            <a:off x="8196263" y="1363663"/>
            <a:ext cx="85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1400">
              <a:solidFill>
                <a:srgbClr val="191919"/>
              </a:solidFill>
            </a:endParaRPr>
          </a:p>
        </p:txBody>
      </p:sp>
      <p:cxnSp>
        <p:nvCxnSpPr>
          <p:cNvPr id="49164" name="Connecteur en angle 49"/>
          <p:cNvCxnSpPr>
            <a:cxnSpLocks noChangeShapeType="1"/>
          </p:cNvCxnSpPr>
          <p:nvPr/>
        </p:nvCxnSpPr>
        <p:spPr bwMode="auto">
          <a:xfrm>
            <a:off x="7900988" y="1566863"/>
            <a:ext cx="228600" cy="31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Connecteur droit 62"/>
          <p:cNvCxnSpPr>
            <a:cxnSpLocks noChangeShapeType="1"/>
          </p:cNvCxnSpPr>
          <p:nvPr/>
        </p:nvCxnSpPr>
        <p:spPr bwMode="auto">
          <a:xfrm rot="16200000" flipH="1">
            <a:off x="7955756" y="1513682"/>
            <a:ext cx="68263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Connecteur droit 64"/>
          <p:cNvCxnSpPr>
            <a:cxnSpLocks noChangeShapeType="1"/>
          </p:cNvCxnSpPr>
          <p:nvPr/>
        </p:nvCxnSpPr>
        <p:spPr bwMode="auto">
          <a:xfrm rot="5400000">
            <a:off x="7955757" y="1581944"/>
            <a:ext cx="68262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67" name="Grouper 42"/>
          <p:cNvGrpSpPr>
            <a:grpSpLocks/>
          </p:cNvGrpSpPr>
          <p:nvPr/>
        </p:nvGrpSpPr>
        <p:grpSpPr bwMode="auto">
          <a:xfrm flipH="1">
            <a:off x="7199313" y="1655763"/>
            <a:ext cx="68262" cy="134937"/>
            <a:chOff x="7924800" y="1143794"/>
            <a:chExt cx="229394" cy="304800"/>
          </a:xfrm>
        </p:grpSpPr>
        <p:cxnSp>
          <p:nvCxnSpPr>
            <p:cNvPr id="49212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13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68" name="Rectangle 3"/>
          <p:cNvSpPr>
            <a:spLocks noChangeArrowheads="1"/>
          </p:cNvSpPr>
          <p:nvPr/>
        </p:nvSpPr>
        <p:spPr bwMode="auto">
          <a:xfrm>
            <a:off x="6959600" y="1200150"/>
            <a:ext cx="2071688" cy="1201738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49169" name="Grouper 4"/>
          <p:cNvGrpSpPr>
            <a:grpSpLocks/>
          </p:cNvGrpSpPr>
          <p:nvPr/>
        </p:nvGrpSpPr>
        <p:grpSpPr bwMode="auto">
          <a:xfrm>
            <a:off x="9031288" y="1398588"/>
            <a:ext cx="68262" cy="133350"/>
            <a:chOff x="7924800" y="1143794"/>
            <a:chExt cx="229394" cy="304800"/>
          </a:xfrm>
        </p:grpSpPr>
        <p:cxnSp>
          <p:nvCxnSpPr>
            <p:cNvPr id="49210" name="Connecteur droit 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11" name="Connecteur droit 6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0" name="Grouper 10"/>
          <p:cNvGrpSpPr>
            <a:grpSpLocks/>
          </p:cNvGrpSpPr>
          <p:nvPr/>
        </p:nvGrpSpPr>
        <p:grpSpPr bwMode="auto">
          <a:xfrm flipH="1">
            <a:off x="6891338" y="1425575"/>
            <a:ext cx="68262" cy="133350"/>
            <a:chOff x="7924800" y="1143794"/>
            <a:chExt cx="229394" cy="304800"/>
          </a:xfrm>
        </p:grpSpPr>
        <p:cxnSp>
          <p:nvCxnSpPr>
            <p:cNvPr id="49208" name="Connecteur droit 11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9" name="Connecteur droit 12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1" name="Grouper 13"/>
          <p:cNvGrpSpPr>
            <a:grpSpLocks/>
          </p:cNvGrpSpPr>
          <p:nvPr/>
        </p:nvGrpSpPr>
        <p:grpSpPr bwMode="auto">
          <a:xfrm flipH="1">
            <a:off x="6891338" y="1658938"/>
            <a:ext cx="66675" cy="133350"/>
            <a:chOff x="7924800" y="1143794"/>
            <a:chExt cx="229394" cy="304800"/>
          </a:xfrm>
        </p:grpSpPr>
        <p:cxnSp>
          <p:nvCxnSpPr>
            <p:cNvPr id="49206" name="Connecteur droit 1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7" name="Connecteur droit 1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2" name="Grouper 23"/>
          <p:cNvGrpSpPr>
            <a:grpSpLocks/>
          </p:cNvGrpSpPr>
          <p:nvPr/>
        </p:nvGrpSpPr>
        <p:grpSpPr bwMode="auto">
          <a:xfrm flipH="1">
            <a:off x="8961438" y="1400175"/>
            <a:ext cx="68262" cy="133350"/>
            <a:chOff x="7924800" y="1143794"/>
            <a:chExt cx="229394" cy="304800"/>
          </a:xfrm>
        </p:grpSpPr>
        <p:cxnSp>
          <p:nvCxnSpPr>
            <p:cNvPr id="49204" name="Connecteur droit 2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5" name="Connecteur droit 2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9173" name="Connecteur en angle 49"/>
          <p:cNvCxnSpPr>
            <a:cxnSpLocks noChangeShapeType="1"/>
          </p:cNvCxnSpPr>
          <p:nvPr/>
        </p:nvCxnSpPr>
        <p:spPr bwMode="auto">
          <a:xfrm>
            <a:off x="7015163" y="1493838"/>
            <a:ext cx="184150" cy="31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er 76"/>
          <p:cNvGrpSpPr>
            <a:grpSpLocks/>
          </p:cNvGrpSpPr>
          <p:nvPr/>
        </p:nvGrpSpPr>
        <p:grpSpPr bwMode="auto">
          <a:xfrm flipH="1" flipV="1">
            <a:off x="7400925" y="1570038"/>
            <a:ext cx="1428750" cy="568325"/>
            <a:chOff x="1682072" y="3691300"/>
            <a:chExt cx="690399" cy="994995"/>
          </a:xfrm>
        </p:grpSpPr>
        <p:cxnSp>
          <p:nvCxnSpPr>
            <p:cNvPr id="49202" name="Connecteur en angle 77"/>
            <p:cNvCxnSpPr>
              <a:cxnSpLocks noChangeShapeType="1"/>
            </p:cNvCxnSpPr>
            <p:nvPr/>
          </p:nvCxnSpPr>
          <p:spPr bwMode="auto">
            <a:xfrm rot="10800000" flipH="1">
              <a:off x="1682072" y="4191000"/>
              <a:ext cx="375328" cy="495295"/>
            </a:xfrm>
            <a:prstGeom prst="bentConnector3">
              <a:avLst>
                <a:gd name="adj1" fmla="val -4472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3" name="Connecteur en angle 78"/>
            <p:cNvCxnSpPr>
              <a:cxnSpLocks noChangeShapeType="1"/>
            </p:cNvCxnSpPr>
            <p:nvPr/>
          </p:nvCxnSpPr>
          <p:spPr bwMode="auto">
            <a:xfrm rot="10800000" flipH="1">
              <a:off x="2057399" y="3691300"/>
              <a:ext cx="315072" cy="499698"/>
            </a:xfrm>
            <a:prstGeom prst="bentConnector3">
              <a:avLst>
                <a:gd name="adj1" fmla="val 14214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5" name="Grouper 45"/>
          <p:cNvGrpSpPr>
            <a:grpSpLocks/>
          </p:cNvGrpSpPr>
          <p:nvPr/>
        </p:nvGrpSpPr>
        <p:grpSpPr bwMode="auto">
          <a:xfrm>
            <a:off x="6958013" y="1427163"/>
            <a:ext cx="68262" cy="134937"/>
            <a:chOff x="7924800" y="1143794"/>
            <a:chExt cx="229394" cy="304800"/>
          </a:xfrm>
        </p:grpSpPr>
        <p:cxnSp>
          <p:nvCxnSpPr>
            <p:cNvPr id="49200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1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76" name="Grouper 45"/>
          <p:cNvGrpSpPr>
            <a:grpSpLocks/>
          </p:cNvGrpSpPr>
          <p:nvPr/>
        </p:nvGrpSpPr>
        <p:grpSpPr bwMode="auto">
          <a:xfrm>
            <a:off x="6958013" y="1654175"/>
            <a:ext cx="68262" cy="133350"/>
            <a:chOff x="7924800" y="1143794"/>
            <a:chExt cx="229394" cy="304800"/>
          </a:xfrm>
        </p:grpSpPr>
        <p:cxnSp>
          <p:nvCxnSpPr>
            <p:cNvPr id="49198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9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9177" name="Connecteur en angle 49"/>
          <p:cNvCxnSpPr>
            <a:cxnSpLocks noChangeShapeType="1"/>
          </p:cNvCxnSpPr>
          <p:nvPr/>
        </p:nvCxnSpPr>
        <p:spPr bwMode="auto">
          <a:xfrm>
            <a:off x="7026275" y="1717675"/>
            <a:ext cx="185738" cy="3175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8" name="Connecteur droit 62"/>
          <p:cNvCxnSpPr>
            <a:cxnSpLocks noChangeShapeType="1"/>
          </p:cNvCxnSpPr>
          <p:nvPr/>
        </p:nvCxnSpPr>
        <p:spPr bwMode="auto">
          <a:xfrm rot="16200000" flipH="1">
            <a:off x="7074693" y="1669257"/>
            <a:ext cx="68263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Connecteur droit 64"/>
          <p:cNvCxnSpPr>
            <a:cxnSpLocks noChangeShapeType="1"/>
          </p:cNvCxnSpPr>
          <p:nvPr/>
        </p:nvCxnSpPr>
        <p:spPr bwMode="auto">
          <a:xfrm rot="5400000">
            <a:off x="7073900" y="1738313"/>
            <a:ext cx="69850" cy="44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ectangle 38"/>
          <p:cNvSpPr>
            <a:spLocks noChangeArrowheads="1"/>
          </p:cNvSpPr>
          <p:nvPr/>
        </p:nvSpPr>
        <p:spPr bwMode="auto">
          <a:xfrm>
            <a:off x="7477125" y="1938338"/>
            <a:ext cx="565150" cy="425450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79" name="Grouper 42"/>
          <p:cNvGrpSpPr>
            <a:grpSpLocks/>
          </p:cNvGrpSpPr>
          <p:nvPr/>
        </p:nvGrpSpPr>
        <p:grpSpPr bwMode="auto">
          <a:xfrm flipH="1">
            <a:off x="7410450" y="2070100"/>
            <a:ext cx="68263" cy="133350"/>
            <a:chOff x="7924800" y="1143794"/>
            <a:chExt cx="229394" cy="304800"/>
          </a:xfrm>
        </p:grpSpPr>
        <p:cxnSp>
          <p:nvCxnSpPr>
            <p:cNvPr id="49196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7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4" name="Grouper 45"/>
          <p:cNvGrpSpPr>
            <a:grpSpLocks/>
          </p:cNvGrpSpPr>
          <p:nvPr/>
        </p:nvGrpSpPr>
        <p:grpSpPr bwMode="auto">
          <a:xfrm>
            <a:off x="8018463" y="2087563"/>
            <a:ext cx="68262" cy="134937"/>
            <a:chOff x="7924800" y="1143794"/>
            <a:chExt cx="229394" cy="304800"/>
          </a:xfrm>
        </p:grpSpPr>
        <p:cxnSp>
          <p:nvCxnSpPr>
            <p:cNvPr id="49194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5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87" name="Connecteur en angle 49"/>
          <p:cNvCxnSpPr>
            <a:cxnSpLocks noChangeShapeType="1"/>
          </p:cNvCxnSpPr>
          <p:nvPr/>
        </p:nvCxnSpPr>
        <p:spPr bwMode="auto">
          <a:xfrm flipV="1">
            <a:off x="8104188" y="1497013"/>
            <a:ext cx="857250" cy="639762"/>
          </a:xfrm>
          <a:prstGeom prst="bentConnector3">
            <a:avLst>
              <a:gd name="adj1" fmla="val 9543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Connecteur en angle 77"/>
          <p:cNvCxnSpPr>
            <a:cxnSpLocks noChangeShapeType="1"/>
          </p:cNvCxnSpPr>
          <p:nvPr/>
        </p:nvCxnSpPr>
        <p:spPr bwMode="auto">
          <a:xfrm flipV="1">
            <a:off x="8829675" y="1466850"/>
            <a:ext cx="133350" cy="8731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9185" name="Grouper 1"/>
          <p:cNvGrpSpPr>
            <a:grpSpLocks/>
          </p:cNvGrpSpPr>
          <p:nvPr/>
        </p:nvGrpSpPr>
        <p:grpSpPr bwMode="auto">
          <a:xfrm>
            <a:off x="6154738" y="3509963"/>
            <a:ext cx="2851150" cy="2493962"/>
            <a:chOff x="4876800" y="3048000"/>
            <a:chExt cx="3733800" cy="3265488"/>
          </a:xfrm>
        </p:grpSpPr>
        <p:pic>
          <p:nvPicPr>
            <p:cNvPr id="49189" name="Picture 8" descr="Little_animation4.png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3048000"/>
              <a:ext cx="3733800" cy="326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90" name="Oval 6"/>
            <p:cNvSpPr>
              <a:spLocks noChangeArrowheads="1"/>
            </p:cNvSpPr>
            <p:nvPr/>
          </p:nvSpPr>
          <p:spPr bwMode="auto">
            <a:xfrm>
              <a:off x="5181600" y="3429000"/>
              <a:ext cx="304800" cy="3048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191" name="Line 7"/>
            <p:cNvSpPr>
              <a:spLocks noChangeShapeType="1"/>
            </p:cNvSpPr>
            <p:nvPr/>
          </p:nvSpPr>
          <p:spPr bwMode="auto">
            <a:xfrm>
              <a:off x="6705600" y="4114800"/>
              <a:ext cx="76200" cy="5334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192" name="Line 8"/>
            <p:cNvSpPr>
              <a:spLocks noChangeShapeType="1"/>
            </p:cNvSpPr>
            <p:nvPr/>
          </p:nvSpPr>
          <p:spPr bwMode="auto">
            <a:xfrm flipH="1">
              <a:off x="5867400" y="3276600"/>
              <a:ext cx="76200" cy="762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9193" name="Line 12"/>
            <p:cNvSpPr>
              <a:spLocks noChangeShapeType="1"/>
            </p:cNvSpPr>
            <p:nvPr/>
          </p:nvSpPr>
          <p:spPr bwMode="auto">
            <a:xfrm>
              <a:off x="8001000" y="3505200"/>
              <a:ext cx="228600" cy="266700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pic>
        <p:nvPicPr>
          <p:cNvPr id="49186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8288" y="0"/>
            <a:ext cx="1231900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7" name="Text Box 6"/>
          <p:cNvSpPr txBox="1">
            <a:spLocks noChangeArrowheads="1"/>
          </p:cNvSpPr>
          <p:nvPr/>
        </p:nvSpPr>
        <p:spPr bwMode="auto">
          <a:xfrm>
            <a:off x="82550" y="6327775"/>
            <a:ext cx="86042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="1" dirty="0"/>
              <a:t>A Component Platform for </a:t>
            </a:r>
            <a:r>
              <a:rPr lang="fr-FR" sz="1600" b="1" dirty="0" err="1"/>
              <a:t>Experimenting</a:t>
            </a:r>
            <a:r>
              <a:rPr lang="fr-FR" sz="1600" b="1" dirty="0"/>
              <a:t> </a:t>
            </a:r>
            <a:r>
              <a:rPr lang="fr-FR" sz="1600" b="1" dirty="0" err="1"/>
              <a:t>with</a:t>
            </a:r>
            <a:r>
              <a:rPr lang="fr-FR" sz="1600" b="1" dirty="0"/>
              <a:t> </a:t>
            </a:r>
            <a:r>
              <a:rPr lang="fr-FR" sz="1600" b="1" dirty="0" err="1"/>
              <a:t>Autonomic</a:t>
            </a:r>
            <a:r>
              <a:rPr lang="fr-FR" sz="1600" b="1" dirty="0"/>
              <a:t> Composition</a:t>
            </a:r>
            <a:br>
              <a:rPr lang="fr-FR" sz="1600" b="1" dirty="0"/>
            </a:br>
            <a:r>
              <a:rPr lang="fr-FR" sz="1600" dirty="0"/>
              <a:t>Françoise </a:t>
            </a:r>
            <a:r>
              <a:rPr lang="fr-FR" sz="1600" dirty="0" err="1"/>
              <a:t>Baude</a:t>
            </a:r>
            <a:r>
              <a:rPr lang="fr-FR" sz="1600" dirty="0"/>
              <a:t>, Ludovic Henrio, and Paul </a:t>
            </a:r>
            <a:r>
              <a:rPr lang="fr-FR" sz="1600" dirty="0" err="1"/>
              <a:t>Naoumenko</a:t>
            </a:r>
            <a:r>
              <a:rPr lang="fr-FR" sz="1600" dirty="0"/>
              <a:t>.  </a:t>
            </a:r>
            <a:r>
              <a:rPr lang="fr-FR" sz="1600" i="1" dirty="0" err="1"/>
              <a:t>Autonomics</a:t>
            </a:r>
            <a:r>
              <a:rPr lang="fr-FR" sz="1600" i="1" dirty="0"/>
              <a:t> 2007</a:t>
            </a:r>
            <a:r>
              <a:rPr lang="fr-FR" sz="1600" dirty="0"/>
              <a:t>.</a:t>
            </a:r>
            <a:endParaRPr lang="en-US" sz="1600" dirty="0"/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93700" y="2541589"/>
            <a:ext cx="8521700" cy="3925886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fr-FR"/>
            </a:defPPr>
            <a:lvl1pPr marL="0" indent="0" algn="ctr">
              <a:lnSpc>
                <a:spcPct val="120000"/>
              </a:lnSpc>
              <a:buFont typeface="Wingdings" charset="2"/>
              <a:buNone/>
              <a:defRPr sz="2400" i="1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Both functional and non-functional adaptation are expressed as reconfigurations </a:t>
            </a:r>
            <a:endParaRPr lang="en-US" sz="1600" dirty="0" smtClean="0"/>
          </a:p>
          <a:p>
            <a:pPr>
              <a:defRPr/>
            </a:pPr>
            <a:r>
              <a:rPr lang="en-US" dirty="0" smtClean="0"/>
              <a:t>Language support for distributed reconfiguration: </a:t>
            </a:r>
            <a:br>
              <a:rPr lang="en-US" dirty="0" smtClean="0"/>
            </a:br>
            <a:r>
              <a:rPr lang="en-US" dirty="0" smtClean="0"/>
              <a:t>GCM-</a:t>
            </a:r>
            <a:r>
              <a:rPr lang="en-US" dirty="0" smtClean="0"/>
              <a:t>script</a:t>
            </a:r>
            <a:endParaRPr lang="en-US" dirty="0"/>
          </a:p>
          <a:p>
            <a:pPr>
              <a:defRPr/>
            </a:pPr>
            <a:r>
              <a:rPr lang="en-US" dirty="0" smtClean="0"/>
              <a:t>A platform for designing and running autonomic </a:t>
            </a:r>
            <a:r>
              <a:rPr lang="en-US" dirty="0" smtClean="0"/>
              <a:t>components</a:t>
            </a:r>
          </a:p>
          <a:p>
            <a:pPr>
              <a:defRPr/>
            </a:pPr>
            <a:r>
              <a:rPr lang="en-US" dirty="0" smtClean="0"/>
              <a:t>(with </a:t>
            </a:r>
            <a:r>
              <a:rPr lang="en-US" dirty="0" err="1" smtClean="0">
                <a:solidFill>
                  <a:srgbClr val="FF6600"/>
                </a:solidFill>
              </a:rPr>
              <a:t>Cristian</a:t>
            </a:r>
            <a:r>
              <a:rPr lang="en-US" dirty="0" smtClean="0">
                <a:solidFill>
                  <a:srgbClr val="FF6600"/>
                </a:solidFill>
              </a:rPr>
              <a:t> </a:t>
            </a:r>
            <a:r>
              <a:rPr lang="en-US" dirty="0" err="1" smtClean="0">
                <a:solidFill>
                  <a:srgbClr val="FF6600"/>
                </a:solidFill>
              </a:rPr>
              <a:t>Ruz</a:t>
            </a:r>
            <a:r>
              <a:rPr lang="en-US" dirty="0" smtClean="0"/>
              <a:t>)</a:t>
            </a:r>
          </a:p>
          <a:p>
            <a:pPr>
              <a:defRPr/>
            </a:pPr>
            <a:endParaRPr lang="en-US" dirty="0"/>
          </a:p>
          <a:p>
            <a:pPr lvl="0" algn="l">
              <a:lnSpc>
                <a:spcPct val="100000"/>
              </a:lnSpc>
            </a:pPr>
            <a:r>
              <a:rPr lang="fr-FR" sz="1400" b="1" i="0" dirty="0" err="1">
                <a:latin typeface="Arial" charset="0"/>
                <a:ea typeface="ＭＳ Ｐゴシック" charset="0"/>
                <a:cs typeface="ＭＳ Ｐゴシック" charset="0"/>
              </a:rPr>
              <a:t>Programming</a:t>
            </a:r>
            <a:r>
              <a:rPr lang="fr-FR" sz="1400" b="1" i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400" b="1" i="0" dirty="0" err="1">
                <a:latin typeface="Arial" charset="0"/>
                <a:ea typeface="ＭＳ Ｐゴシック" charset="0"/>
                <a:cs typeface="ＭＳ Ｐゴシック" charset="0"/>
              </a:rPr>
              <a:t>distributed</a:t>
            </a:r>
            <a:r>
              <a:rPr lang="fr-FR" sz="1400" b="1" i="0" dirty="0">
                <a:latin typeface="Arial" charset="0"/>
                <a:ea typeface="ＭＳ Ｐゴシック" charset="0"/>
                <a:cs typeface="ＭＳ Ｐゴシック" charset="0"/>
              </a:rPr>
              <a:t> and adaptable </a:t>
            </a:r>
            <a:r>
              <a:rPr lang="fr-FR" sz="1400" b="1" i="0" dirty="0" err="1">
                <a:latin typeface="Arial" charset="0"/>
                <a:ea typeface="ＭＳ Ｐゴシック" charset="0"/>
                <a:cs typeface="ＭＳ Ｐゴシック" charset="0"/>
              </a:rPr>
              <a:t>autonomous</a:t>
            </a:r>
            <a:r>
              <a:rPr lang="fr-FR" sz="1400" b="1" i="0" dirty="0">
                <a:latin typeface="Arial" charset="0"/>
                <a:ea typeface="ＭＳ Ｐゴシック" charset="0"/>
                <a:cs typeface="ＭＳ Ｐゴシック" charset="0"/>
              </a:rPr>
              <a:t> components—the GCM/</a:t>
            </a:r>
            <a:r>
              <a:rPr lang="fr-FR" sz="1400" b="1" i="0" dirty="0" err="1">
                <a:latin typeface="Arial" charset="0"/>
                <a:ea typeface="ＭＳ Ｐゴシック" charset="0"/>
                <a:cs typeface="ＭＳ Ｐゴシック" charset="0"/>
              </a:rPr>
              <a:t>ProActive</a:t>
            </a:r>
            <a:r>
              <a:rPr lang="fr-FR" sz="1400" b="1" i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400" b="1" i="0" dirty="0" err="1">
                <a:latin typeface="Arial" charset="0"/>
                <a:ea typeface="ＭＳ Ｐゴシック" charset="0"/>
                <a:cs typeface="ＭＳ Ｐゴシック" charset="0"/>
              </a:rPr>
              <a:t>framework</a:t>
            </a:r>
            <a:r>
              <a:rPr lang="fr-FR" sz="1400" i="0" dirty="0">
                <a:latin typeface="Arial" charset="0"/>
                <a:ea typeface="ＭＳ Ｐゴシック" charset="0"/>
                <a:cs typeface="ＭＳ Ｐゴシック" charset="0"/>
              </a:rPr>
              <a:t> Françoise </a:t>
            </a:r>
            <a:r>
              <a:rPr lang="fr-FR" sz="1400" i="0" dirty="0" err="1">
                <a:latin typeface="Arial" charset="0"/>
                <a:ea typeface="ＭＳ Ｐゴシック" charset="0"/>
                <a:cs typeface="ＭＳ Ｐゴシック" charset="0"/>
              </a:rPr>
              <a:t>Baude</a:t>
            </a:r>
            <a:r>
              <a:rPr lang="fr-FR" sz="1400" i="0" dirty="0">
                <a:latin typeface="Arial" charset="0"/>
                <a:ea typeface="ＭＳ Ｐゴシック" charset="0"/>
                <a:cs typeface="ＭＳ Ｐゴシック" charset="0"/>
              </a:rPr>
              <a:t>, Ludovic Henrio, and </a:t>
            </a:r>
            <a:r>
              <a:rPr lang="fr-FR" sz="1400" i="0" dirty="0" err="1">
                <a:latin typeface="Arial" charset="0"/>
                <a:ea typeface="ＭＳ Ｐゴシック" charset="0"/>
                <a:cs typeface="ＭＳ Ｐゴシック" charset="0"/>
              </a:rPr>
              <a:t>Cristian</a:t>
            </a:r>
            <a:r>
              <a:rPr lang="fr-FR" sz="1400" i="0" dirty="0">
                <a:latin typeface="Arial" charset="0"/>
                <a:ea typeface="ＭＳ Ｐゴシック" charset="0"/>
                <a:cs typeface="ＭＳ Ｐゴシック" charset="0"/>
              </a:rPr>
              <a:t> Ruz </a:t>
            </a:r>
            <a:r>
              <a:rPr lang="fr-FR" sz="1400" i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fr-FR" sz="1400" i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 sz="1400" i="0" dirty="0" smtClean="0">
                <a:latin typeface="Arial" charset="0"/>
                <a:ea typeface="ＭＳ Ｐゴシック" charset="0"/>
                <a:cs typeface="ＭＳ Ｐゴシック" charset="0"/>
              </a:rPr>
              <a:t>Software</a:t>
            </a:r>
            <a:r>
              <a:rPr lang="fr-FR" sz="1400" i="0" dirty="0">
                <a:latin typeface="Arial" charset="0"/>
                <a:ea typeface="ＭＳ Ｐゴシック" charset="0"/>
                <a:cs typeface="ＭＳ Ｐゴシック" charset="0"/>
              </a:rPr>
              <a:t>: Practice and </a:t>
            </a:r>
            <a:r>
              <a:rPr lang="fr-FR" sz="1400" i="0" dirty="0" err="1">
                <a:latin typeface="Arial" charset="0"/>
                <a:ea typeface="ＭＳ Ｐゴシック" charset="0"/>
                <a:cs typeface="ＭＳ Ｐゴシック" charset="0"/>
              </a:rPr>
              <a:t>Experience</a:t>
            </a:r>
            <a:r>
              <a:rPr lang="fr-FR" sz="1400" i="0" dirty="0">
                <a:latin typeface="Arial" charset="0"/>
                <a:ea typeface="ＭＳ Ｐゴシック" charset="0"/>
                <a:cs typeface="ＭＳ Ｐゴシック" charset="0"/>
              </a:rPr>
              <a:t> - </a:t>
            </a:r>
            <a:r>
              <a:rPr lang="fr-FR" sz="1400" i="0" dirty="0" smtClean="0">
                <a:latin typeface="Arial" charset="0"/>
                <a:ea typeface="ＭＳ Ｐゴシック" charset="0"/>
                <a:cs typeface="ＭＳ Ｐゴシック" charset="0"/>
              </a:rPr>
              <a:t>2014</a:t>
            </a:r>
            <a:endParaRPr lang="en-US" sz="1400" i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10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28600" y="1295400"/>
            <a:ext cx="8585200" cy="4572000"/>
          </a:xfrm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Introduction: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B78C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/>
            </a:r>
            <a:br>
              <a:rPr lang="fr-FR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7B78C7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</a:br>
            <a:endParaRPr lang="fr-FR" dirty="0">
              <a:solidFill>
                <a:srgbClr val="7B78C7"/>
              </a:solidFill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Multi-active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atin typeface="Arial Black"/>
                <a:cs typeface="Arial Black"/>
              </a:rPr>
              <a:t>Software components </a:t>
            </a:r>
            <a:r>
              <a:rPr lang="fr-FR" dirty="0" err="1">
                <a:latin typeface="Arial Black"/>
                <a:cs typeface="Arial Black"/>
              </a:rPr>
              <a:t>from</a:t>
            </a:r>
            <a:r>
              <a:rPr lang="fr-FR" dirty="0">
                <a:latin typeface="Arial Black"/>
                <a:cs typeface="Arial Black"/>
              </a:rPr>
              <a:t> active </a:t>
            </a:r>
            <a:r>
              <a:rPr lang="fr-FR" dirty="0" err="1">
                <a:latin typeface="Arial Black"/>
                <a:cs typeface="Arial Black"/>
              </a:rPr>
              <a:t>objects</a:t>
            </a: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About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formal</a:t>
            </a:r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 </a:t>
            </a:r>
            <a:r>
              <a:rPr lang="fr-FR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methods</a:t>
            </a:r>
            <a:endParaRPr lang="fr-FR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fr-FR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97631" y="47462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8505031" y="47462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38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What are Formal Methods (here)?</a:t>
            </a:r>
          </a:p>
        </p:txBody>
      </p:sp>
      <p:sp>
        <p:nvSpPr>
          <p:cNvPr id="14338" name="Espace réservé du contenu 2"/>
          <p:cNvSpPr>
            <a:spLocks noGrp="1"/>
          </p:cNvSpPr>
          <p:nvPr>
            <p:ph idx="1"/>
          </p:nvPr>
        </p:nvSpPr>
        <p:spPr>
          <a:xfrm>
            <a:off x="439738" y="1257300"/>
            <a:ext cx="8247062" cy="4572000"/>
          </a:xfrm>
        </p:spPr>
        <p:txBody>
          <a:bodyPr/>
          <a:lstStyle/>
          <a:p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Mathematical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techniques for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developping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computer-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based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systems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/>
            <a:r>
              <a:rPr lang="fr-FR" dirty="0">
                <a:latin typeface="Arial" charset="0"/>
                <a:ea typeface="ＭＳ Ｐゴシック" charset="0"/>
              </a:rPr>
              <a:t>Programs</a:t>
            </a:r>
          </a:p>
          <a:p>
            <a:pPr lvl="1"/>
            <a:r>
              <a:rPr lang="fr-FR" dirty="0" err="1">
                <a:latin typeface="Arial" charset="0"/>
                <a:ea typeface="ＭＳ Ｐゴシック" charset="0"/>
              </a:rPr>
              <a:t>Languages</a:t>
            </a:r>
            <a:endParaRPr lang="fr-FR" dirty="0">
              <a:latin typeface="Arial" charset="0"/>
              <a:ea typeface="ＭＳ Ｐゴシック" charset="0"/>
            </a:endParaRPr>
          </a:p>
          <a:p>
            <a:pPr lvl="1"/>
            <a:r>
              <a:rPr lang="fr-FR" dirty="0" err="1">
                <a:latin typeface="Arial" charset="0"/>
                <a:ea typeface="ＭＳ Ｐゴシック" charset="0"/>
              </a:rPr>
              <a:t>Systems</a:t>
            </a:r>
            <a:endParaRPr lang="fr-FR" dirty="0">
              <a:latin typeface="Arial" charset="0"/>
              <a:ea typeface="ＭＳ Ｐゴシック" charset="0"/>
            </a:endParaRPr>
          </a:p>
          <a:p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What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  <a:cs typeface="ＭＳ Ｐゴシック" charset="0"/>
              </a:rPr>
              <a:t>tools</a:t>
            </a:r>
            <a:r>
              <a:rPr lang="fr-FR" dirty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 lvl="1"/>
            <a:r>
              <a:rPr lang="fr-FR" dirty="0">
                <a:latin typeface="Arial" charset="0"/>
                <a:ea typeface="ＭＳ Ｐゴシック" charset="0"/>
              </a:rPr>
              <a:t>Pen and </a:t>
            </a:r>
            <a:r>
              <a:rPr lang="fr-FR" dirty="0" err="1">
                <a:latin typeface="Arial" charset="0"/>
                <a:ea typeface="ＭＳ Ｐゴシック" charset="0"/>
              </a:rPr>
              <a:t>paper</a:t>
            </a:r>
            <a:r>
              <a:rPr lang="fr-FR" dirty="0">
                <a:latin typeface="Arial" charset="0"/>
                <a:ea typeface="ＭＳ Ｐゴシック" charset="0"/>
              </a:rPr>
              <a:t> (PP)</a:t>
            </a:r>
          </a:p>
          <a:p>
            <a:pPr lvl="1"/>
            <a:r>
              <a:rPr lang="fr-FR" dirty="0" err="1">
                <a:latin typeface="Arial" charset="0"/>
                <a:ea typeface="ＭＳ Ｐゴシック" charset="0"/>
              </a:rPr>
              <a:t>Theorem</a:t>
            </a:r>
            <a:r>
              <a:rPr lang="fr-FR" dirty="0">
                <a:latin typeface="Arial" charset="0"/>
                <a:ea typeface="ＭＳ Ｐゴシック" charset="0"/>
              </a:rPr>
              <a:t> </a:t>
            </a:r>
            <a:r>
              <a:rPr lang="fr-FR" dirty="0" err="1">
                <a:latin typeface="Arial" charset="0"/>
                <a:ea typeface="ＭＳ Ｐゴシック" charset="0"/>
              </a:rPr>
              <a:t>proving</a:t>
            </a:r>
            <a:r>
              <a:rPr lang="fr-FR" dirty="0">
                <a:latin typeface="Arial" charset="0"/>
                <a:ea typeface="ＭＳ Ｐゴシック" charset="0"/>
              </a:rPr>
              <a:t> (TP) = proof assistant</a:t>
            </a:r>
          </a:p>
          <a:p>
            <a:pPr lvl="1"/>
            <a:r>
              <a:rPr lang="fr-FR" dirty="0">
                <a:latin typeface="Arial" charset="0"/>
                <a:ea typeface="ＭＳ Ｐゴシック" charset="0"/>
              </a:rPr>
              <a:t>Model </a:t>
            </a:r>
            <a:r>
              <a:rPr lang="fr-FR" dirty="0" err="1">
                <a:latin typeface="Arial" charset="0"/>
                <a:ea typeface="ＭＳ Ｐゴシック" charset="0"/>
              </a:rPr>
              <a:t>checking</a:t>
            </a:r>
            <a:r>
              <a:rPr lang="fr-FR" dirty="0">
                <a:latin typeface="Arial" charset="0"/>
                <a:ea typeface="ＭＳ Ｐゴシック" charset="0"/>
              </a:rPr>
              <a:t> (MC) = check a formula on (an abstraction of) all possible </a:t>
            </a:r>
            <a:r>
              <a:rPr lang="fr-FR" dirty="0" err="1">
                <a:latin typeface="Arial" charset="0"/>
                <a:ea typeface="ＭＳ Ｐゴシック" charset="0"/>
              </a:rPr>
              <a:t>executions</a:t>
            </a:r>
            <a:endParaRPr lang="fr-FR" dirty="0">
              <a:latin typeface="Arial" charset="0"/>
              <a:ea typeface="ＭＳ Ｐゴシック" charset="0"/>
            </a:endParaRPr>
          </a:p>
          <a:p>
            <a:pPr lvl="1"/>
            <a:r>
              <a:rPr lang="fr-FR" dirty="0" err="1" smtClean="0">
                <a:latin typeface="Arial" charset="0"/>
                <a:ea typeface="ＭＳ Ｐゴシック" charset="0"/>
              </a:rPr>
              <a:t>Static</a:t>
            </a:r>
            <a:r>
              <a:rPr lang="fr-FR" dirty="0" smtClean="0">
                <a:latin typeface="Arial" charset="0"/>
                <a:ea typeface="ＭＳ Ｐゴシック" charset="0"/>
              </a:rPr>
              <a:t> </a:t>
            </a:r>
            <a:r>
              <a:rPr lang="fr-FR" dirty="0" err="1" smtClean="0">
                <a:latin typeface="Arial" charset="0"/>
                <a:ea typeface="ＭＳ Ｐゴシック" charset="0"/>
              </a:rPr>
              <a:t>analysis</a:t>
            </a:r>
            <a:endParaRPr lang="fr-FR" dirty="0" smtClean="0">
              <a:latin typeface="Arial" charset="0"/>
              <a:ea typeface="ＭＳ Ｐゴシック" charset="0"/>
            </a:endParaRPr>
          </a:p>
          <a:p>
            <a:pPr lvl="1"/>
            <a:r>
              <a:rPr lang="fr-FR" dirty="0" smtClean="0">
                <a:latin typeface="Arial" charset="0"/>
                <a:ea typeface="ＭＳ Ｐゴシック" charset="0"/>
              </a:rPr>
              <a:t>… </a:t>
            </a:r>
            <a:endParaRPr lang="fr-FR" dirty="0">
              <a:latin typeface="Arial" charset="0"/>
              <a:ea typeface="ＭＳ Ｐゴシック" charset="0"/>
            </a:endParaRPr>
          </a:p>
        </p:txBody>
      </p:sp>
      <p:sp>
        <p:nvSpPr>
          <p:cNvPr id="14339" name="Espace réservé du numéro de diapositive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3CAC79-2B18-064B-B44C-702203F685B6}" type="slidenum">
              <a:rPr lang="fr-FR" sz="1500">
                <a:solidFill>
                  <a:srgbClr val="191919"/>
                </a:solidFill>
              </a:rPr>
              <a:pPr eaLnBrk="1" hangingPunct="1"/>
              <a:t>37</a:t>
            </a:fld>
            <a:endParaRPr lang="fr-FR" sz="150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4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r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GB" dirty="0">
                <a:latin typeface="Arial" charset="0"/>
                <a:ea typeface="ＭＳ Ｐゴシック" charset="0"/>
                <a:cs typeface="ＭＳ Ｐゴシック" charset="0"/>
              </a:rPr>
              <a:t>My general approach</a:t>
            </a:r>
          </a:p>
        </p:txBody>
      </p:sp>
      <p:sp>
        <p:nvSpPr>
          <p:cNvPr id="1638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6F1570-61FE-C54F-AF91-3864C9C15539}" type="slidenum">
              <a:rPr lang="fr-FR" sz="1400">
                <a:solidFill>
                  <a:srgbClr val="191919"/>
                </a:solidFill>
              </a:rPr>
              <a:pPr eaLnBrk="1" hangingPunct="1"/>
              <a:t>38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39738" y="1414463"/>
            <a:ext cx="2320925" cy="132715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err="1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Programmingmodel</a:t>
            </a:r>
            <a:r>
              <a:rPr lang="en-GB" sz="2400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 and definitions</a:t>
            </a:r>
          </a:p>
        </p:txBody>
      </p:sp>
      <p:cxnSp>
        <p:nvCxnSpPr>
          <p:cNvPr id="8" name="Connecteur droit avec flèche 7"/>
          <p:cNvCxnSpPr>
            <a:endCxn id="9" idx="1"/>
          </p:cNvCxnSpPr>
          <p:nvPr/>
        </p:nvCxnSpPr>
        <p:spPr bwMode="auto">
          <a:xfrm flipV="1">
            <a:off x="2760663" y="1652588"/>
            <a:ext cx="1949450" cy="3095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 bwMode="auto">
          <a:xfrm>
            <a:off x="6804170" y="1962150"/>
            <a:ext cx="2257425" cy="10160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Correctness</a:t>
            </a:r>
          </a:p>
          <a:p>
            <a:pPr algn="ctr">
              <a:defRPr/>
            </a:pPr>
            <a:r>
              <a:rPr lang="en-GB" sz="2400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&amp; Optimizations</a:t>
            </a:r>
            <a:endParaRPr lang="en-GB" sz="2400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4710113" y="1168400"/>
            <a:ext cx="2528887" cy="966788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Implementation</a:t>
            </a:r>
          </a:p>
        </p:txBody>
      </p:sp>
      <p:cxnSp>
        <p:nvCxnSpPr>
          <p:cNvPr id="11" name="Connecteur droit avec flèche 10"/>
          <p:cNvCxnSpPr>
            <a:stCxn id="6" idx="3"/>
            <a:endCxn id="15" idx="1"/>
          </p:cNvCxnSpPr>
          <p:nvPr/>
        </p:nvCxnSpPr>
        <p:spPr bwMode="auto">
          <a:xfrm>
            <a:off x="2760663" y="2078038"/>
            <a:ext cx="1949450" cy="16289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Rectangle à coins arrondis 13"/>
          <p:cNvSpPr/>
          <p:nvPr/>
        </p:nvSpPr>
        <p:spPr bwMode="auto">
          <a:xfrm>
            <a:off x="6567488" y="3898900"/>
            <a:ext cx="2257425" cy="15240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Correctness</a:t>
            </a:r>
          </a:p>
          <a:p>
            <a:pPr algn="ctr">
              <a:defRPr/>
            </a:pPr>
            <a:r>
              <a:rPr lang="en-GB" sz="2400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&amp; </a:t>
            </a:r>
            <a:r>
              <a:rPr lang="en-GB" sz="2400" dirty="0" smtClean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Optimizations</a:t>
            </a:r>
            <a:endParaRPr lang="en-GB" sz="2400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4710113" y="3223631"/>
            <a:ext cx="2528887" cy="96678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Verification and tools</a:t>
            </a:r>
          </a:p>
        </p:txBody>
      </p:sp>
      <p:sp>
        <p:nvSpPr>
          <p:cNvPr id="19" name="Explosion 1 18"/>
          <p:cNvSpPr/>
          <p:nvPr/>
        </p:nvSpPr>
        <p:spPr bwMode="auto">
          <a:xfrm>
            <a:off x="1245898" y="2418768"/>
            <a:ext cx="2297545" cy="107950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  <a:effectLst>
            <a:glow rad="25400">
              <a:schemeClr val="accent2">
                <a:lumMod val="75000"/>
                <a:alpha val="75000"/>
              </a:schemeClr>
            </a:glow>
            <a:outerShdw blurRad="285750" dist="114300" dir="5400000" rotWithShape="0">
              <a:srgbClr val="000000">
                <a:alpha val="40000"/>
              </a:srgbClr>
            </a:outerShdw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 b="1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Generic </a:t>
            </a:r>
          </a:p>
          <a:p>
            <a:pPr algn="ctr" eaLnBrk="1" hangingPunct="1">
              <a:defRPr/>
            </a:pPr>
            <a:r>
              <a:rPr lang="en-GB" b="1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</a:p>
        </p:txBody>
      </p:sp>
      <p:sp>
        <p:nvSpPr>
          <p:cNvPr id="20" name="Explosion 1 19"/>
          <p:cNvSpPr/>
          <p:nvPr/>
        </p:nvSpPr>
        <p:spPr bwMode="auto">
          <a:xfrm>
            <a:off x="6833751" y="1619251"/>
            <a:ext cx="1099132" cy="69215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  <a:effectLst>
            <a:glow rad="25400">
              <a:schemeClr val="accent2">
                <a:lumMod val="75000"/>
                <a:alpha val="75000"/>
              </a:schemeClr>
            </a:glow>
            <a:outerShdw blurRad="285750" dist="114300" dir="5400000" rotWithShape="0">
              <a:srgbClr val="000000">
                <a:alpha val="40000"/>
              </a:srgbClr>
            </a:outerShdw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GB" sz="2400" b="1" dirty="0">
              <a:effectLst>
                <a:outerShdw blurRad="50800" dist="38100" dir="8100000" algn="bl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Explosion 1 20"/>
          <p:cNvSpPr/>
          <p:nvPr/>
        </p:nvSpPr>
        <p:spPr bwMode="auto">
          <a:xfrm>
            <a:off x="6689434" y="3600450"/>
            <a:ext cx="1099132" cy="69215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  <a:effectLst>
            <a:glow rad="25400">
              <a:schemeClr val="accent2">
                <a:lumMod val="75000"/>
                <a:alpha val="75000"/>
              </a:schemeClr>
            </a:glow>
            <a:outerShdw blurRad="285750" dist="114300" dir="5400000" rotWithShape="0">
              <a:srgbClr val="000000">
                <a:alpha val="40000"/>
              </a:srgbClr>
            </a:outerShdw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endParaRPr lang="en-GB" sz="2400" b="1" dirty="0">
              <a:effectLst>
                <a:outerShdw blurRad="50800" dist="38100" dir="8100000" algn="bl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228600" y="5130800"/>
            <a:ext cx="8712200" cy="2176463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Increase the confidence </a:t>
            </a:r>
            <a: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people</a:t>
            </a: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 have in the system</a:t>
            </a:r>
          </a:p>
          <a:p>
            <a:pPr marL="342900" indent="-342900"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Help my colleagues implement correct (and efficient) </a:t>
            </a:r>
            <a:r>
              <a:rPr lang="en-GB" sz="2400" i="1" dirty="0" err="1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middlewares</a:t>
            </a:r>
            <a:endParaRPr lang="en-GB" sz="2400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Help the programmer write, compose, and run correct and efficient distributed programs </a:t>
            </a:r>
          </a:p>
        </p:txBody>
      </p:sp>
    </p:spTree>
    <p:extLst>
      <p:ext uri="{BB962C8B-B14F-4D97-AF65-F5344CB8AC3E}">
        <p14:creationId xmlns:p14="http://schemas.microsoft.com/office/powerpoint/2010/main" val="3364505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0" y="414338"/>
            <a:ext cx="9144000" cy="1143000"/>
          </a:xfrm>
        </p:spPr>
        <p:txBody>
          <a:bodyPr/>
          <a:lstStyle/>
          <a:p>
            <a:r>
              <a:rPr lang="en-GB" sz="3200" dirty="0"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GB" sz="3200" dirty="0" smtClean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GB" sz="3200" dirty="0">
                <a:latin typeface="Arial" charset="0"/>
                <a:ea typeface="ＭＳ Ｐゴシック" charset="0"/>
                <a:cs typeface="ＭＳ Ｐゴシック" charset="0"/>
              </a:rPr>
              <a:t>Framework for Reasoning on Components</a:t>
            </a:r>
          </a:p>
        </p:txBody>
      </p:sp>
      <p:sp>
        <p:nvSpPr>
          <p:cNvPr id="21510" name="Content Placeholder 2"/>
          <p:cNvSpPr>
            <a:spLocks noGrp="1"/>
          </p:cNvSpPr>
          <p:nvPr>
            <p:ph idx="1"/>
          </p:nvPr>
        </p:nvSpPr>
        <p:spPr>
          <a:xfrm>
            <a:off x="277813" y="1417638"/>
            <a:ext cx="8793162" cy="50006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Formalise GCM in a theorem </a:t>
            </a:r>
            <a:r>
              <a:rPr lang="en-GB" sz="3000" dirty="0" err="1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GB" sz="3000" dirty="0" err="1" smtClean="0">
                <a:latin typeface="Arial" charset="0"/>
                <a:ea typeface="ＭＳ Ｐゴシック" charset="0"/>
                <a:cs typeface="ＭＳ Ｐゴシック" charset="0"/>
              </a:rPr>
              <a:t>rover</a:t>
            </a: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 (Isabelle/HOL )</a:t>
            </a:r>
            <a:b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Component hierarchical Structure</a:t>
            </a:r>
          </a:p>
          <a:p>
            <a:pPr>
              <a:defRPr/>
            </a:pPr>
            <a:endParaRPr lang="en-GB" sz="3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3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GB" sz="3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Bindings, etc…</a:t>
            </a:r>
          </a:p>
          <a:p>
            <a:pPr>
              <a:defRPr/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Design Choices</a:t>
            </a:r>
          </a:p>
          <a:p>
            <a:pPr lvl="1">
              <a:defRPr/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Suitable abstraction level</a:t>
            </a:r>
          </a:p>
          <a:p>
            <a:pPr lvl="1">
              <a:defRPr/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Suitable representation (List / Finite Set, </a:t>
            </a:r>
            <a:r>
              <a:rPr lang="en-GB" sz="3000" dirty="0" err="1" smtClean="0">
                <a:latin typeface="Arial" charset="0"/>
                <a:ea typeface="ＭＳ Ｐゴシック" charset="0"/>
                <a:cs typeface="ＭＳ Ｐゴシック" charset="0"/>
              </a:rPr>
              <a:t>etc</a:t>
            </a: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 …)</a:t>
            </a:r>
          </a:p>
          <a:p>
            <a:pPr>
              <a:defRPr/>
            </a:pPr>
            <a:r>
              <a:rPr lang="en-GB" sz="3000" dirty="0" smtClean="0">
                <a:latin typeface="Arial" charset="0"/>
                <a:ea typeface="ＭＳ Ｐゴシック" charset="0"/>
                <a:cs typeface="ＭＳ Ｐゴシック" charset="0"/>
              </a:rPr>
              <a:t>Basic lemmas on component structure</a:t>
            </a:r>
          </a:p>
          <a:p>
            <a:pPr lvl="1">
              <a:buFont typeface="Symbol" charset="0"/>
              <a:buNone/>
              <a:defRPr/>
            </a:pPr>
            <a:endParaRPr lang="en-GB" dirty="0" smtClean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GB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40738" y="6492875"/>
            <a:ext cx="457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90B597C-65C9-EA43-A6A1-7A95F0D02F4A}" type="slidenum">
              <a:rPr lang="en-GB" sz="1400">
                <a:solidFill>
                  <a:srgbClr val="191919"/>
                </a:solidFill>
              </a:rPr>
              <a:pPr eaLnBrk="1" hangingPunct="1"/>
              <a:t>39</a:t>
            </a:fld>
            <a:endParaRPr lang="en-GB" sz="1400">
              <a:solidFill>
                <a:srgbClr val="191919"/>
              </a:solidFill>
            </a:endParaRPr>
          </a:p>
        </p:txBody>
      </p:sp>
      <p:grpSp>
        <p:nvGrpSpPr>
          <p:cNvPr id="31748" name="Grouper 8"/>
          <p:cNvGrpSpPr>
            <a:grpSpLocks/>
          </p:cNvGrpSpPr>
          <p:nvPr/>
        </p:nvGrpSpPr>
        <p:grpSpPr bwMode="auto">
          <a:xfrm>
            <a:off x="785813" y="2357438"/>
            <a:ext cx="7543800" cy="914400"/>
            <a:chOff x="893241" y="2243914"/>
            <a:chExt cx="7543800" cy="914400"/>
          </a:xfrm>
        </p:grpSpPr>
        <p:sp>
          <p:nvSpPr>
            <p:cNvPr id="6" name="Rectangle 5"/>
            <p:cNvSpPr/>
            <p:nvPr/>
          </p:nvSpPr>
          <p:spPr>
            <a:xfrm>
              <a:off x="893241" y="2243914"/>
              <a:ext cx="7543800" cy="914400"/>
            </a:xfrm>
            <a:prstGeom prst="rect">
              <a:avLst/>
            </a:prstGeom>
            <a:solidFill>
              <a:schemeClr val="bg1"/>
            </a:solidFill>
            <a:effectLst>
              <a:outerShdw blurRad="63500" dist="254000" dir="7920000" sx="102000" sy="102000" algn="tl" rotWithShape="0">
                <a:srgbClr val="000000">
                  <a:alpha val="4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pic>
          <p:nvPicPr>
            <p:cNvPr id="31822" name="Picture 5" descr="Picture 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66" y="2366152"/>
              <a:ext cx="7496175" cy="74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9" name="Content Placeholder 2"/>
          <p:cNvSpPr txBox="1">
            <a:spLocks/>
          </p:cNvSpPr>
          <p:nvPr/>
        </p:nvSpPr>
        <p:spPr bwMode="auto">
          <a:xfrm>
            <a:off x="1676400" y="3276600"/>
            <a:ext cx="8107363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96963" indent="-23653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lvl="2" defTabSz="914400" eaLnBrk="1" hangingPunct="1">
              <a:spcBef>
                <a:spcPts val="550"/>
              </a:spcBef>
              <a:buClr>
                <a:schemeClr val="accent1"/>
              </a:buClr>
            </a:pPr>
            <a:endParaRPr lang="en-GB" sz="2500"/>
          </a:p>
        </p:txBody>
      </p:sp>
      <p:grpSp>
        <p:nvGrpSpPr>
          <p:cNvPr id="31750" name="Grouper 17"/>
          <p:cNvGrpSpPr>
            <a:grpSpLocks/>
          </p:cNvGrpSpPr>
          <p:nvPr/>
        </p:nvGrpSpPr>
        <p:grpSpPr bwMode="auto">
          <a:xfrm>
            <a:off x="5419725" y="3462338"/>
            <a:ext cx="3128963" cy="1365250"/>
            <a:chOff x="1219200" y="2285999"/>
            <a:chExt cx="6632575" cy="3505201"/>
          </a:xfrm>
        </p:grpSpPr>
        <p:sp>
          <p:nvSpPr>
            <p:cNvPr id="31751" name="Rectangle 3"/>
            <p:cNvSpPr>
              <a:spLocks noChangeArrowheads="1"/>
            </p:cNvSpPr>
            <p:nvPr/>
          </p:nvSpPr>
          <p:spPr bwMode="auto">
            <a:xfrm>
              <a:off x="1449388" y="2325688"/>
              <a:ext cx="6172200" cy="3465512"/>
            </a:xfrm>
            <a:prstGeom prst="rect">
              <a:avLst/>
            </a:prstGeom>
            <a:noFill/>
            <a:ln w="38100">
              <a:solidFill>
                <a:srgbClr val="1A0C5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14400" eaLnBrk="0" hangingPunct="0"/>
              <a:endParaRPr lang="en-GB" sz="800">
                <a:solidFill>
                  <a:srgbClr val="191919"/>
                </a:solidFill>
              </a:endParaRPr>
            </a:p>
          </p:txBody>
        </p:sp>
        <p:grpSp>
          <p:nvGrpSpPr>
            <p:cNvPr id="31752" name="Grouper 4"/>
            <p:cNvGrpSpPr>
              <a:grpSpLocks/>
            </p:cNvGrpSpPr>
            <p:nvPr/>
          </p:nvGrpSpPr>
          <p:grpSpPr bwMode="auto">
            <a:xfrm>
              <a:off x="7621588" y="2782888"/>
              <a:ext cx="230187" cy="304800"/>
              <a:chOff x="7924800" y="1143794"/>
              <a:chExt cx="229394" cy="304800"/>
            </a:xfrm>
          </p:grpSpPr>
          <p:cxnSp>
            <p:nvCxnSpPr>
              <p:cNvPr id="31819" name="Connecteur droit 5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20" name="Connecteur droit 6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53" name="Grouper 10"/>
            <p:cNvGrpSpPr>
              <a:grpSpLocks/>
            </p:cNvGrpSpPr>
            <p:nvPr/>
          </p:nvGrpSpPr>
          <p:grpSpPr bwMode="auto">
            <a:xfrm flipH="1">
              <a:off x="1222375" y="2784475"/>
              <a:ext cx="230188" cy="304800"/>
              <a:chOff x="7924800" y="1143794"/>
              <a:chExt cx="229394" cy="304800"/>
            </a:xfrm>
          </p:grpSpPr>
          <p:cxnSp>
            <p:nvCxnSpPr>
              <p:cNvPr id="31817" name="Connecteur droit 11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8" name="Connecteur droit 12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54" name="Grouper 13"/>
            <p:cNvGrpSpPr>
              <a:grpSpLocks/>
            </p:cNvGrpSpPr>
            <p:nvPr/>
          </p:nvGrpSpPr>
          <p:grpSpPr bwMode="auto">
            <a:xfrm flipH="1">
              <a:off x="1223963" y="3657600"/>
              <a:ext cx="228600" cy="304800"/>
              <a:chOff x="7924800" y="1143794"/>
              <a:chExt cx="229394" cy="304800"/>
            </a:xfrm>
          </p:grpSpPr>
          <p:cxnSp>
            <p:nvCxnSpPr>
              <p:cNvPr id="31815" name="Connecteur droit 1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6" name="Connecteur droit 1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55" name="Rectangle 16"/>
            <p:cNvSpPr>
              <a:spLocks noChangeArrowheads="1"/>
            </p:cNvSpPr>
            <p:nvPr/>
          </p:nvSpPr>
          <p:spPr bwMode="auto">
            <a:xfrm>
              <a:off x="2630488" y="2632075"/>
              <a:ext cx="2324100" cy="1330325"/>
            </a:xfrm>
            <a:prstGeom prst="rect">
              <a:avLst/>
            </a:prstGeom>
            <a:solidFill>
              <a:srgbClr val="E8E8E8"/>
            </a:solidFill>
            <a:ln w="38100">
              <a:solidFill>
                <a:srgbClr val="1A0C5D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hangingPunct="0"/>
              <a:endParaRPr lang="en-GB" sz="800">
                <a:solidFill>
                  <a:srgbClr val="191919"/>
                </a:solidFill>
              </a:endParaRPr>
            </a:p>
          </p:txBody>
        </p:sp>
        <p:grpSp>
          <p:nvGrpSpPr>
            <p:cNvPr id="31756" name="Grouper 17"/>
            <p:cNvGrpSpPr>
              <a:grpSpLocks/>
            </p:cNvGrpSpPr>
            <p:nvPr/>
          </p:nvGrpSpPr>
          <p:grpSpPr bwMode="auto">
            <a:xfrm flipH="1">
              <a:off x="2401888" y="2784475"/>
              <a:ext cx="228600" cy="304800"/>
              <a:chOff x="7924800" y="1143794"/>
              <a:chExt cx="229394" cy="304800"/>
            </a:xfrm>
          </p:grpSpPr>
          <p:cxnSp>
            <p:nvCxnSpPr>
              <p:cNvPr id="31813" name="Connecteur droit 18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4" name="Connecteur droit 19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57" name="Grouper 20"/>
            <p:cNvGrpSpPr>
              <a:grpSpLocks/>
            </p:cNvGrpSpPr>
            <p:nvPr/>
          </p:nvGrpSpPr>
          <p:grpSpPr bwMode="auto">
            <a:xfrm flipH="1">
              <a:off x="2401888" y="3505200"/>
              <a:ext cx="228600" cy="304800"/>
              <a:chOff x="7924800" y="1143794"/>
              <a:chExt cx="229394" cy="304800"/>
            </a:xfrm>
          </p:grpSpPr>
          <p:cxnSp>
            <p:nvCxnSpPr>
              <p:cNvPr id="31811" name="Connecteur droit 21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2" name="Connecteur droit 22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58" name="Grouper 23"/>
            <p:cNvGrpSpPr>
              <a:grpSpLocks/>
            </p:cNvGrpSpPr>
            <p:nvPr/>
          </p:nvGrpSpPr>
          <p:grpSpPr bwMode="auto">
            <a:xfrm flipH="1">
              <a:off x="7388225" y="2786063"/>
              <a:ext cx="230188" cy="304800"/>
              <a:chOff x="7924800" y="1143794"/>
              <a:chExt cx="229394" cy="304800"/>
            </a:xfrm>
          </p:grpSpPr>
          <p:cxnSp>
            <p:nvCxnSpPr>
              <p:cNvPr id="31809" name="Connecteur droit 24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10" name="Connecteur droit 25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59" name="Grouper 29"/>
            <p:cNvGrpSpPr>
              <a:grpSpLocks/>
            </p:cNvGrpSpPr>
            <p:nvPr/>
          </p:nvGrpSpPr>
          <p:grpSpPr bwMode="auto">
            <a:xfrm>
              <a:off x="1452563" y="2782888"/>
              <a:ext cx="230187" cy="304800"/>
              <a:chOff x="7924800" y="1143794"/>
              <a:chExt cx="229394" cy="304800"/>
            </a:xfrm>
          </p:grpSpPr>
          <p:cxnSp>
            <p:nvCxnSpPr>
              <p:cNvPr id="31807" name="Connecteur droit 30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8" name="Connecteur droit 31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0" name="Grouper 32"/>
            <p:cNvGrpSpPr>
              <a:grpSpLocks/>
            </p:cNvGrpSpPr>
            <p:nvPr/>
          </p:nvGrpSpPr>
          <p:grpSpPr bwMode="auto">
            <a:xfrm>
              <a:off x="1452563" y="3659188"/>
              <a:ext cx="230187" cy="304800"/>
              <a:chOff x="7924800" y="1143794"/>
              <a:chExt cx="229394" cy="304800"/>
            </a:xfrm>
          </p:grpSpPr>
          <p:cxnSp>
            <p:nvCxnSpPr>
              <p:cNvPr id="31805" name="Connecteur droit 33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6" name="Connecteur droit 34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1" name="Grouper 35"/>
            <p:cNvGrpSpPr>
              <a:grpSpLocks/>
            </p:cNvGrpSpPr>
            <p:nvPr/>
          </p:nvGrpSpPr>
          <p:grpSpPr bwMode="auto">
            <a:xfrm>
              <a:off x="4954588" y="3089275"/>
              <a:ext cx="228600" cy="304800"/>
              <a:chOff x="7924800" y="1143794"/>
              <a:chExt cx="229394" cy="304800"/>
            </a:xfrm>
          </p:grpSpPr>
          <p:cxnSp>
            <p:nvCxnSpPr>
              <p:cNvPr id="31803" name="Connecteur droit 3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4" name="Connecteur droit 3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62" name="Rectangle 38"/>
            <p:cNvSpPr>
              <a:spLocks noChangeArrowheads="1"/>
            </p:cNvSpPr>
            <p:nvPr/>
          </p:nvSpPr>
          <p:spPr bwMode="auto">
            <a:xfrm>
              <a:off x="3883025" y="4419600"/>
              <a:ext cx="1905000" cy="969963"/>
            </a:xfrm>
            <a:prstGeom prst="rect">
              <a:avLst/>
            </a:prstGeom>
            <a:solidFill>
              <a:srgbClr val="E8E8E8"/>
            </a:solidFill>
            <a:ln w="38100">
              <a:solidFill>
                <a:srgbClr val="1A0C5D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eaLnBrk="0" hangingPunct="0"/>
              <a:endParaRPr lang="en-GB" sz="800">
                <a:solidFill>
                  <a:srgbClr val="191919"/>
                </a:solidFill>
              </a:endParaRPr>
            </a:p>
          </p:txBody>
        </p:sp>
        <p:grpSp>
          <p:nvGrpSpPr>
            <p:cNvPr id="31763" name="Grouper 42"/>
            <p:cNvGrpSpPr>
              <a:grpSpLocks/>
            </p:cNvGrpSpPr>
            <p:nvPr/>
          </p:nvGrpSpPr>
          <p:grpSpPr bwMode="auto">
            <a:xfrm flipH="1">
              <a:off x="3654425" y="4721225"/>
              <a:ext cx="230188" cy="304800"/>
              <a:chOff x="7924800" y="1143794"/>
              <a:chExt cx="229394" cy="304800"/>
            </a:xfrm>
          </p:grpSpPr>
          <p:cxnSp>
            <p:nvCxnSpPr>
              <p:cNvPr id="31801" name="Connecteur droit 43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2" name="Connecteur droit 44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4" name="Grouper 45"/>
            <p:cNvGrpSpPr>
              <a:grpSpLocks/>
            </p:cNvGrpSpPr>
            <p:nvPr/>
          </p:nvGrpSpPr>
          <p:grpSpPr bwMode="auto">
            <a:xfrm>
              <a:off x="5789613" y="4724400"/>
              <a:ext cx="230187" cy="304800"/>
              <a:chOff x="7924800" y="1143794"/>
              <a:chExt cx="229394" cy="304800"/>
            </a:xfrm>
          </p:grpSpPr>
          <p:cxnSp>
            <p:nvCxnSpPr>
              <p:cNvPr id="31799" name="Connecteur droit 4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800" name="Connecteur droit 4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1765" name="Connecteur en angle 49"/>
            <p:cNvCxnSpPr>
              <a:cxnSpLocks noChangeShapeType="1"/>
            </p:cNvCxnSpPr>
            <p:nvPr/>
          </p:nvCxnSpPr>
          <p:spPr bwMode="auto">
            <a:xfrm>
              <a:off x="1681163" y="2933700"/>
              <a:ext cx="720725" cy="158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66" name="Grouper 75"/>
            <p:cNvGrpSpPr>
              <a:grpSpLocks/>
            </p:cNvGrpSpPr>
            <p:nvPr/>
          </p:nvGrpSpPr>
          <p:grpSpPr bwMode="auto">
            <a:xfrm>
              <a:off x="1682750" y="3659184"/>
              <a:ext cx="719138" cy="150811"/>
              <a:chOff x="1681958" y="3658394"/>
              <a:chExt cx="719136" cy="1027906"/>
            </a:xfrm>
          </p:grpSpPr>
          <p:cxnSp>
            <p:nvCxnSpPr>
              <p:cNvPr id="31797" name="Connecteur en angle 56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8" name="Connecteur en angle 73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7" name="Grouper 76"/>
            <p:cNvGrpSpPr>
              <a:grpSpLocks/>
            </p:cNvGrpSpPr>
            <p:nvPr/>
          </p:nvGrpSpPr>
          <p:grpSpPr bwMode="auto">
            <a:xfrm>
              <a:off x="5181600" y="2938467"/>
              <a:ext cx="2212975" cy="303213"/>
              <a:chOff x="1681958" y="3658394"/>
              <a:chExt cx="719136" cy="1027906"/>
            </a:xfrm>
          </p:grpSpPr>
          <p:cxnSp>
            <p:nvCxnSpPr>
              <p:cNvPr id="31795" name="Connecteur en angle 77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6" name="Connecteur en angle 78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8" name="Grouper 79"/>
            <p:cNvGrpSpPr>
              <a:grpSpLocks/>
            </p:cNvGrpSpPr>
            <p:nvPr/>
          </p:nvGrpSpPr>
          <p:grpSpPr bwMode="auto">
            <a:xfrm>
              <a:off x="6018213" y="2933704"/>
              <a:ext cx="1370012" cy="1944689"/>
              <a:chOff x="1681958" y="3658394"/>
              <a:chExt cx="719136" cy="1027906"/>
            </a:xfrm>
          </p:grpSpPr>
          <p:cxnSp>
            <p:nvCxnSpPr>
              <p:cNvPr id="31793" name="Connecteur en angle 8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4" name="Connecteur en angle 81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69" name="Grouper 82"/>
            <p:cNvGrpSpPr>
              <a:grpSpLocks/>
            </p:cNvGrpSpPr>
            <p:nvPr/>
          </p:nvGrpSpPr>
          <p:grpSpPr bwMode="auto">
            <a:xfrm flipH="1">
              <a:off x="1219200" y="4875213"/>
              <a:ext cx="230188" cy="304800"/>
              <a:chOff x="7924800" y="1143794"/>
              <a:chExt cx="229394" cy="304800"/>
            </a:xfrm>
          </p:grpSpPr>
          <p:cxnSp>
            <p:nvCxnSpPr>
              <p:cNvPr id="31791" name="Connecteur droit 83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2" name="Connecteur droit 84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70" name="Grouper 85"/>
            <p:cNvGrpSpPr>
              <a:grpSpLocks/>
            </p:cNvGrpSpPr>
            <p:nvPr/>
          </p:nvGrpSpPr>
          <p:grpSpPr bwMode="auto">
            <a:xfrm>
              <a:off x="1449388" y="4876800"/>
              <a:ext cx="228600" cy="304800"/>
              <a:chOff x="7924800" y="1143794"/>
              <a:chExt cx="229394" cy="304800"/>
            </a:xfrm>
          </p:grpSpPr>
          <p:cxnSp>
            <p:nvCxnSpPr>
              <p:cNvPr id="31789" name="Connecteur droit 86"/>
              <p:cNvCxnSpPr>
                <a:cxnSpLocks noChangeShapeType="1"/>
              </p:cNvCxnSpPr>
              <p:nvPr/>
            </p:nvCxnSpPr>
            <p:spPr bwMode="auto">
              <a:xfrm>
                <a:off x="7924800" y="1295400"/>
                <a:ext cx="2286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90" name="Connecteur droit 87"/>
              <p:cNvCxnSpPr>
                <a:cxnSpLocks noChangeShapeType="1"/>
              </p:cNvCxnSpPr>
              <p:nvPr/>
            </p:nvCxnSpPr>
            <p:spPr bwMode="auto">
              <a:xfrm rot="5400000">
                <a:off x="8001000" y="1295400"/>
                <a:ext cx="304800" cy="158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771" name="Grouper 88"/>
            <p:cNvGrpSpPr>
              <a:grpSpLocks/>
            </p:cNvGrpSpPr>
            <p:nvPr/>
          </p:nvGrpSpPr>
          <p:grpSpPr bwMode="auto">
            <a:xfrm>
              <a:off x="1698625" y="4878392"/>
              <a:ext cx="1955800" cy="149226"/>
              <a:chOff x="1681958" y="3658394"/>
              <a:chExt cx="719136" cy="1027906"/>
            </a:xfrm>
          </p:grpSpPr>
          <p:cxnSp>
            <p:nvCxnSpPr>
              <p:cNvPr id="31787" name="Connecteur en angle 89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622029" y="4250929"/>
                <a:ext cx="495300" cy="375442"/>
              </a:xfrm>
              <a:prstGeom prst="bentConnector3">
                <a:avLst>
                  <a:gd name="adj1" fmla="val -2111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788" name="Connecteur en angle 90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1962944" y="3752850"/>
                <a:ext cx="532606" cy="343694"/>
              </a:xfrm>
              <a:prstGeom prst="bentConnector3">
                <a:avLst>
                  <a:gd name="adj1" fmla="val 98463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772" name="ZoneTexte 60"/>
            <p:cNvSpPr txBox="1">
              <a:spLocks noChangeArrowheads="1"/>
            </p:cNvSpPr>
            <p:nvPr/>
          </p:nvSpPr>
          <p:spPr bwMode="auto">
            <a:xfrm>
              <a:off x="2809876" y="3289301"/>
              <a:ext cx="1685924" cy="47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600">
                  <a:solidFill>
                    <a:srgbClr val="2C2A65"/>
                  </a:solidFill>
                </a:rPr>
                <a:t>Business code</a:t>
              </a:r>
            </a:p>
          </p:txBody>
        </p:sp>
        <p:cxnSp>
          <p:nvCxnSpPr>
            <p:cNvPr id="31773" name="Connecteur droit 62"/>
            <p:cNvCxnSpPr>
              <a:cxnSpLocks noChangeShapeType="1"/>
            </p:cNvCxnSpPr>
            <p:nvPr/>
          </p:nvCxnSpPr>
          <p:spPr bwMode="auto">
            <a:xfrm rot="16200000" flipH="1">
              <a:off x="1903412" y="2784476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Connecteur droit 64"/>
            <p:cNvCxnSpPr>
              <a:cxnSpLocks noChangeShapeType="1"/>
            </p:cNvCxnSpPr>
            <p:nvPr/>
          </p:nvCxnSpPr>
          <p:spPr bwMode="auto">
            <a:xfrm rot="5400000">
              <a:off x="1902619" y="2940844"/>
              <a:ext cx="157162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Connecteur droit 42"/>
            <p:cNvCxnSpPr>
              <a:cxnSpLocks noChangeShapeType="1"/>
            </p:cNvCxnSpPr>
            <p:nvPr/>
          </p:nvCxnSpPr>
          <p:spPr bwMode="auto">
            <a:xfrm rot="16200000" flipH="1">
              <a:off x="1750219" y="3661569"/>
              <a:ext cx="157162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Connecteur droit 43"/>
            <p:cNvCxnSpPr>
              <a:cxnSpLocks noChangeShapeType="1"/>
            </p:cNvCxnSpPr>
            <p:nvPr/>
          </p:nvCxnSpPr>
          <p:spPr bwMode="auto">
            <a:xfrm rot="5400000">
              <a:off x="1751012" y="3817938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7" name="Connecteur droit 44"/>
            <p:cNvCxnSpPr>
              <a:cxnSpLocks noChangeShapeType="1"/>
            </p:cNvCxnSpPr>
            <p:nvPr/>
          </p:nvCxnSpPr>
          <p:spPr bwMode="auto">
            <a:xfrm rot="16200000" flipH="1">
              <a:off x="2208212" y="4868863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8" name="Connecteur droit 45"/>
            <p:cNvCxnSpPr>
              <a:cxnSpLocks noChangeShapeType="1"/>
            </p:cNvCxnSpPr>
            <p:nvPr/>
          </p:nvCxnSpPr>
          <p:spPr bwMode="auto">
            <a:xfrm rot="5400000">
              <a:off x="2207418" y="5025232"/>
              <a:ext cx="157163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9" name="Connecteur droit 46"/>
            <p:cNvCxnSpPr>
              <a:cxnSpLocks noChangeShapeType="1"/>
            </p:cNvCxnSpPr>
            <p:nvPr/>
          </p:nvCxnSpPr>
          <p:spPr bwMode="auto">
            <a:xfrm rot="16200000" flipH="1">
              <a:off x="6402387" y="2786063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0" name="Connecteur droit 47"/>
            <p:cNvCxnSpPr>
              <a:cxnSpLocks noChangeShapeType="1"/>
            </p:cNvCxnSpPr>
            <p:nvPr/>
          </p:nvCxnSpPr>
          <p:spPr bwMode="auto">
            <a:xfrm rot="5400000">
              <a:off x="6401593" y="2942432"/>
              <a:ext cx="157163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1" name="Connecteur droit 48"/>
            <p:cNvCxnSpPr>
              <a:cxnSpLocks noChangeShapeType="1"/>
            </p:cNvCxnSpPr>
            <p:nvPr/>
          </p:nvCxnSpPr>
          <p:spPr bwMode="auto">
            <a:xfrm rot="16200000" flipH="1">
              <a:off x="6258718" y="4726782"/>
              <a:ext cx="157163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2" name="Connecteur droit 74"/>
            <p:cNvCxnSpPr>
              <a:cxnSpLocks noChangeShapeType="1"/>
            </p:cNvCxnSpPr>
            <p:nvPr/>
          </p:nvCxnSpPr>
          <p:spPr bwMode="auto">
            <a:xfrm rot="5400000">
              <a:off x="6259512" y="4883151"/>
              <a:ext cx="155575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3" name="ZoneTexte 75"/>
            <p:cNvSpPr txBox="1">
              <a:spLocks noChangeArrowheads="1"/>
            </p:cNvSpPr>
            <p:nvPr/>
          </p:nvSpPr>
          <p:spPr bwMode="auto">
            <a:xfrm>
              <a:off x="4114800" y="4721225"/>
              <a:ext cx="1685924" cy="473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600">
                  <a:solidFill>
                    <a:srgbClr val="2C2A65"/>
                  </a:solidFill>
                </a:rPr>
                <a:t>Business code</a:t>
              </a:r>
            </a:p>
          </p:txBody>
        </p:sp>
        <p:sp>
          <p:nvSpPr>
            <p:cNvPr id="31784" name="ZoneTexte 85"/>
            <p:cNvSpPr txBox="1">
              <a:spLocks noChangeArrowheads="1"/>
            </p:cNvSpPr>
            <p:nvPr/>
          </p:nvSpPr>
          <p:spPr bwMode="auto">
            <a:xfrm>
              <a:off x="2678113" y="2706688"/>
              <a:ext cx="2044700" cy="434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500">
                  <a:solidFill>
                    <a:srgbClr val="191919"/>
                  </a:solidFill>
                </a:rPr>
                <a:t>Primitive component</a:t>
              </a:r>
            </a:p>
          </p:txBody>
        </p:sp>
        <p:sp>
          <p:nvSpPr>
            <p:cNvPr id="31785" name="ZoneTexte 88"/>
            <p:cNvSpPr txBox="1">
              <a:spLocks noChangeArrowheads="1"/>
            </p:cNvSpPr>
            <p:nvPr/>
          </p:nvSpPr>
          <p:spPr bwMode="auto">
            <a:xfrm>
              <a:off x="3884614" y="4419599"/>
              <a:ext cx="1812926" cy="394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400">
                  <a:solidFill>
                    <a:srgbClr val="191919"/>
                  </a:solidFill>
                </a:rPr>
                <a:t>Primitive component</a:t>
              </a:r>
            </a:p>
          </p:txBody>
        </p:sp>
        <p:sp>
          <p:nvSpPr>
            <p:cNvPr id="31786" name="ZoneTexte 92"/>
            <p:cNvSpPr txBox="1">
              <a:spLocks noChangeArrowheads="1"/>
            </p:cNvSpPr>
            <p:nvPr/>
          </p:nvSpPr>
          <p:spPr bwMode="auto">
            <a:xfrm>
              <a:off x="1460500" y="2285999"/>
              <a:ext cx="2238376" cy="434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GB" sz="500">
                  <a:solidFill>
                    <a:srgbClr val="191919"/>
                  </a:solidFill>
                </a:rPr>
                <a:t>Composite component</a:t>
              </a:r>
            </a:p>
          </p:txBody>
        </p:sp>
      </p:grpSp>
      <p:sp>
        <p:nvSpPr>
          <p:cNvPr id="80" name="Explosion 1 79"/>
          <p:cNvSpPr/>
          <p:nvPr/>
        </p:nvSpPr>
        <p:spPr bwMode="auto">
          <a:xfrm>
            <a:off x="1245898" y="-159332"/>
            <a:ext cx="2297545" cy="1079500"/>
          </a:xfrm>
          <a:prstGeom prst="irregularSeal1">
            <a:avLst/>
          </a:prstGeom>
          <a:solidFill>
            <a:schemeClr val="accent6">
              <a:lumMod val="40000"/>
              <a:lumOff val="60000"/>
            </a:schemeClr>
          </a:solidFill>
          <a:ln>
            <a:headEnd type="none" w="med" len="med"/>
            <a:tailEnd type="arrow" w="med" len="med"/>
          </a:ln>
          <a:effectLst>
            <a:glow rad="25400">
              <a:schemeClr val="accent2">
                <a:lumMod val="75000"/>
                <a:alpha val="75000"/>
              </a:schemeClr>
            </a:glow>
            <a:outerShdw blurRad="285750" dist="114300" dir="5400000" rotWithShape="0">
              <a:srgbClr val="000000">
                <a:alpha val="40000"/>
              </a:srgbClr>
            </a:outerShdw>
            <a:softEdge rad="3810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GB" b="1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Generic </a:t>
            </a:r>
          </a:p>
          <a:p>
            <a:pPr algn="ctr" eaLnBrk="1" hangingPunct="1">
              <a:defRPr/>
            </a:pPr>
            <a:r>
              <a:rPr lang="en-GB" b="1" dirty="0" smtClean="0">
                <a:solidFill>
                  <a:srgbClr val="19191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properties</a:t>
            </a:r>
          </a:p>
        </p:txBody>
      </p:sp>
      <p:pic>
        <p:nvPicPr>
          <p:cNvPr id="81" name="Imag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75" y="-794"/>
            <a:ext cx="94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57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Agenda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228600" y="1295400"/>
            <a:ext cx="8585200" cy="4572000"/>
          </a:xfrm>
          <a:extLst/>
        </p:spPr>
        <p:txBody>
          <a:bodyPr/>
          <a:lstStyle/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Introduction: Active Objects</a:t>
            </a:r>
            <a:b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</a:b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Different models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 Black"/>
                <a:cs typeface="Arial Black"/>
              </a:rPr>
              <a:t>, strengths and weaknesses</a:t>
            </a:r>
            <a:endParaRPr lang="en-GB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 Black"/>
              <a:cs typeface="Arial Black"/>
            </a:endParaRPr>
          </a:p>
          <a:p>
            <a:pPr marL="0" indent="0" algn="ctr">
              <a:lnSpc>
                <a:spcPct val="130000"/>
              </a:lnSpc>
              <a:buNone/>
              <a:defRPr/>
            </a:pPr>
            <a:endParaRPr lang="en-GB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en-GB" dirty="0" smtClean="0">
                <a:latin typeface="Arial Black"/>
                <a:cs typeface="Arial Black"/>
              </a:rPr>
              <a:t>Multi-active Objects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en-GB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en-GB" dirty="0" smtClean="0">
                <a:latin typeface="Arial Black"/>
                <a:cs typeface="Arial Black"/>
              </a:rPr>
              <a:t>Software components from active objects</a:t>
            </a: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en-GB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r>
              <a:rPr lang="en-GB" dirty="0" smtClean="0">
                <a:latin typeface="Arial Black"/>
                <a:cs typeface="Arial Black"/>
              </a:rPr>
              <a:t>About formal methods</a:t>
            </a:r>
            <a:endParaRPr lang="en-GB" dirty="0" smtClean="0">
              <a:latin typeface="Arial Black"/>
              <a:cs typeface="Arial Black"/>
            </a:endParaRPr>
          </a:p>
          <a:p>
            <a:pPr marL="514350" indent="-514350" algn="ctr">
              <a:lnSpc>
                <a:spcPct val="130000"/>
              </a:lnSpc>
              <a:buFont typeface="+mj-lt"/>
              <a:buAutoNum type="romanUcPeriod"/>
              <a:defRPr/>
            </a:pPr>
            <a:endParaRPr lang="en-GB" dirty="0" smtClean="0">
              <a:latin typeface="Arial Black"/>
              <a:cs typeface="Arial Black"/>
            </a:endParaRPr>
          </a:p>
        </p:txBody>
      </p:sp>
      <p:sp>
        <p:nvSpPr>
          <p:cNvPr id="38916" name="Chevron 6"/>
          <p:cNvSpPr>
            <a:spLocks noChangeArrowheads="1"/>
          </p:cNvSpPr>
          <p:nvPr/>
        </p:nvSpPr>
        <p:spPr bwMode="auto">
          <a:xfrm>
            <a:off x="1008063" y="15458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38917" name="Chevron 7"/>
          <p:cNvSpPr>
            <a:spLocks noChangeArrowheads="1"/>
          </p:cNvSpPr>
          <p:nvPr/>
        </p:nvSpPr>
        <p:spPr bwMode="auto">
          <a:xfrm rot="10800000">
            <a:off x="7485063" y="1545864"/>
            <a:ext cx="617537" cy="220663"/>
          </a:xfrm>
          <a:prstGeom prst="chevron">
            <a:avLst>
              <a:gd name="adj" fmla="val 49843"/>
            </a:avLst>
          </a:prstGeom>
          <a:solidFill>
            <a:schemeClr val="accent1"/>
          </a:solidFill>
          <a:ln w="38100">
            <a:solidFill>
              <a:srgbClr val="660066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145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 semantics of Primitive Components</a:t>
            </a:r>
          </a:p>
        </p:txBody>
      </p:sp>
      <p:sp>
        <p:nvSpPr>
          <p:cNvPr id="32770" name="Espace réservé du contenu 7"/>
          <p:cNvSpPr>
            <a:spLocks noGrp="1"/>
          </p:cNvSpPr>
          <p:nvPr>
            <p:ph idx="1"/>
          </p:nvPr>
        </p:nvSpPr>
        <p:spPr>
          <a:xfrm>
            <a:off x="439738" y="1244600"/>
            <a:ext cx="8247062" cy="5083175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Primitive components are defined by interfaces plus an internal behaviour, they can:</a:t>
            </a:r>
          </a:p>
          <a:p>
            <a:pPr lvl="1" eaLnBrk="1" hangingPunct="1"/>
            <a:r>
              <a:rPr lang="en-GB">
                <a:latin typeface="Arial" charset="0"/>
                <a:ea typeface="ＭＳ Ｐゴシック" charset="0"/>
              </a:rPr>
              <a:t>emit requests</a:t>
            </a:r>
          </a:p>
          <a:p>
            <a:pPr lvl="1" eaLnBrk="1" hangingPunct="1"/>
            <a:r>
              <a:rPr lang="en-GB">
                <a:latin typeface="Arial" charset="0"/>
                <a:ea typeface="ＭＳ Ｐゴシック" charset="0"/>
              </a:rPr>
              <a:t>serve requests</a:t>
            </a:r>
          </a:p>
          <a:p>
            <a:pPr lvl="1" eaLnBrk="1" hangingPunct="1"/>
            <a:r>
              <a:rPr lang="en-GB">
                <a:latin typeface="Arial" charset="0"/>
                <a:ea typeface="ＭＳ Ｐゴシック" charset="0"/>
              </a:rPr>
              <a:t>send results</a:t>
            </a:r>
          </a:p>
          <a:p>
            <a:pPr lvl="1" eaLnBrk="1" hangingPunct="1"/>
            <a:r>
              <a:rPr lang="en-GB">
                <a:latin typeface="Arial" charset="0"/>
                <a:ea typeface="ＭＳ Ｐゴシック" charset="0"/>
              </a:rPr>
              <a:t>receive results (at any time)</a:t>
            </a:r>
          </a:p>
          <a:p>
            <a:pPr lvl="1" eaLnBrk="1" hangingPunct="1"/>
            <a:r>
              <a:rPr lang="en-GB">
                <a:latin typeface="Arial" charset="0"/>
                <a:ea typeface="ＭＳ Ｐゴシック" charset="0"/>
              </a:rPr>
              <a:t>do internal actions</a:t>
            </a:r>
          </a:p>
          <a:p>
            <a:pPr lvl="1" eaLnBrk="1" hangingPunct="1">
              <a:buFont typeface="Symbol" charset="0"/>
              <a:buNone/>
            </a:pPr>
            <a:r>
              <a:rPr lang="en-GB">
                <a:latin typeface="Arial" charset="0"/>
                <a:ea typeface="ＭＳ Ｐゴシック" charset="0"/>
              </a:rPr>
              <a:t>some rules define a </a:t>
            </a:r>
          </a:p>
          <a:p>
            <a:pPr lvl="1" eaLnBrk="1" hangingPunct="1">
              <a:buFont typeface="Symbol" charset="0"/>
              <a:buNone/>
            </a:pPr>
            <a:r>
              <a:rPr lang="en-GB">
                <a:latin typeface="Arial" charset="0"/>
                <a:ea typeface="ＭＳ Ｐゴシック" charset="0"/>
              </a:rPr>
              <a:t>correct behaviour, </a:t>
            </a:r>
          </a:p>
          <a:p>
            <a:pPr lvl="1" eaLnBrk="1" hangingPunct="1">
              <a:buFont typeface="Symbol" charset="0"/>
              <a:buNone/>
            </a:pPr>
            <a:r>
              <a:rPr lang="en-GB">
                <a:latin typeface="Arial" charset="0"/>
                <a:ea typeface="ＭＳ Ｐゴシック" charset="0"/>
              </a:rPr>
              <a:t>e.g. one can only send result for a served request</a:t>
            </a:r>
          </a:p>
          <a:p>
            <a:pPr lvl="1" eaLnBrk="1" hangingPunct="1">
              <a:buFont typeface="Symbol" charset="0"/>
              <a:buNone/>
            </a:pPr>
            <a:endParaRPr lang="en-GB">
              <a:latin typeface="Arial" charset="0"/>
              <a:ea typeface="ＭＳ Ｐゴシック" charset="0"/>
            </a:endParaRPr>
          </a:p>
        </p:txBody>
      </p:sp>
      <p:sp>
        <p:nvSpPr>
          <p:cNvPr id="32771" name="Espace réservé du numéro de diapositive 2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EFDD056-1176-1F4A-A6C0-2AE0F856D52C}" type="slidenum">
              <a:rPr lang="fr-FR" sz="1400">
                <a:solidFill>
                  <a:srgbClr val="191919"/>
                </a:solidFill>
              </a:rPr>
              <a:pPr eaLnBrk="1" hangingPunct="1"/>
              <a:t>40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32772" name="Rectangle 52"/>
          <p:cNvSpPr>
            <a:spLocks noChangeArrowheads="1"/>
          </p:cNvSpPr>
          <p:nvPr/>
        </p:nvSpPr>
        <p:spPr bwMode="auto">
          <a:xfrm>
            <a:off x="5314950" y="1909763"/>
            <a:ext cx="3125788" cy="2971800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32773" name="Grouper 53"/>
          <p:cNvGrpSpPr>
            <a:grpSpLocks/>
          </p:cNvGrpSpPr>
          <p:nvPr/>
        </p:nvGrpSpPr>
        <p:grpSpPr bwMode="auto">
          <a:xfrm>
            <a:off x="8440738" y="2328863"/>
            <a:ext cx="230187" cy="304800"/>
            <a:chOff x="7924800" y="1143794"/>
            <a:chExt cx="229394" cy="304800"/>
          </a:xfrm>
        </p:grpSpPr>
        <p:cxnSp>
          <p:nvCxnSpPr>
            <p:cNvPr id="32796" name="Connecteur droit 5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7" name="Connecteur droit 5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4" name="Grouper 56"/>
          <p:cNvGrpSpPr>
            <a:grpSpLocks/>
          </p:cNvGrpSpPr>
          <p:nvPr/>
        </p:nvGrpSpPr>
        <p:grpSpPr bwMode="auto">
          <a:xfrm flipH="1">
            <a:off x="5087938" y="2368550"/>
            <a:ext cx="230187" cy="304800"/>
            <a:chOff x="7924800" y="1143794"/>
            <a:chExt cx="229394" cy="304800"/>
          </a:xfrm>
        </p:grpSpPr>
        <p:cxnSp>
          <p:nvCxnSpPr>
            <p:cNvPr id="32794" name="Connecteur droit 57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5" name="Connecteur droit 58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5" name="Rectangle 59"/>
          <p:cNvSpPr>
            <a:spLocks noChangeArrowheads="1"/>
          </p:cNvSpPr>
          <p:nvPr/>
        </p:nvSpPr>
        <p:spPr bwMode="auto">
          <a:xfrm>
            <a:off x="5467350" y="2216150"/>
            <a:ext cx="2290763" cy="455613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cxnSp>
        <p:nvCxnSpPr>
          <p:cNvPr id="32776" name="Connecteur droit 60"/>
          <p:cNvCxnSpPr>
            <a:cxnSpLocks noChangeShapeType="1"/>
          </p:cNvCxnSpPr>
          <p:nvPr/>
        </p:nvCxnSpPr>
        <p:spPr bwMode="auto">
          <a:xfrm rot="5400000">
            <a:off x="5618163" y="2444750"/>
            <a:ext cx="4603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Connecteur droit 61"/>
          <p:cNvCxnSpPr>
            <a:cxnSpLocks noChangeShapeType="1"/>
          </p:cNvCxnSpPr>
          <p:nvPr/>
        </p:nvCxnSpPr>
        <p:spPr bwMode="auto">
          <a:xfrm rot="5400000">
            <a:off x="6001545" y="2443956"/>
            <a:ext cx="455612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Connecteur droit 62"/>
          <p:cNvCxnSpPr>
            <a:cxnSpLocks noChangeShapeType="1"/>
          </p:cNvCxnSpPr>
          <p:nvPr/>
        </p:nvCxnSpPr>
        <p:spPr bwMode="auto">
          <a:xfrm rot="5400000">
            <a:off x="6383338" y="2441575"/>
            <a:ext cx="4556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Connecteur droit 63"/>
          <p:cNvCxnSpPr>
            <a:cxnSpLocks noChangeShapeType="1"/>
          </p:cNvCxnSpPr>
          <p:nvPr/>
        </p:nvCxnSpPr>
        <p:spPr bwMode="auto">
          <a:xfrm rot="5400000">
            <a:off x="6765926" y="2438400"/>
            <a:ext cx="4556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Connecteur droit 64"/>
          <p:cNvCxnSpPr>
            <a:cxnSpLocks noChangeShapeType="1"/>
          </p:cNvCxnSpPr>
          <p:nvPr/>
        </p:nvCxnSpPr>
        <p:spPr bwMode="auto">
          <a:xfrm rot="5400000">
            <a:off x="7146925" y="2436813"/>
            <a:ext cx="4556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1" name="Connecteur droit 65"/>
          <p:cNvCxnSpPr>
            <a:cxnSpLocks noChangeShapeType="1"/>
          </p:cNvCxnSpPr>
          <p:nvPr/>
        </p:nvCxnSpPr>
        <p:spPr bwMode="auto">
          <a:xfrm rot="5400000">
            <a:off x="7529512" y="2433638"/>
            <a:ext cx="4556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2" name="Ellipse 22"/>
          <p:cNvSpPr>
            <a:spLocks noChangeArrowheads="1"/>
          </p:cNvSpPr>
          <p:nvPr/>
        </p:nvSpPr>
        <p:spPr bwMode="auto">
          <a:xfrm>
            <a:off x="5543550" y="2330450"/>
            <a:ext cx="228600" cy="1905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465763" y="3357563"/>
            <a:ext cx="1524000" cy="1295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914400" eaLnBrk="0" hangingPunct="0">
              <a:defRPr/>
            </a:pPr>
            <a:endParaRPr lang="en-GB" sz="2400">
              <a:solidFill>
                <a:srgbClr val="191919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Forme libre 29"/>
          <p:cNvSpPr>
            <a:spLocks noChangeArrowheads="1"/>
          </p:cNvSpPr>
          <p:nvPr/>
        </p:nvSpPr>
        <p:spPr bwMode="auto">
          <a:xfrm>
            <a:off x="6664325" y="2474913"/>
            <a:ext cx="2106613" cy="1281112"/>
          </a:xfrm>
          <a:custGeom>
            <a:avLst/>
            <a:gdLst>
              <a:gd name="T0" fmla="*/ 0 w 2105875"/>
              <a:gd name="T1" fmla="*/ 1282838 h 1280956"/>
              <a:gd name="T2" fmla="*/ 861161 w 2105875"/>
              <a:gd name="T3" fmla="*/ 297844 h 1280956"/>
              <a:gd name="T4" fmla="*/ 2114749 w 2105875"/>
              <a:gd name="T5" fmla="*/ 0 h 1280956"/>
              <a:gd name="T6" fmla="*/ 0 60000 65536"/>
              <a:gd name="T7" fmla="*/ 0 60000 65536"/>
              <a:gd name="T8" fmla="*/ 0 60000 65536"/>
              <a:gd name="T9" fmla="*/ 0 w 2105875"/>
              <a:gd name="T10" fmla="*/ 0 h 1280956"/>
              <a:gd name="T11" fmla="*/ 2105875 w 2105875"/>
              <a:gd name="T12" fmla="*/ 1280956 h 12809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5875" h="1280956">
                <a:moveTo>
                  <a:pt x="0" y="1280956"/>
                </a:moveTo>
                <a:lnTo>
                  <a:pt x="857547" y="297412"/>
                </a:lnTo>
                <a:cubicBezTo>
                  <a:pt x="1208526" y="83919"/>
                  <a:pt x="2105875" y="0"/>
                  <a:pt x="2105875" y="0"/>
                </a:cubicBez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3" name="Forme libre 32"/>
          <p:cNvSpPr>
            <a:spLocks noChangeArrowheads="1"/>
          </p:cNvSpPr>
          <p:nvPr/>
        </p:nvSpPr>
        <p:spPr bwMode="auto">
          <a:xfrm>
            <a:off x="5465763" y="2541588"/>
            <a:ext cx="188912" cy="1095375"/>
          </a:xfrm>
          <a:custGeom>
            <a:avLst/>
            <a:gdLst>
              <a:gd name="T0" fmla="*/ 116 w 349170"/>
              <a:gd name="T1" fmla="*/ 0 h 1096412"/>
              <a:gd name="T2" fmla="*/ 1 w 349170"/>
              <a:gd name="T3" fmla="*/ 493718 h 1096412"/>
              <a:gd name="T4" fmla="*/ 120 w 349170"/>
              <a:gd name="T5" fmla="*/ 1084034 h 1096412"/>
              <a:gd name="T6" fmla="*/ 0 60000 65536"/>
              <a:gd name="T7" fmla="*/ 0 60000 65536"/>
              <a:gd name="T8" fmla="*/ 0 60000 65536"/>
              <a:gd name="T9" fmla="*/ 0 w 349170"/>
              <a:gd name="T10" fmla="*/ 0 h 1096412"/>
              <a:gd name="T11" fmla="*/ 349170 w 349170"/>
              <a:gd name="T12" fmla="*/ 1096412 h 1096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9170" h="1096412">
                <a:moveTo>
                  <a:pt x="338315" y="0"/>
                </a:moveTo>
                <a:cubicBezTo>
                  <a:pt x="169157" y="158310"/>
                  <a:pt x="0" y="316621"/>
                  <a:pt x="1809" y="499356"/>
                </a:cubicBezTo>
                <a:cubicBezTo>
                  <a:pt x="3618" y="682091"/>
                  <a:pt x="176394" y="889251"/>
                  <a:pt x="349170" y="1096412"/>
                </a:cubicBez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4" name="Forme libre 33"/>
          <p:cNvSpPr>
            <a:spLocks noChangeArrowheads="1"/>
          </p:cNvSpPr>
          <p:nvPr/>
        </p:nvSpPr>
        <p:spPr bwMode="auto">
          <a:xfrm>
            <a:off x="4949825" y="2497138"/>
            <a:ext cx="1525588" cy="1639887"/>
          </a:xfrm>
          <a:custGeom>
            <a:avLst/>
            <a:gdLst>
              <a:gd name="T0" fmla="*/ 947788 w 1525131"/>
              <a:gd name="T1" fmla="*/ 1647594 h 1639189"/>
              <a:gd name="T2" fmla="*/ 1372659 w 1525131"/>
              <a:gd name="T3" fmla="*/ 512827 h 1639189"/>
              <a:gd name="T4" fmla="*/ 0 w 1525131"/>
              <a:gd name="T5" fmla="*/ 0 h 1639189"/>
              <a:gd name="T6" fmla="*/ 0 60000 65536"/>
              <a:gd name="T7" fmla="*/ 0 60000 65536"/>
              <a:gd name="T8" fmla="*/ 0 60000 65536"/>
              <a:gd name="T9" fmla="*/ 0 w 1525131"/>
              <a:gd name="T10" fmla="*/ 0 h 1639189"/>
              <a:gd name="T11" fmla="*/ 1525131 w 1525131"/>
              <a:gd name="T12" fmla="*/ 1639189 h 16391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5131" h="1639189">
                <a:moveTo>
                  <a:pt x="944387" y="1639189"/>
                </a:moveTo>
                <a:cubicBezTo>
                  <a:pt x="1234759" y="1211299"/>
                  <a:pt x="1525131" y="783409"/>
                  <a:pt x="1367733" y="510211"/>
                </a:cubicBezTo>
                <a:cubicBezTo>
                  <a:pt x="1210335" y="237013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660066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35" name="Forme libre 34"/>
          <p:cNvSpPr>
            <a:spLocks noChangeArrowheads="1"/>
          </p:cNvSpPr>
          <p:nvPr/>
        </p:nvSpPr>
        <p:spPr bwMode="auto">
          <a:xfrm>
            <a:off x="6534150" y="2573338"/>
            <a:ext cx="2324100" cy="1487487"/>
          </a:xfrm>
          <a:custGeom>
            <a:avLst/>
            <a:gdLst>
              <a:gd name="T0" fmla="*/ 2336511 w 2322975"/>
              <a:gd name="T1" fmla="*/ 0 h 1487211"/>
              <a:gd name="T2" fmla="*/ 1135501 w 2322975"/>
              <a:gd name="T3" fmla="*/ 533110 h 1487211"/>
              <a:gd name="T4" fmla="*/ 0 w 2322975"/>
              <a:gd name="T5" fmla="*/ 1490535 h 1487211"/>
              <a:gd name="T6" fmla="*/ 0 60000 65536"/>
              <a:gd name="T7" fmla="*/ 0 60000 65536"/>
              <a:gd name="T8" fmla="*/ 0 60000 65536"/>
              <a:gd name="T9" fmla="*/ 0 w 2322975"/>
              <a:gd name="T10" fmla="*/ 0 h 1487211"/>
              <a:gd name="T11" fmla="*/ 2322975 w 2322975"/>
              <a:gd name="T12" fmla="*/ 1487211 h 14872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975" h="1487211">
                <a:moveTo>
                  <a:pt x="2322975" y="0"/>
                </a:moveTo>
                <a:cubicBezTo>
                  <a:pt x="1919529" y="142027"/>
                  <a:pt x="1516084" y="284054"/>
                  <a:pt x="1128922" y="531922"/>
                </a:cubicBezTo>
                <a:cubicBezTo>
                  <a:pt x="741760" y="779790"/>
                  <a:pt x="0" y="1487211"/>
                  <a:pt x="0" y="1487211"/>
                </a:cubicBezTo>
              </a:path>
            </a:pathLst>
          </a:custGeom>
          <a:noFill/>
          <a:ln w="38100">
            <a:solidFill>
              <a:srgbClr val="660066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sp>
        <p:nvSpPr>
          <p:cNvPr id="22548" name="Forme libre 35"/>
          <p:cNvSpPr>
            <a:spLocks noChangeArrowheads="1"/>
          </p:cNvSpPr>
          <p:nvPr/>
        </p:nvSpPr>
        <p:spPr bwMode="auto">
          <a:xfrm>
            <a:off x="6024563" y="3957638"/>
            <a:ext cx="400050" cy="441325"/>
          </a:xfrm>
          <a:custGeom>
            <a:avLst/>
            <a:gdLst>
              <a:gd name="T0" fmla="*/ 0 w 399827"/>
              <a:gd name="T1" fmla="*/ 254170 h 441460"/>
              <a:gd name="T2" fmla="*/ 174844 w 399827"/>
              <a:gd name="T3" fmla="*/ 5404 h 441460"/>
              <a:gd name="T4" fmla="*/ 393404 w 399827"/>
              <a:gd name="T5" fmla="*/ 221724 h 441460"/>
              <a:gd name="T6" fmla="*/ 229485 w 399827"/>
              <a:gd name="T7" fmla="*/ 427223 h 441460"/>
              <a:gd name="T8" fmla="*/ 32781 w 399827"/>
              <a:gd name="T9" fmla="*/ 297437 h 4414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9827"/>
              <a:gd name="T16" fmla="*/ 0 h 441460"/>
              <a:gd name="T17" fmla="*/ 399827 w 399827"/>
              <a:gd name="T18" fmla="*/ 441460 h 4414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9827" h="441460">
                <a:moveTo>
                  <a:pt x="0" y="255106"/>
                </a:moveTo>
                <a:cubicBezTo>
                  <a:pt x="54275" y="132981"/>
                  <a:pt x="108550" y="10856"/>
                  <a:pt x="173680" y="5428"/>
                </a:cubicBezTo>
                <a:cubicBezTo>
                  <a:pt x="238810" y="0"/>
                  <a:pt x="381735" y="151979"/>
                  <a:pt x="390781" y="222540"/>
                </a:cubicBezTo>
                <a:cubicBezTo>
                  <a:pt x="399827" y="293101"/>
                  <a:pt x="287658" y="416130"/>
                  <a:pt x="227955" y="428795"/>
                </a:cubicBezTo>
                <a:cubicBezTo>
                  <a:pt x="168252" y="441460"/>
                  <a:pt x="32565" y="298529"/>
                  <a:pt x="32565" y="298529"/>
                </a:cubicBezTo>
              </a:path>
            </a:pathLst>
          </a:cu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fr-FR"/>
          </a:p>
        </p:txBody>
      </p:sp>
      <p:grpSp>
        <p:nvGrpSpPr>
          <p:cNvPr id="26" name="Grouper 31"/>
          <p:cNvGrpSpPr>
            <a:grpSpLocks/>
          </p:cNvGrpSpPr>
          <p:nvPr/>
        </p:nvGrpSpPr>
        <p:grpSpPr bwMode="auto">
          <a:xfrm>
            <a:off x="117475" y="2874963"/>
            <a:ext cx="9107488" cy="3979862"/>
            <a:chOff x="36529" y="1765314"/>
            <a:chExt cx="9107471" cy="3980525"/>
          </a:xfrm>
        </p:grpSpPr>
        <p:grpSp>
          <p:nvGrpSpPr>
            <p:cNvPr id="32790" name="Group 27"/>
            <p:cNvGrpSpPr>
              <a:grpSpLocks/>
            </p:cNvGrpSpPr>
            <p:nvPr/>
          </p:nvGrpSpPr>
          <p:grpSpPr bwMode="auto">
            <a:xfrm>
              <a:off x="36529" y="1765314"/>
              <a:ext cx="8936508" cy="3980525"/>
              <a:chOff x="265123" y="3134152"/>
              <a:chExt cx="8936501" cy="3978427"/>
            </a:xfrm>
          </p:grpSpPr>
          <p:sp>
            <p:nvSpPr>
              <p:cNvPr id="29" name="ZoneTexte 123"/>
              <p:cNvSpPr txBox="1"/>
              <p:nvPr/>
            </p:nvSpPr>
            <p:spPr>
              <a:xfrm>
                <a:off x="265123" y="3134152"/>
                <a:ext cx="8936014" cy="3978427"/>
              </a:xfrm>
              <a:prstGeom prst="rect">
                <a:avLst/>
              </a:prstGeom>
              <a:solidFill>
                <a:srgbClr val="FFFFFF">
                  <a:alpha val="99000"/>
                </a:srgbClr>
              </a:solidFill>
              <a:ln w="28575" cmpd="sng">
                <a:solidFill>
                  <a:schemeClr val="accent2"/>
                </a:solidFill>
              </a:ln>
              <a:effectLst>
                <a:outerShdw blurRad="50800" dist="38100" dir="2700000" sx="102000" sy="102000" algn="tl" rotWithShape="0">
                  <a:schemeClr val="bg2">
                    <a:lumMod val="75000"/>
                    <a:alpha val="43000"/>
                  </a:schemeClr>
                </a:outerShdw>
              </a:effectLst>
            </p:spPr>
            <p:txBody>
              <a:bodyPr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spcAft>
                    <a:spcPts val="1200"/>
                  </a:spcAft>
                  <a:defRPr/>
                </a:pPr>
                <a:endParaRPr lang="en-GB" sz="2000" b="1" smtClean="0">
                  <a:solidFill>
                    <a:srgbClr val="2C2A65"/>
                  </a:solidFill>
                </a:endParaRPr>
              </a:p>
            </p:txBody>
          </p:sp>
          <p:pic>
            <p:nvPicPr>
              <p:cNvPr id="32793" name="Picture 26" descr="latex-image-1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00" y="3245261"/>
                <a:ext cx="7805738" cy="1352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2791" name="Image 3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E0E0E0"/>
                </a:clrFrom>
                <a:clrTo>
                  <a:srgbClr val="E0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20" y="3954840"/>
              <a:ext cx="8958580" cy="164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8637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66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35" grpId="0" animBg="1"/>
      <p:bldP spid="225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A refined GCM model in Isabelle/HOL</a:t>
            </a:r>
          </a:p>
        </p:txBody>
      </p:sp>
      <p:sp>
        <p:nvSpPr>
          <p:cNvPr id="39938" name="Espace réservé du contenu 4"/>
          <p:cNvSpPr>
            <a:spLocks noGrp="1"/>
          </p:cNvSpPr>
          <p:nvPr>
            <p:ph idx="1"/>
          </p:nvPr>
        </p:nvSpPr>
        <p:spPr>
          <a:xfrm>
            <a:off x="254000" y="1295400"/>
            <a:ext cx="8680450" cy="4940300"/>
          </a:xfrm>
        </p:spPr>
        <p:txBody>
          <a:bodyPr/>
          <a:lstStyle/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More precise than GCM, give a semantics to the model:</a:t>
            </a:r>
          </a:p>
          <a:p>
            <a:pPr lvl="1" eaLnBrk="1" hangingPunct="1"/>
            <a:r>
              <a:rPr lang="en-GB" sz="2800">
                <a:latin typeface="Arial" charset="0"/>
                <a:ea typeface="ＭＳ Ｐゴシック" charset="0"/>
              </a:rPr>
              <a:t>asynchronous communications: future / requests</a:t>
            </a:r>
          </a:p>
          <a:p>
            <a:pPr lvl="1" eaLnBrk="1" hangingPunct="1"/>
            <a:r>
              <a:rPr lang="en-GB" sz="2800">
                <a:latin typeface="Arial" charset="0"/>
                <a:ea typeface="ＭＳ Ｐゴシック" charset="0"/>
              </a:rPr>
              <a:t>request queues</a:t>
            </a:r>
          </a:p>
          <a:p>
            <a:pPr lvl="1" eaLnBrk="1" hangingPunct="1"/>
            <a:r>
              <a:rPr lang="en-GB" sz="2800">
                <a:latin typeface="Arial" charset="0"/>
                <a:ea typeface="ＭＳ Ｐゴシック" charset="0"/>
              </a:rPr>
              <a:t>no shared memory between components</a:t>
            </a:r>
          </a:p>
          <a:p>
            <a:pPr lvl="1" eaLnBrk="1" hangingPunct="1"/>
            <a:r>
              <a:rPr lang="en-GB" sz="2800">
                <a:latin typeface="Arial" charset="0"/>
                <a:ea typeface="ＭＳ Ｐゴシック" charset="0"/>
              </a:rPr>
              <a:t>notion of request service</a:t>
            </a:r>
          </a:p>
          <a:p>
            <a:pPr eaLnBrk="1" hangingPunct="1"/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More abstract than ProActive/GCM</a:t>
            </a:r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GB" sz="2800">
                <a:latin typeface="Arial" charset="0"/>
                <a:ea typeface="ＭＳ Ｐゴシック" charset="0"/>
              </a:rPr>
              <a:t>can be multithreaded</a:t>
            </a:r>
          </a:p>
          <a:p>
            <a:pPr lvl="1" eaLnBrk="1" hangingPunct="1"/>
            <a:r>
              <a:rPr lang="en-GB" sz="2800">
                <a:latin typeface="Arial" charset="0"/>
                <a:ea typeface="ＭＳ Ｐゴシック" charset="0"/>
              </a:rPr>
              <a:t>no active object, not particularly object-oriented</a:t>
            </a:r>
          </a:p>
        </p:txBody>
      </p:sp>
      <p:sp>
        <p:nvSpPr>
          <p:cNvPr id="39939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6D05D3-8177-2842-B0B5-696BD4C7FB26}" type="slidenum">
              <a:rPr lang="fr-FR" sz="1400">
                <a:solidFill>
                  <a:srgbClr val="191919"/>
                </a:solidFill>
              </a:rPr>
              <a:pPr eaLnBrk="1" hangingPunct="1"/>
              <a:t>41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254000" y="5532438"/>
            <a:ext cx="1005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buFont typeface="Arial" charset="0"/>
              <a:buNone/>
            </a:pPr>
            <a:r>
              <a:rPr lang="en-US" sz="2800"/>
              <a:t>Similarities with: </a:t>
            </a:r>
            <a:r>
              <a:rPr lang="en-US" sz="2800" b="1"/>
              <a:t>SCA </a:t>
            </a:r>
            <a:r>
              <a:rPr lang="en-US" sz="2800"/>
              <a:t>and </a:t>
            </a:r>
            <a:r>
              <a:rPr lang="en-US" sz="2800" b="1"/>
              <a:t>Fractal </a:t>
            </a:r>
            <a:r>
              <a:rPr lang="en-US" sz="2800"/>
              <a:t>(structure), </a:t>
            </a:r>
            <a:br>
              <a:rPr lang="en-US" sz="2800"/>
            </a:br>
            <a:r>
              <a:rPr lang="en-US" sz="2800"/>
              <a:t>     </a:t>
            </a:r>
            <a:r>
              <a:rPr lang="en-US" sz="2800" b="1"/>
              <a:t>Creol </a:t>
            </a:r>
            <a:r>
              <a:rPr lang="en-US" sz="2800"/>
              <a:t>(futures)</a:t>
            </a:r>
            <a:br>
              <a:rPr lang="en-US" sz="2800"/>
            </a:br>
            <a:endParaRPr lang="en-US" sz="2800"/>
          </a:p>
        </p:txBody>
      </p:sp>
      <p:sp>
        <p:nvSpPr>
          <p:cNvPr id="6" name="ZoneTexte 123"/>
          <p:cNvSpPr txBox="1"/>
          <p:nvPr/>
        </p:nvSpPr>
        <p:spPr>
          <a:xfrm>
            <a:off x="906463" y="5003801"/>
            <a:ext cx="7620000" cy="1314450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defPPr>
              <a:defRPr lang="fr-FR"/>
            </a:defPPr>
            <a:lvl1pPr marL="0" indent="0" algn="ctr">
              <a:buFont typeface="Wingdings" charset="2"/>
              <a:buNone/>
              <a:defRPr sz="2400" i="1">
                <a:solidFill>
                  <a:srgbClr val="191919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GB" dirty="0" smtClean="0"/>
              <a:t>A guide for implementing and proving properties of component </a:t>
            </a:r>
            <a:r>
              <a:rPr lang="en-GB" dirty="0" err="1" smtClean="0"/>
              <a:t>middlewares</a:t>
            </a:r>
            <a:endParaRPr lang="en-GB" dirty="0" smtClean="0"/>
          </a:p>
          <a:p>
            <a:pPr>
              <a:lnSpc>
                <a:spcPct val="120000"/>
              </a:lnSpc>
              <a:defRPr/>
            </a:pPr>
            <a:r>
              <a:rPr lang="en-GB" dirty="0" smtClean="0"/>
              <a:t>“certified” by a theorem </a:t>
            </a:r>
            <a:r>
              <a:rPr lang="en-GB" dirty="0" err="1" smtClean="0"/>
              <a:t>prover</a:t>
            </a:r>
            <a:endParaRPr lang="en-GB" dirty="0" smtClean="0"/>
          </a:p>
        </p:txBody>
      </p:sp>
      <p:pic>
        <p:nvPicPr>
          <p:cNvPr id="7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600" y="304800"/>
            <a:ext cx="9477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734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re 1"/>
          <p:cNvSpPr>
            <a:spLocks noGrp="1"/>
          </p:cNvSpPr>
          <p:nvPr>
            <p:ph type="title"/>
          </p:nvPr>
        </p:nvSpPr>
        <p:spPr>
          <a:xfrm>
            <a:off x="406400" y="863600"/>
            <a:ext cx="8262938" cy="838200"/>
          </a:xfrm>
        </p:spPr>
        <p:txBody>
          <a:bodyPr/>
          <a:lstStyle/>
          <a:p>
            <a:r>
              <a:rPr lang="en-GB">
                <a:latin typeface="Arial" charset="0"/>
                <a:ea typeface="ＭＳ Ｐゴシック" charset="0"/>
                <a:cs typeface="ＭＳ Ｐゴシック" charset="0"/>
              </a:rPr>
              <a:t>Motivating example: What Can Create Deadlocks in ProActive/GCM?</a:t>
            </a:r>
          </a:p>
        </p:txBody>
      </p:sp>
      <p:sp>
        <p:nvSpPr>
          <p:cNvPr id="89090" name="Espace réservé du contenu 2"/>
          <p:cNvSpPr>
            <a:spLocks noGrp="1"/>
          </p:cNvSpPr>
          <p:nvPr>
            <p:ph idx="1"/>
          </p:nvPr>
        </p:nvSpPr>
        <p:spPr>
          <a:xfrm>
            <a:off x="439738" y="1854200"/>
            <a:ext cx="8247062" cy="4572000"/>
          </a:xfrm>
        </p:spPr>
        <p:txBody>
          <a:bodyPr/>
          <a:lstStyle/>
          <a:p>
            <a:r>
              <a:rPr lang="en-GB" sz="2000">
                <a:latin typeface="Arial" charset="0"/>
                <a:ea typeface="ＭＳ Ｐゴシック" charset="0"/>
                <a:cs typeface="ＭＳ Ｐゴシック" charset="0"/>
              </a:rPr>
              <a:t>A race condition:</a:t>
            </a: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GB" sz="20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fr-FR" sz="2000"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GB" sz="2000">
                <a:latin typeface="Arial" charset="0"/>
                <a:ea typeface="ＭＳ Ｐゴシック" charset="0"/>
                <a:cs typeface="ＭＳ Ｐゴシック" charset="0"/>
              </a:rPr>
              <a:t>etecting deadlocks can be difficult </a:t>
            </a:r>
            <a:r>
              <a:rPr lang="en-GB" sz="2000">
                <a:latin typeface="Wingdings" charset="0"/>
                <a:ea typeface="ＭＳ Ｐゴシック" charset="0"/>
                <a:cs typeface="Wingdings" charset="0"/>
              </a:rPr>
              <a:t></a:t>
            </a:r>
            <a:r>
              <a:rPr lang="en-GB" sz="2000">
                <a:latin typeface="Arial" charset="0"/>
                <a:ea typeface="ＭＳ Ｐゴシック" charset="0"/>
                <a:cs typeface="ＭＳ Ｐゴシック" charset="0"/>
              </a:rPr>
              <a:t> behavioural specification and verification techniques</a:t>
            </a:r>
          </a:p>
        </p:txBody>
      </p:sp>
      <p:pic>
        <p:nvPicPr>
          <p:cNvPr id="89091" name="Imag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/>
          <a:stretch>
            <a:fillRect/>
          </a:stretch>
        </p:blipFill>
        <p:spPr bwMode="auto">
          <a:xfrm>
            <a:off x="169863" y="2216150"/>
            <a:ext cx="85169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/>
          <p:cNvCxnSpPr>
            <a:cxnSpLocks noChangeShapeType="1"/>
          </p:cNvCxnSpPr>
          <p:nvPr/>
        </p:nvCxnSpPr>
        <p:spPr bwMode="auto">
          <a:xfrm>
            <a:off x="4267200" y="3606800"/>
            <a:ext cx="1219200" cy="762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avec flèche 8"/>
          <p:cNvCxnSpPr>
            <a:cxnSpLocks noChangeShapeType="1"/>
          </p:cNvCxnSpPr>
          <p:nvPr/>
        </p:nvCxnSpPr>
        <p:spPr bwMode="auto">
          <a:xfrm flipV="1">
            <a:off x="1981200" y="3760788"/>
            <a:ext cx="3505200" cy="760412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à coins arrondis 6"/>
          <p:cNvSpPr/>
          <p:nvPr/>
        </p:nvSpPr>
        <p:spPr bwMode="auto">
          <a:xfrm>
            <a:off x="169863" y="101601"/>
            <a:ext cx="2528887" cy="7239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Verification and tools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38" y="215901"/>
            <a:ext cx="609600" cy="6096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8" y="101601"/>
            <a:ext cx="2527300" cy="8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26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How to ensure the </a:t>
            </a:r>
            <a:br>
              <a:rPr lang="fr-FR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correct behaviour of a given program?</a:t>
            </a:r>
          </a:p>
        </p:txBody>
      </p:sp>
      <p:sp>
        <p:nvSpPr>
          <p:cNvPr id="41986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Theorem proving too complicated for the ProActive programmer</a:t>
            </a:r>
          </a:p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Our approach: behavioural specification</a:t>
            </a:r>
          </a:p>
        </p:txBody>
      </p:sp>
      <p:sp>
        <p:nvSpPr>
          <p:cNvPr id="41987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15702B-3839-4746-9A9E-1F52A9E81FE0}" type="slidenum">
              <a:rPr lang="fr-FR" sz="1500">
                <a:solidFill>
                  <a:srgbClr val="191919"/>
                </a:solidFill>
              </a:rPr>
              <a:pPr eaLnBrk="1" hangingPunct="1"/>
              <a:t>43</a:t>
            </a:fld>
            <a:endParaRPr lang="fr-FR" sz="1500">
              <a:solidFill>
                <a:srgbClr val="191919"/>
              </a:solidFill>
            </a:endParaRPr>
          </a:p>
        </p:txBody>
      </p:sp>
      <p:sp>
        <p:nvSpPr>
          <p:cNvPr id="41988" name="Rectangle 38"/>
          <p:cNvSpPr>
            <a:spLocks noChangeArrowheads="1"/>
          </p:cNvSpPr>
          <p:nvPr/>
        </p:nvSpPr>
        <p:spPr bwMode="auto">
          <a:xfrm>
            <a:off x="2071688" y="2965450"/>
            <a:ext cx="1905000" cy="969963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41989" name="Grouper 42"/>
          <p:cNvGrpSpPr>
            <a:grpSpLocks/>
          </p:cNvGrpSpPr>
          <p:nvPr/>
        </p:nvGrpSpPr>
        <p:grpSpPr bwMode="auto">
          <a:xfrm flipH="1">
            <a:off x="1843088" y="3106738"/>
            <a:ext cx="230187" cy="304800"/>
            <a:chOff x="7924800" y="1143794"/>
            <a:chExt cx="229394" cy="304800"/>
          </a:xfrm>
        </p:grpSpPr>
        <p:cxnSp>
          <p:nvCxnSpPr>
            <p:cNvPr id="42043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0" name="Grouper 45"/>
          <p:cNvGrpSpPr>
            <a:grpSpLocks/>
          </p:cNvGrpSpPr>
          <p:nvPr/>
        </p:nvGrpSpPr>
        <p:grpSpPr bwMode="auto">
          <a:xfrm>
            <a:off x="3978275" y="3270250"/>
            <a:ext cx="230188" cy="304800"/>
            <a:chOff x="7924800" y="1143794"/>
            <a:chExt cx="229394" cy="304800"/>
          </a:xfrm>
        </p:grpSpPr>
        <p:cxnSp>
          <p:nvCxnSpPr>
            <p:cNvPr id="42041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91" name="ZoneTexte 75"/>
          <p:cNvSpPr txBox="1">
            <a:spLocks noChangeArrowheads="1"/>
          </p:cNvSpPr>
          <p:nvPr/>
        </p:nvSpPr>
        <p:spPr bwMode="auto">
          <a:xfrm>
            <a:off x="2159000" y="3046413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Service methods</a:t>
            </a:r>
          </a:p>
        </p:txBody>
      </p:sp>
      <p:sp>
        <p:nvSpPr>
          <p:cNvPr id="41992" name="Rectangle 38"/>
          <p:cNvSpPr>
            <a:spLocks noChangeArrowheads="1"/>
          </p:cNvSpPr>
          <p:nvPr/>
        </p:nvSpPr>
        <p:spPr bwMode="auto">
          <a:xfrm>
            <a:off x="5203825" y="2965450"/>
            <a:ext cx="1905000" cy="969963"/>
          </a:xfrm>
          <a:prstGeom prst="rect">
            <a:avLst/>
          </a:prstGeom>
          <a:solidFill>
            <a:srgbClr val="E8E8E8"/>
          </a:solidFill>
          <a:ln w="38100">
            <a:solidFill>
              <a:srgbClr val="1A0C5D"/>
            </a:solidFill>
            <a:round/>
            <a:headEnd/>
            <a:tailEnd/>
          </a:ln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41993" name="Grouper 42"/>
          <p:cNvGrpSpPr>
            <a:grpSpLocks/>
          </p:cNvGrpSpPr>
          <p:nvPr/>
        </p:nvGrpSpPr>
        <p:grpSpPr bwMode="auto">
          <a:xfrm flipH="1">
            <a:off x="4975225" y="3267075"/>
            <a:ext cx="230188" cy="304800"/>
            <a:chOff x="7924800" y="1143794"/>
            <a:chExt cx="229394" cy="304800"/>
          </a:xfrm>
        </p:grpSpPr>
        <p:cxnSp>
          <p:nvCxnSpPr>
            <p:cNvPr id="42039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0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994" name="Grouper 45"/>
          <p:cNvGrpSpPr>
            <a:grpSpLocks/>
          </p:cNvGrpSpPr>
          <p:nvPr/>
        </p:nvGrpSpPr>
        <p:grpSpPr bwMode="auto">
          <a:xfrm>
            <a:off x="7110413" y="3270250"/>
            <a:ext cx="230187" cy="304800"/>
            <a:chOff x="7924800" y="1143794"/>
            <a:chExt cx="229394" cy="304800"/>
          </a:xfrm>
        </p:grpSpPr>
        <p:cxnSp>
          <p:nvCxnSpPr>
            <p:cNvPr id="42037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8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95" name="ZoneTexte 75"/>
          <p:cNvSpPr txBox="1">
            <a:spLocks noChangeArrowheads="1"/>
          </p:cNvSpPr>
          <p:nvPr/>
        </p:nvSpPr>
        <p:spPr bwMode="auto">
          <a:xfrm>
            <a:off x="5292725" y="3081338"/>
            <a:ext cx="190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GB" sz="1800">
                <a:solidFill>
                  <a:srgbClr val="2C2A65"/>
                </a:solidFill>
              </a:rPr>
              <a:t>Service methods</a:t>
            </a:r>
          </a:p>
        </p:txBody>
      </p:sp>
      <p:cxnSp>
        <p:nvCxnSpPr>
          <p:cNvPr id="41996" name="Connecteur en angle 49"/>
          <p:cNvCxnSpPr>
            <a:cxnSpLocks noChangeShapeType="1"/>
          </p:cNvCxnSpPr>
          <p:nvPr/>
        </p:nvCxnSpPr>
        <p:spPr bwMode="auto">
          <a:xfrm>
            <a:off x="4206875" y="3429000"/>
            <a:ext cx="769938" cy="4763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Connecteur droit 62"/>
          <p:cNvCxnSpPr>
            <a:cxnSpLocks noChangeShapeType="1"/>
          </p:cNvCxnSpPr>
          <p:nvPr/>
        </p:nvCxnSpPr>
        <p:spPr bwMode="auto">
          <a:xfrm rot="16200000" flipH="1">
            <a:off x="4429125" y="3279776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Connecteur droit 64"/>
          <p:cNvCxnSpPr>
            <a:cxnSpLocks noChangeShapeType="1"/>
          </p:cNvCxnSpPr>
          <p:nvPr/>
        </p:nvCxnSpPr>
        <p:spPr bwMode="auto">
          <a:xfrm rot="5400000">
            <a:off x="4428332" y="3436144"/>
            <a:ext cx="157162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999" name="Grouper 42"/>
          <p:cNvGrpSpPr>
            <a:grpSpLocks/>
          </p:cNvGrpSpPr>
          <p:nvPr/>
        </p:nvGrpSpPr>
        <p:grpSpPr bwMode="auto">
          <a:xfrm flipH="1">
            <a:off x="1843088" y="3630613"/>
            <a:ext cx="230187" cy="304800"/>
            <a:chOff x="7924800" y="1143794"/>
            <a:chExt cx="229394" cy="304800"/>
          </a:xfrm>
        </p:grpSpPr>
        <p:cxnSp>
          <p:nvCxnSpPr>
            <p:cNvPr id="42035" name="Connecteur droit 43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Connecteur droit 44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000" name="Rectangle 3"/>
          <p:cNvSpPr>
            <a:spLocks noChangeArrowheads="1"/>
          </p:cNvSpPr>
          <p:nvPr/>
        </p:nvSpPr>
        <p:spPr bwMode="auto">
          <a:xfrm>
            <a:off x="1033463" y="2735263"/>
            <a:ext cx="6985000" cy="1303337"/>
          </a:xfrm>
          <a:prstGeom prst="rect">
            <a:avLst/>
          </a:prstGeom>
          <a:noFill/>
          <a:ln w="38100">
            <a:solidFill>
              <a:srgbClr val="1A0C5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914400" eaLnBrk="0" hangingPunct="0"/>
            <a:endParaRPr lang="en-GB" sz="2400">
              <a:solidFill>
                <a:srgbClr val="191919"/>
              </a:solidFill>
            </a:endParaRPr>
          </a:p>
        </p:txBody>
      </p:sp>
      <p:grpSp>
        <p:nvGrpSpPr>
          <p:cNvPr id="42001" name="Grouper 4"/>
          <p:cNvGrpSpPr>
            <a:grpSpLocks/>
          </p:cNvGrpSpPr>
          <p:nvPr/>
        </p:nvGrpSpPr>
        <p:grpSpPr bwMode="auto">
          <a:xfrm>
            <a:off x="8018463" y="3043238"/>
            <a:ext cx="230187" cy="304800"/>
            <a:chOff x="7924800" y="1143794"/>
            <a:chExt cx="229394" cy="304800"/>
          </a:xfrm>
        </p:grpSpPr>
        <p:cxnSp>
          <p:nvCxnSpPr>
            <p:cNvPr id="42033" name="Connecteur droit 5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Connecteur droit 6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2" name="Grouper 10"/>
          <p:cNvGrpSpPr>
            <a:grpSpLocks/>
          </p:cNvGrpSpPr>
          <p:nvPr/>
        </p:nvGrpSpPr>
        <p:grpSpPr bwMode="auto">
          <a:xfrm flipH="1">
            <a:off x="803275" y="3103563"/>
            <a:ext cx="230188" cy="304800"/>
            <a:chOff x="7924800" y="1143794"/>
            <a:chExt cx="229394" cy="304800"/>
          </a:xfrm>
        </p:grpSpPr>
        <p:cxnSp>
          <p:nvCxnSpPr>
            <p:cNvPr id="42031" name="Connecteur droit 11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Connecteur droit 12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3" name="Grouper 13"/>
          <p:cNvGrpSpPr>
            <a:grpSpLocks/>
          </p:cNvGrpSpPr>
          <p:nvPr/>
        </p:nvGrpSpPr>
        <p:grpSpPr bwMode="auto">
          <a:xfrm flipH="1">
            <a:off x="803275" y="3636963"/>
            <a:ext cx="228600" cy="304800"/>
            <a:chOff x="7924800" y="1143794"/>
            <a:chExt cx="229394" cy="304800"/>
          </a:xfrm>
        </p:grpSpPr>
        <p:cxnSp>
          <p:nvCxnSpPr>
            <p:cNvPr id="42029" name="Connecteur droit 1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Connecteur droit 1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4" name="Grouper 23"/>
          <p:cNvGrpSpPr>
            <a:grpSpLocks/>
          </p:cNvGrpSpPr>
          <p:nvPr/>
        </p:nvGrpSpPr>
        <p:grpSpPr bwMode="auto">
          <a:xfrm flipH="1">
            <a:off x="7785100" y="3046413"/>
            <a:ext cx="230188" cy="304800"/>
            <a:chOff x="7924800" y="1143794"/>
            <a:chExt cx="229394" cy="304800"/>
          </a:xfrm>
        </p:grpSpPr>
        <p:cxnSp>
          <p:nvCxnSpPr>
            <p:cNvPr id="42027" name="Connecteur droit 24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Connecteur droit 25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2005" name="Connecteur en angle 49"/>
          <p:cNvCxnSpPr>
            <a:cxnSpLocks noChangeShapeType="1"/>
          </p:cNvCxnSpPr>
          <p:nvPr/>
        </p:nvCxnSpPr>
        <p:spPr bwMode="auto">
          <a:xfrm>
            <a:off x="1220788" y="3259138"/>
            <a:ext cx="622300" cy="7937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2006" name="Grouper 76"/>
          <p:cNvGrpSpPr>
            <a:grpSpLocks/>
          </p:cNvGrpSpPr>
          <p:nvPr/>
        </p:nvGrpSpPr>
        <p:grpSpPr bwMode="auto">
          <a:xfrm>
            <a:off x="7340600" y="3208338"/>
            <a:ext cx="444500" cy="225425"/>
            <a:chOff x="1681958" y="3658394"/>
            <a:chExt cx="719136" cy="1027906"/>
          </a:xfrm>
        </p:grpSpPr>
        <p:cxnSp>
          <p:nvCxnSpPr>
            <p:cNvPr id="42025" name="Connecteur en angle 77"/>
            <p:cNvCxnSpPr>
              <a:cxnSpLocks noChangeShapeType="1"/>
            </p:cNvCxnSpPr>
            <p:nvPr/>
          </p:nvCxnSpPr>
          <p:spPr bwMode="auto">
            <a:xfrm rot="5400000" flipH="1" flipV="1">
              <a:off x="1622029" y="4250929"/>
              <a:ext cx="495300" cy="375442"/>
            </a:xfrm>
            <a:prstGeom prst="bentConnector3">
              <a:avLst>
                <a:gd name="adj1" fmla="val -2111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6" name="Connecteur en angle 78"/>
            <p:cNvCxnSpPr>
              <a:cxnSpLocks noChangeShapeType="1"/>
            </p:cNvCxnSpPr>
            <p:nvPr/>
          </p:nvCxnSpPr>
          <p:spPr bwMode="auto">
            <a:xfrm rot="5400000" flipH="1" flipV="1">
              <a:off x="1962944" y="3752850"/>
              <a:ext cx="532606" cy="343694"/>
            </a:xfrm>
            <a:prstGeom prst="bentConnector3">
              <a:avLst>
                <a:gd name="adj1" fmla="val 9846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7" name="Grouper 45"/>
          <p:cNvGrpSpPr>
            <a:grpSpLocks/>
          </p:cNvGrpSpPr>
          <p:nvPr/>
        </p:nvGrpSpPr>
        <p:grpSpPr bwMode="auto">
          <a:xfrm>
            <a:off x="1031875" y="3109913"/>
            <a:ext cx="230188" cy="304800"/>
            <a:chOff x="7924800" y="1143794"/>
            <a:chExt cx="229394" cy="304800"/>
          </a:xfrm>
        </p:grpSpPr>
        <p:cxnSp>
          <p:nvCxnSpPr>
            <p:cNvPr id="42023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4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2008" name="Grouper 45"/>
          <p:cNvGrpSpPr>
            <a:grpSpLocks/>
          </p:cNvGrpSpPr>
          <p:nvPr/>
        </p:nvGrpSpPr>
        <p:grpSpPr bwMode="auto">
          <a:xfrm>
            <a:off x="1030288" y="3625850"/>
            <a:ext cx="230187" cy="304800"/>
            <a:chOff x="7924800" y="1143794"/>
            <a:chExt cx="229394" cy="304800"/>
          </a:xfrm>
        </p:grpSpPr>
        <p:cxnSp>
          <p:nvCxnSpPr>
            <p:cNvPr id="42021" name="Connecteur droit 46"/>
            <p:cNvCxnSpPr>
              <a:cxnSpLocks noChangeShapeType="1"/>
            </p:cNvCxnSpPr>
            <p:nvPr/>
          </p:nvCxnSpPr>
          <p:spPr bwMode="auto">
            <a:xfrm>
              <a:off x="7924800" y="1295400"/>
              <a:ext cx="2286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2" name="Connecteur droit 47"/>
            <p:cNvCxnSpPr>
              <a:cxnSpLocks noChangeShapeType="1"/>
            </p:cNvCxnSpPr>
            <p:nvPr/>
          </p:nvCxnSpPr>
          <p:spPr bwMode="auto">
            <a:xfrm rot="5400000">
              <a:off x="8001000" y="1295400"/>
              <a:ext cx="304800" cy="15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2009" name="Connecteur en angle 49"/>
          <p:cNvCxnSpPr>
            <a:cxnSpLocks noChangeShapeType="1"/>
          </p:cNvCxnSpPr>
          <p:nvPr/>
        </p:nvCxnSpPr>
        <p:spPr bwMode="auto">
          <a:xfrm>
            <a:off x="1262063" y="3768725"/>
            <a:ext cx="622300" cy="793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Connecteur droit 62"/>
          <p:cNvCxnSpPr>
            <a:cxnSpLocks noChangeShapeType="1"/>
          </p:cNvCxnSpPr>
          <p:nvPr/>
        </p:nvCxnSpPr>
        <p:spPr bwMode="auto">
          <a:xfrm rot="16200000" flipH="1">
            <a:off x="1458912" y="3633788"/>
            <a:ext cx="155575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Connecteur droit 64"/>
          <p:cNvCxnSpPr>
            <a:cxnSpLocks noChangeShapeType="1"/>
          </p:cNvCxnSpPr>
          <p:nvPr/>
        </p:nvCxnSpPr>
        <p:spPr bwMode="auto">
          <a:xfrm rot="5400000">
            <a:off x="1458118" y="3790157"/>
            <a:ext cx="157163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ogner un rectangle à un seul coin 58"/>
          <p:cNvSpPr/>
          <p:nvPr/>
        </p:nvSpPr>
        <p:spPr bwMode="auto">
          <a:xfrm>
            <a:off x="2446338" y="3419475"/>
            <a:ext cx="254000" cy="423863"/>
          </a:xfrm>
          <a:prstGeom prst="snip1Rect">
            <a:avLst/>
          </a:prstGeom>
          <a:pattFill prst="ltHorz">
            <a:fgClr>
              <a:schemeClr val="tx2">
                <a:lumMod val="40000"/>
                <a:lumOff val="6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0" name="Rogner un rectangle à un seul coin 59"/>
          <p:cNvSpPr/>
          <p:nvPr/>
        </p:nvSpPr>
        <p:spPr bwMode="auto">
          <a:xfrm>
            <a:off x="2897188" y="3451225"/>
            <a:ext cx="254000" cy="423863"/>
          </a:xfrm>
          <a:prstGeom prst="snip1Rect">
            <a:avLst/>
          </a:prstGeom>
          <a:pattFill prst="ltHorz">
            <a:fgClr>
              <a:schemeClr val="tx2">
                <a:lumMod val="40000"/>
                <a:lumOff val="6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1" name="Rogner un rectangle à un seul coin 60"/>
          <p:cNvSpPr/>
          <p:nvPr/>
        </p:nvSpPr>
        <p:spPr bwMode="auto">
          <a:xfrm>
            <a:off x="3335338" y="3451225"/>
            <a:ext cx="254000" cy="423863"/>
          </a:xfrm>
          <a:prstGeom prst="snip1Rect">
            <a:avLst/>
          </a:prstGeom>
          <a:pattFill prst="ltHorz">
            <a:fgClr>
              <a:schemeClr val="tx2">
                <a:lumMod val="40000"/>
                <a:lumOff val="6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62" name="Rogner un rectangle à un seul coin 61"/>
          <p:cNvSpPr/>
          <p:nvPr/>
        </p:nvSpPr>
        <p:spPr bwMode="auto">
          <a:xfrm>
            <a:off x="5478463" y="3463925"/>
            <a:ext cx="254000" cy="423863"/>
          </a:xfrm>
          <a:prstGeom prst="snip1Rect">
            <a:avLst/>
          </a:prstGeom>
          <a:pattFill prst="ltHorz">
            <a:fgClr>
              <a:schemeClr val="tx2">
                <a:lumMod val="40000"/>
                <a:lumOff val="60000"/>
              </a:schemeClr>
            </a:fgClr>
            <a:bgClr>
              <a:schemeClr val="accent1">
                <a:lumMod val="20000"/>
                <a:lumOff val="80000"/>
              </a:schemeClr>
            </a:bgClr>
          </a:pattFill>
          <a:ln w="38100" cap="flat" cmpd="sng" algn="ctr">
            <a:solidFill>
              <a:srgbClr val="660066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2016" name="Flèche vers le bas 62"/>
          <p:cNvSpPr>
            <a:spLocks noChangeArrowheads="1"/>
          </p:cNvSpPr>
          <p:nvPr/>
        </p:nvSpPr>
        <p:spPr bwMode="auto">
          <a:xfrm>
            <a:off x="4168775" y="4114800"/>
            <a:ext cx="522288" cy="304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 type="arrow" w="med" len="med"/>
          </a:ln>
        </p:spPr>
        <p:txBody>
          <a:bodyPr anchor="ctr"/>
          <a:lstStyle/>
          <a:p>
            <a:pPr algn="ctr"/>
            <a:endParaRPr lang="fr-FR"/>
          </a:p>
        </p:txBody>
      </p:sp>
      <p:pic>
        <p:nvPicPr>
          <p:cNvPr id="42017" name="Image 115" descr="Pictur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4470400"/>
            <a:ext cx="5910262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8" name="ZoneTexte 116"/>
          <p:cNvSpPr txBox="1">
            <a:spLocks noChangeArrowheads="1"/>
          </p:cNvSpPr>
          <p:nvPr/>
        </p:nvSpPr>
        <p:spPr bwMode="auto">
          <a:xfrm>
            <a:off x="1076325" y="4432300"/>
            <a:ext cx="1073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/>
              <a:t>pNets:</a:t>
            </a:r>
          </a:p>
        </p:txBody>
      </p:sp>
      <p:sp>
        <p:nvSpPr>
          <p:cNvPr id="42019" name="Text Box 6"/>
          <p:cNvSpPr txBox="1">
            <a:spLocks noChangeArrowheads="1"/>
          </p:cNvSpPr>
          <p:nvPr/>
        </p:nvSpPr>
        <p:spPr bwMode="auto">
          <a:xfrm>
            <a:off x="82550" y="6327775"/>
            <a:ext cx="85867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="1"/>
              <a:t>Behavioural Models for Distributed Fractal Components</a:t>
            </a:r>
            <a:r>
              <a:rPr lang="fr-FR" sz="1600"/>
              <a:t> Antonio Cansado, Ludovic Henrio, and Eric Madelaine - Annals of Telecommunications - 2008</a:t>
            </a:r>
            <a:endParaRPr lang="en-US" sz="1600"/>
          </a:p>
        </p:txBody>
      </p:sp>
      <p:sp>
        <p:nvSpPr>
          <p:cNvPr id="118" name="Rectangle à coins arrondis 117"/>
          <p:cNvSpPr/>
          <p:nvPr/>
        </p:nvSpPr>
        <p:spPr bwMode="auto">
          <a:xfrm>
            <a:off x="228600" y="4459288"/>
            <a:ext cx="8712200" cy="1946275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342900" indent="-342900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Trust the implementation step</a:t>
            </a:r>
          </a:p>
          <a:p>
            <a:pPr marL="342900" indent="-342900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Or static analysis</a:t>
            </a:r>
          </a:p>
          <a:p>
            <a:pPr marL="342900" indent="-342900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Generate correct (skeletons of) components </a:t>
            </a:r>
            <a:br>
              <a:rPr lang="en-GB" sz="2400" b="1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(+static and/or runtime checks)</a:t>
            </a:r>
            <a:endParaRPr lang="en-GB" sz="2400" b="1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46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Use-case: Fault-tolerant storage</a:t>
            </a:r>
          </a:p>
        </p:txBody>
      </p:sp>
      <p:sp>
        <p:nvSpPr>
          <p:cNvPr id="43011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/>
              <a:t> </a:t>
            </a:r>
            <a:fld id="{1C9773B2-E72E-3745-97E9-1F11F9499578}" type="slidenum">
              <a:rPr lang="fr-FR"/>
              <a:pPr/>
              <a:t>44</a:t>
            </a:fld>
            <a:endParaRPr lang="fr-FR"/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gray">
          <a:xfrm>
            <a:off x="220663" y="4486275"/>
            <a:ext cx="8402637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marL="342900" indent="-342900" defTabSz="7620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/>
            </a:pP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1 multicast interface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sending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write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/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read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/commit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requests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to all slaves.</a:t>
            </a:r>
          </a:p>
          <a:p>
            <a:pPr marL="342900" indent="-342900" defTabSz="762000" eaLnBrk="0" hangingPunct="0">
              <a:spcBef>
                <a:spcPct val="20000"/>
              </a:spcBef>
              <a:buClr>
                <a:schemeClr val="tx2"/>
              </a:buClr>
              <a:buSzPct val="100000"/>
              <a:buFont typeface="Arial"/>
              <a:buChar char="•"/>
              <a:defRPr/>
            </a:pP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the slaves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reply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asynchronously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, the master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only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needs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enough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coherent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answers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to </a:t>
            </a:r>
            <a:r>
              <a:rPr kumimoji="1" lang="fr-FR" sz="2400" dirty="0" err="1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terminate</a:t>
            </a:r>
            <a:r>
              <a:rPr kumimoji="1" lang="fr-FR" sz="2400" dirty="0">
                <a:solidFill>
                  <a:schemeClr val="tx2"/>
                </a:solidFill>
                <a:latin typeface="+mn-lt"/>
                <a:ea typeface="ＭＳ Ｐゴシック" charset="-128"/>
                <a:cs typeface="ＭＳ Ｐゴシック" charset="-128"/>
              </a:rPr>
              <a:t> </a:t>
            </a:r>
          </a:p>
        </p:txBody>
      </p:sp>
      <p:pic>
        <p:nvPicPr>
          <p:cNvPr id="43013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38" y="1358900"/>
            <a:ext cx="59023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2550" y="6327775"/>
            <a:ext cx="8942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fr-FR" sz="1600" b="1"/>
              <a:t>Verifying Safety of Fault-Tolerant Distributed Components  </a:t>
            </a:r>
            <a:br>
              <a:rPr lang="fr-FR" sz="1600" b="1"/>
            </a:br>
            <a:r>
              <a:rPr lang="fr-FR" sz="1600"/>
              <a:t>Rabéa Ameur-Boulifa, Raluca Halalai, Ludovic Henrio, and Eric Madelaine - FACS 2011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073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Full picture: a pNet</a:t>
            </a:r>
          </a:p>
        </p:txBody>
      </p:sp>
      <p:pic>
        <p:nvPicPr>
          <p:cNvPr id="90114" name="Picture 4" descr="CompositeNetSt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136650"/>
            <a:ext cx="892810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413000" y="5138738"/>
            <a:ext cx="677863" cy="457200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03538" y="4021138"/>
            <a:ext cx="817562" cy="457200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76513" y="4491038"/>
            <a:ext cx="1436687" cy="369887"/>
          </a:xfrm>
          <a:prstGeom prst="rect">
            <a:avLst/>
          </a:prstGeom>
          <a:solidFill>
            <a:schemeClr val="tx1">
              <a:lumMod val="10000"/>
              <a:lumOff val="90000"/>
              <a:alpha val="37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b="1" dirty="0">
                <a:solidFill>
                  <a:srgbClr val="800000"/>
                </a:solidFill>
              </a:rPr>
              <a:t>!</a:t>
            </a:r>
            <a:r>
              <a:rPr lang="fr-FR" b="1" dirty="0" err="1">
                <a:solidFill>
                  <a:srgbClr val="800000"/>
                </a:solidFill>
              </a:rPr>
              <a:t>Q_Write</a:t>
            </a:r>
            <a:r>
              <a:rPr lang="fr-FR" b="1" dirty="0">
                <a:solidFill>
                  <a:srgbClr val="800000"/>
                </a:solidFill>
              </a:rPr>
              <a:t>(b)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22700" y="3836988"/>
            <a:ext cx="1489075" cy="369887"/>
          </a:xfrm>
          <a:prstGeom prst="rect">
            <a:avLst/>
          </a:prstGeom>
          <a:solidFill>
            <a:schemeClr val="tx1">
              <a:lumMod val="10000"/>
              <a:lumOff val="90000"/>
              <a:alpha val="37000"/>
            </a:schemeClr>
          </a:solidFill>
        </p:spPr>
        <p:txBody>
          <a:bodyPr wrap="none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?</a:t>
            </a:r>
            <a:r>
              <a:rPr lang="fr-FR" dirty="0" err="1" smtClean="0"/>
              <a:t>Q_Write</a:t>
            </a:r>
            <a:r>
              <a:rPr lang="fr-FR" dirty="0" smtClean="0"/>
              <a:t>(x)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65900" y="2549525"/>
            <a:ext cx="817563" cy="457200"/>
          </a:xfrm>
          <a:prstGeom prst="rect">
            <a:avLst/>
          </a:prstGeom>
          <a:noFill/>
          <a:ln w="762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513388" y="2082800"/>
            <a:ext cx="3071812" cy="646113"/>
          </a:xfrm>
          <a:prstGeom prst="rect">
            <a:avLst/>
          </a:prstGeom>
          <a:solidFill>
            <a:schemeClr val="tx1">
              <a:lumMod val="10000"/>
              <a:lumOff val="90000"/>
              <a:alpha val="37000"/>
            </a:schemeClr>
          </a:solidFill>
        </p:spPr>
        <p:txBody>
          <a:bodyPr wrap="none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Support for </a:t>
            </a:r>
            <a:r>
              <a:rPr lang="fr-FR" dirty="0" err="1" smtClean="0"/>
              <a:t>parameterised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families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08713"/>
            <a:ext cx="88169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568325" y="5818188"/>
            <a:ext cx="2878138" cy="369887"/>
          </a:xfrm>
          <a:prstGeom prst="rect">
            <a:avLst/>
          </a:prstGeom>
          <a:solidFill>
            <a:schemeClr val="tx1">
              <a:lumMod val="10000"/>
              <a:lumOff val="90000"/>
              <a:alpha val="37000"/>
            </a:schemeClr>
          </a:solidFill>
        </p:spPr>
        <p:txBody>
          <a:bodyPr wrap="none">
            <a:spAutoFit/>
          </a:bodyPr>
          <a:lstStyle>
            <a:defPPr>
              <a:defRPr lang="fr-FR"/>
            </a:defPPr>
            <a:lvl1pPr>
              <a:defRPr b="1">
                <a:solidFill>
                  <a:srgbClr val="800000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Synchronisation </a:t>
            </a:r>
            <a:r>
              <a:rPr lang="fr-FR" dirty="0" err="1" smtClean="0"/>
              <a:t>vectors</a:t>
            </a:r>
            <a:endParaRPr lang="fr-FR" dirty="0" smtClean="0"/>
          </a:p>
        </p:txBody>
      </p:sp>
      <p:cxnSp>
        <p:nvCxnSpPr>
          <p:cNvPr id="5" name="Connecteur droit avec flèche 4"/>
          <p:cNvCxnSpPr>
            <a:cxnSpLocks noChangeShapeType="1"/>
            <a:stCxn id="14" idx="0"/>
            <a:endCxn id="11" idx="1"/>
          </p:cNvCxnSpPr>
          <p:nvPr/>
        </p:nvCxnSpPr>
        <p:spPr bwMode="auto">
          <a:xfrm flipV="1">
            <a:off x="2008188" y="4249738"/>
            <a:ext cx="895350" cy="1568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124" name="Espace réservé du numéro de diapositive 1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5E93CDE-8616-2948-B396-8DE2235EDF83}" type="slidenum">
              <a:rPr lang="fr-FR" sz="1400">
                <a:solidFill>
                  <a:srgbClr val="191919"/>
                </a:solidFill>
              </a:rPr>
              <a:pPr eaLnBrk="1" hangingPunct="1"/>
              <a:t>45</a:t>
            </a:fld>
            <a:endParaRPr lang="fr-FR" sz="140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773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9" grpId="0" animBg="1"/>
      <p:bldP spid="13" grpId="0" animBg="1"/>
      <p:bldP spid="10" grpId="0" animBg="1"/>
      <p:bldP spid="12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Basic pNets: parameterized LTS</a:t>
            </a:r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4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fr-FR" sz="1400">
                <a:solidFill>
                  <a:srgbClr val="191919"/>
                </a:solidFill>
              </a:rPr>
              <a:t> </a:t>
            </a:r>
            <a:fld id="{B0C34859-39BB-B642-BCB2-2356A4511B5A}" type="slidenum">
              <a:rPr lang="fr-FR" sz="1400">
                <a:solidFill>
                  <a:srgbClr val="191919"/>
                </a:solidFill>
              </a:rPr>
              <a:pPr eaLnBrk="1" hangingPunct="1"/>
              <a:t>46</a:t>
            </a:fld>
            <a:endParaRPr lang="fr-FR" sz="1400">
              <a:solidFill>
                <a:srgbClr val="191919"/>
              </a:solidFill>
            </a:endParaRP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1463" y="1651000"/>
            <a:ext cx="2522537" cy="4598988"/>
          </a:xfrm>
        </p:spPr>
        <p:txBody>
          <a:bodyPr lIns="92075" tIns="46038" rIns="92075" bIns="46038"/>
          <a:lstStyle/>
          <a:p>
            <a:pPr marL="0" indent="0" defTabSz="762000">
              <a:buFont typeface="Arial" charset="0"/>
              <a:buNone/>
              <a:defRPr/>
            </a:pPr>
            <a:r>
              <a:rPr lang="en-GB" b="1" dirty="0"/>
              <a:t>Labelled transition systems, with</a:t>
            </a:r>
            <a:r>
              <a:rPr lang="en-GB" b="1" dirty="0" smtClean="0"/>
              <a:t>:</a:t>
            </a:r>
            <a:endParaRPr lang="en-GB" b="1" dirty="0"/>
          </a:p>
          <a:p>
            <a:pPr marL="285750" indent="-285750" defTabSz="762000">
              <a:buFontTx/>
              <a:buChar char="•"/>
              <a:defRPr/>
            </a:pPr>
            <a:r>
              <a:rPr lang="en-GB" b="1" dirty="0"/>
              <a:t>Value passing</a:t>
            </a:r>
          </a:p>
          <a:p>
            <a:pPr marL="285750" indent="-285750" defTabSz="762000">
              <a:buFontTx/>
              <a:buChar char="•"/>
              <a:defRPr/>
            </a:pPr>
            <a:r>
              <a:rPr lang="en-GB" b="1" dirty="0"/>
              <a:t>Local variables</a:t>
            </a:r>
          </a:p>
          <a:p>
            <a:pPr marL="285750" indent="-285750" defTabSz="762000">
              <a:buFontTx/>
              <a:buChar char="•"/>
              <a:defRPr/>
            </a:pPr>
            <a:r>
              <a:rPr lang="en-GB" b="1" dirty="0"/>
              <a:t>Guards…</a:t>
            </a:r>
            <a:r>
              <a:rPr lang="en-GB" b="1" dirty="0" smtClean="0"/>
              <a:t>.</a:t>
            </a:r>
          </a:p>
          <a:p>
            <a:pPr marL="285750" indent="-285750" defTabSz="762000">
              <a:buFontTx/>
              <a:buChar char="•"/>
              <a:defRPr/>
            </a:pPr>
            <a:endParaRPr lang="en-GB" b="1" dirty="0"/>
          </a:p>
          <a:p>
            <a:pPr marL="0" indent="0" defTabSz="762000">
              <a:buFont typeface="Arial" charset="0"/>
              <a:buNone/>
              <a:defRPr/>
            </a:pPr>
            <a:r>
              <a:rPr lang="en-GB" b="1" dirty="0" smtClean="0"/>
              <a:t>Can be written as a UML diagram</a:t>
            </a:r>
            <a:endParaRPr lang="en-GB" b="1" dirty="0"/>
          </a:p>
          <a:p>
            <a:pPr marL="285750" indent="-285750" defTabSz="762000">
              <a:buFontTx/>
              <a:buChar char="•"/>
              <a:defRPr/>
            </a:pPr>
            <a:endParaRPr lang="en-GB" b="1" dirty="0"/>
          </a:p>
          <a:p>
            <a:pPr lvl="3" defTabSz="762000">
              <a:defRPr/>
            </a:pPr>
            <a:endParaRPr lang="en-GB" sz="2800" dirty="0"/>
          </a:p>
        </p:txBody>
      </p:sp>
      <p:sp>
        <p:nvSpPr>
          <p:cNvPr id="44036" name="Espace réservé de la date 3"/>
          <p:cNvSpPr txBox="1">
            <a:spLocks noGrp="1"/>
          </p:cNvSpPr>
          <p:nvPr/>
        </p:nvSpPr>
        <p:spPr bwMode="auto">
          <a:xfrm>
            <a:off x="711200" y="6248400"/>
            <a:ext cx="267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latin typeface="Times New Roman" charset="0"/>
              </a:rPr>
              <a:t>Eric MADELAINE  </a:t>
            </a:r>
          </a:p>
        </p:txBody>
      </p:sp>
      <p:sp>
        <p:nvSpPr>
          <p:cNvPr id="44037" name="Rectangle 4"/>
          <p:cNvSpPr>
            <a:spLocks noChangeArrowheads="1"/>
          </p:cNvSpPr>
          <p:nvPr/>
        </p:nvSpPr>
        <p:spPr bwMode="auto">
          <a:xfrm>
            <a:off x="458788" y="261938"/>
            <a:ext cx="8167687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defTabSz="762000" eaLnBrk="0" hangingPunct="0">
              <a:lnSpc>
                <a:spcPct val="90000"/>
              </a:lnSpc>
            </a:pPr>
            <a:endParaRPr lang="es-ES" sz="3200" b="1">
              <a:solidFill>
                <a:srgbClr val="FAFD00"/>
              </a:solidFill>
            </a:endParaRPr>
          </a:p>
        </p:txBody>
      </p:sp>
      <p:pic>
        <p:nvPicPr>
          <p:cNvPr id="44038" name="Picture 116" descr="Method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1114425"/>
            <a:ext cx="6786563" cy="574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1335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Arial" charset="0"/>
                <a:ea typeface="ＭＳ Ｐゴシック" charset="0"/>
                <a:cs typeface="ＭＳ Ｐゴシック" charset="0"/>
              </a:rPr>
              <a:t>Properties proved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84163" y="1236663"/>
            <a:ext cx="8755062" cy="524033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fr-FR" b="1" dirty="0" err="1" smtClean="0"/>
              <a:t>Reachability</a:t>
            </a:r>
            <a:r>
              <a:rPr lang="fr-FR" dirty="0" smtClean="0"/>
              <a:t>: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/>
              <a:t>1- </a:t>
            </a:r>
            <a:r>
              <a:rPr lang="fr-FR" b="1" dirty="0" smtClean="0"/>
              <a:t>The Read service </a:t>
            </a:r>
            <a:r>
              <a:rPr lang="fr-FR" b="1" dirty="0" err="1" smtClean="0"/>
              <a:t>can</a:t>
            </a:r>
            <a:r>
              <a:rPr lang="fr-FR" b="1" dirty="0" smtClean="0"/>
              <a:t> </a:t>
            </a:r>
            <a:r>
              <a:rPr lang="fr-FR" b="1" dirty="0" err="1" smtClean="0"/>
              <a:t>terminate</a:t>
            </a:r>
            <a:endParaRPr lang="fr-FR" b="1" dirty="0" smtClean="0"/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/>
              <a:t>          </a:t>
            </a:r>
            <a:r>
              <a:rPr lang="fr-FR" dirty="0" smtClean="0">
                <a:solidFill>
                  <a:srgbClr val="800000"/>
                </a:solidFill>
              </a:rPr>
              <a:t> </a:t>
            </a:r>
            <a:r>
              <a:rPr lang="fr-FR" dirty="0" err="1" smtClean="0">
                <a:solidFill>
                  <a:srgbClr val="800000"/>
                </a:solidFill>
              </a:rPr>
              <a:t>fid:nat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among</a:t>
            </a:r>
            <a:r>
              <a:rPr lang="fr-FR" dirty="0" smtClean="0">
                <a:solidFill>
                  <a:srgbClr val="800000"/>
                </a:solidFill>
              </a:rPr>
              <a:t> {0...2}. ∃ </a:t>
            </a:r>
            <a:r>
              <a:rPr lang="fr-FR" dirty="0" err="1" smtClean="0">
                <a:solidFill>
                  <a:srgbClr val="800000"/>
                </a:solidFill>
              </a:rPr>
              <a:t>b:bool</a:t>
            </a:r>
            <a:r>
              <a:rPr lang="fr-FR" dirty="0" smtClean="0">
                <a:solidFill>
                  <a:srgbClr val="800000"/>
                </a:solidFill>
              </a:rPr>
              <a:t>.	&lt;</a:t>
            </a:r>
            <a:r>
              <a:rPr lang="fr-FR" dirty="0" err="1" smtClean="0">
                <a:solidFill>
                  <a:srgbClr val="800000"/>
                </a:solidFill>
              </a:rPr>
              <a:t>true</a:t>
            </a:r>
            <a:r>
              <a:rPr lang="fr-FR" dirty="0" smtClean="0">
                <a:solidFill>
                  <a:srgbClr val="800000"/>
                </a:solidFill>
              </a:rPr>
              <a:t>* . {!</a:t>
            </a:r>
            <a:r>
              <a:rPr lang="fr-FR" dirty="0" err="1" smtClean="0">
                <a:solidFill>
                  <a:srgbClr val="800000"/>
                </a:solidFill>
              </a:rPr>
              <a:t>R_Read</a:t>
            </a:r>
            <a:r>
              <a:rPr lang="fr-FR" dirty="0" smtClean="0">
                <a:solidFill>
                  <a:srgbClr val="800000"/>
                </a:solidFill>
              </a:rPr>
              <a:t> !</a:t>
            </a:r>
            <a:r>
              <a:rPr lang="fr-FR" dirty="0" err="1" smtClean="0">
                <a:solidFill>
                  <a:srgbClr val="800000"/>
                </a:solidFill>
              </a:rPr>
              <a:t>fid</a:t>
            </a:r>
            <a:r>
              <a:rPr lang="fr-FR" dirty="0" smtClean="0">
                <a:solidFill>
                  <a:srgbClr val="800000"/>
                </a:solidFill>
              </a:rPr>
              <a:t> !b}&gt; </a:t>
            </a:r>
            <a:r>
              <a:rPr lang="fr-FR" dirty="0" err="1" smtClean="0">
                <a:solidFill>
                  <a:srgbClr val="800000"/>
                </a:solidFill>
              </a:rPr>
              <a:t>true</a:t>
            </a:r>
            <a:endParaRPr lang="fr-FR" dirty="0" smtClean="0">
              <a:solidFill>
                <a:srgbClr val="800000"/>
              </a:solidFill>
            </a:endParaRP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/>
              <a:t>2- </a:t>
            </a:r>
            <a:r>
              <a:rPr lang="fr-FR" b="1" dirty="0" smtClean="0"/>
              <a:t>Is the BFT </a:t>
            </a:r>
            <a:r>
              <a:rPr lang="fr-FR" b="1" dirty="0" err="1" smtClean="0"/>
              <a:t>hypothesis</a:t>
            </a:r>
            <a:r>
              <a:rPr lang="fr-FR" b="1" dirty="0" smtClean="0"/>
              <a:t> </a:t>
            </a:r>
            <a:r>
              <a:rPr lang="fr-FR" b="1" dirty="0" err="1" smtClean="0"/>
              <a:t>respected</a:t>
            </a:r>
            <a:r>
              <a:rPr lang="fr-FR" b="1" dirty="0" smtClean="0"/>
              <a:t> by the model ?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>
                <a:solidFill>
                  <a:srgbClr val="800000"/>
                </a:solidFill>
              </a:rPr>
              <a:t>            &lt; </a:t>
            </a:r>
            <a:r>
              <a:rPr lang="fr-FR" dirty="0" err="1" smtClean="0">
                <a:solidFill>
                  <a:srgbClr val="800000"/>
                </a:solidFill>
              </a:rPr>
              <a:t>true</a:t>
            </a:r>
            <a:r>
              <a:rPr lang="fr-FR" dirty="0" smtClean="0">
                <a:solidFill>
                  <a:srgbClr val="800000"/>
                </a:solidFill>
              </a:rPr>
              <a:t>* . '</a:t>
            </a:r>
            <a:r>
              <a:rPr lang="fr-FR" dirty="0" err="1" smtClean="0">
                <a:solidFill>
                  <a:srgbClr val="800000"/>
                </a:solidFill>
              </a:rPr>
              <a:t>Error</a:t>
            </a:r>
            <a:r>
              <a:rPr lang="fr-FR" dirty="0" smtClean="0">
                <a:solidFill>
                  <a:srgbClr val="800000"/>
                </a:solidFill>
              </a:rPr>
              <a:t> (</a:t>
            </a:r>
            <a:r>
              <a:rPr lang="fr-FR" dirty="0" err="1" smtClean="0">
                <a:solidFill>
                  <a:srgbClr val="800000"/>
                </a:solidFill>
              </a:rPr>
              <a:t>NotBFT</a:t>
            </a:r>
            <a:r>
              <a:rPr lang="fr-FR" dirty="0" smtClean="0">
                <a:solidFill>
                  <a:srgbClr val="800000"/>
                </a:solidFill>
              </a:rPr>
              <a:t>)'&gt; </a:t>
            </a:r>
            <a:r>
              <a:rPr lang="fr-FR" dirty="0" err="1" smtClean="0">
                <a:solidFill>
                  <a:srgbClr val="800000"/>
                </a:solidFill>
              </a:rPr>
              <a:t>true</a:t>
            </a:r>
            <a:endParaRPr lang="fr-FR" dirty="0" smtClean="0">
              <a:solidFill>
                <a:srgbClr val="800000"/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fr-FR" b="1" dirty="0" err="1" smtClean="0"/>
              <a:t>Inevitability</a:t>
            </a:r>
            <a:r>
              <a:rPr lang="fr-FR" dirty="0" smtClean="0"/>
              <a:t>: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/>
              <a:t>   </a:t>
            </a:r>
            <a:r>
              <a:rPr lang="fr-FR" dirty="0" err="1" smtClean="0">
                <a:solidFill>
                  <a:srgbClr val="800000"/>
                </a:solidFill>
              </a:rPr>
              <a:t>After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receiving</a:t>
            </a:r>
            <a:r>
              <a:rPr lang="fr-FR" dirty="0" smtClean="0">
                <a:solidFill>
                  <a:srgbClr val="800000"/>
                </a:solidFill>
              </a:rPr>
              <a:t> a </a:t>
            </a:r>
            <a:r>
              <a:rPr lang="fr-FR" dirty="0" err="1" smtClean="0">
                <a:solidFill>
                  <a:srgbClr val="800000"/>
                </a:solidFill>
              </a:rPr>
              <a:t>Q_Write</a:t>
            </a:r>
            <a:r>
              <a:rPr lang="fr-FR" dirty="0" smtClean="0">
                <a:solidFill>
                  <a:srgbClr val="800000"/>
                </a:solidFill>
              </a:rPr>
              <a:t>(</a:t>
            </a:r>
            <a:r>
              <a:rPr lang="fr-FR" dirty="0" err="1" smtClean="0">
                <a:solidFill>
                  <a:srgbClr val="800000"/>
                </a:solidFill>
              </a:rPr>
              <a:t>f,x</a:t>
            </a:r>
            <a:r>
              <a:rPr lang="fr-FR" dirty="0" smtClean="0">
                <a:solidFill>
                  <a:srgbClr val="800000"/>
                </a:solidFill>
              </a:rPr>
              <a:t>) </a:t>
            </a:r>
            <a:r>
              <a:rPr lang="fr-FR" dirty="0" err="1" smtClean="0">
                <a:solidFill>
                  <a:srgbClr val="800000"/>
                </a:solidFill>
              </a:rPr>
              <a:t>request</a:t>
            </a:r>
            <a:r>
              <a:rPr lang="fr-FR" dirty="0" smtClean="0">
                <a:solidFill>
                  <a:srgbClr val="800000"/>
                </a:solidFill>
              </a:rPr>
              <a:t>, </a:t>
            </a:r>
            <a:r>
              <a:rPr lang="fr-FR" dirty="0" err="1" smtClean="0">
                <a:solidFill>
                  <a:srgbClr val="800000"/>
                </a:solidFill>
              </a:rPr>
              <a:t>it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is</a:t>
            </a:r>
            <a:r>
              <a:rPr lang="fr-FR" dirty="0" smtClean="0">
                <a:solidFill>
                  <a:srgbClr val="800000"/>
                </a:solidFill>
              </a:rPr>
              <a:t> (</a:t>
            </a:r>
            <a:r>
              <a:rPr lang="fr-FR" dirty="0" err="1" smtClean="0">
                <a:solidFill>
                  <a:srgbClr val="800000"/>
                </a:solidFill>
              </a:rPr>
              <a:t>fairly</a:t>
            </a:r>
            <a:r>
              <a:rPr lang="fr-FR" dirty="0" smtClean="0">
                <a:solidFill>
                  <a:srgbClr val="800000"/>
                </a:solidFill>
              </a:rPr>
              <a:t>) </a:t>
            </a:r>
            <a:r>
              <a:rPr lang="fr-FR" dirty="0" err="1" smtClean="0">
                <a:solidFill>
                  <a:srgbClr val="800000"/>
                </a:solidFill>
              </a:rPr>
              <a:t>inevitable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that</a:t>
            </a:r>
            <a:r>
              <a:rPr lang="fr-FR" dirty="0" smtClean="0">
                <a:solidFill>
                  <a:srgbClr val="800000"/>
                </a:solidFill>
              </a:rPr>
              <a:t> the </a:t>
            </a:r>
            <a:r>
              <a:rPr lang="fr-FR" dirty="0" err="1" smtClean="0">
                <a:solidFill>
                  <a:srgbClr val="800000"/>
                </a:solidFill>
              </a:rPr>
              <a:t>Write</a:t>
            </a:r>
            <a:r>
              <a:rPr lang="fr-FR" dirty="0" smtClean="0">
                <a:solidFill>
                  <a:srgbClr val="800000"/>
                </a:solidFill>
              </a:rPr>
              <a:t> services </a:t>
            </a:r>
            <a:r>
              <a:rPr lang="fr-FR" dirty="0" err="1" smtClean="0">
                <a:solidFill>
                  <a:srgbClr val="800000"/>
                </a:solidFill>
              </a:rPr>
              <a:t>terminates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with</a:t>
            </a:r>
            <a:r>
              <a:rPr lang="fr-FR" dirty="0" smtClean="0">
                <a:solidFill>
                  <a:srgbClr val="800000"/>
                </a:solidFill>
              </a:rPr>
              <a:t> a </a:t>
            </a:r>
            <a:r>
              <a:rPr lang="fr-FR" dirty="0" err="1" smtClean="0">
                <a:solidFill>
                  <a:srgbClr val="800000"/>
                </a:solidFill>
              </a:rPr>
              <a:t>R_Write</a:t>
            </a:r>
            <a:r>
              <a:rPr lang="fr-FR" dirty="0" smtClean="0">
                <a:solidFill>
                  <a:srgbClr val="800000"/>
                </a:solidFill>
              </a:rPr>
              <a:t>(f) </a:t>
            </a:r>
            <a:r>
              <a:rPr lang="fr-FR" dirty="0" err="1" smtClean="0">
                <a:solidFill>
                  <a:srgbClr val="800000"/>
                </a:solidFill>
              </a:rPr>
              <a:t>answer</a:t>
            </a:r>
            <a:r>
              <a:rPr lang="fr-FR" dirty="0" smtClean="0">
                <a:solidFill>
                  <a:srgbClr val="800000"/>
                </a:solidFill>
              </a:rPr>
              <a:t>, or an </a:t>
            </a:r>
            <a:r>
              <a:rPr lang="fr-FR" dirty="0" err="1" smtClean="0">
                <a:solidFill>
                  <a:srgbClr val="800000"/>
                </a:solidFill>
              </a:rPr>
              <a:t>Error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is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raised</a:t>
            </a:r>
            <a:r>
              <a:rPr lang="fr-FR" dirty="0" smtClean="0">
                <a:solidFill>
                  <a:srgbClr val="800000"/>
                </a:solidFill>
              </a:rPr>
              <a:t>.</a:t>
            </a:r>
          </a:p>
          <a:p>
            <a:pPr>
              <a:lnSpc>
                <a:spcPct val="120000"/>
              </a:lnSpc>
              <a:defRPr/>
            </a:pPr>
            <a:r>
              <a:rPr lang="fr-FR" b="1" dirty="0" err="1" smtClean="0"/>
              <a:t>Functional</a:t>
            </a:r>
            <a:r>
              <a:rPr lang="fr-FR" b="1" dirty="0" smtClean="0"/>
              <a:t> </a:t>
            </a:r>
            <a:r>
              <a:rPr lang="fr-FR" b="1" dirty="0" err="1" smtClean="0"/>
              <a:t>correctness</a:t>
            </a:r>
            <a:r>
              <a:rPr lang="fr-FR" dirty="0" smtClean="0"/>
              <a:t>: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/>
              <a:t>   </a:t>
            </a:r>
            <a:r>
              <a:rPr lang="fr-FR" dirty="0" err="1" smtClean="0">
                <a:solidFill>
                  <a:srgbClr val="800000"/>
                </a:solidFill>
              </a:rPr>
              <a:t>After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receiving</a:t>
            </a:r>
            <a:r>
              <a:rPr lang="fr-FR" dirty="0" smtClean="0">
                <a:solidFill>
                  <a:srgbClr val="800000"/>
                </a:solidFill>
              </a:rPr>
              <a:t> a ?</a:t>
            </a:r>
            <a:r>
              <a:rPr lang="fr-FR" dirty="0" err="1" smtClean="0">
                <a:solidFill>
                  <a:srgbClr val="800000"/>
                </a:solidFill>
              </a:rPr>
              <a:t>Q_Write</a:t>
            </a:r>
            <a:r>
              <a:rPr lang="fr-FR" dirty="0" smtClean="0">
                <a:solidFill>
                  <a:srgbClr val="800000"/>
                </a:solidFill>
              </a:rPr>
              <a:t>(f1,x), and </a:t>
            </a:r>
            <a:r>
              <a:rPr lang="fr-FR" dirty="0" err="1" smtClean="0">
                <a:solidFill>
                  <a:srgbClr val="800000"/>
                </a:solidFill>
              </a:rPr>
              <a:t>before</a:t>
            </a:r>
            <a:r>
              <a:rPr lang="fr-FR" dirty="0" smtClean="0">
                <a:solidFill>
                  <a:srgbClr val="800000"/>
                </a:solidFill>
              </a:rPr>
              <a:t> the </a:t>
            </a:r>
            <a:r>
              <a:rPr lang="fr-FR" dirty="0" err="1" smtClean="0">
                <a:solidFill>
                  <a:srgbClr val="800000"/>
                </a:solidFill>
              </a:rPr>
              <a:t>next</a:t>
            </a:r>
            <a:r>
              <a:rPr lang="fr-FR" dirty="0" smtClean="0">
                <a:solidFill>
                  <a:srgbClr val="800000"/>
                </a:solidFill>
              </a:rPr>
              <a:t> ?</a:t>
            </a:r>
            <a:r>
              <a:rPr lang="fr-FR" dirty="0" err="1" smtClean="0">
                <a:solidFill>
                  <a:srgbClr val="800000"/>
                </a:solidFill>
              </a:rPr>
              <a:t>Q_Write</a:t>
            </a:r>
            <a:r>
              <a:rPr lang="fr-FR" dirty="0" smtClean="0">
                <a:solidFill>
                  <a:srgbClr val="800000"/>
                </a:solidFill>
              </a:rPr>
              <a:t>, a ?</a:t>
            </a:r>
            <a:r>
              <a:rPr lang="fr-FR" dirty="0" err="1" smtClean="0">
                <a:solidFill>
                  <a:srgbClr val="800000"/>
                </a:solidFill>
              </a:rPr>
              <a:t>Q_Read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requests</a:t>
            </a:r>
            <a:r>
              <a:rPr lang="fr-FR" dirty="0" smtClean="0">
                <a:solidFill>
                  <a:srgbClr val="800000"/>
                </a:solidFill>
              </a:rPr>
              <a:t> </a:t>
            </a:r>
            <a:r>
              <a:rPr lang="fr-FR" dirty="0" err="1" smtClean="0">
                <a:solidFill>
                  <a:srgbClr val="800000"/>
                </a:solidFill>
              </a:rPr>
              <a:t>raises</a:t>
            </a:r>
            <a:r>
              <a:rPr lang="fr-FR" dirty="0" smtClean="0">
                <a:solidFill>
                  <a:srgbClr val="800000"/>
                </a:solidFill>
              </a:rPr>
              <a:t> a !</a:t>
            </a:r>
            <a:r>
              <a:rPr lang="fr-FR" dirty="0" err="1" smtClean="0">
                <a:solidFill>
                  <a:srgbClr val="800000"/>
                </a:solidFill>
              </a:rPr>
              <a:t>R_Read</a:t>
            </a:r>
            <a:r>
              <a:rPr lang="fr-FR" dirty="0" smtClean="0">
                <a:solidFill>
                  <a:srgbClr val="800000"/>
                </a:solidFill>
              </a:rPr>
              <a:t>(y) </a:t>
            </a:r>
            <a:r>
              <a:rPr lang="fr-FR" dirty="0" err="1" smtClean="0">
                <a:solidFill>
                  <a:srgbClr val="800000"/>
                </a:solidFill>
              </a:rPr>
              <a:t>response</a:t>
            </a:r>
            <a:r>
              <a:rPr lang="fr-FR" dirty="0" smtClean="0">
                <a:solidFill>
                  <a:srgbClr val="800000"/>
                </a:solidFill>
              </a:rPr>
              <a:t>, </a:t>
            </a:r>
            <a:r>
              <a:rPr lang="fr-FR" dirty="0" err="1" smtClean="0">
                <a:solidFill>
                  <a:srgbClr val="800000"/>
                </a:solidFill>
              </a:rPr>
              <a:t>with</a:t>
            </a:r>
            <a:r>
              <a:rPr lang="fr-FR" dirty="0" smtClean="0">
                <a:solidFill>
                  <a:srgbClr val="800000"/>
                </a:solidFill>
              </a:rPr>
              <a:t> y=x</a:t>
            </a:r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endParaRPr lang="fr-FR" dirty="0" smtClean="0"/>
          </a:p>
          <a:p>
            <a:pPr marL="0" indent="0">
              <a:lnSpc>
                <a:spcPct val="120000"/>
              </a:lnSpc>
              <a:buFont typeface="Arial" charset="0"/>
              <a:buNone/>
              <a:defRPr/>
            </a:pPr>
            <a:r>
              <a:rPr lang="fr-FR" dirty="0" smtClean="0"/>
              <a:t>(</a:t>
            </a:r>
            <a:r>
              <a:rPr lang="fr-FR" dirty="0" err="1" smtClean="0"/>
              <a:t>written</a:t>
            </a:r>
            <a:r>
              <a:rPr lang="fr-FR" dirty="0" smtClean="0"/>
              <a:t> in mu-</a:t>
            </a:r>
            <a:r>
              <a:rPr lang="fr-FR" dirty="0" err="1" smtClean="0"/>
              <a:t>calculus</a:t>
            </a:r>
            <a:r>
              <a:rPr lang="fr-FR" dirty="0" smtClean="0"/>
              <a:t> or Model </a:t>
            </a:r>
            <a:r>
              <a:rPr lang="fr-FR" dirty="0" err="1" smtClean="0"/>
              <a:t>Checking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(MCL), </a:t>
            </a:r>
            <a:r>
              <a:rPr lang="fr-FR" dirty="0" err="1" smtClean="0"/>
              <a:t>Mateescu</a:t>
            </a:r>
            <a:r>
              <a:rPr lang="fr-FR" dirty="0" smtClean="0"/>
              <a:t> et al, FM’08)</a:t>
            </a:r>
          </a:p>
        </p:txBody>
      </p:sp>
      <p:sp>
        <p:nvSpPr>
          <p:cNvPr id="46083" name="Espace réservé du numéro de diapositiv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1087455-0A2F-6D45-B279-3BF9657AB150}" type="slidenum">
              <a:rPr lang="fr-FR" sz="1500">
                <a:solidFill>
                  <a:srgbClr val="191919"/>
                </a:solidFill>
              </a:rPr>
              <a:pPr eaLnBrk="1" hangingPunct="1"/>
              <a:t>47</a:t>
            </a:fld>
            <a:endParaRPr lang="fr-FR" sz="1500">
              <a:solidFill>
                <a:srgbClr val="191919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203200" y="4602163"/>
            <a:ext cx="8712200" cy="1946275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Prove </a:t>
            </a:r>
          </a:p>
          <a:p>
            <a:pPr marL="342900" indent="-342900" algn="ctr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generic properties like absence of deadlock </a:t>
            </a:r>
          </a:p>
          <a:p>
            <a:pPr marL="342900" indent="-342900" algn="ctr">
              <a:lnSpc>
                <a:spcPct val="120000"/>
              </a:lnSpc>
              <a:buFont typeface="Wingdings" charset="2"/>
              <a:buChar char="Ø"/>
              <a:defRPr/>
            </a:pPr>
            <a:r>
              <a:rPr lang="en-GB" sz="2400" i="1" dirty="0">
                <a:solidFill>
                  <a:srgbClr val="191919"/>
                </a:solidFill>
                <a:latin typeface="Arial" charset="0"/>
                <a:ea typeface="ＭＳ Ｐゴシック" charset="0"/>
                <a:cs typeface="ＭＳ Ｐゴシック" charset="0"/>
              </a:rPr>
              <a:t>or properties specific to the application logic</a:t>
            </a:r>
            <a:endParaRPr lang="en-GB" sz="2400" b="1" i="1" dirty="0">
              <a:solidFill>
                <a:srgbClr val="19191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56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188913"/>
            <a:ext cx="8839200" cy="9144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4000" dirty="0" err="1" smtClean="0">
                <a:solidFill>
                  <a:srgbClr val="000090"/>
                </a:solidFill>
              </a:rPr>
              <a:t>Modelling</a:t>
            </a:r>
            <a:r>
              <a:rPr lang="en-US" sz="4000" dirty="0" smtClean="0">
                <a:solidFill>
                  <a:srgbClr val="000090"/>
                </a:solidFill>
              </a:rPr>
              <a:t> </a:t>
            </a:r>
            <a:br>
              <a:rPr lang="en-US" sz="4000" dirty="0" smtClean="0">
                <a:solidFill>
                  <a:srgbClr val="000090"/>
                </a:solidFill>
              </a:rPr>
            </a:br>
            <a:r>
              <a:rPr lang="en-US" sz="4000" dirty="0" smtClean="0">
                <a:solidFill>
                  <a:srgbClr val="000090"/>
                </a:solidFill>
              </a:rPr>
              <a:t>architecture + </a:t>
            </a:r>
            <a:r>
              <a:rPr lang="en-US" sz="4000" dirty="0" err="1" smtClean="0">
                <a:solidFill>
                  <a:srgbClr val="000090"/>
                </a:solidFill>
              </a:rPr>
              <a:t>behaviour</a:t>
            </a:r>
            <a:endParaRPr lang="en-US" sz="4000" dirty="0">
              <a:solidFill>
                <a:srgbClr val="00009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CC0F235A-F699-5C4D-A487-4670E085E380}" type="slidenum">
              <a:rPr lang="en-GB" smtClean="0"/>
              <a:pPr eaLnBrk="1" hangingPunct="1">
                <a:defRPr/>
              </a:pPr>
              <a:t>48</a:t>
            </a:fld>
            <a:endParaRPr lang="en-GB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9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sz="2800" dirty="0"/>
              <a:t>M</a:t>
            </a:r>
            <a:r>
              <a:rPr lang="en-GB" sz="2800" dirty="0" smtClean="0"/>
              <a:t>odelling </a:t>
            </a:r>
            <a:r>
              <a:rPr lang="en-GB" sz="2800" dirty="0" smtClean="0"/>
              <a:t>platform</a:t>
            </a:r>
            <a:r>
              <a:rPr lang="en-GB" sz="2800" dirty="0" smtClean="0"/>
              <a:t>: An environment for designing and proving correctness of GCM/</a:t>
            </a:r>
            <a:r>
              <a:rPr lang="en-GB" sz="2800" dirty="0" err="1" smtClean="0"/>
              <a:t>ProActive</a:t>
            </a:r>
            <a:r>
              <a:rPr lang="en-GB" sz="2800" dirty="0" smtClean="0"/>
              <a:t> components</a:t>
            </a:r>
            <a:r>
              <a:rPr lang="en-GB" sz="2800" dirty="0" smtClean="0"/>
              <a:t>	</a:t>
            </a:r>
          </a:p>
          <a:p>
            <a:pPr marL="457200" lvl="1" indent="0">
              <a:buFontTx/>
              <a:buNone/>
              <a:defRPr/>
            </a:pPr>
            <a:r>
              <a:rPr lang="en-GB" sz="2400" dirty="0" smtClean="0"/>
              <a:t>Based on the </a:t>
            </a:r>
            <a:r>
              <a:rPr lang="en-GB" sz="2400" dirty="0" err="1" smtClean="0"/>
              <a:t>Obeo</a:t>
            </a:r>
            <a:r>
              <a:rPr lang="en-GB" sz="2400" dirty="0" smtClean="0"/>
              <a:t> Designer platform (Eclipse)</a:t>
            </a:r>
          </a:p>
          <a:p>
            <a:pPr marL="457200" lvl="1" indent="0">
              <a:buFontTx/>
              <a:buNone/>
              <a:defRPr/>
            </a:pPr>
            <a:r>
              <a:rPr lang="en-GB" sz="2400" dirty="0" smtClean="0"/>
              <a:t>Challenge: </a:t>
            </a:r>
            <a:r>
              <a:rPr lang="en-GB" sz="2200" dirty="0" smtClean="0"/>
              <a:t>integrate Fractal/GCM DSL with UML </a:t>
            </a:r>
            <a:r>
              <a:rPr lang="en-GB" sz="2200" dirty="0" smtClean="0"/>
              <a:t>diagrams</a:t>
            </a:r>
          </a:p>
          <a:p>
            <a:pPr marL="457200" lvl="1" indent="0">
              <a:buFontTx/>
              <a:buNone/>
              <a:defRPr/>
            </a:pPr>
            <a:r>
              <a:rPr lang="en-GB" sz="2200" dirty="0" smtClean="0"/>
              <a:t>Executable code and behavioural model generation</a:t>
            </a:r>
            <a:endParaRPr lang="en-GB" sz="2200" dirty="0"/>
          </a:p>
          <a:p>
            <a:pPr>
              <a:defRPr/>
            </a:pPr>
            <a:endParaRPr lang="en-GB" dirty="0"/>
          </a:p>
        </p:txBody>
      </p:sp>
      <p:pic>
        <p:nvPicPr>
          <p:cNvPr id="28676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1847"/>
          <a:stretch/>
        </p:blipFill>
        <p:spPr bwMode="auto">
          <a:xfrm>
            <a:off x="1587500" y="4216400"/>
            <a:ext cx="6946900" cy="337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54392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406400" y="3251200"/>
            <a:ext cx="8262938" cy="838200"/>
          </a:xfrm>
        </p:spPr>
        <p:txBody>
          <a:bodyPr/>
          <a:lstStyle/>
          <a:p>
            <a:r>
              <a:rPr lang="fr-FR" sz="4000" dirty="0" smtClean="0"/>
              <a:t>CONCLUSION</a:t>
            </a:r>
            <a:br>
              <a:rPr lang="fr-FR" sz="4000" dirty="0" smtClean="0"/>
            </a:br>
            <a:r>
              <a:rPr lang="fr-FR" sz="4000" dirty="0" smtClean="0"/>
              <a:t>AND</a:t>
            </a:r>
            <a:br>
              <a:rPr lang="fr-FR" sz="4000" dirty="0" smtClean="0"/>
            </a:br>
            <a:r>
              <a:rPr lang="fr-FR" sz="4000" dirty="0" smtClean="0"/>
              <a:t>CURRENT WORKS</a:t>
            </a:r>
            <a:endParaRPr lang="fr-FR" sz="4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47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to program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systems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By </a:t>
            </a:r>
            <a:r>
              <a:rPr lang="fr-FR" dirty="0" err="1" smtClean="0"/>
              <a:t>programming</a:t>
            </a:r>
            <a:r>
              <a:rPr lang="fr-FR" dirty="0" smtClean="0"/>
              <a:t>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entities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entity</a:t>
            </a:r>
            <a:r>
              <a:rPr lang="fr-FR" dirty="0" smtClean="0"/>
              <a:t> </a:t>
            </a:r>
            <a:r>
              <a:rPr lang="fr-FR" dirty="0" err="1" smtClean="0"/>
              <a:t>should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independent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</a:t>
            </a:r>
            <a:r>
              <a:rPr lang="fr-FR" dirty="0" err="1" smtClean="0"/>
              <a:t>others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from</a:t>
            </a:r>
            <a:r>
              <a:rPr lang="fr-FR" dirty="0" smtClean="0"/>
              <a:t> a data point of </a:t>
            </a:r>
            <a:r>
              <a:rPr lang="fr-FR" dirty="0" err="1" smtClean="0"/>
              <a:t>view</a:t>
            </a:r>
            <a:r>
              <a:rPr lang="fr-FR" dirty="0" smtClean="0"/>
              <a:t>: data distribution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from</a:t>
            </a:r>
            <a:r>
              <a:rPr lang="fr-FR" dirty="0" smtClean="0"/>
              <a:t> an </a:t>
            </a:r>
            <a:r>
              <a:rPr lang="fr-FR" dirty="0" err="1" smtClean="0"/>
              <a:t>execution</a:t>
            </a:r>
            <a:r>
              <a:rPr lang="fr-FR" dirty="0" smtClean="0"/>
              <a:t> point of </a:t>
            </a:r>
            <a:r>
              <a:rPr lang="fr-FR" dirty="0" err="1" smtClean="0"/>
              <a:t>view</a:t>
            </a:r>
            <a:r>
              <a:rPr lang="fr-FR" dirty="0" smtClean="0"/>
              <a:t>: 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dirty="0" err="1" smtClean="0"/>
              <a:t>decoupled</a:t>
            </a:r>
            <a:r>
              <a:rPr lang="fr-FR" dirty="0" smtClean="0"/>
              <a:t> </a:t>
            </a:r>
            <a:r>
              <a:rPr lang="fr-FR" dirty="0" err="1" smtClean="0"/>
              <a:t>entities</a:t>
            </a:r>
            <a:r>
              <a:rPr lang="fr-FR" dirty="0" smtClean="0"/>
              <a:t>, </a:t>
            </a:r>
            <a:r>
              <a:rPr lang="fr-FR" dirty="0" err="1" smtClean="0"/>
              <a:t>asynchronous</a:t>
            </a:r>
            <a:r>
              <a:rPr lang="fr-FR" dirty="0" smtClean="0"/>
              <a:t> interactions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dirty="0" err="1" smtClean="0"/>
              <a:t>paradigms</a:t>
            </a:r>
            <a:r>
              <a:rPr lang="fr-FR" dirty="0" smtClean="0"/>
              <a:t>: 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err="1" smtClean="0"/>
              <a:t>actors</a:t>
            </a:r>
            <a:r>
              <a:rPr lang="fr-FR" dirty="0" smtClean="0"/>
              <a:t>, </a:t>
            </a:r>
            <a:r>
              <a:rPr lang="fr-FR" b="1" dirty="0" smtClean="0"/>
              <a:t>active </a:t>
            </a:r>
            <a:r>
              <a:rPr lang="fr-FR" b="1" dirty="0" err="1" smtClean="0"/>
              <a:t>objects</a:t>
            </a:r>
            <a:r>
              <a:rPr lang="fr-FR" dirty="0" smtClean="0"/>
              <a:t>, </a:t>
            </a:r>
            <a:r>
              <a:rPr lang="fr-FR" dirty="0" err="1" smtClean="0"/>
              <a:t>reactive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r>
              <a:rPr lang="fr-FR" dirty="0" smtClean="0"/>
              <a:t>, 		service 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programming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03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(1/2)</a:t>
            </a:r>
            <a:endParaRPr lang="en-US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274638" y="1270000"/>
            <a:ext cx="8602662" cy="4572000"/>
          </a:xfrm>
        </p:spPr>
        <p:txBody>
          <a:bodyPr/>
          <a:lstStyle/>
          <a:p>
            <a:r>
              <a:rPr lang="en-US" sz="2800" dirty="0" smtClean="0"/>
              <a:t>Active object programming model</a:t>
            </a:r>
          </a:p>
          <a:p>
            <a:pPr marL="457200" lvl="1" indent="0">
              <a:buNone/>
            </a:pPr>
            <a:r>
              <a:rPr lang="en-US" sz="2800" dirty="0" smtClean="0"/>
              <a:t>Programming of distributed application is easy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Multi-active objects, a new programming model:</a:t>
            </a:r>
          </a:p>
          <a:p>
            <a:pPr lvl="1"/>
            <a:r>
              <a:rPr lang="en-US" sz="2800" dirty="0" smtClean="0"/>
              <a:t>Local concurrency and efficiency on multi-cores</a:t>
            </a:r>
          </a:p>
          <a:p>
            <a:pPr lvl="1"/>
            <a:r>
              <a:rPr lang="en-US" sz="2800" dirty="0" smtClean="0"/>
              <a:t>Transparent multi-threading </a:t>
            </a:r>
          </a:p>
          <a:p>
            <a:pPr lvl="1"/>
            <a:r>
              <a:rPr lang="en-US" sz="2800" dirty="0" smtClean="0"/>
              <a:t>Simple annotations</a:t>
            </a:r>
            <a:br>
              <a:rPr lang="en-US" sz="2800" dirty="0" smtClean="0"/>
            </a:br>
            <a:endParaRPr lang="en-US" sz="2800" dirty="0" smtClean="0"/>
          </a:p>
          <a:p>
            <a:pPr marL="457200" lvl="1" indent="0" algn="ctr">
              <a:buNone/>
            </a:pPr>
            <a:r>
              <a:rPr lang="en-GB" sz="2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A programming model for locally concurrent and globally distributed </a:t>
            </a: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</a:rPr>
              <a:t>objects</a:t>
            </a:r>
            <a:endParaRPr lang="hu-HU" sz="2800" dirty="0" smtClean="0"/>
          </a:p>
        </p:txBody>
      </p:sp>
    </p:spTree>
    <p:extLst>
      <p:ext uri="{BB962C8B-B14F-4D97-AF65-F5344CB8AC3E}">
        <p14:creationId xmlns:p14="http://schemas.microsoft.com/office/powerpoint/2010/main" val="248047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(2/2)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dirty="0"/>
              <a:t>(Multi)active objects are very convenient for implementing services and </a:t>
            </a:r>
            <a:r>
              <a:rPr lang="hu-HU" sz="2800" dirty="0" smtClean="0"/>
              <a:t>components</a:t>
            </a:r>
          </a:p>
          <a:p>
            <a:pPr marL="457200" lvl="1" indent="0">
              <a:buNone/>
            </a:pPr>
            <a:r>
              <a:rPr lang="hu-HU" sz="2800" dirty="0" smtClean="0"/>
              <a:t>Active objects unify the notions of: </a:t>
            </a:r>
            <a:br>
              <a:rPr lang="hu-HU" sz="2800" dirty="0" smtClean="0"/>
            </a:br>
            <a:r>
              <a:rPr lang="hu-HU" sz="2800" dirty="0" smtClean="0"/>
              <a:t>		thread(s), service, unit of distribution</a:t>
            </a:r>
          </a:p>
          <a:p>
            <a:endParaRPr lang="hu-HU" sz="2800" dirty="0"/>
          </a:p>
          <a:p>
            <a:r>
              <a:rPr lang="hu-HU" sz="2800" dirty="0"/>
              <a:t>Formal methods should help writing correct programs</a:t>
            </a:r>
          </a:p>
          <a:p>
            <a:pPr marL="457200" lvl="1" indent="0">
              <a:buNone/>
            </a:pPr>
            <a:r>
              <a:rPr lang="hu-HU" sz="2800" dirty="0"/>
              <a:t>Our approach: </a:t>
            </a:r>
            <a:br>
              <a:rPr lang="hu-HU" sz="2800" dirty="0"/>
            </a:br>
            <a:r>
              <a:rPr lang="hu-HU" sz="2800" dirty="0"/>
              <a:t>		generic properties </a:t>
            </a:r>
            <a:br>
              <a:rPr lang="hu-HU" sz="2800" dirty="0"/>
            </a:br>
            <a:r>
              <a:rPr lang="hu-HU" sz="2800" dirty="0"/>
              <a:t>		+ behavioural verification of programs</a:t>
            </a:r>
          </a:p>
          <a:p>
            <a:pPr lvl="1"/>
            <a:endParaRPr lang="en-US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1237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r>
              <a:rPr lang="fr-FR" dirty="0" smtClean="0"/>
              <a:t> / hot </a:t>
            </a:r>
            <a:r>
              <a:rPr lang="fr-FR" dirty="0" err="1" smtClean="0"/>
              <a:t>topics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295400"/>
            <a:ext cx="8475662" cy="4572000"/>
          </a:xfrm>
        </p:spPr>
        <p:txBody>
          <a:bodyPr/>
          <a:lstStyle/>
          <a:p>
            <a:r>
              <a:rPr lang="fr-FR" dirty="0" smtClean="0"/>
              <a:t>Have a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tool</a:t>
            </a:r>
            <a:r>
              <a:rPr lang="fr-FR" dirty="0" smtClean="0"/>
              <a:t> </a:t>
            </a:r>
            <a:r>
              <a:rPr lang="fr-FR" dirty="0" err="1" smtClean="0"/>
              <a:t>chain</a:t>
            </a:r>
            <a:r>
              <a:rPr lang="fr-FR" dirty="0" smtClean="0"/>
              <a:t> for the design and </a:t>
            </a:r>
            <a:r>
              <a:rPr lang="fr-FR" dirty="0" err="1" smtClean="0"/>
              <a:t>verification</a:t>
            </a:r>
            <a:r>
              <a:rPr lang="fr-FR" dirty="0" smtClean="0"/>
              <a:t> of </a:t>
            </a:r>
            <a:r>
              <a:rPr lang="fr-FR" dirty="0" err="1" smtClean="0"/>
              <a:t>distributed</a:t>
            </a:r>
            <a:r>
              <a:rPr lang="fr-FR" dirty="0" smtClean="0"/>
              <a:t> components (Vercors)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Formally</a:t>
            </a:r>
            <a:r>
              <a:rPr lang="fr-FR" dirty="0" smtClean="0"/>
              <a:t> </a:t>
            </a:r>
            <a:r>
              <a:rPr lang="fr-FR" dirty="0" err="1" smtClean="0"/>
              <a:t>specify</a:t>
            </a:r>
            <a:r>
              <a:rPr lang="fr-FR" dirty="0" smtClean="0"/>
              <a:t> and </a:t>
            </a:r>
            <a:r>
              <a:rPr lang="fr-FR" dirty="0" err="1" smtClean="0"/>
              <a:t>reason</a:t>
            </a:r>
            <a:r>
              <a:rPr lang="fr-FR" dirty="0" smtClean="0"/>
              <a:t> on multi-active </a:t>
            </a:r>
            <a:r>
              <a:rPr lang="fr-FR" dirty="0" err="1" smtClean="0"/>
              <a:t>objects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Semantics</a:t>
            </a:r>
            <a:r>
              <a:rPr lang="fr-FR" dirty="0" smtClean="0"/>
              <a:t> </a:t>
            </a:r>
            <a:r>
              <a:rPr lang="fr-FR" dirty="0" err="1" smtClean="0"/>
              <a:t>specified</a:t>
            </a:r>
            <a:endParaRPr lang="fr-FR" dirty="0" smtClean="0"/>
          </a:p>
          <a:p>
            <a:pPr lvl="1"/>
            <a:r>
              <a:rPr lang="fr-FR" dirty="0" smtClean="0"/>
              <a:t>Formalisation in Isabelle/HOL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6600"/>
                </a:solidFill>
              </a:rPr>
              <a:t>Florian </a:t>
            </a:r>
            <a:r>
              <a:rPr lang="fr-FR" dirty="0" err="1" smtClean="0">
                <a:solidFill>
                  <a:srgbClr val="FF6600"/>
                </a:solidFill>
              </a:rPr>
              <a:t>Kammueller</a:t>
            </a:r>
            <a:endParaRPr lang="fr-FR" dirty="0" smtClean="0">
              <a:solidFill>
                <a:srgbClr val="FF6600"/>
              </a:solidFill>
            </a:endParaRPr>
          </a:p>
          <a:p>
            <a:pPr lvl="1"/>
            <a:r>
              <a:rPr lang="fr-FR" dirty="0" err="1" smtClean="0"/>
              <a:t>Behavioural</a:t>
            </a:r>
            <a:r>
              <a:rPr lang="fr-FR" dirty="0" smtClean="0"/>
              <a:t> </a:t>
            </a:r>
            <a:r>
              <a:rPr lang="fr-FR" dirty="0" err="1" smtClean="0"/>
              <a:t>specification</a:t>
            </a:r>
            <a:r>
              <a:rPr lang="fr-FR" dirty="0" smtClean="0"/>
              <a:t> [TODO] …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err="1" smtClean="0"/>
              <a:t>Implementation</a:t>
            </a:r>
            <a:r>
              <a:rPr lang="fr-FR" dirty="0" smtClean="0"/>
              <a:t> and support for Multi-active </a:t>
            </a:r>
            <a:r>
              <a:rPr lang="fr-FR" dirty="0" err="1" smtClean="0"/>
              <a:t>objects</a:t>
            </a:r>
            <a:r>
              <a:rPr lang="fr-FR" dirty="0" smtClean="0"/>
              <a:t> (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6600"/>
                </a:solidFill>
              </a:rPr>
              <a:t>Justine Rochas</a:t>
            </a:r>
            <a:r>
              <a:rPr lang="fr-FR" dirty="0">
                <a:solidFill>
                  <a:srgbClr val="000090"/>
                </a:solidFill>
              </a:rPr>
              <a:t>)</a:t>
            </a:r>
            <a:endParaRPr lang="fr-FR" dirty="0" smtClean="0">
              <a:solidFill>
                <a:srgbClr val="000090"/>
              </a:solidFill>
            </a:endParaRPr>
          </a:p>
          <a:p>
            <a:pPr lvl="1"/>
            <a:r>
              <a:rPr lang="fr-FR" dirty="0" smtClean="0">
                <a:solidFill>
                  <a:srgbClr val="000090"/>
                </a:solidFill>
              </a:rPr>
              <a:t>An ABS </a:t>
            </a:r>
            <a:r>
              <a:rPr lang="fr-FR" dirty="0" err="1" smtClean="0">
                <a:solidFill>
                  <a:srgbClr val="000090"/>
                </a:solidFill>
              </a:rPr>
              <a:t>backend</a:t>
            </a:r>
            <a:r>
              <a:rPr lang="fr-FR" dirty="0" smtClean="0">
                <a:solidFill>
                  <a:srgbClr val="000090"/>
                </a:solidFill>
              </a:rPr>
              <a:t> in </a:t>
            </a:r>
            <a:r>
              <a:rPr lang="fr-FR" dirty="0" err="1" smtClean="0">
                <a:solidFill>
                  <a:srgbClr val="000090"/>
                </a:solidFill>
              </a:rPr>
              <a:t>ProActive</a:t>
            </a:r>
            <a:endParaRPr lang="fr-FR" dirty="0" smtClean="0">
              <a:solidFill>
                <a:srgbClr val="000090"/>
              </a:solidFill>
            </a:endParaRPr>
          </a:p>
          <a:p>
            <a:pPr lvl="1"/>
            <a:r>
              <a:rPr lang="fr-FR" dirty="0" err="1" smtClean="0">
                <a:solidFill>
                  <a:srgbClr val="000090"/>
                </a:solidFill>
              </a:rPr>
              <a:t>Fault</a:t>
            </a:r>
            <a:r>
              <a:rPr lang="fr-FR" dirty="0" smtClean="0">
                <a:solidFill>
                  <a:srgbClr val="000090"/>
                </a:solidFill>
              </a:rPr>
              <a:t> </a:t>
            </a:r>
            <a:r>
              <a:rPr lang="fr-FR" dirty="0" err="1" smtClean="0">
                <a:solidFill>
                  <a:srgbClr val="000090"/>
                </a:solidFill>
              </a:rPr>
              <a:t>tolerance</a:t>
            </a:r>
            <a:r>
              <a:rPr lang="fr-FR" dirty="0" smtClean="0">
                <a:solidFill>
                  <a:srgbClr val="000090"/>
                </a:solidFill>
              </a:rPr>
              <a:t> and </a:t>
            </a:r>
            <a:r>
              <a:rPr lang="fr-FR" dirty="0" err="1" smtClean="0">
                <a:solidFill>
                  <a:srgbClr val="000090"/>
                </a:solidFill>
              </a:rPr>
              <a:t>recovery</a:t>
            </a:r>
            <a:endParaRPr lang="fr-FR" dirty="0">
              <a:solidFill>
                <a:srgbClr val="FF66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2127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Thank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 algn="r">
              <a:buNone/>
            </a:pPr>
            <a:r>
              <a:rPr lang="fr-FR" dirty="0" smtClean="0">
                <a:solidFill>
                  <a:srgbClr val="191919"/>
                </a:solidFill>
                <a:hlinkClick r:id="rId2"/>
              </a:rPr>
              <a:t>Ludovic.henrio@cnrs.fr</a:t>
            </a:r>
            <a:endParaRPr lang="fr-FR" dirty="0" smtClean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http</a:t>
            </a:r>
            <a:r>
              <a:rPr lang="fr-FR" dirty="0"/>
              <a:t>://www-</a:t>
            </a:r>
            <a:r>
              <a:rPr lang="fr-FR" dirty="0" err="1"/>
              <a:t>sop.inria.fr</a:t>
            </a:r>
            <a:r>
              <a:rPr lang="fr-FR" dirty="0"/>
              <a:t>/</a:t>
            </a:r>
            <a:r>
              <a:rPr lang="fr-FR" dirty="0" err="1"/>
              <a:t>members</a:t>
            </a:r>
            <a:r>
              <a:rPr lang="fr-FR" dirty="0"/>
              <a:t>/</a:t>
            </a:r>
            <a:r>
              <a:rPr lang="fr-FR" dirty="0" err="1"/>
              <a:t>Ludovic.Henrio</a:t>
            </a:r>
            <a:r>
              <a:rPr lang="fr-FR" dirty="0"/>
              <a:t>/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94996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54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315687" y="5020559"/>
            <a:ext cx="8599713" cy="14564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GB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</a:rPr>
              <a:t>A programming model for locally concurrent and globally distributed objects</a:t>
            </a:r>
            <a:endParaRPr lang="en-GB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21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0"/>
            <a:ext cx="7491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Active Objects</a:t>
            </a:r>
            <a:endParaRPr lang="en-US" dirty="0"/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Asynchronous communication with futures</a:t>
            </a:r>
          </a:p>
          <a:p>
            <a:r>
              <a:rPr lang="en-US" smtClean="0"/>
              <a:t>Location transparency</a:t>
            </a:r>
          </a:p>
          <a:p>
            <a:r>
              <a:rPr lang="en-US" smtClean="0"/>
              <a:t>Composition:</a:t>
            </a:r>
          </a:p>
          <a:p>
            <a:pPr lvl="1"/>
            <a:r>
              <a:rPr lang="en-US" smtClean="0"/>
              <a:t>An active object (1)</a:t>
            </a:r>
          </a:p>
          <a:p>
            <a:pPr lvl="1"/>
            <a:r>
              <a:rPr lang="en-US" smtClean="0"/>
              <a:t>a request queue (2)</a:t>
            </a:r>
          </a:p>
          <a:p>
            <a:pPr lvl="1"/>
            <a:r>
              <a:rPr lang="en-US" smtClean="0"/>
              <a:t>one service thread (3)</a:t>
            </a:r>
          </a:p>
          <a:p>
            <a:pPr lvl="1"/>
            <a:r>
              <a:rPr lang="en-US" smtClean="0"/>
              <a:t>Some passive objects</a:t>
            </a:r>
            <a:br>
              <a:rPr lang="en-US" smtClean="0"/>
            </a:br>
            <a:r>
              <a:rPr lang="en-US" smtClean="0"/>
              <a:t>(local state) (4)</a:t>
            </a:r>
            <a:endParaRPr lang="en-US" dirty="0" smtClean="0"/>
          </a:p>
        </p:txBody>
      </p:sp>
      <p:grpSp>
        <p:nvGrpSpPr>
          <p:cNvPr id="32" name="Group 31"/>
          <p:cNvGrpSpPr/>
          <p:nvPr/>
        </p:nvGrpSpPr>
        <p:grpSpPr>
          <a:xfrm>
            <a:off x="5410200" y="2971800"/>
            <a:ext cx="3581401" cy="2971800"/>
            <a:chOff x="5280028" y="3810000"/>
            <a:chExt cx="3509814" cy="28956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5" name="Rectangle 74"/>
            <p:cNvSpPr/>
            <p:nvPr/>
          </p:nvSpPr>
          <p:spPr bwMode="auto">
            <a:xfrm>
              <a:off x="5513242" y="3810000"/>
              <a:ext cx="3276600" cy="289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oup 56"/>
            <p:cNvGrpSpPr>
              <a:grpSpLocks/>
            </p:cNvGrpSpPr>
            <p:nvPr/>
          </p:nvGrpSpPr>
          <p:grpSpPr bwMode="auto">
            <a:xfrm>
              <a:off x="5703888" y="5845175"/>
              <a:ext cx="1068387" cy="512763"/>
              <a:chOff x="6226175" y="4930775"/>
              <a:chExt cx="898990" cy="431800"/>
            </a:xfrm>
            <a:solidFill>
              <a:schemeClr val="accent3"/>
            </a:solidFill>
          </p:grpSpPr>
          <p:sp>
            <p:nvSpPr>
              <p:cNvPr id="6" name="Line 5"/>
              <p:cNvSpPr>
                <a:spLocks noChangeShapeType="1"/>
              </p:cNvSpPr>
              <p:nvPr/>
            </p:nvSpPr>
            <p:spPr bwMode="auto">
              <a:xfrm>
                <a:off x="6226175" y="4930775"/>
                <a:ext cx="89899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>
                <a:off x="6226175" y="5362575"/>
                <a:ext cx="89899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8" name="Line 7"/>
              <p:cNvSpPr>
                <a:spLocks noChangeShapeType="1"/>
              </p:cNvSpPr>
              <p:nvPr/>
            </p:nvSpPr>
            <p:spPr bwMode="auto">
              <a:xfrm>
                <a:off x="7125165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7011623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6899416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6785873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6675002" y="4930775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solidFill>
                    <a:srgbClr val="000000"/>
                  </a:solidFill>
                  <a:latin typeface="Helvetica"/>
                </a:endParaRPr>
              </a:p>
            </p:txBody>
          </p:sp>
        </p:grp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7010400" y="4267200"/>
              <a:ext cx="1273175" cy="8905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rgbClr val="000000"/>
                </a:solidFill>
                <a:latin typeface="Helvetica"/>
              </a:endParaRPr>
            </a:p>
          </p:txBody>
        </p:sp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7877175" y="5845175"/>
              <a:ext cx="163513" cy="722313"/>
              <a:chOff x="5353" y="3169"/>
              <a:chExt cx="96" cy="383"/>
            </a:xfrm>
            <a:noFill/>
          </p:grpSpPr>
          <p:grpSp>
            <p:nvGrpSpPr>
              <p:cNvPr id="13" name="Group 35"/>
              <p:cNvGrpSpPr>
                <a:grpSpLocks/>
              </p:cNvGrpSpPr>
              <p:nvPr/>
            </p:nvGrpSpPr>
            <p:grpSpPr bwMode="auto">
              <a:xfrm>
                <a:off x="5353" y="3169"/>
                <a:ext cx="96" cy="191"/>
                <a:chOff x="5353" y="3169"/>
                <a:chExt cx="96" cy="191"/>
              </a:xfrm>
              <a:grpFill/>
            </p:grpSpPr>
            <p:sp>
              <p:nvSpPr>
                <p:cNvPr id="11284" name="Arc 36"/>
                <p:cNvSpPr>
                  <a:spLocks/>
                </p:cNvSpPr>
                <p:nvPr/>
              </p:nvSpPr>
              <p:spPr bwMode="auto">
                <a:xfrm>
                  <a:off x="5400" y="3169"/>
                  <a:ext cx="49" cy="48"/>
                </a:xfrm>
                <a:custGeom>
                  <a:avLst/>
                  <a:gdLst>
                    <a:gd name="T0" fmla="*/ 0 w 22050"/>
                    <a:gd name="T1" fmla="*/ 0 h 21600"/>
                    <a:gd name="T2" fmla="*/ 0 w 22050"/>
                    <a:gd name="T3" fmla="*/ 0 h 21600"/>
                    <a:gd name="T4" fmla="*/ 0 w 220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050"/>
                    <a:gd name="T10" fmla="*/ 0 h 21600"/>
                    <a:gd name="T11" fmla="*/ 22050 w 22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50" h="21600" fill="none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</a:path>
                    <a:path w="22050" h="21600" stroke="0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  <a:lnTo>
                        <a:pt x="450" y="2160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5" name="Arc 37"/>
                <p:cNvSpPr>
                  <a:spLocks/>
                </p:cNvSpPr>
                <p:nvPr/>
              </p:nvSpPr>
              <p:spPr bwMode="auto">
                <a:xfrm>
                  <a:off x="5400" y="3216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6" name="Arc 38"/>
                <p:cNvSpPr>
                  <a:spLocks/>
                </p:cNvSpPr>
                <p:nvPr/>
              </p:nvSpPr>
              <p:spPr bwMode="auto">
                <a:xfrm>
                  <a:off x="5353" y="3265"/>
                  <a:ext cx="48" cy="48"/>
                </a:xfrm>
                <a:custGeom>
                  <a:avLst/>
                  <a:gdLst>
                    <a:gd name="T0" fmla="*/ 0 w 21600"/>
                    <a:gd name="T1" fmla="*/ 0 h 21595"/>
                    <a:gd name="T2" fmla="*/ 0 w 21600"/>
                    <a:gd name="T3" fmla="*/ 0 h 21595"/>
                    <a:gd name="T4" fmla="*/ 0 w 21600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5"/>
                    <a:gd name="T11" fmla="*/ 21600 w 21600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5" fill="none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</a:path>
                    <a:path w="21600" h="21595" stroke="0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  <a:lnTo>
                        <a:pt x="21600" y="21595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7" name="Arc 39"/>
                <p:cNvSpPr>
                  <a:spLocks/>
                </p:cNvSpPr>
                <p:nvPr/>
              </p:nvSpPr>
              <p:spPr bwMode="auto">
                <a:xfrm>
                  <a:off x="5353" y="3312"/>
                  <a:ext cx="52" cy="48"/>
                </a:xfrm>
                <a:custGeom>
                  <a:avLst/>
                  <a:gdLst>
                    <a:gd name="T0" fmla="*/ 0 w 23432"/>
                    <a:gd name="T1" fmla="*/ 0 h 21600"/>
                    <a:gd name="T2" fmla="*/ 0 w 23432"/>
                    <a:gd name="T3" fmla="*/ 0 h 21600"/>
                    <a:gd name="T4" fmla="*/ 0 w 2343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432"/>
                    <a:gd name="T10" fmla="*/ 0 h 21600"/>
                    <a:gd name="T11" fmla="*/ 23432 w 2343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432" h="21600" fill="none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3432" h="21600" stroke="0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</p:grpSp>
          <p:grpSp>
            <p:nvGrpSpPr>
              <p:cNvPr id="14" name="Group 40"/>
              <p:cNvGrpSpPr>
                <a:grpSpLocks/>
              </p:cNvGrpSpPr>
              <p:nvPr/>
            </p:nvGrpSpPr>
            <p:grpSpPr bwMode="auto">
              <a:xfrm>
                <a:off x="5353" y="3361"/>
                <a:ext cx="96" cy="191"/>
                <a:chOff x="5353" y="3361"/>
                <a:chExt cx="96" cy="191"/>
              </a:xfrm>
              <a:grpFill/>
            </p:grpSpPr>
            <p:sp>
              <p:nvSpPr>
                <p:cNvPr id="11280" name="Arc 41"/>
                <p:cNvSpPr>
                  <a:spLocks/>
                </p:cNvSpPr>
                <p:nvPr/>
              </p:nvSpPr>
              <p:spPr bwMode="auto">
                <a:xfrm>
                  <a:off x="5400" y="3361"/>
                  <a:ext cx="49" cy="48"/>
                </a:xfrm>
                <a:custGeom>
                  <a:avLst/>
                  <a:gdLst>
                    <a:gd name="T0" fmla="*/ 0 w 22050"/>
                    <a:gd name="T1" fmla="*/ 0 h 21600"/>
                    <a:gd name="T2" fmla="*/ 0 w 22050"/>
                    <a:gd name="T3" fmla="*/ 0 h 21600"/>
                    <a:gd name="T4" fmla="*/ 0 w 2205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2050"/>
                    <a:gd name="T10" fmla="*/ 0 h 21600"/>
                    <a:gd name="T11" fmla="*/ 22050 w 2205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050" h="21600" fill="none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</a:path>
                    <a:path w="22050" h="21600" stroke="0" extrusionOk="0">
                      <a:moveTo>
                        <a:pt x="-1" y="4"/>
                      </a:moveTo>
                      <a:cubicBezTo>
                        <a:pt x="149" y="1"/>
                        <a:pt x="299" y="-1"/>
                        <a:pt x="450" y="0"/>
                      </a:cubicBezTo>
                      <a:cubicBezTo>
                        <a:pt x="12379" y="0"/>
                        <a:pt x="22050" y="9670"/>
                        <a:pt x="22050" y="21600"/>
                      </a:cubicBezTo>
                      <a:lnTo>
                        <a:pt x="450" y="2160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1" name="Arc 42"/>
                <p:cNvSpPr>
                  <a:spLocks/>
                </p:cNvSpPr>
                <p:nvPr/>
              </p:nvSpPr>
              <p:spPr bwMode="auto">
                <a:xfrm>
                  <a:off x="5400" y="3408"/>
                  <a:ext cx="48" cy="48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</a:path>
                    <a:path w="21600" h="21600" stroke="0" extrusionOk="0">
                      <a:moveTo>
                        <a:pt x="21600" y="0"/>
                      </a:moveTo>
                      <a:cubicBezTo>
                        <a:pt x="21600" y="11929"/>
                        <a:pt x="11929" y="21599"/>
                        <a:pt x="0" y="216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2" name="Arc 43"/>
                <p:cNvSpPr>
                  <a:spLocks/>
                </p:cNvSpPr>
                <p:nvPr/>
              </p:nvSpPr>
              <p:spPr bwMode="auto">
                <a:xfrm>
                  <a:off x="5353" y="3457"/>
                  <a:ext cx="48" cy="48"/>
                </a:xfrm>
                <a:custGeom>
                  <a:avLst/>
                  <a:gdLst>
                    <a:gd name="T0" fmla="*/ 0 w 21600"/>
                    <a:gd name="T1" fmla="*/ 0 h 21595"/>
                    <a:gd name="T2" fmla="*/ 0 w 21600"/>
                    <a:gd name="T3" fmla="*/ 0 h 21595"/>
                    <a:gd name="T4" fmla="*/ 0 w 21600"/>
                    <a:gd name="T5" fmla="*/ 0 h 21595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595"/>
                    <a:gd name="T11" fmla="*/ 21600 w 21600"/>
                    <a:gd name="T12" fmla="*/ 21595 h 2159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595" fill="none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</a:path>
                    <a:path w="21600" h="21595" stroke="0" extrusionOk="0">
                      <a:moveTo>
                        <a:pt x="0" y="21595"/>
                      </a:moveTo>
                      <a:cubicBezTo>
                        <a:pt x="0" y="9841"/>
                        <a:pt x="9398" y="244"/>
                        <a:pt x="21149" y="-1"/>
                      </a:cubicBezTo>
                      <a:lnTo>
                        <a:pt x="21600" y="21595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  <p:sp>
              <p:nvSpPr>
                <p:cNvPr id="11283" name="Arc 44"/>
                <p:cNvSpPr>
                  <a:spLocks/>
                </p:cNvSpPr>
                <p:nvPr/>
              </p:nvSpPr>
              <p:spPr bwMode="auto">
                <a:xfrm>
                  <a:off x="5353" y="3504"/>
                  <a:ext cx="52" cy="48"/>
                </a:xfrm>
                <a:custGeom>
                  <a:avLst/>
                  <a:gdLst>
                    <a:gd name="T0" fmla="*/ 0 w 23432"/>
                    <a:gd name="T1" fmla="*/ 0 h 21600"/>
                    <a:gd name="T2" fmla="*/ 0 w 23432"/>
                    <a:gd name="T3" fmla="*/ 0 h 21600"/>
                    <a:gd name="T4" fmla="*/ 0 w 23432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432"/>
                    <a:gd name="T10" fmla="*/ 0 h 21600"/>
                    <a:gd name="T11" fmla="*/ 23432 w 2343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432" h="21600" fill="none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3432" h="21600" stroke="0" extrusionOk="0">
                      <a:moveTo>
                        <a:pt x="23432" y="21522"/>
                      </a:moveTo>
                      <a:cubicBezTo>
                        <a:pt x="22822" y="21574"/>
                        <a:pt x="22211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19050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srgbClr val="000000"/>
                    </a:solidFill>
                    <a:latin typeface="Helvetica"/>
                  </a:endParaRPr>
                </a:p>
              </p:txBody>
            </p:sp>
          </p:grpSp>
        </p:grpSp>
        <p:sp>
          <p:nvSpPr>
            <p:cNvPr id="12297" name="Oval 55"/>
            <p:cNvSpPr>
              <a:spLocks noChangeArrowheads="1"/>
            </p:cNvSpPr>
            <p:nvPr/>
          </p:nvSpPr>
          <p:spPr bwMode="auto">
            <a:xfrm>
              <a:off x="7445657" y="4478215"/>
              <a:ext cx="254000" cy="3270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 dirty="0">
                  <a:solidFill>
                    <a:srgbClr val="000000"/>
                  </a:solidFill>
                  <a:latin typeface="Helvetica"/>
                </a:rPr>
                <a:t>1</a:t>
              </a:r>
            </a:p>
          </p:txBody>
        </p:sp>
        <p:sp>
          <p:nvSpPr>
            <p:cNvPr id="12298" name="Oval 57"/>
            <p:cNvSpPr>
              <a:spLocks noChangeArrowheads="1"/>
            </p:cNvSpPr>
            <p:nvPr/>
          </p:nvSpPr>
          <p:spPr bwMode="auto">
            <a:xfrm>
              <a:off x="6791325" y="5573713"/>
              <a:ext cx="254000" cy="3270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 dirty="0">
                  <a:solidFill>
                    <a:srgbClr val="000000"/>
                  </a:solidFill>
                  <a:latin typeface="Helvetica"/>
                </a:rPr>
                <a:t>2</a:t>
              </a:r>
            </a:p>
          </p:txBody>
        </p:sp>
        <p:sp>
          <p:nvSpPr>
            <p:cNvPr id="12299" name="Oval 58"/>
            <p:cNvSpPr>
              <a:spLocks noChangeArrowheads="1"/>
            </p:cNvSpPr>
            <p:nvPr/>
          </p:nvSpPr>
          <p:spPr bwMode="auto">
            <a:xfrm>
              <a:off x="8059738" y="5607050"/>
              <a:ext cx="254000" cy="32861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>
                  <a:solidFill>
                    <a:srgbClr val="000000"/>
                  </a:solidFill>
                  <a:latin typeface="Helvetica"/>
                </a:rPr>
                <a:t>3</a:t>
              </a:r>
            </a:p>
          </p:txBody>
        </p:sp>
        <p:cxnSp>
          <p:nvCxnSpPr>
            <p:cNvPr id="61" name="Curved Connector 60"/>
            <p:cNvCxnSpPr/>
            <p:nvPr/>
          </p:nvCxnSpPr>
          <p:spPr bwMode="auto">
            <a:xfrm rot="16200000" flipH="1">
              <a:off x="5184561" y="4782923"/>
              <a:ext cx="1157717" cy="96678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 bwMode="auto">
            <a:xfrm>
              <a:off x="6791325" y="6116638"/>
              <a:ext cx="995363" cy="15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hape 67"/>
            <p:cNvCxnSpPr>
              <a:endCxn id="15" idx="6"/>
            </p:cNvCxnSpPr>
            <p:nvPr/>
          </p:nvCxnSpPr>
          <p:spPr bwMode="auto">
            <a:xfrm rot="5400000" flipH="1" flipV="1">
              <a:off x="7469982" y="5303044"/>
              <a:ext cx="1403350" cy="223837"/>
            </a:xfrm>
            <a:prstGeom prst="curvedConnector4">
              <a:avLst>
                <a:gd name="adj1" fmla="val 126"/>
                <a:gd name="adj2" fmla="val 24705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Elbow Connector 64"/>
            <p:cNvCxnSpPr>
              <a:stCxn id="15" idx="2"/>
              <a:endCxn id="34" idx="6"/>
            </p:cNvCxnSpPr>
            <p:nvPr/>
          </p:nvCxnSpPr>
          <p:spPr bwMode="auto">
            <a:xfrm rot="10800000" flipV="1">
              <a:off x="6624213" y="4712494"/>
              <a:ext cx="386188" cy="2854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41" name="Oval 57"/>
            <p:cNvSpPr>
              <a:spLocks noChangeArrowheads="1"/>
            </p:cNvSpPr>
            <p:nvPr/>
          </p:nvSpPr>
          <p:spPr bwMode="auto">
            <a:xfrm>
              <a:off x="5996827" y="4522421"/>
              <a:ext cx="254000" cy="32702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762000">
                <a:lnSpc>
                  <a:spcPct val="85000"/>
                </a:lnSpc>
              </a:pPr>
              <a:r>
                <a:rPr lang="en-US" dirty="0" smtClean="0">
                  <a:solidFill>
                    <a:srgbClr val="000000"/>
                  </a:solidFill>
                  <a:latin typeface="Helvetica"/>
                </a:rPr>
                <a:t>4</a:t>
              </a:r>
              <a:endParaRPr lang="en-US" dirty="0">
                <a:solidFill>
                  <a:srgbClr val="000000"/>
                </a:solidFill>
                <a:latin typeface="Helvetica"/>
              </a:endParaRPr>
            </a:p>
          </p:txBody>
        </p:sp>
      </p:grpSp>
      <p:sp>
        <p:nvSpPr>
          <p:cNvPr id="3" name="Ellipse 2"/>
          <p:cNvSpPr/>
          <p:nvPr/>
        </p:nvSpPr>
        <p:spPr bwMode="auto">
          <a:xfrm>
            <a:off x="6096000" y="33528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3" name="Ellipse 32"/>
          <p:cNvSpPr/>
          <p:nvPr/>
        </p:nvSpPr>
        <p:spPr bwMode="auto">
          <a:xfrm>
            <a:off x="6324600" y="35052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4" name="Ellipse 33"/>
          <p:cNvSpPr/>
          <p:nvPr/>
        </p:nvSpPr>
        <p:spPr bwMode="auto">
          <a:xfrm>
            <a:off x="6172200" y="39624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5" name="Ellipse 34"/>
          <p:cNvSpPr/>
          <p:nvPr/>
        </p:nvSpPr>
        <p:spPr bwMode="auto">
          <a:xfrm>
            <a:off x="5943600" y="3124200"/>
            <a:ext cx="609600" cy="4572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8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Active objects: generalities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193800"/>
            <a:ext cx="8247062" cy="4572000"/>
          </a:xfrm>
        </p:spPr>
        <p:txBody>
          <a:bodyPr/>
          <a:lstStyle/>
          <a:p>
            <a:r>
              <a:rPr lang="en-GB" dirty="0" smtClean="0"/>
              <a:t>Asynchronous </a:t>
            </a:r>
            <a:r>
              <a:rPr lang="en-GB" dirty="0" smtClean="0"/>
              <a:t>method calls / requests </a:t>
            </a:r>
            <a:endParaRPr lang="en-GB" dirty="0" smtClean="0"/>
          </a:p>
          <a:p>
            <a:r>
              <a:rPr lang="en-GB" dirty="0" smtClean="0"/>
              <a:t>No race condition: each object manipulated by a single thread</a:t>
            </a:r>
            <a:endParaRPr lang="en-GB" dirty="0" smtClean="0"/>
          </a:p>
        </p:txBody>
      </p:sp>
      <p:sp>
        <p:nvSpPr>
          <p:cNvPr id="59" name="Freeform 2"/>
          <p:cNvSpPr>
            <a:spLocks/>
          </p:cNvSpPr>
          <p:nvPr/>
        </p:nvSpPr>
        <p:spPr bwMode="auto">
          <a:xfrm flipV="1">
            <a:off x="2133600" y="4404254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60" name="AutoShape 3"/>
          <p:cNvSpPr>
            <a:spLocks noChangeArrowheads="1"/>
          </p:cNvSpPr>
          <p:nvPr/>
        </p:nvSpPr>
        <p:spPr bwMode="auto">
          <a:xfrm>
            <a:off x="1295400" y="2423054"/>
            <a:ext cx="3200400" cy="2590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5638800" y="2270654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6248400" y="4632854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6248400" y="4632854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5329238" y="2194454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092200" y="2257954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sp>
        <p:nvSpPr>
          <p:cNvPr id="82" name="AutoShape 10"/>
          <p:cNvSpPr>
            <a:spLocks noChangeArrowheads="1"/>
          </p:cNvSpPr>
          <p:nvPr/>
        </p:nvSpPr>
        <p:spPr bwMode="auto">
          <a:xfrm>
            <a:off x="1543050" y="3032654"/>
            <a:ext cx="742950" cy="609600"/>
          </a:xfrm>
          <a:prstGeom prst="diamond">
            <a:avLst/>
          </a:prstGeom>
          <a:solidFill>
            <a:schemeClr val="bg1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24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</a:t>
            </a:r>
            <a:endParaRPr lang="en-GB" sz="2400" b="1" dirty="0">
              <a:ln w="12700">
                <a:solidFill>
                  <a:srgbClr val="000000"/>
                </a:solidFill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4" name="Rectangle 35"/>
          <p:cNvSpPr>
            <a:spLocks noChangeArrowheads="1"/>
          </p:cNvSpPr>
          <p:nvPr/>
        </p:nvSpPr>
        <p:spPr bwMode="auto">
          <a:xfrm>
            <a:off x="2209800" y="4632854"/>
            <a:ext cx="1371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5" name="Rectangle 36"/>
          <p:cNvSpPr>
            <a:spLocks noChangeArrowheads="1"/>
          </p:cNvSpPr>
          <p:nvPr/>
        </p:nvSpPr>
        <p:spPr bwMode="auto">
          <a:xfrm>
            <a:off x="2590800" y="4632854"/>
            <a:ext cx="4572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86" name="AutoShape 46"/>
          <p:cNvCxnSpPr>
            <a:cxnSpLocks noChangeShapeType="1"/>
          </p:cNvCxnSpPr>
          <p:nvPr/>
        </p:nvCxnSpPr>
        <p:spPr bwMode="auto">
          <a:xfrm>
            <a:off x="2286000" y="3337454"/>
            <a:ext cx="4014788" cy="1435100"/>
          </a:xfrm>
          <a:prstGeom prst="curvedConnector3">
            <a:avLst>
              <a:gd name="adj1" fmla="val 49981"/>
            </a:avLst>
          </a:prstGeom>
          <a:noFill/>
          <a:ln w="19050">
            <a:solidFill>
              <a:srgbClr val="1A1AFF"/>
            </a:solidFill>
            <a:round/>
            <a:headEnd/>
            <a:tailEnd type="triangle" w="med" len="med"/>
          </a:ln>
        </p:spPr>
      </p:cxnSp>
      <p:sp>
        <p:nvSpPr>
          <p:cNvPr id="87" name="Line 49"/>
          <p:cNvSpPr>
            <a:spLocks noChangeShapeType="1"/>
          </p:cNvSpPr>
          <p:nvPr/>
        </p:nvSpPr>
        <p:spPr bwMode="auto">
          <a:xfrm flipH="1" flipV="1">
            <a:off x="2133600" y="3489854"/>
            <a:ext cx="228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8" name="Text Box 52"/>
          <p:cNvSpPr txBox="1">
            <a:spLocks noChangeArrowheads="1"/>
          </p:cNvSpPr>
          <p:nvPr/>
        </p:nvSpPr>
        <p:spPr bwMode="auto">
          <a:xfrm>
            <a:off x="4419600" y="4724400"/>
            <a:ext cx="106680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E00404"/>
                </a:solidFill>
              </a:rPr>
              <a:t>WBN!!</a:t>
            </a:r>
          </a:p>
        </p:txBody>
      </p:sp>
      <p:grpSp>
        <p:nvGrpSpPr>
          <p:cNvPr id="91" name="Group 71"/>
          <p:cNvGrpSpPr>
            <a:grpSpLocks/>
          </p:cNvGrpSpPr>
          <p:nvPr/>
        </p:nvGrpSpPr>
        <p:grpSpPr bwMode="auto">
          <a:xfrm>
            <a:off x="5867400" y="3337455"/>
            <a:ext cx="1085850" cy="1295400"/>
            <a:chOff x="3168" y="1632"/>
            <a:chExt cx="684" cy="816"/>
          </a:xfrm>
          <a:solidFill>
            <a:srgbClr val="FFCCCC"/>
          </a:solidFill>
        </p:grpSpPr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3168" y="1632"/>
              <a:ext cx="684" cy="675"/>
            </a:xfrm>
            <a:prstGeom prst="ellipse">
              <a:avLst/>
            </a:prstGeom>
            <a:grp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GB" b="1" dirty="0" smtClean="0"/>
                <a:t>Result</a:t>
              </a:r>
              <a:endParaRPr lang="en-GB" b="1" dirty="0"/>
            </a:p>
          </p:txBody>
        </p:sp>
        <p:cxnSp>
          <p:nvCxnSpPr>
            <p:cNvPr id="101" name="AutoShape 25"/>
            <p:cNvCxnSpPr>
              <a:cxnSpLocks noChangeShapeType="1"/>
              <a:endCxn id="93" idx="4"/>
            </p:cNvCxnSpPr>
            <p:nvPr/>
          </p:nvCxnSpPr>
          <p:spPr bwMode="auto">
            <a:xfrm flipH="1" flipV="1">
              <a:off x="3510" y="2307"/>
              <a:ext cx="114" cy="141"/>
            </a:xfrm>
            <a:prstGeom prst="straightConnector1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</p:cxnSp>
      </p:grp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7162800" y="4632854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103" name="Group 80"/>
          <p:cNvGrpSpPr>
            <a:grpSpLocks/>
          </p:cNvGrpSpPr>
          <p:nvPr/>
        </p:nvGrpSpPr>
        <p:grpSpPr bwMode="auto">
          <a:xfrm>
            <a:off x="1828800" y="4237568"/>
            <a:ext cx="3810000" cy="304804"/>
            <a:chOff x="1066800" y="3490914"/>
            <a:chExt cx="3810000" cy="304800"/>
          </a:xfrm>
        </p:grpSpPr>
        <p:sp>
          <p:nvSpPr>
            <p:cNvPr id="104" name="AutoShape 4"/>
            <p:cNvSpPr>
              <a:spLocks noChangeArrowheads="1"/>
            </p:cNvSpPr>
            <p:nvPr/>
          </p:nvSpPr>
          <p:spPr bwMode="auto">
            <a:xfrm>
              <a:off x="1066800" y="3490914"/>
              <a:ext cx="1905000" cy="304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fr-FR" sz="1600" b="1" dirty="0" err="1" smtClean="0">
                  <a:solidFill>
                    <a:srgbClr val="000000"/>
                  </a:solidFill>
                </a:rPr>
                <a:t>foo</a:t>
              </a:r>
              <a:r>
                <a:rPr lang="fr-FR" sz="1600" b="1" dirty="0" smtClean="0">
                  <a:solidFill>
                    <a:srgbClr val="000000"/>
                  </a:solidFill>
                </a:rPr>
                <a:t> </a:t>
              </a:r>
              <a:r>
                <a:rPr lang="fr-FR" sz="1600" b="1" dirty="0">
                  <a:solidFill>
                    <a:srgbClr val="000000"/>
                  </a:solidFill>
                </a:rPr>
                <a:t>= </a:t>
              </a:r>
              <a:r>
                <a:rPr lang="fr-FR" sz="1600" b="1" dirty="0" err="1" smtClean="0">
                  <a:solidFill>
                    <a:srgbClr val="000000"/>
                  </a:solidFill>
                </a:rPr>
                <a:t>beta.bar</a:t>
              </a:r>
              <a:r>
                <a:rPr lang="fr-FR" sz="1600" b="1" dirty="0" smtClean="0">
                  <a:solidFill>
                    <a:srgbClr val="000000"/>
                  </a:solidFill>
                </a:rPr>
                <a:t>(p)</a:t>
              </a:r>
              <a:endParaRPr lang="fr-FR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105" name="Straight Arrow Connector 73"/>
            <p:cNvCxnSpPr>
              <a:cxnSpLocks noChangeShapeType="1"/>
              <a:stCxn id="104" idx="3"/>
            </p:cNvCxnSpPr>
            <p:nvPr/>
          </p:nvCxnSpPr>
          <p:spPr bwMode="auto">
            <a:xfrm flipV="1">
              <a:off x="2971800" y="3520546"/>
              <a:ext cx="1905000" cy="1227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sp>
        <p:nvSpPr>
          <p:cNvPr id="106" name="Oval 105"/>
          <p:cNvSpPr>
            <a:spLocks noChangeArrowheads="1"/>
          </p:cNvSpPr>
          <p:nvPr/>
        </p:nvSpPr>
        <p:spPr bwMode="auto">
          <a:xfrm>
            <a:off x="6324600" y="4709054"/>
            <a:ext cx="3048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FF00"/>
            </a:solidFill>
            <a:round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7" name="AutoShape 4"/>
          <p:cNvSpPr>
            <a:spLocks noChangeArrowheads="1"/>
          </p:cNvSpPr>
          <p:nvPr/>
        </p:nvSpPr>
        <p:spPr bwMode="auto">
          <a:xfrm>
            <a:off x="1828800" y="42375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foo</a:t>
            </a:r>
            <a:r>
              <a:rPr lang="fr-FR" sz="1600" b="1" dirty="0" err="1" smtClean="0"/>
              <a:t>.getval</a:t>
            </a:r>
            <a:r>
              <a:rPr lang="fr-FR" sz="1600" b="1" dirty="0"/>
              <a:t>( )</a:t>
            </a:r>
          </a:p>
        </p:txBody>
      </p:sp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1828800" y="4237567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foo</a:t>
            </a:r>
            <a:r>
              <a:rPr lang="fr-FR" sz="1600" b="1" dirty="0" err="1" smtClean="0"/>
              <a:t>.</a:t>
            </a:r>
            <a:r>
              <a:rPr lang="fr-FR" sz="1600" b="1" dirty="0" err="1" smtClean="0">
                <a:solidFill>
                  <a:srgbClr val="FF0000"/>
                </a:solidFill>
              </a:rPr>
              <a:t>getval</a:t>
            </a:r>
            <a:r>
              <a:rPr lang="fr-FR" sz="1600" b="1" dirty="0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1841500" y="4256618"/>
            <a:ext cx="1905000" cy="3048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/>
              <a:t>foo.getval</a:t>
            </a:r>
            <a:r>
              <a:rPr lang="fr-FR" sz="1600" b="1" dirty="0" smtClean="0"/>
              <a:t>( )</a:t>
            </a:r>
            <a:endParaRPr lang="fr-FR" sz="1600" b="1" dirty="0"/>
          </a:p>
        </p:txBody>
      </p:sp>
      <p:sp>
        <p:nvSpPr>
          <p:cNvPr id="111" name="Rectangle 110"/>
          <p:cNvSpPr/>
          <p:nvPr/>
        </p:nvSpPr>
        <p:spPr>
          <a:xfrm>
            <a:off x="584558" y="6399390"/>
            <a:ext cx="70317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400" dirty="0" err="1" smtClean="0">
                <a:solidFill>
                  <a:schemeClr val="tx2"/>
                </a:solidFill>
              </a:rPr>
              <a:t>Caromel</a:t>
            </a:r>
            <a:r>
              <a:rPr kumimoji="1" lang="en-US" sz="1400" dirty="0" smtClean="0">
                <a:solidFill>
                  <a:schemeClr val="tx2"/>
                </a:solidFill>
              </a:rPr>
              <a:t>, D., </a:t>
            </a:r>
            <a:r>
              <a:rPr kumimoji="1" lang="en-US" sz="1400" dirty="0" err="1" smtClean="0">
                <a:solidFill>
                  <a:schemeClr val="tx2"/>
                </a:solidFill>
              </a:rPr>
              <a:t>Henrio</a:t>
            </a:r>
            <a:r>
              <a:rPr kumimoji="1" lang="en-US" sz="1400" dirty="0" smtClean="0">
                <a:solidFill>
                  <a:schemeClr val="tx2"/>
                </a:solidFill>
              </a:rPr>
              <a:t>, L.: A Theory of Distributed Object. Springer-</a:t>
            </a:r>
            <a:r>
              <a:rPr kumimoji="1" lang="en-US" sz="1400" dirty="0" err="1" smtClean="0">
                <a:solidFill>
                  <a:schemeClr val="tx2"/>
                </a:solidFill>
              </a:rPr>
              <a:t>Verlag</a:t>
            </a:r>
            <a:r>
              <a:rPr kumimoji="1" lang="en-US" sz="1400" dirty="0" smtClean="0">
                <a:solidFill>
                  <a:schemeClr val="tx2"/>
                </a:solidFill>
              </a:rPr>
              <a:t> (2005)</a:t>
            </a:r>
            <a:endParaRPr kumimoji="1" lang="en-GB" sz="1400" dirty="0" smtClean="0">
              <a:solidFill>
                <a:schemeClr val="tx2"/>
              </a:solidFill>
            </a:endParaRPr>
          </a:p>
        </p:txBody>
      </p:sp>
      <p:grpSp>
        <p:nvGrpSpPr>
          <p:cNvPr id="64" name="Group 71"/>
          <p:cNvGrpSpPr>
            <a:grpSpLocks/>
          </p:cNvGrpSpPr>
          <p:nvPr/>
        </p:nvGrpSpPr>
        <p:grpSpPr bwMode="auto">
          <a:xfrm>
            <a:off x="5867400" y="3350155"/>
            <a:ext cx="1085850" cy="1295400"/>
            <a:chOff x="3168" y="1632"/>
            <a:chExt cx="684" cy="816"/>
          </a:xfrm>
          <a:solidFill>
            <a:srgbClr val="FFCCCC"/>
          </a:solidFill>
        </p:grpSpPr>
        <p:sp>
          <p:nvSpPr>
            <p:cNvPr id="67" name="Oval 14"/>
            <p:cNvSpPr>
              <a:spLocks noChangeArrowheads="1"/>
            </p:cNvSpPr>
            <p:nvPr/>
          </p:nvSpPr>
          <p:spPr bwMode="auto">
            <a:xfrm>
              <a:off x="3168" y="1632"/>
              <a:ext cx="684" cy="675"/>
            </a:xfrm>
            <a:prstGeom prst="ellipse">
              <a:avLst/>
            </a:prstGeom>
            <a:grpFill/>
            <a:ln w="19050">
              <a:solidFill>
                <a:schemeClr val="accent6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GB" b="1" dirty="0" smtClean="0"/>
                <a:t>Result</a:t>
              </a:r>
              <a:endParaRPr lang="en-GB" b="1" dirty="0"/>
            </a:p>
          </p:txBody>
        </p:sp>
        <p:cxnSp>
          <p:nvCxnSpPr>
            <p:cNvPr id="81" name="AutoShape 25"/>
            <p:cNvCxnSpPr>
              <a:cxnSpLocks noChangeShapeType="1"/>
              <a:endCxn id="67" idx="4"/>
            </p:cNvCxnSpPr>
            <p:nvPr/>
          </p:nvCxnSpPr>
          <p:spPr bwMode="auto">
            <a:xfrm flipH="1" flipV="1">
              <a:off x="3510" y="2307"/>
              <a:ext cx="114" cy="141"/>
            </a:xfrm>
            <a:prstGeom prst="straightConnector1">
              <a:avLst/>
            </a:prstGeom>
            <a:grpFill/>
            <a:ln w="9525">
              <a:solidFill>
                <a:schemeClr val="accent6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30930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82 0.00232 L -0.44271 -0.0588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94" y="-30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7" grpId="0" animBg="1"/>
      <p:bldP spid="87" grpId="1" animBg="1"/>
      <p:bldP spid="88" grpId="0"/>
      <p:bldP spid="88" grpId="1"/>
      <p:bldP spid="106" grpId="0" animBg="1"/>
      <p:bldP spid="106" grpId="1" animBg="1"/>
      <p:bldP spid="107" grpId="0" animBg="1"/>
      <p:bldP spid="109" grpId="0" animBg="1"/>
      <p:bldP spid="1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ASP/</a:t>
            </a:r>
            <a:r>
              <a:rPr lang="fr-FR" dirty="0" err="1" smtClean="0"/>
              <a:t>ProActive</a:t>
            </a:r>
            <a:r>
              <a:rPr lang="fr-FR" dirty="0" smtClean="0"/>
              <a:t> </a:t>
            </a:r>
            <a:r>
              <a:rPr lang="fr-FR" dirty="0" err="1" smtClean="0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/>
              <a:t>Active and Passive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fr-FR" dirty="0" err="1"/>
              <a:t>Request</a:t>
            </a:r>
            <a:r>
              <a:rPr lang="fr-FR" dirty="0"/>
              <a:t> queue (FIFO)</a:t>
            </a:r>
          </a:p>
          <a:p>
            <a:r>
              <a:rPr lang="en-GB" dirty="0"/>
              <a:t>Implicit transparent futures </a:t>
            </a:r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kinds</a:t>
            </a:r>
            <a:r>
              <a:rPr lang="fr-FR" dirty="0"/>
              <a:t> of </a:t>
            </a:r>
            <a:r>
              <a:rPr lang="fr-FR" dirty="0" err="1"/>
              <a:t>shared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: Active </a:t>
            </a:r>
            <a:r>
              <a:rPr lang="fr-FR" dirty="0" err="1"/>
              <a:t>objects</a:t>
            </a:r>
            <a:r>
              <a:rPr lang="fr-FR" dirty="0"/>
              <a:t> and Futures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19E299-33DF-934B-9D4C-0006A25EE43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17" name="AutoShape 14"/>
          <p:cNvCxnSpPr>
            <a:cxnSpLocks noChangeShapeType="1"/>
            <a:stCxn id="12" idx="0"/>
            <a:endCxn id="13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13" idx="7"/>
            <a:endCxn id="22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6"/>
          <p:cNvCxnSpPr>
            <a:cxnSpLocks noChangeShapeType="1"/>
            <a:stCxn id="11" idx="0"/>
            <a:endCxn id="22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17"/>
          <p:cNvCxnSpPr>
            <a:cxnSpLocks noChangeShapeType="1"/>
            <a:stCxn id="12" idx="7"/>
            <a:endCxn id="11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" name="AutoShape 21"/>
          <p:cNvCxnSpPr>
            <a:cxnSpLocks noChangeShapeType="1"/>
            <a:stCxn id="22" idx="6"/>
            <a:endCxn id="23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5765800" y="28956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26" name="Oval 23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9" name="AutoShape 26"/>
            <p:cNvCxnSpPr>
              <a:cxnSpLocks noChangeShapeType="1"/>
              <a:stCxn id="27" idx="0"/>
              <a:endCxn id="28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7"/>
            <p:cNvCxnSpPr>
              <a:cxnSpLocks noChangeShapeType="1"/>
              <a:stCxn id="28" idx="7"/>
              <a:endCxn id="33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8"/>
            <p:cNvCxnSpPr>
              <a:cxnSpLocks noChangeShapeType="1"/>
              <a:stCxn id="26" idx="0"/>
              <a:endCxn id="33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29"/>
            <p:cNvCxnSpPr>
              <a:cxnSpLocks noChangeShapeType="1"/>
              <a:stCxn id="27" idx="7"/>
              <a:endCxn id="26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34" name="Group 31"/>
          <p:cNvGrpSpPr>
            <a:grpSpLocks/>
          </p:cNvGrpSpPr>
          <p:nvPr/>
        </p:nvGrpSpPr>
        <p:grpSpPr bwMode="auto">
          <a:xfrm>
            <a:off x="1955800" y="29718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8" name="AutoShape 35"/>
            <p:cNvCxnSpPr>
              <a:cxnSpLocks noChangeShapeType="1"/>
              <a:stCxn id="36" idx="0"/>
              <a:endCxn id="37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6"/>
            <p:cNvCxnSpPr>
              <a:cxnSpLocks noChangeShapeType="1"/>
              <a:stCxn id="37" idx="7"/>
              <a:endCxn id="42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37"/>
            <p:cNvCxnSpPr>
              <a:cxnSpLocks noChangeShapeType="1"/>
              <a:stCxn id="35" idx="0"/>
              <a:endCxn id="42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38"/>
            <p:cNvCxnSpPr>
              <a:cxnSpLocks noChangeShapeType="1"/>
              <a:stCxn id="36" idx="7"/>
              <a:endCxn id="35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3" name="Group 40"/>
          <p:cNvGrpSpPr>
            <a:grpSpLocks/>
          </p:cNvGrpSpPr>
          <p:nvPr/>
        </p:nvGrpSpPr>
        <p:grpSpPr bwMode="auto">
          <a:xfrm>
            <a:off x="3860800" y="2743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44" name="Oval 41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6" name="Oval 43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7" name="AutoShape 44"/>
            <p:cNvCxnSpPr>
              <a:cxnSpLocks noChangeShapeType="1"/>
              <a:stCxn id="45" idx="0"/>
              <a:endCxn id="46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45"/>
            <p:cNvCxnSpPr>
              <a:cxnSpLocks noChangeShapeType="1"/>
              <a:stCxn id="46" idx="7"/>
              <a:endCxn id="51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46"/>
            <p:cNvCxnSpPr>
              <a:cxnSpLocks noChangeShapeType="1"/>
              <a:stCxn id="44" idx="0"/>
              <a:endCxn id="51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7"/>
            <p:cNvCxnSpPr>
              <a:cxnSpLocks noChangeShapeType="1"/>
              <a:stCxn id="45" idx="7"/>
              <a:endCxn id="44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48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52" name="Group 49"/>
          <p:cNvGrpSpPr>
            <a:grpSpLocks/>
          </p:cNvGrpSpPr>
          <p:nvPr/>
        </p:nvGrpSpPr>
        <p:grpSpPr bwMode="auto">
          <a:xfrm>
            <a:off x="736600" y="3886200"/>
            <a:ext cx="609600" cy="571500"/>
            <a:chOff x="1440" y="1752"/>
            <a:chExt cx="576" cy="672"/>
          </a:xfrm>
          <a:solidFill>
            <a:srgbClr val="FFFFFF"/>
          </a:solidFill>
        </p:grpSpPr>
        <p:sp>
          <p:nvSpPr>
            <p:cNvPr id="53" name="Oval 50"/>
            <p:cNvSpPr>
              <a:spLocks noChangeArrowheads="1"/>
            </p:cNvSpPr>
            <p:nvPr/>
          </p:nvSpPr>
          <p:spPr bwMode="auto">
            <a:xfrm>
              <a:off x="1824" y="2136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51"/>
            <p:cNvSpPr>
              <a:spLocks noChangeArrowheads="1"/>
            </p:cNvSpPr>
            <p:nvPr/>
          </p:nvSpPr>
          <p:spPr bwMode="auto">
            <a:xfrm>
              <a:off x="1584" y="2328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5" name="Oval 52"/>
            <p:cNvSpPr>
              <a:spLocks noChangeArrowheads="1"/>
            </p:cNvSpPr>
            <p:nvPr/>
          </p:nvSpPr>
          <p:spPr bwMode="auto">
            <a:xfrm>
              <a:off x="1440" y="1944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6" name="AutoShape 53"/>
            <p:cNvCxnSpPr>
              <a:cxnSpLocks noChangeShapeType="1"/>
              <a:stCxn id="54" idx="0"/>
              <a:endCxn id="55" idx="4"/>
            </p:cNvCxnSpPr>
            <p:nvPr/>
          </p:nvCxnSpPr>
          <p:spPr bwMode="auto">
            <a:xfrm flipH="1" flipV="1">
              <a:off x="1536" y="2094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4"/>
            <p:cNvCxnSpPr>
              <a:cxnSpLocks noChangeShapeType="1"/>
              <a:stCxn id="55" idx="7"/>
              <a:endCxn id="60" idx="3"/>
            </p:cNvCxnSpPr>
            <p:nvPr/>
          </p:nvCxnSpPr>
          <p:spPr bwMode="auto">
            <a:xfrm flipV="1">
              <a:off x="1604" y="1881"/>
              <a:ext cx="200" cy="7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5"/>
            <p:cNvCxnSpPr>
              <a:cxnSpLocks noChangeShapeType="1"/>
              <a:stCxn id="53" idx="0"/>
              <a:endCxn id="60" idx="5"/>
            </p:cNvCxnSpPr>
            <p:nvPr/>
          </p:nvCxnSpPr>
          <p:spPr bwMode="auto">
            <a:xfrm flipV="1">
              <a:off x="1920" y="1881"/>
              <a:ext cx="20" cy="249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6"/>
            <p:cNvCxnSpPr>
              <a:cxnSpLocks noChangeShapeType="1"/>
              <a:stCxn id="54" idx="7"/>
              <a:endCxn id="53" idx="3"/>
            </p:cNvCxnSpPr>
            <p:nvPr/>
          </p:nvCxnSpPr>
          <p:spPr bwMode="auto">
            <a:xfrm flipV="1">
              <a:off x="1748" y="2224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Oval 57"/>
            <p:cNvSpPr>
              <a:spLocks noChangeArrowheads="1"/>
            </p:cNvSpPr>
            <p:nvPr/>
          </p:nvSpPr>
          <p:spPr bwMode="auto">
            <a:xfrm>
              <a:off x="1776" y="1752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1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62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63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5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66" name="AutoShape 63"/>
            <p:cNvCxnSpPr>
              <a:cxnSpLocks noChangeShapeType="1"/>
              <a:stCxn id="64" idx="0"/>
              <a:endCxn id="65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64"/>
            <p:cNvCxnSpPr>
              <a:cxnSpLocks noChangeShapeType="1"/>
              <a:stCxn id="65" idx="7"/>
              <a:endCxn id="70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65"/>
            <p:cNvCxnSpPr>
              <a:cxnSpLocks noChangeShapeType="1"/>
              <a:stCxn id="63" idx="0"/>
              <a:endCxn id="70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66"/>
            <p:cNvCxnSpPr>
              <a:cxnSpLocks noChangeShapeType="1"/>
              <a:stCxn id="64" idx="7"/>
              <a:endCxn id="63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71" name="AutoShape 68"/>
            <p:cNvCxnSpPr>
              <a:cxnSpLocks noChangeShapeType="1"/>
              <a:stCxn id="61" idx="0"/>
              <a:endCxn id="64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69"/>
            <p:cNvCxnSpPr>
              <a:cxnSpLocks noChangeShapeType="1"/>
              <a:stCxn id="70" idx="6"/>
              <a:endCxn id="23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3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sp>
        <p:nvSpPr>
          <p:cNvPr id="75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6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>
                <a:solidFill>
                  <a:srgbClr val="000000"/>
                </a:solidFill>
              </a:rPr>
              <a:t>beta.foo(b)</a:t>
            </a:r>
          </a:p>
        </p:txBody>
      </p:sp>
      <p:cxnSp>
        <p:nvCxnSpPr>
          <p:cNvPr id="77" name="AutoShape 74"/>
          <p:cNvCxnSpPr>
            <a:cxnSpLocks noChangeShapeType="1"/>
            <a:stCxn id="75" idx="6"/>
            <a:endCxn id="12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75"/>
          <p:cNvCxnSpPr>
            <a:cxnSpLocks noChangeShapeType="1"/>
            <a:stCxn id="75" idx="0"/>
            <a:endCxn id="23" idx="1"/>
          </p:cNvCxnSpPr>
          <p:nvPr/>
        </p:nvCxnSpPr>
        <p:spPr bwMode="auto">
          <a:xfrm rot="10800000" flipH="1">
            <a:off x="1574800" y="3629025"/>
            <a:ext cx="4824413" cy="1781175"/>
          </a:xfrm>
          <a:prstGeom prst="curvedConnector4">
            <a:avLst>
              <a:gd name="adj1" fmla="val -4736"/>
              <a:gd name="adj2" fmla="val 115509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80" name="AutoShape 79"/>
          <p:cNvCxnSpPr>
            <a:cxnSpLocks noChangeShapeType="1"/>
            <a:stCxn id="79" idx="0"/>
            <a:endCxn id="12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7" name="Rectangle à coins arrondis 96"/>
          <p:cNvSpPr/>
          <p:nvPr/>
        </p:nvSpPr>
        <p:spPr bwMode="auto">
          <a:xfrm>
            <a:off x="3035302" y="6132286"/>
            <a:ext cx="2870196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  <p:grpSp>
        <p:nvGrpSpPr>
          <p:cNvPr id="98" name="Grouper 97"/>
          <p:cNvGrpSpPr/>
          <p:nvPr/>
        </p:nvGrpSpPr>
        <p:grpSpPr>
          <a:xfrm>
            <a:off x="2014411" y="4777229"/>
            <a:ext cx="5719889" cy="1893535"/>
            <a:chOff x="1981200" y="2270050"/>
            <a:chExt cx="5719889" cy="2378149"/>
          </a:xfrm>
        </p:grpSpPr>
        <p:sp>
          <p:nvSpPr>
            <p:cNvPr id="99" name="Rectangle 98"/>
            <p:cNvSpPr/>
            <p:nvPr/>
          </p:nvSpPr>
          <p:spPr>
            <a:xfrm>
              <a:off x="1981200" y="2270050"/>
              <a:ext cx="5719889" cy="2362200"/>
            </a:xfrm>
            <a:prstGeom prst="rect">
              <a:avLst/>
            </a:prstGeom>
            <a:solidFill>
              <a:schemeClr val="bg1"/>
            </a:solidFill>
            <a:effectLst>
              <a:outerShdw blurRad="63500" dist="254000" dir="7920000" sx="102000" sy="102000" algn="tl" rotWithShape="0">
                <a:srgbClr val="000000">
                  <a:alpha val="41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Content Placeholder 2"/>
            <p:cNvSpPr txBox="1">
              <a:spLocks/>
            </p:cNvSpPr>
            <p:nvPr/>
          </p:nvSpPr>
          <p:spPr>
            <a:xfrm>
              <a:off x="2142744" y="2392363"/>
              <a:ext cx="5267706" cy="2255836"/>
            </a:xfrm>
            <a:prstGeom prst="rect">
              <a:avLst/>
            </a:prstGeom>
          </p:spPr>
          <p:txBody>
            <a:bodyPr>
              <a:normAutofit fontScale="92500" lnSpcReduction="10000"/>
            </a:bodyPr>
            <a:lstStyle/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A beta = </a:t>
              </a:r>
              <a:r>
                <a:rPr lang="en-GB" sz="2800" dirty="0" err="1" smtClean="0"/>
                <a:t>newActive</a:t>
              </a:r>
              <a:r>
                <a:rPr lang="en-GB" sz="2800" dirty="0" smtClean="0"/>
                <a:t> </a:t>
              </a:r>
              <a:r>
                <a:rPr lang="en-GB" sz="2800" dirty="0" smtClean="0"/>
                <a:t>(“A”, …);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V </a:t>
              </a:r>
              <a:r>
                <a:rPr lang="en-GB" sz="2800" dirty="0" smtClean="0"/>
                <a:t>result = </a:t>
              </a:r>
              <a:r>
                <a:rPr lang="en-GB" sz="2800" dirty="0" err="1" smtClean="0"/>
                <a:t>beta.foo</a:t>
              </a:r>
              <a:r>
                <a:rPr lang="en-GB" sz="2800" dirty="0" smtClean="0"/>
                <a:t>(</a:t>
              </a:r>
              <a:r>
                <a:rPr lang="en-GB" sz="2800" i="1" dirty="0" smtClean="0"/>
                <a:t>b</a:t>
              </a:r>
              <a:r>
                <a:rPr lang="en-GB" sz="2800" dirty="0" smtClean="0"/>
                <a:t>)</a:t>
              </a:r>
              <a:r>
                <a:rPr lang="en-GB" sz="2800" dirty="0" smtClean="0"/>
                <a:t>;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…..</a:t>
              </a:r>
            </a:p>
            <a:p>
              <a:pPr marL="640080" marR="0" lvl="1" indent="-237744" algn="l" defTabSz="914400" rtl="0" eaLnBrk="1" fontAlgn="auto" latinLnBrk="0" hangingPunct="1">
                <a:lnSpc>
                  <a:spcPct val="100000"/>
                </a:lnSpc>
                <a:spcBef>
                  <a:spcPts val="55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  <a:defRPr/>
              </a:pPr>
              <a:r>
                <a:rPr lang="en-GB" sz="2800" dirty="0" smtClean="0"/>
                <a:t>result</a:t>
              </a: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</a:t>
              </a:r>
              <a:r>
                <a:rPr kumimoji="0" lang="en-GB" sz="28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getval</a:t>
              </a: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( )</a:t>
              </a:r>
              <a:r>
                <a:rPr kumimoji="0" lang="en-GB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;</a:t>
              </a:r>
              <a:endPara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77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ASP/</a:t>
            </a:r>
            <a:r>
              <a:rPr lang="fr-FR" dirty="0" err="1"/>
              <a:t>ProActive</a:t>
            </a:r>
            <a:r>
              <a:rPr lang="fr-FR" dirty="0"/>
              <a:t> </a:t>
            </a:r>
            <a:r>
              <a:rPr lang="fr-FR" dirty="0" err="1"/>
              <a:t>Principles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39738" y="1016000"/>
            <a:ext cx="8247062" cy="4851400"/>
          </a:xfrm>
        </p:spPr>
        <p:txBody>
          <a:bodyPr/>
          <a:lstStyle/>
          <a:p>
            <a:r>
              <a:rPr lang="fr-FR" dirty="0" smtClean="0"/>
              <a:t>Active and Passive </a:t>
            </a:r>
            <a:r>
              <a:rPr lang="fr-FR" dirty="0" err="1" smtClean="0"/>
              <a:t>objects</a:t>
            </a:r>
            <a:endParaRPr lang="fr-FR" dirty="0" smtClean="0"/>
          </a:p>
          <a:p>
            <a:r>
              <a:rPr lang="fr-FR" dirty="0" err="1" smtClean="0"/>
              <a:t>Request</a:t>
            </a:r>
            <a:r>
              <a:rPr lang="fr-FR" dirty="0" smtClean="0"/>
              <a:t> queue (FIFO)</a:t>
            </a:r>
          </a:p>
          <a:p>
            <a:r>
              <a:rPr lang="en-GB" dirty="0" smtClean="0"/>
              <a:t>Implicit </a:t>
            </a:r>
            <a:r>
              <a:rPr lang="en-GB" dirty="0"/>
              <a:t>transparent futures </a:t>
            </a:r>
          </a:p>
          <a:p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kinds</a:t>
            </a:r>
            <a:r>
              <a:rPr lang="fr-FR" dirty="0" smtClean="0"/>
              <a:t> of </a:t>
            </a:r>
            <a:r>
              <a:rPr lang="fr-FR" dirty="0" err="1" smtClean="0"/>
              <a:t>shared</a:t>
            </a:r>
            <a:r>
              <a:rPr lang="fr-FR" dirty="0" smtClean="0"/>
              <a:t> </a:t>
            </a:r>
            <a:r>
              <a:rPr lang="fr-FR" dirty="0" err="1" smtClean="0"/>
              <a:t>references</a:t>
            </a:r>
            <a:r>
              <a:rPr lang="fr-FR" dirty="0" smtClean="0"/>
              <a:t>: Active </a:t>
            </a:r>
            <a:r>
              <a:rPr lang="fr-FR" dirty="0" err="1" smtClean="0"/>
              <a:t>objects</a:t>
            </a:r>
            <a:r>
              <a:rPr lang="fr-FR" dirty="0" smtClean="0"/>
              <a:t> and Futures</a:t>
            </a:r>
            <a:endParaRPr lang="fr-FR" dirty="0"/>
          </a:p>
        </p:txBody>
      </p:sp>
      <p:sp>
        <p:nvSpPr>
          <p:cNvPr id="225" name="Text Box 49"/>
          <p:cNvSpPr txBox="1">
            <a:spLocks noChangeArrowheads="1"/>
          </p:cNvSpPr>
          <p:nvPr/>
        </p:nvSpPr>
        <p:spPr bwMode="auto">
          <a:xfrm>
            <a:off x="6303966" y="6375400"/>
            <a:ext cx="258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result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=</a:t>
            </a:r>
            <a:r>
              <a:rPr kumimoji="0" lang="fr-F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beta.foo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(b)</a:t>
            </a:r>
          </a:p>
        </p:txBody>
      </p:sp>
      <p:sp>
        <p:nvSpPr>
          <p:cNvPr id="230" name="AutoShape 2"/>
          <p:cNvSpPr>
            <a:spLocks noChangeArrowheads="1"/>
          </p:cNvSpPr>
          <p:nvPr/>
        </p:nvSpPr>
        <p:spPr bwMode="auto">
          <a:xfrm>
            <a:off x="660400" y="33909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1" name="AutoShape 3"/>
          <p:cNvSpPr>
            <a:spLocks noChangeArrowheads="1"/>
          </p:cNvSpPr>
          <p:nvPr/>
        </p:nvSpPr>
        <p:spPr bwMode="auto">
          <a:xfrm>
            <a:off x="5080000" y="3352800"/>
            <a:ext cx="3200400" cy="28194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2" name="Rectangle 4"/>
          <p:cNvSpPr>
            <a:spLocks noChangeArrowheads="1"/>
          </p:cNvSpPr>
          <p:nvPr/>
        </p:nvSpPr>
        <p:spPr bwMode="auto">
          <a:xfrm>
            <a:off x="5537200" y="5334000"/>
            <a:ext cx="14478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3" name="Rectangle 5"/>
          <p:cNvSpPr>
            <a:spLocks noChangeArrowheads="1"/>
          </p:cNvSpPr>
          <p:nvPr/>
        </p:nvSpPr>
        <p:spPr bwMode="auto">
          <a:xfrm>
            <a:off x="6070600" y="5334000"/>
            <a:ext cx="422275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4" name="Rectangle 6"/>
          <p:cNvSpPr>
            <a:spLocks noChangeArrowheads="1"/>
          </p:cNvSpPr>
          <p:nvPr/>
        </p:nvSpPr>
        <p:spPr bwMode="auto">
          <a:xfrm>
            <a:off x="1041400" y="5715000"/>
            <a:ext cx="2286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fr-FR" b="1"/>
          </a:p>
        </p:txBody>
      </p:sp>
      <p:sp>
        <p:nvSpPr>
          <p:cNvPr id="235" name="Rectangle 7"/>
          <p:cNvSpPr>
            <a:spLocks noChangeArrowheads="1"/>
          </p:cNvSpPr>
          <p:nvPr/>
        </p:nvSpPr>
        <p:spPr bwMode="auto">
          <a:xfrm>
            <a:off x="2108200" y="5715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6" name="Oval 8"/>
          <p:cNvSpPr>
            <a:spLocks noChangeArrowheads="1"/>
          </p:cNvSpPr>
          <p:nvPr/>
        </p:nvSpPr>
        <p:spPr bwMode="auto">
          <a:xfrm>
            <a:off x="2794000" y="46863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7" name="Oval 9"/>
          <p:cNvSpPr>
            <a:spLocks noChangeArrowheads="1"/>
          </p:cNvSpPr>
          <p:nvPr/>
        </p:nvSpPr>
        <p:spPr bwMode="auto">
          <a:xfrm>
            <a:off x="2413000" y="49911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8" name="Oval 10"/>
          <p:cNvSpPr>
            <a:spLocks noChangeArrowheads="1"/>
          </p:cNvSpPr>
          <p:nvPr/>
        </p:nvSpPr>
        <p:spPr bwMode="auto">
          <a:xfrm>
            <a:off x="2184400" y="43815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9" name="Line 11"/>
          <p:cNvSpPr>
            <a:spLocks noChangeShapeType="1"/>
          </p:cNvSpPr>
          <p:nvPr/>
        </p:nvSpPr>
        <p:spPr bwMode="auto">
          <a:xfrm>
            <a:off x="2489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0" name="Line 12"/>
          <p:cNvSpPr>
            <a:spLocks noChangeShapeType="1"/>
          </p:cNvSpPr>
          <p:nvPr/>
        </p:nvSpPr>
        <p:spPr bwMode="auto">
          <a:xfrm>
            <a:off x="13462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241" name="Line 13"/>
          <p:cNvSpPr>
            <a:spLocks noChangeShapeType="1"/>
          </p:cNvSpPr>
          <p:nvPr/>
        </p:nvSpPr>
        <p:spPr bwMode="auto">
          <a:xfrm>
            <a:off x="2946400" y="571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2" name="AutoShape 14"/>
          <p:cNvCxnSpPr>
            <a:cxnSpLocks noChangeShapeType="1"/>
            <a:stCxn id="237" idx="0"/>
            <a:endCxn id="238" idx="4"/>
          </p:cNvCxnSpPr>
          <p:nvPr/>
        </p:nvCxnSpPr>
        <p:spPr bwMode="auto">
          <a:xfrm flipH="1" flipV="1">
            <a:off x="2336800" y="4619625"/>
            <a:ext cx="228600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3" name="AutoShape 15"/>
          <p:cNvCxnSpPr>
            <a:cxnSpLocks noChangeShapeType="1"/>
            <a:stCxn id="238" idx="7"/>
            <a:endCxn id="247" idx="3"/>
          </p:cNvCxnSpPr>
          <p:nvPr/>
        </p:nvCxnSpPr>
        <p:spPr bwMode="auto">
          <a:xfrm flipV="1">
            <a:off x="2444750" y="4281488"/>
            <a:ext cx="317500" cy="123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AutoShape 16"/>
          <p:cNvCxnSpPr>
            <a:cxnSpLocks noChangeShapeType="1"/>
            <a:stCxn id="236" idx="0"/>
            <a:endCxn id="247" idx="5"/>
          </p:cNvCxnSpPr>
          <p:nvPr/>
        </p:nvCxnSpPr>
        <p:spPr bwMode="auto">
          <a:xfrm flipV="1">
            <a:off x="2946400" y="4281488"/>
            <a:ext cx="317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AutoShape 17"/>
          <p:cNvCxnSpPr>
            <a:cxnSpLocks noChangeShapeType="1"/>
            <a:stCxn id="237" idx="7"/>
            <a:endCxn id="236" idx="3"/>
          </p:cNvCxnSpPr>
          <p:nvPr/>
        </p:nvCxnSpPr>
        <p:spPr bwMode="auto">
          <a:xfrm flipV="1">
            <a:off x="2673350" y="4826000"/>
            <a:ext cx="165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" name="Rectangle 18"/>
          <p:cNvSpPr>
            <a:spLocks noChangeArrowheads="1"/>
          </p:cNvSpPr>
          <p:nvPr/>
        </p:nvSpPr>
        <p:spPr bwMode="auto">
          <a:xfrm>
            <a:off x="1803400" y="5715000"/>
            <a:ext cx="304800" cy="304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F0118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7" name="Oval 19"/>
          <p:cNvSpPr>
            <a:spLocks noChangeArrowheads="1"/>
          </p:cNvSpPr>
          <p:nvPr/>
        </p:nvSpPr>
        <p:spPr bwMode="auto">
          <a:xfrm>
            <a:off x="2717800" y="4076700"/>
            <a:ext cx="304800" cy="2286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48" name="Oval 20"/>
          <p:cNvSpPr>
            <a:spLocks noChangeArrowheads="1"/>
          </p:cNvSpPr>
          <p:nvPr/>
        </p:nvSpPr>
        <p:spPr bwMode="auto">
          <a:xfrm>
            <a:off x="6299200" y="3581400"/>
            <a:ext cx="685800" cy="4572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49" name="AutoShape 21"/>
          <p:cNvCxnSpPr>
            <a:cxnSpLocks noChangeShapeType="1"/>
            <a:stCxn id="247" idx="6"/>
            <a:endCxn id="248" idx="2"/>
          </p:cNvCxnSpPr>
          <p:nvPr/>
        </p:nvCxnSpPr>
        <p:spPr bwMode="auto">
          <a:xfrm flipV="1">
            <a:off x="3032125" y="3810000"/>
            <a:ext cx="3248025" cy="381000"/>
          </a:xfrm>
          <a:prstGeom prst="curvedConnector3">
            <a:avLst>
              <a:gd name="adj1" fmla="val 50148"/>
            </a:avLst>
          </a:prstGeom>
          <a:noFill/>
          <a:ln w="25400">
            <a:solidFill>
              <a:srgbClr val="FF0000"/>
            </a:solidFill>
            <a:round/>
            <a:headEnd type="none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9" name="Rectangle 58"/>
          <p:cNvSpPr>
            <a:spLocks noChangeArrowheads="1"/>
          </p:cNvSpPr>
          <p:nvPr/>
        </p:nvSpPr>
        <p:spPr bwMode="auto">
          <a:xfrm>
            <a:off x="6985000" y="53340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800" b="1"/>
              <a:t>foo</a:t>
            </a:r>
          </a:p>
        </p:txBody>
      </p:sp>
      <p:grpSp>
        <p:nvGrpSpPr>
          <p:cNvPr id="260" name="Group 59"/>
          <p:cNvGrpSpPr>
            <a:grpSpLocks/>
          </p:cNvGrpSpPr>
          <p:nvPr/>
        </p:nvGrpSpPr>
        <p:grpSpPr bwMode="auto">
          <a:xfrm>
            <a:off x="6985004" y="3810000"/>
            <a:ext cx="914400" cy="1524000"/>
            <a:chOff x="4368" y="1488"/>
            <a:chExt cx="576" cy="960"/>
          </a:xfrm>
          <a:solidFill>
            <a:srgbClr val="FFFFFF"/>
          </a:solidFill>
        </p:grpSpPr>
        <p:sp>
          <p:nvSpPr>
            <p:cNvPr id="261" name="Oval 60"/>
            <p:cNvSpPr>
              <a:spLocks noChangeArrowheads="1"/>
            </p:cNvSpPr>
            <p:nvPr/>
          </p:nvSpPr>
          <p:spPr bwMode="auto">
            <a:xfrm>
              <a:off x="4752" y="1920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2" name="Oval 61"/>
            <p:cNvSpPr>
              <a:spLocks noChangeArrowheads="1"/>
            </p:cNvSpPr>
            <p:nvPr/>
          </p:nvSpPr>
          <p:spPr bwMode="auto">
            <a:xfrm>
              <a:off x="4512" y="2112"/>
              <a:ext cx="192" cy="96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3" name="Oval 62"/>
            <p:cNvSpPr>
              <a:spLocks noChangeArrowheads="1"/>
            </p:cNvSpPr>
            <p:nvPr/>
          </p:nvSpPr>
          <p:spPr bwMode="auto">
            <a:xfrm>
              <a:off x="4368" y="172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4" name="AutoShape 63"/>
            <p:cNvCxnSpPr>
              <a:cxnSpLocks noChangeShapeType="1"/>
              <a:stCxn id="262" idx="0"/>
              <a:endCxn id="263" idx="4"/>
            </p:cNvCxnSpPr>
            <p:nvPr/>
          </p:nvCxnSpPr>
          <p:spPr bwMode="auto">
            <a:xfrm flipH="1" flipV="1">
              <a:off x="4464" y="1878"/>
              <a:ext cx="144" cy="228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AutoShape 64"/>
            <p:cNvCxnSpPr>
              <a:cxnSpLocks noChangeShapeType="1"/>
              <a:stCxn id="263" idx="7"/>
              <a:endCxn id="268" idx="3"/>
            </p:cNvCxnSpPr>
            <p:nvPr/>
          </p:nvCxnSpPr>
          <p:spPr bwMode="auto">
            <a:xfrm flipV="1">
              <a:off x="4532" y="1617"/>
              <a:ext cx="152" cy="126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AutoShape 65"/>
            <p:cNvCxnSpPr>
              <a:cxnSpLocks noChangeShapeType="1"/>
              <a:stCxn id="261" idx="0"/>
              <a:endCxn id="268" idx="5"/>
            </p:cNvCxnSpPr>
            <p:nvPr/>
          </p:nvCxnSpPr>
          <p:spPr bwMode="auto">
            <a:xfrm flipH="1" flipV="1">
              <a:off x="4820" y="1617"/>
              <a:ext cx="28" cy="297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AutoShape 66"/>
            <p:cNvCxnSpPr>
              <a:cxnSpLocks noChangeShapeType="1"/>
              <a:stCxn id="262" idx="7"/>
              <a:endCxn id="261" idx="3"/>
            </p:cNvCxnSpPr>
            <p:nvPr/>
          </p:nvCxnSpPr>
          <p:spPr bwMode="auto">
            <a:xfrm flipV="1">
              <a:off x="4676" y="2008"/>
              <a:ext cx="104" cy="112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8" name="Oval 67"/>
            <p:cNvSpPr>
              <a:spLocks noChangeArrowheads="1"/>
            </p:cNvSpPr>
            <p:nvPr/>
          </p:nvSpPr>
          <p:spPr bwMode="auto">
            <a:xfrm>
              <a:off x="4656" y="1488"/>
              <a:ext cx="192" cy="14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 type="none"/>
              <a:tailEnd type="triangle" w="lg" len="lg"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69" name="AutoShape 68"/>
            <p:cNvCxnSpPr>
              <a:cxnSpLocks noChangeShapeType="1"/>
              <a:stCxn id="259" idx="0"/>
              <a:endCxn id="262" idx="4"/>
            </p:cNvCxnSpPr>
            <p:nvPr/>
          </p:nvCxnSpPr>
          <p:spPr bwMode="auto">
            <a:xfrm flipV="1">
              <a:off x="4488" y="2208"/>
              <a:ext cx="120" cy="240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AutoShape 69"/>
            <p:cNvCxnSpPr>
              <a:cxnSpLocks noChangeShapeType="1"/>
              <a:stCxn id="268" idx="6"/>
              <a:endCxn id="248" idx="6"/>
            </p:cNvCxnSpPr>
            <p:nvPr/>
          </p:nvCxnSpPr>
          <p:spPr bwMode="auto">
            <a:xfrm flipH="1" flipV="1">
              <a:off x="4368" y="1488"/>
              <a:ext cx="480" cy="72"/>
            </a:xfrm>
            <a:prstGeom prst="curvedConnector5">
              <a:avLst>
                <a:gd name="adj1" fmla="val -30000"/>
                <a:gd name="adj2" fmla="val 277778"/>
                <a:gd name="adj3" fmla="val 70000"/>
              </a:avLst>
            </a:prstGeom>
            <a:grpFill/>
            <a:ln w="25400">
              <a:solidFill>
                <a:schemeClr val="accent2"/>
              </a:solidFill>
              <a:round/>
              <a:headEnd type="none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1" name="Text Box 70"/>
          <p:cNvSpPr txBox="1">
            <a:spLocks noChangeArrowheads="1"/>
          </p:cNvSpPr>
          <p:nvPr/>
        </p:nvSpPr>
        <p:spPr bwMode="auto">
          <a:xfrm>
            <a:off x="4851400" y="3352800"/>
            <a:ext cx="30956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>
                <a:latin typeface="Symbol" charset="0"/>
              </a:rPr>
              <a:t>b</a:t>
            </a:r>
            <a:endParaRPr lang="fr-FR" b="1"/>
          </a:p>
        </p:txBody>
      </p:sp>
      <p:sp>
        <p:nvSpPr>
          <p:cNvPr id="272" name="Freeform 72"/>
          <p:cNvSpPr>
            <a:spLocks/>
          </p:cNvSpPr>
          <p:nvPr/>
        </p:nvSpPr>
        <p:spPr bwMode="auto">
          <a:xfrm>
            <a:off x="1574800" y="5410200"/>
            <a:ext cx="1000125" cy="1588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73" name="AutoShape 73"/>
          <p:cNvSpPr>
            <a:spLocks noChangeArrowheads="1"/>
          </p:cNvSpPr>
          <p:nvPr/>
        </p:nvSpPr>
        <p:spPr bwMode="auto">
          <a:xfrm>
            <a:off x="1346200" y="53340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fr-FR" sz="1400" b="1" dirty="0" err="1" smtClean="0">
                <a:solidFill>
                  <a:srgbClr val="000000"/>
                </a:solidFill>
              </a:rPr>
              <a:t>beta.foo</a:t>
            </a:r>
            <a:r>
              <a:rPr lang="fr-FR" sz="1400" b="1" dirty="0" smtClean="0">
                <a:solidFill>
                  <a:srgbClr val="000000"/>
                </a:solidFill>
              </a:rPr>
              <a:t>(b)</a:t>
            </a:r>
            <a:endParaRPr lang="fr-FR" sz="1400" b="1" dirty="0">
              <a:solidFill>
                <a:srgbClr val="000000"/>
              </a:solidFill>
            </a:endParaRPr>
          </a:p>
        </p:txBody>
      </p:sp>
      <p:cxnSp>
        <p:nvCxnSpPr>
          <p:cNvPr id="274" name="AutoShape 74"/>
          <p:cNvCxnSpPr>
            <a:cxnSpLocks noChangeShapeType="1"/>
            <a:stCxn id="272" idx="6"/>
            <a:endCxn id="237" idx="4"/>
          </p:cNvCxnSpPr>
          <p:nvPr/>
        </p:nvCxnSpPr>
        <p:spPr bwMode="auto">
          <a:xfrm flipV="1">
            <a:off x="2457450" y="5153025"/>
            <a:ext cx="107950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Oval 78"/>
          <p:cNvSpPr>
            <a:spLocks noChangeArrowheads="1"/>
          </p:cNvSpPr>
          <p:nvPr/>
        </p:nvSpPr>
        <p:spPr bwMode="auto">
          <a:xfrm>
            <a:off x="3251200" y="5334000"/>
            <a:ext cx="304800" cy="1524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cxnSp>
        <p:nvCxnSpPr>
          <p:cNvPr id="277" name="AutoShape 79"/>
          <p:cNvCxnSpPr>
            <a:cxnSpLocks noChangeShapeType="1"/>
            <a:stCxn id="276" idx="0"/>
            <a:endCxn id="237" idx="6"/>
          </p:cNvCxnSpPr>
          <p:nvPr/>
        </p:nvCxnSpPr>
        <p:spPr bwMode="auto">
          <a:xfrm flipH="1" flipV="1">
            <a:off x="2727325" y="5067300"/>
            <a:ext cx="676275" cy="257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8" name="AutoShape 80"/>
          <p:cNvSpPr>
            <a:spLocks noChangeArrowheads="1"/>
          </p:cNvSpPr>
          <p:nvPr/>
        </p:nvSpPr>
        <p:spPr bwMode="auto">
          <a:xfrm>
            <a:off x="5613400" y="4876800"/>
            <a:ext cx="1447800" cy="228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fr-FR" sz="1400" b="1">
              <a:solidFill>
                <a:srgbClr val="000000"/>
              </a:solidFill>
            </a:endParaRPr>
          </a:p>
        </p:txBody>
      </p:sp>
      <p:sp>
        <p:nvSpPr>
          <p:cNvPr id="279" name="Oval 82"/>
          <p:cNvSpPr>
            <a:spLocks noChangeArrowheads="1"/>
          </p:cNvSpPr>
          <p:nvPr/>
        </p:nvSpPr>
        <p:spPr bwMode="auto">
          <a:xfrm>
            <a:off x="1803400" y="3886200"/>
            <a:ext cx="533400" cy="2286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EF0118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17" name="Group 39"/>
          <p:cNvGrpSpPr>
            <a:grpSpLocks/>
          </p:cNvGrpSpPr>
          <p:nvPr/>
        </p:nvGrpSpPr>
        <p:grpSpPr bwMode="auto">
          <a:xfrm>
            <a:off x="1346200" y="4352925"/>
            <a:ext cx="2146188875" cy="1600200"/>
            <a:chOff x="816" y="1824"/>
            <a:chExt cx="1351930" cy="1008"/>
          </a:xfrm>
        </p:grpSpPr>
        <p:sp>
          <p:nvSpPr>
            <p:cNvPr id="218" name="AutoShape 40"/>
            <p:cNvSpPr>
              <a:spLocks noChangeArrowheads="1"/>
            </p:cNvSpPr>
            <p:nvPr/>
          </p:nvSpPr>
          <p:spPr bwMode="auto">
            <a:xfrm>
              <a:off x="816" y="2448"/>
              <a:ext cx="912" cy="144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result</a:t>
              </a:r>
              <a:endParaRPr kumimoji="0" lang="fr-FR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AutoShape 41"/>
            <p:cNvSpPr>
              <a:spLocks noChangeArrowheads="1"/>
            </p:cNvSpPr>
            <p:nvPr/>
          </p:nvSpPr>
          <p:spPr bwMode="auto">
            <a:xfrm>
              <a:off x="864" y="1824"/>
              <a:ext cx="384" cy="286"/>
            </a:xfrm>
            <a:prstGeom prst="diamond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</a:t>
              </a:r>
            </a:p>
          </p:txBody>
        </p:sp>
        <p:cxnSp>
          <p:nvCxnSpPr>
            <p:cNvPr id="220" name="AutoShape 42"/>
            <p:cNvCxnSpPr>
              <a:cxnSpLocks noChangeShapeType="1"/>
              <a:endCxn id="219" idx="2"/>
            </p:cNvCxnSpPr>
            <p:nvPr/>
          </p:nvCxnSpPr>
          <p:spPr bwMode="auto">
            <a:xfrm flipH="1" flipV="1">
              <a:off x="1056" y="2110"/>
              <a:ext cx="1351690" cy="722"/>
            </a:xfrm>
            <a:prstGeom prst="straightConnector1">
              <a:avLst/>
            </a:prstGeom>
            <a:noFill/>
            <a:ln w="9525">
              <a:solidFill>
                <a:srgbClr val="C5BCF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2" name="Freeform 4"/>
          <p:cNvSpPr>
            <a:spLocks/>
          </p:cNvSpPr>
          <p:nvPr/>
        </p:nvSpPr>
        <p:spPr bwMode="auto">
          <a:xfrm>
            <a:off x="0" y="4657725"/>
            <a:ext cx="7124704" cy="2046061"/>
          </a:xfrm>
          <a:custGeom>
            <a:avLst/>
            <a:gdLst>
              <a:gd name="T0" fmla="*/ 2147483647 w 3771"/>
              <a:gd name="T1" fmla="*/ 0 h 1414"/>
              <a:gd name="T2" fmla="*/ 2147483647 w 3771"/>
              <a:gd name="T3" fmla="*/ 2147483647 h 1414"/>
              <a:gd name="T4" fmla="*/ 2147483647 w 3771"/>
              <a:gd name="T5" fmla="*/ 2147483647 h 1414"/>
              <a:gd name="T6" fmla="*/ 2147483647 w 3771"/>
              <a:gd name="T7" fmla="*/ 2147483647 h 1414"/>
              <a:gd name="T8" fmla="*/ 2147483647 w 3771"/>
              <a:gd name="T9" fmla="*/ 2147483647 h 1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71"/>
              <a:gd name="T16" fmla="*/ 0 h 1414"/>
              <a:gd name="T17" fmla="*/ 3771 w 3771"/>
              <a:gd name="T18" fmla="*/ 1414 h 14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71" h="1414">
                <a:moveTo>
                  <a:pt x="759" y="0"/>
                </a:moveTo>
                <a:cubicBezTo>
                  <a:pt x="654" y="74"/>
                  <a:pt x="171" y="231"/>
                  <a:pt x="127" y="444"/>
                </a:cubicBezTo>
                <a:cubicBezTo>
                  <a:pt x="83" y="657"/>
                  <a:pt x="0" y="1138"/>
                  <a:pt x="495" y="1276"/>
                </a:cubicBezTo>
                <a:cubicBezTo>
                  <a:pt x="990" y="1414"/>
                  <a:pt x="2553" y="1377"/>
                  <a:pt x="3099" y="1272"/>
                </a:cubicBezTo>
                <a:cubicBezTo>
                  <a:pt x="3645" y="1167"/>
                  <a:pt x="3659" y="752"/>
                  <a:pt x="3771" y="648"/>
                </a:cubicBezTo>
              </a:path>
            </a:pathLst>
          </a:custGeom>
          <a:noFill/>
          <a:ln w="38100" cmpd="sng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Text Box 71"/>
          <p:cNvSpPr txBox="1">
            <a:spLocks noChangeArrowheads="1"/>
          </p:cNvSpPr>
          <p:nvPr/>
        </p:nvSpPr>
        <p:spPr bwMode="auto">
          <a:xfrm>
            <a:off x="584200" y="3200400"/>
            <a:ext cx="328613" cy="366713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fr-FR" sz="1800" b="1" dirty="0">
                <a:latin typeface="Symbol" charset="0"/>
              </a:rPr>
              <a:t>a</a:t>
            </a:r>
            <a:endParaRPr lang="fr-FR" b="1" dirty="0"/>
          </a:p>
        </p:txBody>
      </p:sp>
      <p:cxnSp>
        <p:nvCxnSpPr>
          <p:cNvPr id="281" name="AutoShape 79"/>
          <p:cNvCxnSpPr>
            <a:cxnSpLocks noChangeShapeType="1"/>
          </p:cNvCxnSpPr>
          <p:nvPr/>
        </p:nvCxnSpPr>
        <p:spPr bwMode="auto">
          <a:xfrm flipH="1" flipV="1">
            <a:off x="1727200" y="4813300"/>
            <a:ext cx="190500" cy="596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" name="Rectangle à coins arrondis 285"/>
          <p:cNvSpPr/>
          <p:nvPr/>
        </p:nvSpPr>
        <p:spPr bwMode="auto">
          <a:xfrm>
            <a:off x="3035302" y="6132286"/>
            <a:ext cx="2870196" cy="571500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Request</a:t>
            </a:r>
            <a:r>
              <a:rPr lang="fr-FR" dirty="0" smtClean="0"/>
              <a:t> invocation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94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Class Futures</a:t>
            </a:r>
            <a:endParaRPr lang="en-GB" dirty="0"/>
          </a:p>
        </p:txBody>
      </p:sp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1828800" y="4648200"/>
            <a:ext cx="1905000" cy="1447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6" name="Freeform 2"/>
          <p:cNvSpPr>
            <a:spLocks/>
          </p:cNvSpPr>
          <p:nvPr/>
        </p:nvSpPr>
        <p:spPr bwMode="auto">
          <a:xfrm flipV="1">
            <a:off x="2209800" y="3505200"/>
            <a:ext cx="1563688" cy="76200"/>
          </a:xfrm>
          <a:custGeom>
            <a:avLst/>
            <a:gdLst>
              <a:gd name="T0" fmla="*/ 0 w 630"/>
              <a:gd name="T1" fmla="*/ 0 h 1"/>
              <a:gd name="T2" fmla="*/ 2147483647 w 630"/>
              <a:gd name="T3" fmla="*/ 0 h 1"/>
              <a:gd name="T4" fmla="*/ 2147483647 w 630"/>
              <a:gd name="T5" fmla="*/ 0 h 1"/>
              <a:gd name="T6" fmla="*/ 2147483647 w 630"/>
              <a:gd name="T7" fmla="*/ 0 h 1"/>
              <a:gd name="T8" fmla="*/ 2147483647 w 630"/>
              <a:gd name="T9" fmla="*/ 0 h 1"/>
              <a:gd name="T10" fmla="*/ 2147483647 w 630"/>
              <a:gd name="T11" fmla="*/ 0 h 1"/>
              <a:gd name="T12" fmla="*/ 2147483647 w 630"/>
              <a:gd name="T13" fmla="*/ 0 h 1"/>
              <a:gd name="T14" fmla="*/ 2147483647 w 630"/>
              <a:gd name="T15" fmla="*/ 0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30"/>
              <a:gd name="T25" fmla="*/ 0 h 1"/>
              <a:gd name="T26" fmla="*/ 630 w 630"/>
              <a:gd name="T27" fmla="*/ 1 h 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30" h="1">
                <a:moveTo>
                  <a:pt x="0" y="0"/>
                </a:moveTo>
                <a:lnTo>
                  <a:pt x="84" y="0"/>
                </a:lnTo>
                <a:lnTo>
                  <a:pt x="188" y="0"/>
                </a:lnTo>
                <a:lnTo>
                  <a:pt x="276" y="0"/>
                </a:lnTo>
                <a:lnTo>
                  <a:pt x="364" y="0"/>
                </a:lnTo>
                <a:lnTo>
                  <a:pt x="464" y="0"/>
                </a:lnTo>
                <a:lnTo>
                  <a:pt x="556" y="0"/>
                </a:lnTo>
                <a:lnTo>
                  <a:pt x="630" y="0"/>
                </a:lnTo>
              </a:path>
            </a:pathLst>
          </a:custGeom>
          <a:solidFill>
            <a:srgbClr val="C9CEE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71600" y="1524000"/>
            <a:ext cx="3200400" cy="25908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57400" y="3429000"/>
            <a:ext cx="1981200" cy="228600"/>
          </a:xfrm>
          <a:prstGeom prst="roundRect">
            <a:avLst>
              <a:gd name="adj" fmla="val 50000"/>
            </a:avLst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fr-FR" sz="1600" b="1" dirty="0" err="1" smtClean="0">
                <a:solidFill>
                  <a:srgbClr val="000000"/>
                </a:solidFill>
              </a:rPr>
              <a:t>delta.snd</a:t>
            </a:r>
            <a:r>
              <a:rPr lang="fr-FR" sz="1600" b="1" dirty="0" smtClean="0">
                <a:solidFill>
                  <a:srgbClr val="000000"/>
                </a:solidFill>
              </a:rPr>
              <a:t>(</a:t>
            </a:r>
            <a:r>
              <a:rPr lang="fr-FR" sz="1600" b="1" dirty="0" err="1" smtClean="0">
                <a:solidFill>
                  <a:srgbClr val="000000"/>
                </a:solidFill>
              </a:rPr>
              <a:t>result</a:t>
            </a:r>
            <a:r>
              <a:rPr lang="fr-FR" sz="1600" b="1" dirty="0" smtClean="0">
                <a:solidFill>
                  <a:srgbClr val="000000"/>
                </a:solidFill>
              </a:rPr>
              <a:t>)</a:t>
            </a:r>
            <a:endParaRPr lang="fr-FR" sz="1600" b="1" dirty="0">
              <a:solidFill>
                <a:srgbClr val="000000"/>
              </a:solidFill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715000" y="1371600"/>
            <a:ext cx="3200400" cy="28194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629400" y="3733800"/>
            <a:ext cx="1447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9400" y="3733800"/>
            <a:ext cx="533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7162800" y="3733800"/>
            <a:ext cx="422275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29238" y="1447800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b</a:t>
            </a:r>
            <a:endParaRPr lang="fr-FR" sz="2400" b="1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219200" y="12192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latin typeface="Symbol" charset="2"/>
              </a:rPr>
              <a:t>a</a:t>
            </a:r>
            <a:endParaRPr lang="fr-FR" sz="2400" b="1" dirty="0"/>
          </a:p>
        </p:txBody>
      </p:sp>
      <p:grpSp>
        <p:nvGrpSpPr>
          <p:cNvPr id="17" name="Group 26"/>
          <p:cNvGrpSpPr>
            <a:grpSpLocks/>
          </p:cNvGrpSpPr>
          <p:nvPr/>
        </p:nvGrpSpPr>
        <p:grpSpPr bwMode="auto">
          <a:xfrm>
            <a:off x="1695450" y="2133600"/>
            <a:ext cx="742950" cy="609600"/>
            <a:chOff x="540" y="1440"/>
            <a:chExt cx="468" cy="384"/>
          </a:xfrm>
          <a:solidFill>
            <a:srgbClr val="C9CEE2"/>
          </a:solidFill>
        </p:grpSpPr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540" y="1440"/>
              <a:ext cx="468" cy="384"/>
            </a:xfrm>
            <a:prstGeom prst="diamond">
              <a:avLst/>
            </a:prstGeom>
            <a:grpFill/>
            <a:ln w="19050">
              <a:solidFill>
                <a:srgbClr val="080808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GB" sz="1400" b="1" dirty="0"/>
            </a:p>
          </p:txBody>
        </p:sp>
        <p:pic>
          <p:nvPicPr>
            <p:cNvPr id="19" name="Picture 26" descr="fooab"/>
            <p:cNvPicPr>
              <a:picLocks noChangeAspect="1" noChangeArrowheads="1"/>
            </p:cNvPicPr>
            <p:nvPr/>
          </p:nvPicPr>
          <p:blipFill rotWithShape="1">
            <a:blip r:embed="rId2"/>
            <a:srcRect r="84158"/>
            <a:stretch/>
          </p:blipFill>
          <p:spPr bwMode="auto">
            <a:xfrm>
              <a:off x="712" y="1584"/>
              <a:ext cx="48" cy="1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" name="Text Box 29"/>
          <p:cNvSpPr txBox="1">
            <a:spLocks noChangeArrowheads="1"/>
          </p:cNvSpPr>
          <p:nvPr/>
        </p:nvSpPr>
        <p:spPr bwMode="auto">
          <a:xfrm>
            <a:off x="1676400" y="4343400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>
                <a:latin typeface="Symbol" charset="2"/>
              </a:rPr>
              <a:t>d</a:t>
            </a:r>
            <a:endParaRPr lang="fr-FR" sz="2400" b="1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2133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2209800" y="5486400"/>
            <a:ext cx="6096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3" name="Oval 33"/>
          <p:cNvSpPr>
            <a:spLocks noChangeArrowheads="1"/>
          </p:cNvSpPr>
          <p:nvPr/>
        </p:nvSpPr>
        <p:spPr bwMode="auto">
          <a:xfrm>
            <a:off x="2514600" y="48006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4" name="Oval 34"/>
          <p:cNvSpPr>
            <a:spLocks noChangeArrowheads="1"/>
          </p:cNvSpPr>
          <p:nvPr/>
        </p:nvSpPr>
        <p:spPr bwMode="auto">
          <a:xfrm>
            <a:off x="2667000" y="4953000"/>
            <a:ext cx="152400" cy="76200"/>
          </a:xfrm>
          <a:prstGeom prst="ellipse">
            <a:avLst/>
          </a:prstGeom>
          <a:solidFill>
            <a:srgbClr val="C9CEE2"/>
          </a:solidFill>
          <a:ln w="19050">
            <a:solidFill>
              <a:srgbClr val="080808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2514600" y="3810000"/>
            <a:ext cx="9906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  <p:sp>
        <p:nvSpPr>
          <p:cNvPr id="26" name="Rectangle 36"/>
          <p:cNvSpPr>
            <a:spLocks noChangeArrowheads="1"/>
          </p:cNvSpPr>
          <p:nvPr/>
        </p:nvSpPr>
        <p:spPr bwMode="auto">
          <a:xfrm>
            <a:off x="2819400" y="3810000"/>
            <a:ext cx="381000" cy="1524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sp>
        <p:nvSpPr>
          <p:cNvPr id="27" name="Rectangle 46"/>
          <p:cNvSpPr>
            <a:spLocks noChangeArrowheads="1"/>
          </p:cNvSpPr>
          <p:nvPr/>
        </p:nvSpPr>
        <p:spPr bwMode="auto">
          <a:xfrm>
            <a:off x="2514600" y="5486400"/>
            <a:ext cx="3048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cxnSp>
        <p:nvCxnSpPr>
          <p:cNvPr id="28" name="AutoShape 40"/>
          <p:cNvCxnSpPr>
            <a:cxnSpLocks noChangeShapeType="1"/>
            <a:stCxn id="32" idx="3"/>
            <a:endCxn id="11" idx="1"/>
          </p:cNvCxnSpPr>
          <p:nvPr/>
        </p:nvCxnSpPr>
        <p:spPr bwMode="auto">
          <a:xfrm>
            <a:off x="2438400" y="2438400"/>
            <a:ext cx="4191000" cy="1447800"/>
          </a:xfrm>
          <a:prstGeom prst="curvedConnector3">
            <a:avLst>
              <a:gd name="adj1" fmla="val 50000"/>
            </a:avLst>
          </a:prstGeom>
          <a:noFill/>
          <a:ln w="28575" cmpd="sng">
            <a:solidFill>
              <a:schemeClr val="bg2">
                <a:lumMod val="60000"/>
                <a:lumOff val="40000"/>
              </a:schemeClr>
            </a:solidFill>
            <a:round/>
            <a:headEnd type="none"/>
            <a:tailEnd type="triangle" w="lg" len="lg"/>
          </a:ln>
        </p:spPr>
      </p:cxnSp>
      <p:sp>
        <p:nvSpPr>
          <p:cNvPr id="29" name="Line 41"/>
          <p:cNvSpPr>
            <a:spLocks noChangeShapeType="1"/>
          </p:cNvSpPr>
          <p:nvPr/>
        </p:nvSpPr>
        <p:spPr bwMode="auto">
          <a:xfrm flipH="1" flipV="1">
            <a:off x="2286000" y="26670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42"/>
          <p:cNvSpPr>
            <a:spLocks/>
          </p:cNvSpPr>
          <p:nvPr/>
        </p:nvSpPr>
        <p:spPr bwMode="auto">
          <a:xfrm>
            <a:off x="2743200" y="3581400"/>
            <a:ext cx="2654300" cy="1295400"/>
          </a:xfrm>
          <a:custGeom>
            <a:avLst/>
            <a:gdLst>
              <a:gd name="T0" fmla="*/ 2056447500 w 1672"/>
              <a:gd name="T1" fmla="*/ 0 h 816"/>
              <a:gd name="T2" fmla="*/ 2147483647 w 1672"/>
              <a:gd name="T3" fmla="*/ 1693545000 h 816"/>
              <a:gd name="T4" fmla="*/ 0 w 1672"/>
              <a:gd name="T5" fmla="*/ 2056447500 h 816"/>
              <a:gd name="T6" fmla="*/ 0 60000 65536"/>
              <a:gd name="T7" fmla="*/ 0 60000 65536"/>
              <a:gd name="T8" fmla="*/ 0 60000 65536"/>
              <a:gd name="T9" fmla="*/ 0 w 1672"/>
              <a:gd name="T10" fmla="*/ 0 h 816"/>
              <a:gd name="T11" fmla="*/ 1672 w 1672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72" h="816">
                <a:moveTo>
                  <a:pt x="816" y="0"/>
                </a:moveTo>
                <a:cubicBezTo>
                  <a:pt x="1244" y="268"/>
                  <a:pt x="1672" y="536"/>
                  <a:pt x="1536" y="672"/>
                </a:cubicBezTo>
                <a:cubicBezTo>
                  <a:pt x="1400" y="808"/>
                  <a:pt x="700" y="812"/>
                  <a:pt x="0" y="81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AutoShape 10"/>
          <p:cNvSpPr>
            <a:spLocks noChangeArrowheads="1"/>
          </p:cNvSpPr>
          <p:nvPr/>
        </p:nvSpPr>
        <p:spPr bwMode="auto">
          <a:xfrm>
            <a:off x="1695450" y="2133600"/>
            <a:ext cx="742950" cy="609600"/>
          </a:xfrm>
          <a:prstGeom prst="diamond">
            <a:avLst/>
          </a:prstGeom>
          <a:solidFill>
            <a:srgbClr val="C9CEE2"/>
          </a:solidFill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GB" sz="1400" b="1" dirty="0" smtClean="0"/>
              <a:t>f</a:t>
            </a:r>
            <a:endParaRPr lang="en-GB" sz="1400" b="1" dirty="0"/>
          </a:p>
        </p:txBody>
      </p:sp>
      <p:cxnSp>
        <p:nvCxnSpPr>
          <p:cNvPr id="34" name="AutoShape 51"/>
          <p:cNvCxnSpPr>
            <a:cxnSpLocks noChangeShapeType="1"/>
            <a:stCxn id="5" idx="3"/>
            <a:endCxn id="11" idx="2"/>
          </p:cNvCxnSpPr>
          <p:nvPr/>
        </p:nvCxnSpPr>
        <p:spPr bwMode="auto">
          <a:xfrm flipV="1">
            <a:off x="3733800" y="4038600"/>
            <a:ext cx="3162300" cy="1333500"/>
          </a:xfrm>
          <a:prstGeom prst="curvedConnector2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round/>
            <a:headEnd/>
            <a:tailEnd type="triangle" w="lg" len="lg"/>
          </a:ln>
        </p:spPr>
      </p:cxnSp>
      <p:sp>
        <p:nvSpPr>
          <p:cNvPr id="33" name="Rectangle 46"/>
          <p:cNvSpPr>
            <a:spLocks noChangeArrowheads="1"/>
          </p:cNvSpPr>
          <p:nvPr/>
        </p:nvSpPr>
        <p:spPr bwMode="auto">
          <a:xfrm>
            <a:off x="2819400" y="5486400"/>
            <a:ext cx="152400" cy="304800"/>
          </a:xfrm>
          <a:prstGeom prst="rect">
            <a:avLst/>
          </a:prstGeom>
          <a:solidFill>
            <a:srgbClr val="C9CE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1400" b="1"/>
          </a:p>
        </p:txBody>
      </p:sp>
      <p:grpSp>
        <p:nvGrpSpPr>
          <p:cNvPr id="3" name="Grouper 2"/>
          <p:cNvGrpSpPr/>
          <p:nvPr/>
        </p:nvGrpSpPr>
        <p:grpSpPr>
          <a:xfrm>
            <a:off x="6477000" y="2400300"/>
            <a:ext cx="838200" cy="1333500"/>
            <a:chOff x="2184400" y="4076700"/>
            <a:chExt cx="838200" cy="1333500"/>
          </a:xfrm>
        </p:grpSpPr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37" name="AutoShape 14"/>
            <p:cNvCxnSpPr>
              <a:cxnSpLocks noChangeShapeType="1"/>
              <a:stCxn id="35" idx="0"/>
              <a:endCxn id="36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15"/>
            <p:cNvCxnSpPr>
              <a:cxnSpLocks noChangeShapeType="1"/>
              <a:stCxn id="36" idx="7"/>
              <a:endCxn id="39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0" name="AutoShape 74"/>
            <p:cNvCxnSpPr>
              <a:cxnSpLocks noChangeShapeType="1"/>
              <a:endCxn id="35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Grouper 40"/>
          <p:cNvGrpSpPr/>
          <p:nvPr/>
        </p:nvGrpSpPr>
        <p:grpSpPr>
          <a:xfrm>
            <a:off x="6489700" y="2400300"/>
            <a:ext cx="838200" cy="1333500"/>
            <a:chOff x="2184400" y="4076700"/>
            <a:chExt cx="838200" cy="1333500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4" name="AutoShape 14"/>
            <p:cNvCxnSpPr>
              <a:cxnSpLocks noChangeShapeType="1"/>
              <a:stCxn id="42" idx="0"/>
              <a:endCxn id="43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5"/>
            <p:cNvCxnSpPr>
              <a:cxnSpLocks noChangeShapeType="1"/>
              <a:stCxn id="43" idx="7"/>
              <a:endCxn id="46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47" name="AutoShape 74"/>
            <p:cNvCxnSpPr>
              <a:cxnSpLocks noChangeShapeType="1"/>
              <a:endCxn id="42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" name="Grouper 47"/>
          <p:cNvGrpSpPr/>
          <p:nvPr/>
        </p:nvGrpSpPr>
        <p:grpSpPr>
          <a:xfrm>
            <a:off x="6477000" y="2400300"/>
            <a:ext cx="838200" cy="1333500"/>
            <a:chOff x="2184400" y="4076700"/>
            <a:chExt cx="838200" cy="1333500"/>
          </a:xfrm>
        </p:grpSpPr>
        <p:sp>
          <p:nvSpPr>
            <p:cNvPr id="49" name="Oval 9"/>
            <p:cNvSpPr>
              <a:spLocks noChangeArrowheads="1"/>
            </p:cNvSpPr>
            <p:nvPr/>
          </p:nvSpPr>
          <p:spPr bwMode="auto">
            <a:xfrm>
              <a:off x="2413000" y="4991100"/>
              <a:ext cx="304800" cy="1524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2184400" y="43815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1" name="AutoShape 14"/>
            <p:cNvCxnSpPr>
              <a:cxnSpLocks noChangeShapeType="1"/>
              <a:stCxn id="49" idx="0"/>
              <a:endCxn id="50" idx="4"/>
            </p:cNvCxnSpPr>
            <p:nvPr/>
          </p:nvCxnSpPr>
          <p:spPr bwMode="auto">
            <a:xfrm flipH="1" flipV="1">
              <a:off x="2336800" y="4619625"/>
              <a:ext cx="228600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5"/>
            <p:cNvCxnSpPr>
              <a:cxnSpLocks noChangeShapeType="1"/>
              <a:stCxn id="50" idx="7"/>
              <a:endCxn id="53" idx="3"/>
            </p:cNvCxnSpPr>
            <p:nvPr/>
          </p:nvCxnSpPr>
          <p:spPr bwMode="auto">
            <a:xfrm flipV="1">
              <a:off x="2444750" y="4281488"/>
              <a:ext cx="317500" cy="123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Oval 19"/>
            <p:cNvSpPr>
              <a:spLocks noChangeArrowheads="1"/>
            </p:cNvSpPr>
            <p:nvPr/>
          </p:nvSpPr>
          <p:spPr bwMode="auto">
            <a:xfrm>
              <a:off x="2717800" y="4076700"/>
              <a:ext cx="304800" cy="2286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80808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54" name="AutoShape 74"/>
            <p:cNvCxnSpPr>
              <a:cxnSpLocks noChangeShapeType="1"/>
              <a:endCxn id="49" idx="4"/>
            </p:cNvCxnSpPr>
            <p:nvPr/>
          </p:nvCxnSpPr>
          <p:spPr bwMode="auto">
            <a:xfrm flipV="1">
              <a:off x="2457450" y="5153025"/>
              <a:ext cx="107950" cy="257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" name="AutoShape 5"/>
          <p:cNvSpPr>
            <a:spLocks noChangeArrowheads="1"/>
          </p:cNvSpPr>
          <p:nvPr/>
        </p:nvSpPr>
        <p:spPr bwMode="auto">
          <a:xfrm>
            <a:off x="6134100" y="2133600"/>
            <a:ext cx="2057400" cy="1600200"/>
          </a:xfrm>
          <a:prstGeom prst="roundRect">
            <a:avLst>
              <a:gd name="adj" fmla="val 16667"/>
            </a:avLst>
          </a:prstGeom>
          <a:solidFill>
            <a:srgbClr val="C9CEE2"/>
          </a:solidFill>
          <a:ln w="190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250778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3 0.03334 L 0.13959 0.4333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5 0.07871 L -0.37084 0.31574 " pathEditMode="relative" ptsTypes="AA">
                                      <p:cBhvr>
                                        <p:cTn id="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06 0.03612 L -0.49723 -0.05833 " pathEditMode="relative" ptsTypes="AA">
                                      <p:cBhvr>
                                        <p:cTn id="3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30" grpId="0" animBg="1"/>
      <p:bldP spid="33" grpId="0" animBg="1"/>
      <p:bldP spid="55" grpId="0" animBg="1"/>
    </p:bldLst>
  </p:timing>
</p:sld>
</file>

<file path=ppt/theme/theme1.xml><?xml version="1.0" encoding="utf-8"?>
<a:theme xmlns:a="http://schemas.openxmlformats.org/drawingml/2006/main" name="bleu Ludo">
  <a:themeElements>
    <a:clrScheme name="">
      <a:dk1>
        <a:srgbClr val="191919"/>
      </a:dk1>
      <a:lt1>
        <a:srgbClr val="C9CEE2"/>
      </a:lt1>
      <a:dk2>
        <a:srgbClr val="3B3887"/>
      </a:dk2>
      <a:lt2>
        <a:srgbClr val="000080"/>
      </a:lt2>
      <a:accent1>
        <a:srgbClr val="FFFF00"/>
      </a:accent1>
      <a:accent2>
        <a:srgbClr val="FF0000"/>
      </a:accent2>
      <a:accent3>
        <a:srgbClr val="E1E3EE"/>
      </a:accent3>
      <a:accent4>
        <a:srgbClr val="141414"/>
      </a:accent4>
      <a:accent5>
        <a:srgbClr val="FFFFAA"/>
      </a:accent5>
      <a:accent6>
        <a:srgbClr val="E70000"/>
      </a:accent6>
      <a:hlink>
        <a:srgbClr val="800080"/>
      </a:hlink>
      <a:folHlink>
        <a:srgbClr val="FF8000"/>
      </a:folHlink>
    </a:clrScheme>
    <a:fontScheme name="bleu Lu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660066"/>
          </a:solidFill>
          <a:prstDash val="solid"/>
          <a:round/>
          <a:headEnd type="none" w="med" len="med"/>
          <a:tailEnd type="arrow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bleu Ludo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u Ludo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u Ludo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123604</TotalTime>
  <Words>2170</Words>
  <Application>Microsoft Macintosh PowerPoint</Application>
  <PresentationFormat>Présentation à l'écran (4:3)</PresentationFormat>
  <Paragraphs>577</Paragraphs>
  <Slides>56</Slides>
  <Notes>11</Notes>
  <HiddenSlides>0</HiddenSlides>
  <MMClips>0</MMClips>
  <ScaleCrop>false</ScaleCrop>
  <HeadingPairs>
    <vt:vector size="8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56</vt:i4>
      </vt:variant>
      <vt:variant>
        <vt:lpstr>Diaporamas personnalisés</vt:lpstr>
      </vt:variant>
      <vt:variant>
        <vt:i4>1</vt:i4>
      </vt:variant>
    </vt:vector>
  </HeadingPairs>
  <TitlesOfParts>
    <vt:vector size="59" baseType="lpstr">
      <vt:lpstr>bleu Ludo</vt:lpstr>
      <vt:lpstr>Image Photo Editor</vt:lpstr>
      <vt:lpstr>Présentation PowerPoint</vt:lpstr>
      <vt:lpstr>About the SCALE team</vt:lpstr>
      <vt:lpstr>My objective</vt:lpstr>
      <vt:lpstr>Agenda</vt:lpstr>
      <vt:lpstr>How to program distributed systems?</vt:lpstr>
      <vt:lpstr>Active objects: generalities</vt:lpstr>
      <vt:lpstr>ASP/ProActive Principles</vt:lpstr>
      <vt:lpstr>ASP/ProActive Principles</vt:lpstr>
      <vt:lpstr>First Class Futures</vt:lpstr>
      <vt:lpstr>First Class Futures</vt:lpstr>
      <vt:lpstr>ASP Limitations</vt:lpstr>
      <vt:lpstr>Other active object models: Cooperative multithreading       </vt:lpstr>
      <vt:lpstr>Other approaches</vt:lpstr>
      <vt:lpstr>Agenda</vt:lpstr>
      <vt:lpstr>Multi-active objects (with Fabrice Huet and Zsolt Istvan)</vt:lpstr>
      <vt:lpstr>Declarative concurrency by annotating request methods</vt:lpstr>
      <vt:lpstr>Dynamic compatibility: Principle</vt:lpstr>
      <vt:lpstr>Dynamic compatibility: annotations</vt:lpstr>
      <vt:lpstr>Scheduling Requests</vt:lpstr>
      <vt:lpstr>More efficiency: Thread management</vt:lpstr>
      <vt:lpstr>Prioritizing waiting (compatible) requests</vt:lpstr>
      <vt:lpstr>Hypotheses and programming methodology</vt:lpstr>
      <vt:lpstr>Expriment #1: NPB  Multi-active objects are simpler to program</vt:lpstr>
      <vt:lpstr>Experiment #2: CAN MAOs run faster    </vt:lpstr>
      <vt:lpstr>Agenda</vt:lpstr>
      <vt:lpstr>What is a component? / Why components?</vt:lpstr>
      <vt:lpstr>What are Components?</vt:lpstr>
      <vt:lpstr>What are Components?</vt:lpstr>
      <vt:lpstr>GCM: “Asynchronous” Fractal Components</vt:lpstr>
      <vt:lpstr>Discussion: what is a Good size for a  (primitive) Component?</vt:lpstr>
      <vt:lpstr>A Primitive GCM Component</vt:lpstr>
      <vt:lpstr>Futures for Components</vt:lpstr>
      <vt:lpstr>First-class Futures and Hierarchy</vt:lpstr>
      <vt:lpstr>Collective interfaces</vt:lpstr>
      <vt:lpstr>Adaptation in the GCM</vt:lpstr>
      <vt:lpstr>Agenda</vt:lpstr>
      <vt:lpstr>What are Formal Methods (here)?</vt:lpstr>
      <vt:lpstr>My general approach</vt:lpstr>
      <vt:lpstr>A Framework for Reasoning on Components</vt:lpstr>
      <vt:lpstr>A semantics of Primitive Components</vt:lpstr>
      <vt:lpstr>A refined GCM model in Isabelle/HOL</vt:lpstr>
      <vt:lpstr>Motivating example: What Can Create Deadlocks in ProActive/GCM?</vt:lpstr>
      <vt:lpstr>How to ensure the  correct behaviour of a given program?</vt:lpstr>
      <vt:lpstr>Use-case: Fault-tolerant storage</vt:lpstr>
      <vt:lpstr>Full picture: a pNet</vt:lpstr>
      <vt:lpstr>Basic pNets: parameterized LTS</vt:lpstr>
      <vt:lpstr>Properties proved</vt:lpstr>
      <vt:lpstr>Modelling  architecture + behaviour</vt:lpstr>
      <vt:lpstr>CONCLUSION AND CURRENT WORKS</vt:lpstr>
      <vt:lpstr>Conclusion (1/2)</vt:lpstr>
      <vt:lpstr>Conclusion (2/2)</vt:lpstr>
      <vt:lpstr>Next steps / hot topics</vt:lpstr>
      <vt:lpstr>Thank you</vt:lpstr>
      <vt:lpstr>Présentation PowerPoint</vt:lpstr>
      <vt:lpstr>Présentation PowerPoint</vt:lpstr>
      <vt:lpstr>Active Objects</vt:lpstr>
      <vt:lpstr>Diaporama perso.1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Distributed Components and Futures:  Models and Challenges </dc:title>
  <dc:creator>Ludovic Henrio</dc:creator>
  <cp:lastModifiedBy>Ludovic Henrio</cp:lastModifiedBy>
  <cp:revision>506</cp:revision>
  <dcterms:created xsi:type="dcterms:W3CDTF">2011-04-26T15:08:08Z</dcterms:created>
  <dcterms:modified xsi:type="dcterms:W3CDTF">2014-07-02T09:44:32Z</dcterms:modified>
</cp:coreProperties>
</file>