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535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61" r:id="rId14"/>
    <p:sldId id="547" r:id="rId15"/>
    <p:sldId id="548" r:id="rId16"/>
    <p:sldId id="549" r:id="rId17"/>
    <p:sldId id="550" r:id="rId18"/>
    <p:sldId id="551" r:id="rId19"/>
    <p:sldId id="553" r:id="rId20"/>
    <p:sldId id="554" r:id="rId21"/>
    <p:sldId id="555" r:id="rId22"/>
    <p:sldId id="556" r:id="rId23"/>
    <p:sldId id="557" r:id="rId24"/>
    <p:sldId id="558" r:id="rId25"/>
    <p:sldId id="559" r:id="rId26"/>
    <p:sldId id="560" r:id="rId27"/>
    <p:sldId id="525" r:id="rId28"/>
    <p:sldId id="504" r:id="rId29"/>
    <p:sldId id="562" r:id="rId30"/>
    <p:sldId id="503" r:id="rId31"/>
    <p:sldId id="505" r:id="rId32"/>
    <p:sldId id="563" r:id="rId33"/>
    <p:sldId id="526" r:id="rId34"/>
    <p:sldId id="507" r:id="rId35"/>
    <p:sldId id="529" r:id="rId36"/>
    <p:sldId id="497" r:id="rId37"/>
    <p:sldId id="498" r:id="rId38"/>
    <p:sldId id="531" r:id="rId39"/>
    <p:sldId id="510" r:id="rId40"/>
    <p:sldId id="511" r:id="rId41"/>
    <p:sldId id="533" r:id="rId42"/>
    <p:sldId id="513" r:id="rId43"/>
    <p:sldId id="514" r:id="rId44"/>
    <p:sldId id="534" r:id="rId45"/>
    <p:sldId id="516" r:id="rId46"/>
    <p:sldId id="517" r:id="rId47"/>
    <p:sldId id="518" r:id="rId48"/>
    <p:sldId id="519" r:id="rId49"/>
    <p:sldId id="564" r:id="rId50"/>
    <p:sldId id="520" r:id="rId51"/>
    <p:sldId id="527" r:id="rId52"/>
    <p:sldId id="445" r:id="rId53"/>
    <p:sldId id="389" r:id="rId54"/>
    <p:sldId id="484" r:id="rId55"/>
  </p:sldIdLst>
  <p:sldSz cx="9144000" cy="6858000" type="screen4x3"/>
  <p:notesSz cx="6858000" cy="9144000"/>
  <p:custShowLst>
    <p:custShow name="Diaporama perso.1" id="0">
      <p:sldLst>
        <p:sld r:id="rId54"/>
      </p:sldLst>
    </p:custShow>
  </p:custShowLst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200"/>
    <a:srgbClr val="696969"/>
    <a:srgbClr val="FFFFFF"/>
    <a:srgbClr val="D8DDEE"/>
    <a:srgbClr val="D9DDED"/>
    <a:srgbClr val="BCF7BF"/>
    <a:srgbClr val="99FFA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20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3CE246F-4D02-7146-856C-D6DA2200DB0E}" type="datetime1">
              <a:rPr lang="en-US"/>
              <a:pPr>
                <a:defRPr/>
              </a:pPr>
              <a:t>21/01/15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E6B9152-0A10-2E44-8397-F87B57C6D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80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A2B5EC3-A6DF-584D-9438-435305E4F4DB}" type="datetime1">
              <a:rPr lang="en-US"/>
              <a:pPr>
                <a:defRPr/>
              </a:pPr>
              <a:t>21/01/15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  <a:endParaRPr lang="en-GB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F3C20F-02C1-4B4F-8585-86128F7099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06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5879619" indent="-35447153"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5FD4AD5-2A1A-8744-90BE-0A1AB27012A4}" type="slidenum">
              <a:rPr lang="fr-FR" sz="1100"/>
              <a:pPr/>
              <a:t>12</a:t>
            </a:fld>
            <a:endParaRPr lang="fr-FR" sz="11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847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ProActive</a:t>
            </a:r>
            <a:r>
              <a:rPr lang="fr-FR" dirty="0" smtClean="0"/>
              <a:t>: passive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non </a:t>
            </a:r>
            <a:r>
              <a:rPr lang="fr-FR" dirty="0" err="1" smtClean="0">
                <a:sym typeface="Wingdings"/>
              </a:rPr>
              <a:t>uniform</a:t>
            </a:r>
            <a:r>
              <a:rPr lang="fr-FR" baseline="0" dirty="0" smtClean="0">
                <a:sym typeface="Wingdings"/>
              </a:rPr>
              <a:t> </a:t>
            </a:r>
            <a:r>
              <a:rPr lang="fr-FR" baseline="0" dirty="0" err="1" smtClean="0">
                <a:sym typeface="Wingdings"/>
              </a:rPr>
              <a:t>language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3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Remember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:</a:t>
            </a:r>
            <a:r>
              <a:rPr lang="fr-FR" baseline="0" dirty="0" smtClean="0"/>
              <a:t> copy + transparent </a:t>
            </a:r>
            <a:r>
              <a:rPr lang="fr-FR" baseline="0" dirty="0" err="1" smtClean="0"/>
              <a:t>syntax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686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first </a:t>
            </a:r>
            <a:r>
              <a:rPr lang="fr-FR" dirty="0" err="1" smtClean="0"/>
              <a:t>mechanism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encapsulated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ProActive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created</a:t>
            </a:r>
            <a:r>
              <a:rPr lang="fr-FR" baseline="0" dirty="0" smtClean="0"/>
              <a:t> the second </a:t>
            </a:r>
            <a:r>
              <a:rPr lang="fr-FR" baseline="0" dirty="0" err="1" smtClean="0"/>
              <a:t>mechanism</a:t>
            </a:r>
          </a:p>
          <a:p>
            <a:r>
              <a:rPr lang="fr-FR" baseline="0" dirty="0" err="1" smtClean="0"/>
              <a:t>----- Notes de la réunion (21/01/15 11:30) -----</a:t>
            </a:r>
          </a:p>
          <a:p>
            <a:r>
              <a:rPr lang="fr-FR" baseline="0" dirty="0" err="1" smtClean="0"/>
              <a:t>scale in number of objects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3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1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create</a:t>
            </a:r>
            <a:r>
              <a:rPr lang="fr-FR" dirty="0" smtClean="0"/>
              <a:t> a server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like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regular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nothing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Java</a:t>
            </a:r>
            <a:endParaRPr lang="fr-F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Create</a:t>
            </a:r>
            <a:r>
              <a:rPr lang="fr-FR" dirty="0" smtClean="0"/>
              <a:t> a COG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newActive</a:t>
            </a:r>
            <a:r>
              <a:rPr lang="fr-FR" dirty="0" smtClean="0"/>
              <a:t>, and </a:t>
            </a:r>
            <a:r>
              <a:rPr lang="fr-FR" dirty="0" err="1" smtClean="0"/>
              <a:t>register</a:t>
            </a:r>
            <a:r>
              <a:rPr lang="fr-FR" dirty="0" smtClean="0"/>
              <a:t> the Server as passive </a:t>
            </a:r>
            <a:r>
              <a:rPr lang="fr-FR" dirty="0" err="1" smtClean="0"/>
              <a:t>object</a:t>
            </a:r>
            <a:r>
              <a:rPr lang="fr-FR" dirty="0" smtClean="0"/>
              <a:t> (</a:t>
            </a:r>
            <a:r>
              <a:rPr lang="fr-FR" dirty="0" err="1" smtClean="0"/>
              <a:t>deep</a:t>
            </a:r>
            <a:r>
              <a:rPr lang="fr-FR" dirty="0" smtClean="0"/>
              <a:t> copy of the server)</a:t>
            </a:r>
          </a:p>
          <a:p>
            <a:endParaRPr lang="fr-FR" dirty="0"/>
          </a:p>
          <a:p>
            <a:r>
              <a:rPr lang="fr-FR" dirty="0"/>
              <a:t>----- Notes de la réunion (21/01/15 11:30) -----</a:t>
            </a:r>
          </a:p>
          <a:p>
            <a:r>
              <a:rPr lang="fr-FR" dirty="0"/>
              <a:t>objets normaux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?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passed</a:t>
            </a:r>
            <a:r>
              <a:rPr lang="fr-FR" dirty="0" smtClean="0"/>
              <a:t> server1 in </a:t>
            </a:r>
            <a:r>
              <a:rPr lang="fr-FR" dirty="0" err="1" smtClean="0"/>
              <a:t>parameter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the </a:t>
            </a:r>
            <a:r>
              <a:rPr lang="fr-FR" dirty="0" err="1" smtClean="0"/>
              <a:t>wrong</a:t>
            </a:r>
            <a:r>
              <a:rPr lang="fr-FR" dirty="0" smtClean="0"/>
              <a:t> one ! +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oprated</a:t>
            </a:r>
            <a:r>
              <a:rPr lang="fr-FR" dirty="0" smtClean="0"/>
              <a:t> on a copy of </a:t>
            </a:r>
            <a:r>
              <a:rPr lang="fr-FR" dirty="0" err="1" smtClean="0"/>
              <a:t>it</a:t>
            </a:r>
            <a:r>
              <a:rPr lang="fr-FR" dirty="0" smtClean="0"/>
              <a:t> on the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node</a:t>
            </a:r>
            <a:r>
              <a:rPr lang="fr-FR" dirty="0" smtClean="0"/>
              <a:t> !</a:t>
            </a:r>
          </a:p>
          <a:p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reflection</a:t>
            </a:r>
            <a:r>
              <a:rPr lang="fr-FR" baseline="0" dirty="0" smtClean="0"/>
              <a:t> on the </a:t>
            </a:r>
            <a:r>
              <a:rPr lang="fr-FR" baseline="0" dirty="0" err="1" smtClean="0"/>
              <a:t>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node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Here</a:t>
            </a:r>
            <a:r>
              <a:rPr lang="fr-FR" baseline="0" dirty="0" smtClean="0"/>
              <a:t> the id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copied</a:t>
            </a:r>
            <a:r>
              <a:rPr lang="fr-FR" baseline="0" dirty="0" smtClean="0"/>
              <a:t> but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doesn't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matter</a:t>
            </a:r>
            <a:endParaRPr lang="fr-FR" baseline="0" dirty="0" smtClean="0"/>
          </a:p>
          <a:p>
            <a:r>
              <a:rPr lang="fr-FR" baseline="0" dirty="0" smtClean="0"/>
              <a:t>Once the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scheduled</a:t>
            </a:r>
            <a:r>
              <a:rPr lang="fr-FR" baseline="0" dirty="0" smtClean="0"/>
              <a:t>,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98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Param1</a:t>
            </a:r>
            <a:r>
              <a:rPr lang="fr-FR" baseline="0" dirty="0" smtClean="0"/>
              <a:t> &amp; param2 are </a:t>
            </a:r>
            <a:r>
              <a:rPr lang="fr-FR" baseline="0" dirty="0" err="1" smtClean="0"/>
              <a:t>copied</a:t>
            </a:r>
            <a:r>
              <a:rPr lang="fr-FR" baseline="0" dirty="0" smtClean="0"/>
              <a:t> (RMI </a:t>
            </a:r>
            <a:r>
              <a:rPr lang="fr-FR" baseline="0" dirty="0" err="1" smtClean="0"/>
              <a:t>semantic</a:t>
            </a:r>
            <a:r>
              <a:rPr lang="fr-FR" baseline="0" dirty="0" smtClean="0"/>
              <a:t>), but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carry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COG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call on </a:t>
            </a:r>
            <a:r>
              <a:rPr lang="fr-FR" baseline="0" dirty="0" err="1" smtClean="0"/>
              <a:t>those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parameter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get</a:t>
            </a:r>
            <a:r>
              <a:rPr lang="fr-FR" baseline="0" dirty="0" smtClean="0"/>
              <a:t> back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original COG</a:t>
            </a:r>
          </a:p>
          <a:p>
            <a:r>
              <a:rPr lang="fr-FR" baseline="0" dirty="0" smtClean="0"/>
              <a:t>Are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copied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able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properly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Why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correct to copy?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986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As </a:t>
            </a:r>
            <a:r>
              <a:rPr lang="fr-FR" dirty="0" err="1" smtClean="0"/>
              <a:t>said</a:t>
            </a:r>
            <a:r>
              <a:rPr lang="fr-FR" dirty="0" smtClean="0"/>
              <a:t> </a:t>
            </a:r>
            <a:r>
              <a:rPr lang="fr-FR" dirty="0" err="1" smtClean="0"/>
              <a:t>before</a:t>
            </a:r>
            <a:r>
              <a:rPr lang="fr-FR" dirty="0" smtClean="0"/>
              <a:t>, the</a:t>
            </a:r>
            <a:r>
              <a:rPr lang="fr-FR" baseline="0" dirty="0" smtClean="0"/>
              <a:t> COG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active </a:t>
            </a:r>
            <a:r>
              <a:rPr lang="fr-FR" baseline="0" dirty="0" err="1" smtClean="0"/>
              <a:t>object</a:t>
            </a:r>
            <a:r>
              <a:rPr lang="fr-FR" baseline="0" dirty="0" smtClean="0"/>
              <a:t>, more </a:t>
            </a:r>
            <a:r>
              <a:rPr lang="fr-FR" baseline="0" dirty="0" err="1" smtClean="0"/>
              <a:t>precisely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multiactive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object</a:t>
            </a:r>
            <a:endParaRPr lang="fr-FR" baseline="0" dirty="0" smtClean="0"/>
          </a:p>
          <a:p>
            <a:r>
              <a:rPr lang="fr-FR" baseline="0" dirty="0" err="1" smtClean="0"/>
              <a:t>Another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served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exactly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behavior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await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statement</a:t>
            </a:r>
          </a:p>
          <a:p>
            <a:r>
              <a:rPr lang="fr-FR" baseline="0" dirty="0" err="1" smtClean="0"/>
              <a:t>----- Notes de la réunion (13/06/2014 13:03) -----</a:t>
            </a:r>
          </a:p>
          <a:p>
            <a:r>
              <a:rPr lang="fr-FR" baseline="0" dirty="0" err="1" smtClean="0"/>
              <a:t>picture instead of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81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Needed</a:t>
            </a:r>
            <a:r>
              <a:rPr lang="fr-FR" dirty="0" smtClean="0"/>
              <a:t> to go </a:t>
            </a:r>
            <a:r>
              <a:rPr lang="fr-FR" dirty="0" err="1" smtClean="0"/>
              <a:t>through</a:t>
            </a:r>
            <a:r>
              <a:rPr lang="fr-FR" dirty="0" smtClean="0"/>
              <a:t> the network</a:t>
            </a:r>
          </a:p>
          <a:p>
            <a:r>
              <a:rPr lang="fr-FR" dirty="0" err="1" smtClean="0"/>
              <a:t>Limit</a:t>
            </a:r>
            <a:r>
              <a:rPr lang="fr-FR" dirty="0" smtClean="0"/>
              <a:t> the copies.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 the id and the proxy of the </a:t>
            </a:r>
            <a:r>
              <a:rPr lang="fr-FR" dirty="0" err="1" smtClean="0"/>
              <a:t>cog</a:t>
            </a:r>
            <a:r>
              <a:rPr lang="fr-FR" dirty="0" smtClean="0"/>
              <a:t> all the </a:t>
            </a:r>
            <a:r>
              <a:rPr lang="fr-FR" dirty="0" err="1" smtClean="0"/>
              <a:t>rest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made </a:t>
            </a:r>
            <a:r>
              <a:rPr lang="fr-FR" dirty="0" err="1" smtClean="0"/>
              <a:t>transcient</a:t>
            </a:r>
            <a:endParaRPr lang="fr-F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Modified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Characteristics</a:t>
            </a:r>
            <a:r>
              <a:rPr lang="fr-FR" dirty="0" smtClean="0"/>
              <a:t> of </a:t>
            </a:r>
            <a:r>
              <a:rPr lang="fr-FR" dirty="0" err="1" smtClean="0"/>
              <a:t>your</a:t>
            </a:r>
            <a:r>
              <a:rPr lang="fr-FR" dirty="0" smtClean="0"/>
              <a:t> clusters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Characteristics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application in </a:t>
            </a:r>
            <a:r>
              <a:rPr lang="fr-FR" baseline="0" dirty="0" err="1" smtClean="0"/>
              <a:t>terms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deployment</a:t>
            </a:r>
            <a:r>
              <a:rPr lang="fr-FR" baseline="0" dirty="0" smtClean="0"/>
              <a:t> (</a:t>
            </a:r>
            <a:r>
              <a:rPr lang="en-US" sz="1200" dirty="0" smtClean="0">
                <a:latin typeface="Andale Mono"/>
                <a:cs typeface="Andale Mono"/>
              </a:rPr>
              <a:t>Number of time a node can be requested in the application)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ndale Mono"/>
                <a:cs typeface="Andale Mono"/>
              </a:rPr>
              <a:t>Provides</a:t>
            </a:r>
            <a:r>
              <a:rPr lang="en-US" sz="1200" baseline="0" dirty="0" smtClean="0">
                <a:latin typeface="Andale Mono"/>
                <a:cs typeface="Andale Mono"/>
              </a:rPr>
              <a:t> an automatic mapping between the descriptors and their usage in the program </a:t>
            </a:r>
            <a:r>
              <a:rPr lang="fr-FR" sz="1200" baseline="0" dirty="0" smtClean="0">
                <a:latin typeface="Andale Mono"/>
                <a:cs typeface="Andale Mono"/>
                <a:sym typeface="Wingdings"/>
              </a:rPr>
              <a:t> </a:t>
            </a:r>
            <a:r>
              <a:rPr lang="fr-FR" sz="1200" baseline="0" dirty="0" err="1" smtClean="0">
                <a:latin typeface="Andale Mono"/>
                <a:cs typeface="Andale Mono"/>
                <a:sym typeface="Wingdings"/>
              </a:rPr>
              <a:t>reuse</a:t>
            </a:r>
            <a:r>
              <a:rPr lang="fr-FR" sz="1200" baseline="0" dirty="0" smtClean="0">
                <a:latin typeface="Andale Mono"/>
                <a:cs typeface="Andale Mono"/>
                <a:sym typeface="Wingdings"/>
              </a:rPr>
              <a:t> </a:t>
            </a:r>
            <a:r>
              <a:rPr lang="fr-FR" sz="1200" baseline="0" dirty="0" err="1" smtClean="0">
                <a:latin typeface="Andale Mono"/>
                <a:cs typeface="Andale Mono"/>
                <a:sym typeface="Wingdings"/>
              </a:rPr>
              <a:t>this</a:t>
            </a:r>
            <a:r>
              <a:rPr lang="fr-FR" sz="1200" baseline="0" dirty="0" smtClean="0">
                <a:latin typeface="Andale Mono"/>
                <a:cs typeface="Andale Mono"/>
                <a:sym typeface="Wingdings"/>
              </a:rPr>
              <a:t> </a:t>
            </a:r>
            <a:r>
              <a:rPr lang="fr-FR" sz="1200" baseline="0" dirty="0" err="1" smtClean="0">
                <a:latin typeface="Andale Mono"/>
                <a:cs typeface="Andale Mono"/>
                <a:sym typeface="Wingdings"/>
              </a:rPr>
              <a:t>mechanism</a:t>
            </a:r>
            <a:r>
              <a:rPr lang="fr-FR" sz="1200" baseline="0" dirty="0" smtClean="0">
                <a:latin typeface="Andale Mono"/>
                <a:cs typeface="Andale Mono"/>
                <a:sym typeface="Wingdings"/>
              </a:rPr>
              <a:t> in ABS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92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</a:t>
            </a:r>
            <a:r>
              <a:rPr lang="fr-FR" dirty="0" err="1" smtClean="0"/>
              <a:t>usecase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F3C20F-02C1-4B4F-8585-86128F7099CE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0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data sharing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active object location transparent – must pass by value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even if deploying several AO on a multi-core, still data copy overhead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No re-entrant calls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deadlocking because of single-threaded nature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must rewrite application (at least tail recursive)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0F12E3-3A64-4C02-917A-2BDCF84718C7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----- Notes de la réunion (21/01/15 11:30) -----</a:t>
            </a:r>
          </a:p>
          <a:p>
            <a:r>
              <a:rPr lang="fr-FR"/>
              <a:t>texte sur é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F3C20F-02C1-4B4F-8585-86128F7099CE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78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scale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uniform</a:t>
            </a:r>
            <a:r>
              <a:rPr lang="fr-FR" baseline="0" dirty="0" smtClean="0"/>
              <a:t> model, but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up to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point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quantity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references</a:t>
            </a:r>
            <a:r>
              <a:rPr lang="fr-FR" baseline="0" dirty="0" smtClean="0"/>
              <a:t> to manage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667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Pairwise relation tedious if many methods.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Inheritance very problematic.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0174F8-6B74-014B-BBB0-1F3C5643547A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Expliquer mieux </a:t>
            </a:r>
            <a:r>
              <a:rPr lang="fr-FR" dirty="0" err="1" smtClean="0"/>
              <a:t>hardlimit</a:t>
            </a:r>
            <a:endParaRPr lang="fr-FR" dirty="0" smtClean="0"/>
          </a:p>
          <a:p>
            <a:r>
              <a:rPr lang="fr-FR" dirty="0" smtClean="0"/>
              <a:t>This </a:t>
            </a:r>
            <a:r>
              <a:rPr lang="fr-FR" dirty="0" err="1" smtClean="0"/>
              <a:t>would</a:t>
            </a:r>
            <a:r>
              <a:rPr lang="fr-FR" dirty="0" smtClean="0"/>
              <a:t> not </a:t>
            </a:r>
            <a:r>
              <a:rPr lang="fr-FR" dirty="0" err="1" smtClean="0"/>
              <a:t>be</a:t>
            </a:r>
            <a:r>
              <a:rPr lang="fr-FR" dirty="0" smtClean="0"/>
              <a:t> possible </a:t>
            </a:r>
            <a:r>
              <a:rPr lang="fr-FR" dirty="0" err="1" smtClean="0"/>
              <a:t>with</a:t>
            </a:r>
            <a:r>
              <a:rPr lang="fr-FR" baseline="0" dirty="0" smtClean="0"/>
              <a:t> the hard </a:t>
            </a:r>
            <a:r>
              <a:rPr lang="fr-FR" baseline="0" dirty="0" err="1" smtClean="0"/>
              <a:t>limit</a:t>
            </a:r>
            <a:r>
              <a:rPr lang="fr-FR" baseline="0" dirty="0" smtClean="0"/>
              <a:t> set to </a:t>
            </a:r>
            <a:r>
              <a:rPr lang="fr-FR" baseline="0" dirty="0" err="1" smtClean="0"/>
              <a:t>true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5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 err="1" smtClean="0"/>
              <a:t>Enable</a:t>
            </a:r>
            <a:r>
              <a:rPr lang="fr-FR" sz="2800" dirty="0" smtClean="0"/>
              <a:t> </a:t>
            </a:r>
            <a:r>
              <a:rPr lang="fr-FR" sz="2800" dirty="0" err="1" smtClean="0"/>
              <a:t>high</a:t>
            </a:r>
            <a:r>
              <a:rPr lang="fr-FR" sz="2800" dirty="0" smtClean="0"/>
              <a:t> </a:t>
            </a:r>
            <a:r>
              <a:rPr lang="fr-FR" sz="2800" dirty="0" err="1" smtClean="0"/>
              <a:t>level</a:t>
            </a:r>
            <a:r>
              <a:rPr lang="fr-FR" sz="2800" dirty="0" smtClean="0"/>
              <a:t>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of </a:t>
            </a:r>
            <a:r>
              <a:rPr lang="fr-FR" sz="2800" dirty="0" err="1" smtClean="0"/>
              <a:t>scheduling</a:t>
            </a:r>
            <a:r>
              <a:rPr lang="fr-FR" sz="2800" dirty="0" smtClean="0"/>
              <a:t> pattern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groups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Each</a:t>
            </a:r>
            <a:r>
              <a:rPr lang="fr-FR" sz="2800" dirty="0" smtClean="0"/>
              <a:t> </a:t>
            </a:r>
            <a:r>
              <a:rPr lang="fr-FR" sz="2800" dirty="0" err="1" smtClean="0"/>
              <a:t>method</a:t>
            </a:r>
            <a:r>
              <a:rPr lang="fr-FR" sz="2800" dirty="0" smtClean="0"/>
              <a:t> of the AO (i.e. </a:t>
            </a:r>
            <a:r>
              <a:rPr lang="fr-FR" sz="2800" dirty="0" err="1" smtClean="0"/>
              <a:t>request</a:t>
            </a:r>
            <a:r>
              <a:rPr lang="fr-FR" sz="2800" dirty="0" smtClean="0"/>
              <a:t>) </a:t>
            </a:r>
            <a:r>
              <a:rPr lang="fr-FR" sz="2800" dirty="0" err="1" smtClean="0"/>
              <a:t>belong</a:t>
            </a:r>
            <a:r>
              <a:rPr lang="fr-FR" sz="2800" dirty="0" smtClean="0"/>
              <a:t> to a group</a:t>
            </a:r>
          </a:p>
          <a:p>
            <a:pPr>
              <a:lnSpc>
                <a:spcPct val="110000"/>
              </a:lnSpc>
            </a:pPr>
            <a:r>
              <a:rPr lang="fr-FR" sz="2800" dirty="0" smtClean="0"/>
              <a:t>Compatibility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groups and </a:t>
            </a:r>
            <a:r>
              <a:rPr lang="fr-FR" sz="2800" dirty="0" err="1" smtClean="0"/>
              <a:t>inside</a:t>
            </a:r>
            <a:r>
              <a:rPr lang="fr-FR" sz="2800" dirty="0" smtClean="0"/>
              <a:t> a group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2800" dirty="0" err="1" smtClean="0"/>
              <a:t>Possibly</a:t>
            </a:r>
            <a:r>
              <a:rPr lang="fr-FR" sz="2800" dirty="0" smtClean="0"/>
              <a:t> </a:t>
            </a:r>
            <a:r>
              <a:rPr lang="fr-FR" sz="2800" dirty="0" err="1" smtClean="0"/>
              <a:t>decided</a:t>
            </a:r>
            <a:r>
              <a:rPr lang="fr-FR" sz="2800" dirty="0" smtClean="0"/>
              <a:t> </a:t>
            </a:r>
            <a:r>
              <a:rPr lang="fr-FR" sz="2800" dirty="0" err="1" smtClean="0"/>
              <a:t>dynamically</a:t>
            </a:r>
            <a:endParaRPr lang="fr-FR" sz="2800" dirty="0" smtClean="0"/>
          </a:p>
          <a:p>
            <a:pPr>
              <a:lnSpc>
                <a:spcPct val="110000"/>
              </a:lnSpc>
            </a:pPr>
            <a:r>
              <a:rPr lang="fr-FR" sz="2800" dirty="0" smtClean="0"/>
              <a:t>Global thread limitation (soft or hard)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Upper</a:t>
            </a:r>
            <a:r>
              <a:rPr lang="fr-FR" sz="2800" dirty="0" smtClean="0"/>
              <a:t> and </a:t>
            </a:r>
            <a:r>
              <a:rPr lang="fr-FR" sz="2800" dirty="0" err="1" smtClean="0"/>
              <a:t>lower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per group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Priorities</a:t>
            </a:r>
            <a:r>
              <a:rPr lang="fr-FR" sz="2800" dirty="0" smtClean="0"/>
              <a:t> </a:t>
            </a:r>
            <a:r>
              <a:rPr lang="fr-FR" sz="2800" dirty="0" err="1" smtClean="0"/>
              <a:t>among</a:t>
            </a:r>
            <a:r>
              <a:rPr lang="fr-FR" sz="2800" dirty="0" smtClean="0"/>
              <a:t> compatible </a:t>
            </a:r>
            <a:r>
              <a:rPr lang="fr-FR" sz="2800" dirty="0" err="1" smtClean="0"/>
              <a:t>requests</a:t>
            </a:r>
            <a:r>
              <a:rPr lang="fr-FR" sz="2800" dirty="0" smtClean="0"/>
              <a:t> to </a:t>
            </a:r>
            <a:r>
              <a:rPr lang="fr-FR" sz="2800" dirty="0" err="1" smtClean="0"/>
              <a:t>decide</a:t>
            </a:r>
            <a:r>
              <a:rPr lang="fr-FR" sz="2800" dirty="0" smtClean="0"/>
              <a:t> </a:t>
            </a:r>
            <a:r>
              <a:rPr lang="fr-FR" sz="2800" dirty="0" err="1" smtClean="0"/>
              <a:t>which</a:t>
            </a:r>
            <a:r>
              <a:rPr lang="fr-FR" sz="2800" dirty="0" smtClean="0"/>
              <a:t> to serve first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18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Generated</a:t>
            </a:r>
            <a:r>
              <a:rPr lang="fr-FR" dirty="0" smtClean="0"/>
              <a:t> code</a:t>
            </a:r>
          </a:p>
          <a:p>
            <a:r>
              <a:rPr lang="fr-FR" dirty="0" smtClean="0"/>
              <a:t>----- Notes de la réunion (21/01/15 11:30) -----</a:t>
            </a:r>
          </a:p>
          <a:p>
            <a:r>
              <a:rPr lang="fr-FR" dirty="0" smtClean="0"/>
              <a:t>mettre workflow avant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79716-9EC8-0749-9D11-4B7919DFA00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701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Limite + priorité = famine</a:t>
            </a:r>
            <a:r>
              <a:rPr lang="fr-FR" baseline="0" dirty="0" smtClean="0"/>
              <a:t> </a:t>
            </a:r>
            <a:r>
              <a:rPr lang="fr-FR" baseline="0" dirty="0" smtClean="0">
                <a:sym typeface="Wingdings"/>
              </a:rPr>
              <a:t> solution limite de thread par groupe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F3C20F-02C1-4B4F-8585-86128F7099CE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1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30301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DAFD-4E72-1444-AA90-972A347BADA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C519E299-33DF-934B-9D4C-0006A25EE436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6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8600" y="33528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561567"/>
              </p:ext>
            </p:extLst>
          </p:nvPr>
        </p:nvGraphicFramePr>
        <p:xfrm>
          <a:off x="229642" y="2485975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 Photo Editor" r:id="rId3" imgW="1905266" imgH="838095" progId="">
                  <p:embed/>
                </p:oleObj>
              </mc:Choice>
              <mc:Fallback>
                <p:oleObj name="Image Photo Editor" r:id="rId3" imgW="1905266" imgH="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42" y="2485975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17" y="28525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420888"/>
            <a:ext cx="20415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04" y="304750"/>
            <a:ext cx="18907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7863" y="38862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058D-5566-4341-8A85-467F13AE79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0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F25B63AE-010E-B24E-9850-4BA29F6891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6" r:id="rId3"/>
    <p:sldLayoutId id="2147483757" r:id="rId4"/>
    <p:sldLayoutId id="2147483758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kumimoji="1"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charset="0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charset="0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charset="0"/>
        <a:buChar char="3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53999" y="1105575"/>
            <a:ext cx="8640234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  <a:spcAft>
                <a:spcPts val="1200"/>
              </a:spcAft>
            </a:pPr>
            <a:r>
              <a:rPr lang="en-US" sz="4000" b="1" dirty="0" smtClean="0"/>
              <a:t>From </a:t>
            </a:r>
            <a:r>
              <a:rPr lang="en-US" sz="4000" b="1" dirty="0"/>
              <a:t>Modeling to Deployment of Active Objects - A </a:t>
            </a:r>
            <a:r>
              <a:rPr lang="en-US" sz="4000" b="1" dirty="0" err="1"/>
              <a:t>ProActive</a:t>
            </a:r>
            <a:r>
              <a:rPr lang="en-US" sz="4000" b="1" dirty="0"/>
              <a:t> backend for </a:t>
            </a:r>
            <a:r>
              <a:rPr lang="en-US" sz="4000" b="1" dirty="0" smtClean="0"/>
              <a:t>ABS</a:t>
            </a:r>
            <a:endParaRPr lang="en-US" sz="4000" b="1" dirty="0" smtClean="0">
              <a:latin typeface="Helvetica" pitchFamily="34" charset="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1055511" y="2795588"/>
            <a:ext cx="49247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506589" y="358776"/>
            <a:ext cx="8009467" cy="7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>
            <a:spAutoFit/>
          </a:bodyPr>
          <a:lstStyle/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863976"/>
            <a:ext cx="9144000" cy="47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 algn="ctr" defTabSz="762000">
              <a:lnSpc>
                <a:spcPct val="145000"/>
              </a:lnSpc>
            </a:pPr>
            <a:r>
              <a:rPr lang="en-US" dirty="0" smtClean="0">
                <a:solidFill>
                  <a:srgbClr val="5F5F5F"/>
                </a:solidFill>
              </a:rPr>
              <a:t> </a:t>
            </a:r>
            <a:endParaRPr lang="en-US" dirty="0">
              <a:solidFill>
                <a:srgbClr val="00246C"/>
              </a:solidFill>
              <a:latin typeface="Helvetic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3999" y="3675521"/>
            <a:ext cx="8640234" cy="131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defTabSz="762000">
              <a:lnSpc>
                <a:spcPct val="145000"/>
              </a:lnSpc>
            </a:pPr>
            <a:r>
              <a:rPr lang="fr-FR" sz="2800" u="sng" dirty="0" smtClean="0"/>
              <a:t>Ludovic </a:t>
            </a:r>
            <a:r>
              <a:rPr lang="fr-FR" sz="2800" u="sng" dirty="0" err="1" smtClean="0"/>
              <a:t>Henrio</a:t>
            </a:r>
            <a:r>
              <a:rPr lang="fr-FR" sz="2800" dirty="0" smtClean="0"/>
              <a:t>, </a:t>
            </a:r>
            <a:r>
              <a:rPr lang="fr-FR" sz="2800" u="sng" dirty="0"/>
              <a:t>Justine Rochas</a:t>
            </a:r>
            <a:endParaRPr lang="fr-FR" sz="2800" u="sng" dirty="0" smtClean="0"/>
          </a:p>
          <a:p>
            <a:pPr defTabSz="762000">
              <a:lnSpc>
                <a:spcPct val="145000"/>
              </a:lnSpc>
            </a:pPr>
            <a:r>
              <a:rPr lang="fr-FR" sz="2800" dirty="0" err="1" smtClean="0"/>
              <a:t>With</a:t>
            </a:r>
            <a:r>
              <a:rPr lang="fr-FR" sz="2800" dirty="0" smtClean="0"/>
              <a:t> the contribution of: Fabrice Huet, </a:t>
            </a:r>
            <a:r>
              <a:rPr lang="fr-FR" sz="2800" dirty="0" err="1"/>
              <a:t>Zsolt</a:t>
            </a:r>
            <a:r>
              <a:rPr lang="fr-FR" sz="2800" dirty="0"/>
              <a:t> </a:t>
            </a:r>
            <a:r>
              <a:rPr lang="fr-FR" sz="2800" dirty="0" err="1" smtClean="0"/>
              <a:t>Istvàn</a:t>
            </a:r>
            <a:endParaRPr lang="fr-FR" sz="28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5952884" y="6316365"/>
            <a:ext cx="256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Lamha</a:t>
            </a:r>
            <a:r>
              <a:rPr lang="fr-FR" sz="2400" dirty="0" smtClean="0"/>
              <a:t>, Jan 2015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5058D-5566-4341-8A85-467F13AE79F5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12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result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695450" y="2133600"/>
            <a:ext cx="742950" cy="609600"/>
            <a:chOff x="540" y="1440"/>
            <a:chExt cx="468" cy="384"/>
          </a:xfrm>
          <a:solidFill>
            <a:srgbClr val="C9CEE2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40" y="1440"/>
              <a:ext cx="468" cy="384"/>
            </a:xfrm>
            <a:prstGeom prst="diamond">
              <a:avLst/>
            </a:prstGeom>
            <a:grp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1400" b="1" dirty="0"/>
            </a:p>
          </p:txBody>
        </p:sp>
        <p:pic>
          <p:nvPicPr>
            <p:cNvPr id="19" name="Picture 26" descr="fooab"/>
            <p:cNvPicPr>
              <a:picLocks noChangeAspect="1" noChangeArrowheads="1"/>
            </p:cNvPicPr>
            <p:nvPr/>
          </p:nvPicPr>
          <p:blipFill rotWithShape="1">
            <a:blip r:embed="rId2"/>
            <a:srcRect r="84158"/>
            <a:stretch/>
          </p:blipFill>
          <p:spPr bwMode="auto">
            <a:xfrm>
              <a:off x="712" y="1584"/>
              <a:ext cx="48" cy="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stCxn id="32" idx="3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1695450" y="2133600"/>
            <a:ext cx="742950" cy="609600"/>
          </a:xfrm>
          <a:prstGeom prst="diamond">
            <a:avLst/>
          </a:prstGeom>
          <a:solidFill>
            <a:srgbClr val="C9CEE2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/>
              <a:t>f</a:t>
            </a:r>
            <a:endParaRPr lang="en-GB" sz="1400" b="1" dirty="0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2819400" y="5486400"/>
            <a:ext cx="152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3" name="Grouper 2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14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7"/>
              <a:endCxn id="39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0" name="AutoShape 74"/>
            <p:cNvCxnSpPr>
              <a:cxnSpLocks noChangeShapeType="1"/>
              <a:endCxn id="35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er 40"/>
          <p:cNvGrpSpPr/>
          <p:nvPr/>
        </p:nvGrpSpPr>
        <p:grpSpPr>
          <a:xfrm>
            <a:off x="6489700" y="2400300"/>
            <a:ext cx="838200" cy="1333500"/>
            <a:chOff x="2184400" y="4076700"/>
            <a:chExt cx="838200" cy="1333500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4" name="AutoShape 14"/>
            <p:cNvCxnSpPr>
              <a:cxnSpLocks noChangeShapeType="1"/>
              <a:stCxn id="42" idx="0"/>
              <a:endCxn id="43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74"/>
            <p:cNvCxnSpPr>
              <a:cxnSpLocks noChangeShapeType="1"/>
              <a:endCxn id="42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er 47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1" name="AutoShape 14"/>
            <p:cNvCxnSpPr>
              <a:cxnSpLocks noChangeShapeType="1"/>
              <a:stCxn id="49" idx="0"/>
              <a:endCxn id="50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5"/>
            <p:cNvCxnSpPr>
              <a:cxnSpLocks noChangeShapeType="1"/>
              <a:stCxn id="50" idx="7"/>
              <a:endCxn id="53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4" name="AutoShape 74"/>
            <p:cNvCxnSpPr>
              <a:cxnSpLocks noChangeShapeType="1"/>
              <a:endCxn id="49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6134100" y="2133600"/>
            <a:ext cx="2057400" cy="16002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571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0.03334 L 0.13959 0.433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 0.07871 L -0.37084 0.31574 " pathEditMode="relative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0.03612 L -0.49723 -0.05833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3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result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2819400" y="5486400"/>
            <a:ext cx="152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3" name="Grouper 2"/>
          <p:cNvGrpSpPr/>
          <p:nvPr/>
        </p:nvGrpSpPr>
        <p:grpSpPr>
          <a:xfrm>
            <a:off x="3009900" y="4819650"/>
            <a:ext cx="609600" cy="914400"/>
            <a:chOff x="2184400" y="4076700"/>
            <a:chExt cx="838200" cy="1333500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14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7"/>
              <a:endCxn id="39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0" name="AutoShape 74"/>
            <p:cNvCxnSpPr>
              <a:cxnSpLocks noChangeShapeType="1"/>
              <a:endCxn id="35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er 40"/>
          <p:cNvGrpSpPr/>
          <p:nvPr/>
        </p:nvGrpSpPr>
        <p:grpSpPr>
          <a:xfrm>
            <a:off x="1941945" y="1957251"/>
            <a:ext cx="609600" cy="731520"/>
            <a:chOff x="2184400" y="4076700"/>
            <a:chExt cx="838200" cy="1066800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4" name="AutoShape 14"/>
            <p:cNvCxnSpPr>
              <a:cxnSpLocks noChangeShapeType="1"/>
              <a:stCxn id="42" idx="0"/>
              <a:endCxn id="43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17287" y="3263900"/>
            <a:ext cx="8599713" cy="2939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Active objects are the unit of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distribution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and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concurrency (one thread per AO / no data shared)</a:t>
            </a:r>
            <a:b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endParaRPr lang="en-GB" sz="28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ProActive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is a Java library </a:t>
            </a:r>
            <a:b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ASP is a “calculus”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7971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ASP: Summary and Results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57200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Arial" charset="0"/>
              </a:rPr>
              <a:t>An Asynchronous Object Calculus: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Structured asynchronous activities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Structured communications with futures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Data-driven synchronization</a:t>
            </a:r>
          </a:p>
          <a:p>
            <a:pPr lvl="1">
              <a:lnSpc>
                <a:spcPct val="70000"/>
              </a:lnSpc>
            </a:pPr>
            <a:endParaRPr lang="en-US">
              <a:latin typeface="Arial" charset="0"/>
              <a:ea typeface="ＭＳ Ｐゴシック" charset="0"/>
            </a:endParaRPr>
          </a:p>
          <a:p>
            <a:pPr algn="ctr">
              <a:buFont typeface="Monotype Sorts" charset="0"/>
              <a:buNone/>
            </a:pPr>
            <a:r>
              <a:rPr lang="en-US" sz="2800" b="1">
                <a:latin typeface="Arial" charset="0"/>
                <a:sym typeface="Symbol" charset="0"/>
              </a:rPr>
              <a:t>ASP</a:t>
            </a:r>
            <a:r>
              <a:rPr lang="en-US" sz="3200" b="1">
                <a:latin typeface="Arial" charset="0"/>
                <a:sym typeface="Symbol" charset="0"/>
              </a:rPr>
              <a:t> </a:t>
            </a:r>
            <a:r>
              <a:rPr lang="en-US" sz="2800" b="1">
                <a:latin typeface="Arial" charset="0"/>
                <a:sym typeface="Symbol" charset="0"/>
              </a:rPr>
              <a:t> </a:t>
            </a:r>
            <a:r>
              <a:rPr lang="en-US" sz="2800" b="1">
                <a:latin typeface="Arial" charset="0"/>
              </a:rPr>
              <a:t>Confluence and Determinacy</a:t>
            </a:r>
            <a:r>
              <a:rPr lang="en-US" sz="3200" b="1">
                <a:latin typeface="Arial" charset="0"/>
                <a:sym typeface="Symbol" charset="0"/>
              </a:rPr>
              <a:t> </a:t>
            </a:r>
          </a:p>
          <a:p>
            <a:pPr algn="ctr">
              <a:lnSpc>
                <a:spcPct val="110000"/>
              </a:lnSpc>
              <a:buFont typeface="Monotype Sorts" charset="0"/>
              <a:buNone/>
            </a:pPr>
            <a:r>
              <a:rPr lang="en-US" b="1" i="1">
                <a:solidFill>
                  <a:schemeClr val="tx1"/>
                </a:solidFill>
                <a:latin typeface="Arial" charset="0"/>
              </a:rPr>
              <a:t>Future updates can occur at any time</a:t>
            </a:r>
          </a:p>
          <a:p>
            <a:pPr algn="ctr">
              <a:lnSpc>
                <a:spcPct val="110000"/>
              </a:lnSpc>
              <a:buFont typeface="Monotype Sorts" charset="0"/>
              <a:buNone/>
            </a:pPr>
            <a:r>
              <a:rPr lang="en-US" b="1" i="1">
                <a:solidFill>
                  <a:schemeClr val="tx1"/>
                </a:solidFill>
                <a:latin typeface="Arial" charset="0"/>
              </a:rPr>
              <a:t>Execution characterized by the order of request senders</a:t>
            </a:r>
          </a:p>
          <a:p>
            <a:pPr algn="ctr">
              <a:lnSpc>
                <a:spcPct val="110000"/>
              </a:lnSpc>
              <a:buFont typeface="Monotype Sorts" charset="0"/>
              <a:buNone/>
            </a:pPr>
            <a:r>
              <a:rPr lang="en-US" b="1" i="1">
                <a:solidFill>
                  <a:schemeClr val="tx1"/>
                </a:solidFill>
                <a:latin typeface="Arial" charset="0"/>
              </a:rPr>
              <a:t>Determinacy of programs communicating over trees, …</a:t>
            </a:r>
            <a:endParaRPr 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7828" name="Text Box 8"/>
          <p:cNvSpPr txBox="1">
            <a:spLocks noChangeArrowheads="1"/>
          </p:cNvSpPr>
          <p:nvPr/>
        </p:nvSpPr>
        <p:spPr bwMode="auto">
          <a:xfrm>
            <a:off x="5194300" y="6400800"/>
            <a:ext cx="366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fr-FR" sz="1800">
                <a:solidFill>
                  <a:srgbClr val="DDDDDD"/>
                </a:solidFill>
              </a:rPr>
              <a:t>2 - Confluence and Determinacy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95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Objects – Limitations</a:t>
            </a:r>
            <a:endParaRPr lang="en-US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67168" y="1658250"/>
            <a:ext cx="8247062" cy="4572000"/>
          </a:xfrm>
        </p:spPr>
        <p:txBody>
          <a:bodyPr/>
          <a:lstStyle/>
          <a:p>
            <a:r>
              <a:rPr lang="en-US" dirty="0" smtClean="0"/>
              <a:t>No data sharing – </a:t>
            </a:r>
            <a:r>
              <a:rPr lang="en-US" b="1" i="1" dirty="0" smtClean="0"/>
              <a:t>inefficient local parallelism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 of method calls/returned values are passed by value (</a:t>
            </a:r>
            <a:r>
              <a:rPr lang="en-US" b="1" dirty="0" smtClean="0"/>
              <a:t>copied</a:t>
            </a:r>
            <a:r>
              <a:rPr lang="en-US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b="1" dirty="0" smtClean="0"/>
              <a:t>No data race-condition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	simpler programming + easy distribution</a:t>
            </a:r>
            <a:endParaRPr lang="en-US" i="1" dirty="0" smtClean="0"/>
          </a:p>
          <a:p>
            <a:r>
              <a:rPr lang="en-US" b="1" i="1" dirty="0" smtClean="0"/>
              <a:t>Risks of deadlocks</a:t>
            </a:r>
            <a:r>
              <a:rPr lang="en-US" dirty="0" smtClean="0"/>
              <a:t>, e.g. </a:t>
            </a:r>
            <a:r>
              <a:rPr lang="en-US" dirty="0"/>
              <a:t>n</a:t>
            </a:r>
            <a:r>
              <a:rPr lang="en-US" dirty="0" smtClean="0"/>
              <a:t>o re-entrant calls</a:t>
            </a:r>
          </a:p>
          <a:p>
            <a:pPr lvl="1"/>
            <a:r>
              <a:rPr lang="en-US" dirty="0"/>
              <a:t>Active object are single threaded</a:t>
            </a:r>
          </a:p>
          <a:p>
            <a:pPr lvl="1"/>
            <a:r>
              <a:rPr lang="en-US" dirty="0" smtClean="0"/>
              <a:t>Re-entrance: Active object deadlocks by waiting</a:t>
            </a:r>
            <a:br>
              <a:rPr lang="en-US" dirty="0" smtClean="0"/>
            </a:br>
            <a:r>
              <a:rPr lang="en-US" dirty="0" smtClean="0"/>
              <a:t> on itself (except if first-class futures)</a:t>
            </a:r>
          </a:p>
          <a:p>
            <a:pPr lvl="1"/>
            <a:r>
              <a:rPr lang="en-US" dirty="0" smtClean="0"/>
              <a:t>Solution: </a:t>
            </a:r>
            <a:br>
              <a:rPr lang="en-US" dirty="0" smtClean="0"/>
            </a:br>
            <a:r>
              <a:rPr lang="en-US" b="1" dirty="0" smtClean="0"/>
              <a:t>Modify the application logic, difficult to program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696200" y="4800600"/>
            <a:ext cx="1068387" cy="512763"/>
            <a:chOff x="6226175" y="4930775"/>
            <a:chExt cx="898990" cy="431800"/>
          </a:xfrm>
          <a:solidFill>
            <a:schemeClr val="accent3"/>
          </a:solidFill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226175" y="49307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226175" y="53625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125165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01162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899416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78587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675002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</p:grpSp>
      <p:cxnSp>
        <p:nvCxnSpPr>
          <p:cNvPr id="12" name="Curved Connector 11"/>
          <p:cNvCxnSpPr/>
          <p:nvPr/>
        </p:nvCxnSpPr>
        <p:spPr bwMode="auto">
          <a:xfrm rot="16200000" flipV="1">
            <a:off x="8495506" y="4839494"/>
            <a:ext cx="230188" cy="152400"/>
          </a:xfrm>
          <a:prstGeom prst="curvedConnector3">
            <a:avLst>
              <a:gd name="adj1" fmla="val 379710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878560" y="343126"/>
            <a:ext cx="2245679" cy="1468582"/>
            <a:chOff x="5715000" y="5029200"/>
            <a:chExt cx="2362200" cy="1544782"/>
          </a:xfrm>
        </p:grpSpPr>
        <p:sp>
          <p:nvSpPr>
            <p:cNvPr id="31" name="Rectangle 30"/>
            <p:cNvSpPr/>
            <p:nvPr/>
          </p:nvSpPr>
          <p:spPr>
            <a:xfrm>
              <a:off x="57150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AO1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676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AO2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urved Connector 33"/>
            <p:cNvCxnSpPr>
              <a:stCxn id="32" idx="0"/>
              <a:endCxn id="31" idx="0"/>
            </p:cNvCxnSpPr>
            <p:nvPr/>
          </p:nvCxnSpPr>
          <p:spPr>
            <a:xfrm rot="16200000" flipV="1">
              <a:off x="6896100" y="5143500"/>
              <a:ext cx="1588" cy="1752600"/>
            </a:xfrm>
            <a:prstGeom prst="curvedConnector3">
              <a:avLst>
                <a:gd name="adj1" fmla="val 376870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6629400" y="5029200"/>
              <a:ext cx="685800" cy="762000"/>
              <a:chOff x="6553200" y="5562600"/>
              <a:chExt cx="685800" cy="76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7"/>
              <p:cNvSpPr/>
              <p:nvPr/>
            </p:nvSpPr>
            <p:spPr>
              <a:xfrm>
                <a:off x="6781800" y="55626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05600" y="58674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4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6819900" y="5753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0" idx="0"/>
              </p:cNvCxnSpPr>
              <p:nvPr/>
            </p:nvCxnSpPr>
            <p:spPr>
              <a:xfrm rot="16200000" flipH="1">
                <a:off x="6896100" y="5981700"/>
                <a:ext cx="1524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9" idx="4"/>
                <a:endCxn id="41" idx="0"/>
              </p:cNvCxnSpPr>
              <p:nvPr/>
            </p:nvCxnSpPr>
            <p:spPr>
              <a:xfrm rot="5400000">
                <a:off x="6705600" y="6019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Espace réservé du numéro de diapositiv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919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model: Cooperative </a:t>
            </a:r>
            <a:r>
              <a:rPr lang="en-US" dirty="0" smtClean="0"/>
              <a:t>multithreading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Creol</a:t>
            </a:r>
            <a:r>
              <a:rPr lang="en-US" dirty="0" smtClean="0"/>
              <a:t>, ABS, and </a:t>
            </a:r>
            <a:r>
              <a:rPr lang="en-US" dirty="0" err="1" smtClean="0"/>
              <a:t>Jcobox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Active objects &amp; futures</a:t>
            </a:r>
          </a:p>
          <a:p>
            <a:r>
              <a:rPr lang="en-US" dirty="0"/>
              <a:t>Cooperative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multithreading</a:t>
            </a:r>
            <a:endParaRPr lang="en-US" dirty="0"/>
          </a:p>
          <a:p>
            <a:pPr lvl="2"/>
            <a:r>
              <a:rPr lang="en-US" sz="2400" dirty="0"/>
              <a:t>All </a:t>
            </a:r>
            <a:r>
              <a:rPr lang="en-US" sz="2400" dirty="0" smtClean="0"/>
              <a:t>requests served</a:t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the same time</a:t>
            </a:r>
          </a:p>
          <a:p>
            <a:pPr lvl="2"/>
            <a:r>
              <a:rPr lang="en-US" sz="2400" dirty="0"/>
              <a:t>But only one thread active at a time</a:t>
            </a:r>
          </a:p>
          <a:p>
            <a:pPr lvl="2"/>
            <a:r>
              <a:rPr lang="en-US" sz="2400" dirty="0"/>
              <a:t>Explicit release points in the code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can solve the </a:t>
            </a:r>
            <a:r>
              <a:rPr lang="en-US" dirty="0"/>
              <a:t>re-</a:t>
            </a:r>
            <a:r>
              <a:rPr lang="en-US" dirty="0" smtClean="0"/>
              <a:t>entrance problem</a:t>
            </a:r>
            <a:endParaRPr lang="en-US" dirty="0"/>
          </a:p>
          <a:p>
            <a:pPr lvl="1">
              <a:buFont typeface="Wingdings" charset="0"/>
              <a:buChar char="è"/>
            </a:pPr>
            <a:r>
              <a:rPr lang="en-US" dirty="0"/>
              <a:t> More difficult to program: less </a:t>
            </a:r>
            <a:r>
              <a:rPr lang="en-US" dirty="0" smtClean="0"/>
              <a:t>transparency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Possible interleaving still has to be studied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72" y="782167"/>
            <a:ext cx="5126223" cy="288173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00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 in more </a:t>
            </a:r>
            <a:r>
              <a:rPr lang="fr-FR" dirty="0" err="1" smtClean="0"/>
              <a:t>details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198057" y="1316283"/>
            <a:ext cx="7610476" cy="3670767"/>
          </a:xfrm>
        </p:spPr>
        <p:txBody>
          <a:bodyPr>
            <a:normAutofit/>
          </a:bodyPr>
          <a:lstStyle/>
          <a:p>
            <a:pPr lvl="1"/>
            <a:r>
              <a:rPr lang="fr-FR" dirty="0" err="1" smtClean="0"/>
              <a:t>COGs</a:t>
            </a:r>
            <a:r>
              <a:rPr lang="fr-FR" dirty="0" smtClean="0"/>
              <a:t> (set of </a:t>
            </a:r>
            <a:r>
              <a:rPr lang="fr-FR" dirty="0" err="1" smtClean="0"/>
              <a:t>objects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active 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invoked</a:t>
            </a:r>
            <a:r>
              <a:rPr lang="fr-FR" dirty="0" smtClean="0"/>
              <a:t> </a:t>
            </a:r>
            <a:r>
              <a:rPr lang="fr-FR" dirty="0" err="1" smtClean="0"/>
              <a:t>remotely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Cooperative</a:t>
            </a:r>
            <a:r>
              <a:rPr lang="fr-FR" dirty="0" smtClean="0"/>
              <a:t> </a:t>
            </a:r>
            <a:r>
              <a:rPr lang="fr-FR" dirty="0" err="1" smtClean="0"/>
              <a:t>scheduling</a:t>
            </a:r>
            <a:endParaRPr lang="fr-FR" dirty="0" smtClean="0"/>
          </a:p>
          <a:p>
            <a:pPr lvl="1"/>
            <a:r>
              <a:rPr lang="fr-FR" dirty="0" smtClean="0"/>
              <a:t>Explicit </a:t>
            </a:r>
            <a:r>
              <a:rPr lang="fr-FR" dirty="0" err="1" smtClean="0"/>
              <a:t>syntax</a:t>
            </a:r>
            <a:r>
              <a:rPr lang="fr-FR" dirty="0" smtClean="0"/>
              <a:t> for </a:t>
            </a:r>
            <a:r>
              <a:rPr lang="fr-FR" dirty="0" err="1"/>
              <a:t>a</a:t>
            </a:r>
            <a:r>
              <a:rPr lang="fr-FR" dirty="0" err="1" smtClean="0"/>
              <a:t>synchronous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call and future </a:t>
            </a:r>
            <a:r>
              <a:rPr lang="fr-FR" dirty="0" err="1" smtClean="0"/>
              <a:t>access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 smtClean="0">
              <a:sym typeface="Wingdings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6643510" y="3151667"/>
            <a:ext cx="1929492" cy="1793170"/>
          </a:xfrm>
          <a:prstGeom prst="roundRect">
            <a:avLst>
              <a:gd name="adj" fmla="val 56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8386584" y="3352746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516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4956151" y="1163514"/>
            <a:ext cx="1929492" cy="1793170"/>
          </a:xfrm>
          <a:prstGeom prst="roundRect">
            <a:avLst>
              <a:gd name="adj" fmla="val 4863"/>
            </a:avLst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8" name="Forme libre 17"/>
          <p:cNvSpPr/>
          <p:nvPr/>
        </p:nvSpPr>
        <p:spPr>
          <a:xfrm>
            <a:off x="6527344" y="1547838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516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en arc 23"/>
          <p:cNvCxnSpPr>
            <a:stCxn id="30" idx="3"/>
            <a:endCxn id="29" idx="0"/>
          </p:cNvCxnSpPr>
          <p:nvPr/>
        </p:nvCxnSpPr>
        <p:spPr>
          <a:xfrm>
            <a:off x="5616486" y="2214867"/>
            <a:ext cx="254537" cy="369824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28" idx="3"/>
            <a:endCxn id="23" idx="2"/>
          </p:cNvCxnSpPr>
          <p:nvPr/>
        </p:nvCxnSpPr>
        <p:spPr>
          <a:xfrm flipV="1">
            <a:off x="7303286" y="4474182"/>
            <a:ext cx="314996" cy="237869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23" idx="3"/>
            <a:endCxn id="22" idx="0"/>
          </p:cNvCxnSpPr>
          <p:nvPr/>
        </p:nvCxnSpPr>
        <p:spPr>
          <a:xfrm>
            <a:off x="7843540" y="4319415"/>
            <a:ext cx="162438" cy="26114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6961067" y="4178603"/>
            <a:ext cx="116961" cy="16278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à coins arrondis 28"/>
          <p:cNvSpPr/>
          <p:nvPr/>
        </p:nvSpPr>
        <p:spPr>
          <a:xfrm>
            <a:off x="5645764" y="2584691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30" name="Rectangle à coins arrondis 29"/>
          <p:cNvSpPr/>
          <p:nvPr/>
        </p:nvSpPr>
        <p:spPr>
          <a:xfrm>
            <a:off x="5165969" y="2060099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cxnSp>
        <p:nvCxnSpPr>
          <p:cNvPr id="32" name="Connecteur droit avec flèche 31"/>
          <p:cNvCxnSpPr>
            <a:stCxn id="31" idx="3"/>
            <a:endCxn id="23" idx="1"/>
          </p:cNvCxnSpPr>
          <p:nvPr/>
        </p:nvCxnSpPr>
        <p:spPr>
          <a:xfrm>
            <a:off x="7186325" y="4239736"/>
            <a:ext cx="206698" cy="7967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5455673" y="3655126"/>
            <a:ext cx="64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c</a:t>
            </a:r>
            <a:r>
              <a:rPr lang="fr-FR" sz="1400" b="1" dirty="0" smtClean="0">
                <a:solidFill>
                  <a:schemeClr val="accent2"/>
                </a:solidFill>
              </a:rPr>
              <a:t>all()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5" name="Connecteur en arc 34"/>
          <p:cNvCxnSpPr>
            <a:stCxn id="29" idx="2"/>
            <a:endCxn id="28" idx="1"/>
          </p:cNvCxnSpPr>
          <p:nvPr/>
        </p:nvCxnSpPr>
        <p:spPr>
          <a:xfrm rot="16200000" flipH="1">
            <a:off x="5452984" y="3312265"/>
            <a:ext cx="1817825" cy="981746"/>
          </a:xfrm>
          <a:prstGeom prst="curvedConnector2">
            <a:avLst/>
          </a:prstGeom>
          <a:ln>
            <a:solidFill>
              <a:srgbClr val="E076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à coins arrondis 21"/>
          <p:cNvSpPr/>
          <p:nvPr/>
        </p:nvSpPr>
        <p:spPr>
          <a:xfrm>
            <a:off x="7780719" y="4580557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23" name="Rectangle à coins arrondis 22"/>
          <p:cNvSpPr/>
          <p:nvPr/>
        </p:nvSpPr>
        <p:spPr>
          <a:xfrm>
            <a:off x="7393023" y="4164647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6852769" y="4557283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31" name="Rectangle à coins arrondis 30"/>
          <p:cNvSpPr/>
          <p:nvPr/>
        </p:nvSpPr>
        <p:spPr>
          <a:xfrm>
            <a:off x="6735808" y="4084968"/>
            <a:ext cx="450517" cy="3095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b="1" dirty="0" err="1" smtClean="0"/>
              <a:t>obj</a:t>
            </a:r>
            <a:endParaRPr lang="fr-FR" sz="1000" b="1" dirty="0"/>
          </a:p>
        </p:txBody>
      </p:sp>
      <p:sp>
        <p:nvSpPr>
          <p:cNvPr id="41" name="Rectangle 40"/>
          <p:cNvSpPr/>
          <p:nvPr/>
        </p:nvSpPr>
        <p:spPr>
          <a:xfrm>
            <a:off x="63500" y="4718406"/>
            <a:ext cx="334836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ndale Mono"/>
                <a:cs typeface="Andale Mono"/>
              </a:rPr>
              <a:t>f</a:t>
            </a:r>
            <a:r>
              <a:rPr lang="fr-FR" sz="1600" b="1" dirty="0" err="1" smtClean="0">
                <a:latin typeface="Andale Mono"/>
                <a:cs typeface="Andale Mono"/>
              </a:rPr>
              <a:t>oo</a:t>
            </a:r>
            <a:r>
              <a:rPr lang="fr-FR" sz="1600" b="1" dirty="0" smtClean="0">
                <a:latin typeface="Andale Mono"/>
                <a:cs typeface="Andale Mono"/>
              </a:rPr>
              <a:t>(A a) {</a:t>
            </a:r>
            <a:endParaRPr lang="fr-FR" sz="1600" b="1" dirty="0">
              <a:latin typeface="Andale Mono"/>
              <a:cs typeface="Andale Mono"/>
            </a:endParaRPr>
          </a:p>
          <a:p>
            <a:r>
              <a:rPr lang="fr-FR" sz="1600" b="1" dirty="0" smtClean="0">
                <a:latin typeface="Andale Mono"/>
                <a:cs typeface="Andale Mono"/>
              </a:rPr>
              <a:t>  Fut</a:t>
            </a:r>
            <a:r>
              <a:rPr lang="fr-FR" sz="1600" b="1" dirty="0">
                <a:latin typeface="Andale Mono"/>
                <a:cs typeface="Andale Mono"/>
              </a:rPr>
              <a:t>&lt;V&gt;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 = </a:t>
            </a:r>
            <a:r>
              <a:rPr lang="fr-FR" sz="1600" b="1" dirty="0" err="1">
                <a:latin typeface="Andale Mono"/>
                <a:cs typeface="Andale Mono"/>
              </a:rPr>
              <a:t>a!bar</a:t>
            </a:r>
            <a:r>
              <a:rPr lang="fr-FR" sz="1600" b="1" dirty="0">
                <a:latin typeface="Andale Mono"/>
                <a:cs typeface="Andale Mono"/>
              </a:rPr>
              <a:t>(</a:t>
            </a:r>
            <a:r>
              <a:rPr lang="fr-FR" sz="1600" b="1" dirty="0" smtClean="0">
                <a:latin typeface="Andale Mono"/>
                <a:cs typeface="Andale Mono"/>
              </a:rPr>
              <a:t>p)</a:t>
            </a:r>
            <a:r>
              <a:rPr lang="fr-FR" sz="1600" b="1" dirty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</a:t>
            </a:r>
            <a:r>
              <a:rPr lang="fr-FR" sz="1600" b="1" dirty="0" err="1" smtClean="0">
                <a:latin typeface="Andale Mono"/>
                <a:cs typeface="Andale Mono"/>
              </a:rPr>
              <a:t>await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?;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V </a:t>
            </a:r>
            <a:r>
              <a:rPr lang="fr-FR" sz="1600" b="1" dirty="0">
                <a:latin typeface="Andale Mono"/>
                <a:cs typeface="Andale Mono"/>
              </a:rPr>
              <a:t>v = </a:t>
            </a:r>
            <a:r>
              <a:rPr lang="fr-FR" sz="1600" b="1" dirty="0" err="1">
                <a:latin typeface="Andale Mono"/>
                <a:cs typeface="Andale Mono"/>
              </a:rPr>
              <a:t>vFut.get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>
                <a:latin typeface="Andale Mono"/>
                <a:cs typeface="Andale Mono"/>
              </a:rPr>
              <a:t>}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485900" y="3840875"/>
            <a:ext cx="307795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ndale Mono"/>
                <a:cs typeface="Andale Mono"/>
              </a:rPr>
              <a:t>A a = new </a:t>
            </a:r>
            <a:r>
              <a:rPr lang="fr-FR" sz="1600" b="1" dirty="0" err="1">
                <a:latin typeface="Andale Mono"/>
                <a:cs typeface="Andale Mono"/>
              </a:rPr>
              <a:t>cog</a:t>
            </a:r>
            <a:r>
              <a:rPr lang="fr-FR" sz="1600" b="1" dirty="0">
                <a:latin typeface="Andale Mono"/>
                <a:cs typeface="Andale Mono"/>
              </a:rPr>
              <a:t> A()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B b = new </a:t>
            </a:r>
            <a:r>
              <a:rPr lang="fr-FR" sz="1600" b="1" dirty="0" err="1" smtClean="0">
                <a:latin typeface="Andale Mono"/>
                <a:cs typeface="Andale Mono"/>
              </a:rPr>
              <a:t>cog</a:t>
            </a:r>
            <a:r>
              <a:rPr lang="fr-FR" sz="1600" b="1" dirty="0" smtClean="0">
                <a:latin typeface="Andale Mono"/>
                <a:cs typeface="Andale Mono"/>
              </a:rPr>
              <a:t> B();</a:t>
            </a:r>
          </a:p>
          <a:p>
            <a:r>
              <a:rPr lang="fr-FR" sz="1600" b="1" dirty="0" err="1">
                <a:latin typeface="Andale Mono"/>
                <a:cs typeface="Andale Mono"/>
              </a:rPr>
              <a:t>b</a:t>
            </a:r>
            <a:r>
              <a:rPr lang="fr-FR" sz="1600" b="1" dirty="0" err="1" smtClean="0">
                <a:latin typeface="Andale Mono"/>
                <a:cs typeface="Andale Mono"/>
              </a:rPr>
              <a:t>!foo</a:t>
            </a:r>
            <a:r>
              <a:rPr lang="fr-FR" sz="1600" b="1" dirty="0" smtClean="0">
                <a:latin typeface="Andale Mono"/>
                <a:cs typeface="Andale Mono"/>
              </a:rPr>
              <a:t>(a);</a:t>
            </a:r>
            <a:r>
              <a:rPr lang="fr-FR" sz="1600" b="1" dirty="0" err="1" smtClean="0">
                <a:latin typeface="Andale Mono"/>
                <a:cs typeface="Andale Mono"/>
              </a:rPr>
              <a:t>b!foo</a:t>
            </a:r>
            <a:r>
              <a:rPr lang="fr-FR" sz="1600" b="1" dirty="0" smtClean="0">
                <a:latin typeface="Andale Mono"/>
                <a:cs typeface="Andale Mono"/>
              </a:rPr>
              <a:t>(a);</a:t>
            </a:r>
            <a:endParaRPr lang="fr-FR" sz="1600" b="1" dirty="0">
              <a:latin typeface="Andale Mono"/>
              <a:cs typeface="Andale Mono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6300" y="4718406"/>
            <a:ext cx="331950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ndale Mono"/>
                <a:cs typeface="Andale Mono"/>
              </a:rPr>
              <a:t>f</a:t>
            </a:r>
            <a:r>
              <a:rPr lang="fr-FR" sz="1600" b="1" dirty="0" err="1" smtClean="0">
                <a:latin typeface="Andale Mono"/>
                <a:cs typeface="Andale Mono"/>
              </a:rPr>
              <a:t>oo</a:t>
            </a:r>
            <a:r>
              <a:rPr lang="fr-FR" sz="1600" b="1" dirty="0" smtClean="0">
                <a:latin typeface="Andale Mono"/>
                <a:cs typeface="Andale Mono"/>
              </a:rPr>
              <a:t>(A a) {</a:t>
            </a:r>
            <a:endParaRPr lang="fr-FR" sz="1600" b="1" dirty="0">
              <a:latin typeface="Andale Mono"/>
              <a:cs typeface="Andale Mono"/>
            </a:endParaRPr>
          </a:p>
          <a:p>
            <a:r>
              <a:rPr lang="fr-FR" sz="1600" b="1" dirty="0" smtClean="0">
                <a:latin typeface="Andale Mono"/>
                <a:cs typeface="Andale Mono"/>
              </a:rPr>
              <a:t>  Fut</a:t>
            </a:r>
            <a:r>
              <a:rPr lang="fr-FR" sz="1600" b="1" dirty="0">
                <a:latin typeface="Andale Mono"/>
                <a:cs typeface="Andale Mono"/>
              </a:rPr>
              <a:t>&lt;V&gt;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 = </a:t>
            </a:r>
            <a:r>
              <a:rPr lang="fr-FR" sz="1600" b="1" dirty="0" err="1">
                <a:latin typeface="Andale Mono"/>
                <a:cs typeface="Andale Mono"/>
              </a:rPr>
              <a:t>a!bar</a:t>
            </a:r>
            <a:r>
              <a:rPr lang="fr-FR" sz="1600" b="1" dirty="0">
                <a:latin typeface="Andale Mono"/>
                <a:cs typeface="Andale Mono"/>
              </a:rPr>
              <a:t>(</a:t>
            </a:r>
            <a:r>
              <a:rPr lang="fr-FR" sz="1600" b="1" dirty="0" smtClean="0">
                <a:latin typeface="Andale Mono"/>
                <a:cs typeface="Andale Mono"/>
              </a:rPr>
              <a:t>p)</a:t>
            </a:r>
            <a:r>
              <a:rPr lang="fr-FR" sz="1600" b="1" dirty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</a:t>
            </a:r>
            <a:r>
              <a:rPr lang="fr-FR" sz="1600" b="1" dirty="0" err="1" smtClean="0">
                <a:latin typeface="Andale Mono"/>
                <a:cs typeface="Andale Mono"/>
              </a:rPr>
              <a:t>await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b="1" dirty="0" err="1">
                <a:latin typeface="Andale Mono"/>
                <a:cs typeface="Andale Mono"/>
              </a:rPr>
              <a:t>vFut</a:t>
            </a:r>
            <a:r>
              <a:rPr lang="fr-FR" sz="1600" b="1" dirty="0">
                <a:latin typeface="Andale Mono"/>
                <a:cs typeface="Andale Mono"/>
              </a:rPr>
              <a:t>?;</a:t>
            </a:r>
          </a:p>
          <a:p>
            <a:r>
              <a:rPr lang="fr-FR" sz="1600" b="1" dirty="0" smtClean="0">
                <a:latin typeface="Andale Mono"/>
                <a:cs typeface="Andale Mono"/>
              </a:rPr>
              <a:t>  V </a:t>
            </a:r>
            <a:r>
              <a:rPr lang="fr-FR" sz="1600" b="1" dirty="0">
                <a:latin typeface="Andale Mono"/>
                <a:cs typeface="Andale Mono"/>
              </a:rPr>
              <a:t>v = </a:t>
            </a:r>
            <a:r>
              <a:rPr lang="fr-FR" sz="1600" b="1" dirty="0" err="1">
                <a:latin typeface="Andale Mono"/>
                <a:cs typeface="Andale Mono"/>
              </a:rPr>
              <a:t>vFut.get</a:t>
            </a:r>
            <a:r>
              <a:rPr lang="fr-FR" sz="1600" b="1" dirty="0" smtClean="0">
                <a:latin typeface="Andale Mono"/>
                <a:cs typeface="Andale Mono"/>
              </a:rPr>
              <a:t>;</a:t>
            </a:r>
          </a:p>
          <a:p>
            <a:r>
              <a:rPr lang="fr-FR" sz="1600" b="1" dirty="0">
                <a:latin typeface="Andale Mono"/>
                <a:cs typeface="Andale Mono"/>
              </a:rPr>
              <a:t>}</a:t>
            </a:r>
          </a:p>
        </p:txBody>
      </p:sp>
      <p:cxnSp>
        <p:nvCxnSpPr>
          <p:cNvPr id="45" name="Connecteur droit avec flèche 44"/>
          <p:cNvCxnSpPr/>
          <p:nvPr/>
        </p:nvCxnSpPr>
        <p:spPr bwMode="auto">
          <a:xfrm flipV="1">
            <a:off x="1727200" y="4953000"/>
            <a:ext cx="1905000" cy="3937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Forme libre 45"/>
          <p:cNvSpPr/>
          <p:nvPr/>
        </p:nvSpPr>
        <p:spPr>
          <a:xfrm>
            <a:off x="8167160" y="3339041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/>
          <p:cNvSpPr/>
          <p:nvPr/>
        </p:nvSpPr>
        <p:spPr>
          <a:xfrm>
            <a:off x="7923165" y="3332777"/>
            <a:ext cx="128151" cy="900695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144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Active Object </a:t>
            </a:r>
            <a:r>
              <a:rPr lang="fr-FR" dirty="0" err="1" smtClean="0"/>
              <a:t>Models</a:t>
            </a:r>
            <a:endParaRPr lang="fr-FR" dirty="0"/>
          </a:p>
        </p:txBody>
      </p:sp>
      <p:sp>
        <p:nvSpPr>
          <p:cNvPr id="30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925427" y="2269085"/>
            <a:ext cx="3566160" cy="1506071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/>
              <a:t>Active </a:t>
            </a:r>
            <a:r>
              <a:rPr lang="fr-FR" sz="1800" dirty="0" err="1" smtClean="0"/>
              <a:t>objects</a:t>
            </a:r>
            <a:r>
              <a:rPr lang="fr-FR" sz="1800" dirty="0" smtClean="0"/>
              <a:t> </a:t>
            </a:r>
            <a:r>
              <a:rPr lang="fr-FR" sz="1800" dirty="0" err="1" smtClean="0"/>
              <a:t>only</a:t>
            </a:r>
            <a:endParaRPr lang="fr-FR" sz="1800" dirty="0" smtClean="0"/>
          </a:p>
          <a:p>
            <a:r>
              <a:rPr lang="fr-FR" sz="1800" dirty="0" err="1" smtClean="0"/>
              <a:t>Creol</a:t>
            </a:r>
            <a:r>
              <a:rPr lang="fr-FR" sz="1800" dirty="0" smtClean="0"/>
              <a:t> [4]</a:t>
            </a:r>
          </a:p>
          <a:p>
            <a:r>
              <a:rPr lang="fr-FR" sz="1800" dirty="0" smtClean="0"/>
              <a:t>A lot of threads </a:t>
            </a:r>
            <a:endParaRPr lang="fr-FR" sz="1800" dirty="0"/>
          </a:p>
        </p:txBody>
      </p:sp>
      <p:sp>
        <p:nvSpPr>
          <p:cNvPr id="32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4952372" y="2269085"/>
            <a:ext cx="4081131" cy="15060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800" dirty="0" smtClean="0"/>
              <a:t>Active &amp; passive </a:t>
            </a:r>
            <a:r>
              <a:rPr lang="fr-FR" sz="1800" dirty="0" err="1" smtClean="0"/>
              <a:t>objects</a:t>
            </a:r>
            <a:endParaRPr lang="fr-FR" sz="1800" dirty="0" smtClean="0"/>
          </a:p>
          <a:p>
            <a:r>
              <a:rPr lang="fr-FR" sz="1800" dirty="0" smtClean="0"/>
              <a:t>ASP/</a:t>
            </a:r>
            <a:r>
              <a:rPr lang="fr-FR" sz="1800" dirty="0" err="1" smtClean="0"/>
              <a:t>ProActive</a:t>
            </a:r>
            <a:endParaRPr lang="fr-FR" sz="1800" dirty="0" smtClean="0"/>
          </a:p>
          <a:p>
            <a:r>
              <a:rPr lang="fr-FR" sz="1800" dirty="0" err="1" smtClean="0"/>
              <a:t>Complex</a:t>
            </a:r>
            <a:r>
              <a:rPr lang="fr-FR" sz="1800" dirty="0" smtClean="0"/>
              <a:t> </a:t>
            </a:r>
            <a:r>
              <a:rPr lang="fr-FR" sz="1800" dirty="0" err="1" smtClean="0"/>
              <a:t>semantic</a:t>
            </a:r>
            <a:r>
              <a:rPr lang="fr-FR" sz="1800" dirty="0" smtClean="0"/>
              <a:t> but </a:t>
            </a:r>
            <a:r>
              <a:rPr lang="fr-FR" sz="1800" dirty="0" err="1" smtClean="0"/>
              <a:t>scales</a:t>
            </a:r>
            <a:endParaRPr lang="fr-FR" sz="1800" dirty="0"/>
          </a:p>
        </p:txBody>
      </p:sp>
      <p:sp>
        <p:nvSpPr>
          <p:cNvPr id="33" name="Espace réservé du texte 5"/>
          <p:cNvSpPr txBox="1">
            <a:spLocks/>
          </p:cNvSpPr>
          <p:nvPr/>
        </p:nvSpPr>
        <p:spPr>
          <a:xfrm>
            <a:off x="2708507" y="3673380"/>
            <a:ext cx="3566160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Object Group Model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2708507" y="4528407"/>
            <a:ext cx="356616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space réservé du contenu 6"/>
          <p:cNvSpPr txBox="1">
            <a:spLocks/>
          </p:cNvSpPr>
          <p:nvPr/>
        </p:nvSpPr>
        <p:spPr>
          <a:xfrm>
            <a:off x="2708506" y="4574126"/>
            <a:ext cx="4403821" cy="148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JCoBox</a:t>
            </a:r>
            <a:r>
              <a:rPr lang="fr-FR" dirty="0" smtClean="0"/>
              <a:t> [5], ABS</a:t>
            </a:r>
          </a:p>
          <a:p>
            <a:r>
              <a:rPr lang="fr-FR" dirty="0" smtClean="0"/>
              <a:t>A lot of global </a:t>
            </a:r>
            <a:r>
              <a:rPr lang="fr-FR" dirty="0" err="1" smtClean="0"/>
              <a:t>references</a:t>
            </a:r>
            <a:r>
              <a:rPr lang="fr-FR" dirty="0" smtClean="0"/>
              <a:t> to manage if not in </a:t>
            </a:r>
            <a:r>
              <a:rPr lang="fr-FR" dirty="0" err="1" smtClean="0"/>
              <a:t>shared-memory</a:t>
            </a:r>
            <a:endParaRPr lang="fr-FR" dirty="0" smtClean="0"/>
          </a:p>
        </p:txBody>
      </p:sp>
      <p:cxnSp>
        <p:nvCxnSpPr>
          <p:cNvPr id="36" name="Connecteur en arc 35"/>
          <p:cNvCxnSpPr>
            <a:endCxn id="34" idx="1"/>
          </p:cNvCxnSpPr>
          <p:nvPr/>
        </p:nvCxnSpPr>
        <p:spPr>
          <a:xfrm>
            <a:off x="1554617" y="3673379"/>
            <a:ext cx="1153890" cy="877888"/>
          </a:xfrm>
          <a:prstGeom prst="curvedConnector3">
            <a:avLst>
              <a:gd name="adj1" fmla="val -87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406400" y="4238575"/>
            <a:ext cx="1466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595959"/>
                </a:solidFill>
              </a:rPr>
              <a:t>All </a:t>
            </a:r>
            <a:r>
              <a:rPr lang="fr-FR" sz="1400" b="1" dirty="0" err="1" smtClean="0">
                <a:solidFill>
                  <a:srgbClr val="595959"/>
                </a:solidFill>
              </a:rPr>
              <a:t>objects</a:t>
            </a:r>
            <a:r>
              <a:rPr lang="fr-FR" sz="1400" b="1" dirty="0" smtClean="0">
                <a:solidFill>
                  <a:srgbClr val="595959"/>
                </a:solidFill>
              </a:rPr>
              <a:t> </a:t>
            </a:r>
          </a:p>
          <a:p>
            <a:r>
              <a:rPr lang="fr-FR" sz="1400" b="1" dirty="0" smtClean="0">
                <a:solidFill>
                  <a:srgbClr val="595959"/>
                </a:solidFill>
              </a:rPr>
              <a:t>are accessible</a:t>
            </a:r>
            <a:endParaRPr lang="fr-FR" sz="1400" b="1" dirty="0">
              <a:solidFill>
                <a:srgbClr val="595959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112327" y="4238575"/>
            <a:ext cx="1648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One thread </a:t>
            </a:r>
          </a:p>
          <a:p>
            <a:pPr algn="ctr"/>
            <a:r>
              <a:rPr lang="fr-F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f</a:t>
            </a:r>
            <a:r>
              <a:rPr lang="fr-F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or </a:t>
            </a:r>
            <a:r>
              <a:rPr lang="fr-F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many</a:t>
            </a:r>
            <a:r>
              <a:rPr lang="fr-F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 </a:t>
            </a:r>
            <a:r>
              <a:rPr lang="fr-F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Andale Mono"/>
              </a:rPr>
              <a:t>objects</a:t>
            </a:r>
            <a:endParaRPr lang="fr-FR" sz="1400" b="1" dirty="0">
              <a:solidFill>
                <a:schemeClr val="tx1">
                  <a:lumMod val="65000"/>
                  <a:lumOff val="35000"/>
                </a:schemeClr>
              </a:solidFill>
              <a:cs typeface="Andale Mono"/>
            </a:endParaRPr>
          </a:p>
        </p:txBody>
      </p:sp>
      <p:cxnSp>
        <p:nvCxnSpPr>
          <p:cNvPr id="39" name="Connecteur en arc 38"/>
          <p:cNvCxnSpPr/>
          <p:nvPr/>
        </p:nvCxnSpPr>
        <p:spPr>
          <a:xfrm flipH="1">
            <a:off x="6274667" y="3696238"/>
            <a:ext cx="1153890" cy="877888"/>
          </a:xfrm>
          <a:prstGeom prst="curvedConnector3">
            <a:avLst>
              <a:gd name="adj1" fmla="val -8700"/>
            </a:avLst>
          </a:prstGeom>
          <a:ln w="28575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028573" y="2084645"/>
            <a:ext cx="356616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925427" y="2084645"/>
            <a:ext cx="356616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texte 5"/>
          <p:cNvSpPr txBox="1">
            <a:spLocks/>
          </p:cNvSpPr>
          <p:nvPr/>
        </p:nvSpPr>
        <p:spPr>
          <a:xfrm>
            <a:off x="925427" y="1206758"/>
            <a:ext cx="3566160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Uniform Model</a:t>
            </a:r>
            <a:endParaRPr lang="fr-FR" dirty="0"/>
          </a:p>
        </p:txBody>
      </p:sp>
      <p:sp>
        <p:nvSpPr>
          <p:cNvPr id="43" name="Espace réservé du texte 5"/>
          <p:cNvSpPr txBox="1">
            <a:spLocks/>
          </p:cNvSpPr>
          <p:nvPr/>
        </p:nvSpPr>
        <p:spPr>
          <a:xfrm>
            <a:off x="5028573" y="1218049"/>
            <a:ext cx="3566160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Non Uniform Model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66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Explicit vs Transparent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406400" y="2017713"/>
            <a:ext cx="4139061" cy="877887"/>
          </a:xfrm>
        </p:spPr>
        <p:txBody>
          <a:bodyPr/>
          <a:lstStyle/>
          <a:p>
            <a:r>
              <a:rPr lang="fr-FR" dirty="0" smtClean="0"/>
              <a:t>Explicit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invocation &amp; future </a:t>
            </a:r>
            <a:r>
              <a:rPr lang="fr-FR" dirty="0" err="1" smtClean="0"/>
              <a:t>access</a:t>
            </a:r>
            <a:endParaRPr lang="fr-FR" dirty="0" smtClean="0"/>
          </a:p>
          <a:p>
            <a:r>
              <a:rPr lang="fr-FR" dirty="0" err="1" smtClean="0"/>
              <a:t>e.g</a:t>
            </a:r>
            <a:r>
              <a:rPr lang="fr-FR" dirty="0" smtClean="0"/>
              <a:t>.: </a:t>
            </a:r>
            <a:r>
              <a:rPr lang="fr-FR" dirty="0" err="1" smtClean="0"/>
              <a:t>Creol</a:t>
            </a:r>
            <a:r>
              <a:rPr lang="fr-FR" dirty="0" smtClean="0"/>
              <a:t>, ABS, </a:t>
            </a:r>
            <a:r>
              <a:rPr lang="fr-FR" dirty="0" err="1" smtClean="0"/>
              <a:t>JCobox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406400" y="3065929"/>
            <a:ext cx="3566160" cy="3211046"/>
          </a:xfrm>
        </p:spPr>
        <p:txBody>
          <a:bodyPr/>
          <a:lstStyle/>
          <a:p>
            <a:r>
              <a:rPr lang="fr-FR" dirty="0" smtClean="0"/>
              <a:t>Explicit </a:t>
            </a:r>
            <a:r>
              <a:rPr lang="fr-FR" dirty="0" err="1" smtClean="0"/>
              <a:t>asynchronous</a:t>
            </a:r>
            <a:r>
              <a:rPr lang="fr-FR" dirty="0" smtClean="0"/>
              <a:t> calls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Explicit futures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>
          <a:xfrm>
            <a:off x="4999991" y="2017713"/>
            <a:ext cx="3566160" cy="877887"/>
          </a:xfrm>
        </p:spPr>
        <p:txBody>
          <a:bodyPr/>
          <a:lstStyle/>
          <a:p>
            <a:r>
              <a:rPr lang="fr-FR" dirty="0" smtClean="0"/>
              <a:t>Transparent </a:t>
            </a:r>
            <a:r>
              <a:rPr lang="fr-FR" dirty="0" err="1" smtClean="0"/>
              <a:t>remote</a:t>
            </a:r>
            <a:r>
              <a:rPr lang="fr-FR" dirty="0" smtClean="0"/>
              <a:t> invocation and future </a:t>
            </a:r>
            <a:r>
              <a:rPr lang="fr-FR" dirty="0" err="1" smtClean="0"/>
              <a:t>access</a:t>
            </a:r>
            <a:endParaRPr lang="fr-FR" dirty="0" smtClean="0"/>
          </a:p>
          <a:p>
            <a:r>
              <a:rPr lang="fr-FR" dirty="0" err="1" smtClean="0"/>
              <a:t>e.g</a:t>
            </a:r>
            <a:r>
              <a:rPr lang="fr-FR" dirty="0" smtClean="0"/>
              <a:t>.: ASP/</a:t>
            </a:r>
            <a:r>
              <a:rPr lang="fr-FR" dirty="0" err="1" smtClean="0"/>
              <a:t>ProActive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4"/>
          </p:nvPr>
        </p:nvSpPr>
        <p:spPr>
          <a:xfrm>
            <a:off x="5069747" y="3065929"/>
            <a:ext cx="3996466" cy="3211046"/>
          </a:xfrm>
        </p:spPr>
        <p:txBody>
          <a:bodyPr/>
          <a:lstStyle/>
          <a:p>
            <a:r>
              <a:rPr lang="fr-FR" dirty="0" smtClean="0"/>
              <a:t>Transparent </a:t>
            </a:r>
            <a:r>
              <a:rPr lang="fr-FR" dirty="0" err="1" smtClean="0"/>
              <a:t>asynchonous</a:t>
            </a:r>
            <a:r>
              <a:rPr lang="fr-FR" dirty="0" smtClean="0"/>
              <a:t> calls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Transparent first class futures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6778" y="3473715"/>
            <a:ext cx="3513667" cy="6155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ndale Mono"/>
                <a:cs typeface="Andale Mono"/>
              </a:rPr>
              <a:t>o</a:t>
            </a:r>
            <a:r>
              <a:rPr lang="fr-FR" sz="1400" dirty="0" err="1" smtClean="0">
                <a:latin typeface="Andale Mono"/>
                <a:cs typeface="Andale Mono"/>
              </a:rPr>
              <a:t>bject</a:t>
            </a:r>
            <a:r>
              <a:rPr lang="fr-FR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.</a:t>
            </a:r>
            <a:r>
              <a:rPr lang="fr-FR" sz="1400" dirty="0" err="1" smtClean="0">
                <a:latin typeface="Andale Mono"/>
                <a:cs typeface="Andale Mono"/>
              </a:rPr>
              <a:t>method</a:t>
            </a:r>
            <a:r>
              <a:rPr lang="fr-FR" sz="1400" dirty="0" smtClean="0">
                <a:latin typeface="Andale Mono"/>
                <a:cs typeface="Andale Mono"/>
              </a:rPr>
              <a:t>()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i="1" dirty="0" smtClean="0">
                <a:latin typeface="Andale Mono"/>
                <a:cs typeface="Andale Mono"/>
              </a:rPr>
              <a:t>// </a:t>
            </a:r>
            <a:r>
              <a:rPr lang="fr-FR" sz="1400" i="1" dirty="0" err="1" smtClean="0">
                <a:latin typeface="Andale Mono"/>
                <a:cs typeface="Andale Mono"/>
              </a:rPr>
              <a:t>synchronous</a:t>
            </a:r>
            <a:endParaRPr lang="fr-FR" sz="1400" i="1" dirty="0" smtClean="0">
              <a:latin typeface="Andale Mono"/>
              <a:cs typeface="Andale Mono"/>
            </a:endParaRPr>
          </a:p>
          <a:p>
            <a:r>
              <a:rPr lang="fr-FR" sz="1400" dirty="0" err="1">
                <a:latin typeface="Andale Mono"/>
                <a:cs typeface="Andale Mono"/>
              </a:rPr>
              <a:t>o</a:t>
            </a:r>
            <a:r>
              <a:rPr lang="fr-FR" sz="1400" dirty="0" err="1" smtClean="0">
                <a:latin typeface="Andale Mono"/>
                <a:cs typeface="Andale Mono"/>
              </a:rPr>
              <a:t>bject</a:t>
            </a:r>
            <a:r>
              <a:rPr lang="fr-FR" sz="16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!</a:t>
            </a:r>
            <a:r>
              <a:rPr lang="fr-FR" sz="1400" dirty="0" err="1" smtClean="0">
                <a:latin typeface="Andale Mono"/>
                <a:cs typeface="Andale Mono"/>
              </a:rPr>
              <a:t>method</a:t>
            </a:r>
            <a:r>
              <a:rPr lang="fr-FR" sz="1400" dirty="0" smtClean="0">
                <a:latin typeface="Andale Mono"/>
                <a:cs typeface="Andale Mono"/>
              </a:rPr>
              <a:t>() </a:t>
            </a:r>
            <a:r>
              <a:rPr lang="fr-FR" sz="1400" i="1" dirty="0" smtClean="0">
                <a:latin typeface="Andale Mono"/>
                <a:cs typeface="Andale Mono"/>
              </a:rPr>
              <a:t>// </a:t>
            </a:r>
            <a:r>
              <a:rPr lang="fr-FR" sz="1400" i="1" dirty="0" err="1" smtClean="0">
                <a:latin typeface="Andale Mono"/>
                <a:cs typeface="Andale Mono"/>
              </a:rPr>
              <a:t>asynchronous</a:t>
            </a:r>
            <a:endParaRPr lang="fr-FR" sz="1400" i="1" dirty="0" smtClean="0">
              <a:latin typeface="Andale Mono"/>
              <a:cs typeface="Andale Mono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13172" y="4485250"/>
            <a:ext cx="3707273" cy="584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Fut&lt;</a:t>
            </a:r>
            <a:r>
              <a:rPr lang="fr-FR" sz="16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T</a:t>
            </a:r>
            <a:r>
              <a:rPr lang="fr-FR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&gt; </a:t>
            </a:r>
            <a:r>
              <a:rPr lang="fr-FR" sz="1400" dirty="0" smtClean="0">
                <a:latin typeface="Andale Mono"/>
                <a:cs typeface="Andale Mono"/>
              </a:rPr>
              <a:t>future = </a:t>
            </a:r>
            <a:r>
              <a:rPr lang="fr-FR" sz="1400" dirty="0" err="1" smtClean="0">
                <a:latin typeface="Andale Mono"/>
                <a:cs typeface="Andale Mono"/>
              </a:rPr>
              <a:t>object!method</a:t>
            </a:r>
            <a:r>
              <a:rPr lang="fr-FR" sz="1400" dirty="0" smtClean="0">
                <a:latin typeface="Andale Mono"/>
                <a:cs typeface="Andale Mono"/>
              </a:rPr>
              <a:t>();</a:t>
            </a:r>
          </a:p>
          <a:p>
            <a:r>
              <a:rPr lang="fr-FR" sz="1400" dirty="0" err="1" smtClean="0">
                <a:latin typeface="Andale Mono"/>
                <a:cs typeface="Andale Mono"/>
              </a:rPr>
              <a:t>T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dirty="0" err="1" smtClean="0">
                <a:latin typeface="Andale Mono"/>
                <a:cs typeface="Andale Mono"/>
              </a:rPr>
              <a:t>t</a:t>
            </a:r>
            <a:r>
              <a:rPr lang="fr-FR" sz="1400" dirty="0" smtClean="0">
                <a:latin typeface="Andale Mono"/>
                <a:cs typeface="Andale Mono"/>
              </a:rPr>
              <a:t> = </a:t>
            </a:r>
            <a:r>
              <a:rPr lang="fr-FR" sz="1400" dirty="0" err="1" smtClean="0">
                <a:latin typeface="Andale Mono"/>
                <a:cs typeface="Andale Mono"/>
              </a:rPr>
              <a:t>future.</a:t>
            </a:r>
            <a:r>
              <a:rPr lang="fr-FR" sz="16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get</a:t>
            </a:r>
            <a:r>
              <a:rPr lang="fr-FR" sz="1400" b="1" dirty="0" smtClean="0">
                <a:latin typeface="Andale Mono"/>
                <a:cs typeface="Andale Mono"/>
              </a:rPr>
              <a:t>; </a:t>
            </a:r>
            <a:r>
              <a:rPr lang="fr-FR" sz="1400" i="1" dirty="0" smtClean="0">
                <a:latin typeface="Andale Mono"/>
                <a:cs typeface="Andale Mono"/>
              </a:rPr>
              <a:t>// blocks</a:t>
            </a:r>
            <a:endParaRPr lang="en-US" sz="1400" i="1" dirty="0" smtClean="0">
              <a:latin typeface="Andale Mono"/>
              <a:cs typeface="Andale Mono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58871" y="3462834"/>
            <a:ext cx="3513667" cy="584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Andale Mono"/>
                <a:cs typeface="Andale Mono"/>
              </a:rPr>
              <a:t>o</a:t>
            </a:r>
            <a:r>
              <a:rPr lang="fr-FR" sz="1400" dirty="0" err="1" smtClean="0">
                <a:latin typeface="Andale Mono"/>
                <a:cs typeface="Andale Mono"/>
              </a:rPr>
              <a:t>bject</a:t>
            </a:r>
            <a:r>
              <a:rPr lang="fr-FR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.</a:t>
            </a:r>
            <a:r>
              <a:rPr lang="fr-FR" sz="1400" dirty="0" err="1" smtClean="0">
                <a:latin typeface="Andale Mono"/>
                <a:cs typeface="Andale Mono"/>
              </a:rPr>
              <a:t>method</a:t>
            </a:r>
            <a:r>
              <a:rPr lang="fr-FR" sz="1400" dirty="0" smtClean="0">
                <a:latin typeface="Andale Mono"/>
                <a:cs typeface="Andale Mono"/>
              </a:rPr>
              <a:t>()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i="1" dirty="0" smtClean="0">
                <a:latin typeface="Andale Mono"/>
                <a:cs typeface="Andale Mono"/>
              </a:rPr>
              <a:t>// </a:t>
            </a:r>
            <a:r>
              <a:rPr lang="fr-FR" sz="1400" i="1" dirty="0" err="1" smtClean="0">
                <a:latin typeface="Andale Mono"/>
                <a:cs typeface="Andale Mono"/>
              </a:rPr>
              <a:t>synchronous</a:t>
            </a:r>
            <a:r>
              <a:rPr lang="fr-FR" sz="1400" i="1" dirty="0" smtClean="0">
                <a:latin typeface="Andale Mono"/>
                <a:cs typeface="Andale Mono"/>
              </a:rPr>
              <a:t>             	       or </a:t>
            </a:r>
            <a:r>
              <a:rPr lang="fr-FR" sz="1400" i="1" dirty="0" err="1" smtClean="0">
                <a:latin typeface="Andale Mono"/>
                <a:cs typeface="Andale Mono"/>
              </a:rPr>
              <a:t>asynchronous</a:t>
            </a:r>
            <a:endParaRPr lang="fr-FR" sz="1400" i="1" dirty="0" smtClean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358871" y="4485250"/>
            <a:ext cx="3513667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F0000"/>
                </a:solidFill>
                <a:latin typeface="Andale Mono"/>
                <a:cs typeface="Andale Mono"/>
              </a:rPr>
              <a:t>T</a:t>
            </a:r>
            <a:r>
              <a:rPr lang="fr-FR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fr-FR" sz="1400" dirty="0" smtClean="0">
                <a:latin typeface="Andale Mono"/>
                <a:cs typeface="Andale Mono"/>
              </a:rPr>
              <a:t>future = </a:t>
            </a:r>
            <a:r>
              <a:rPr lang="fr-FR" sz="1400" dirty="0" err="1" smtClean="0">
                <a:latin typeface="Andale Mono"/>
                <a:cs typeface="Andale Mono"/>
              </a:rPr>
              <a:t>object.method</a:t>
            </a:r>
            <a:r>
              <a:rPr lang="fr-FR" sz="1400" dirty="0" smtClean="0">
                <a:latin typeface="Andale Mono"/>
                <a:cs typeface="Andale Mono"/>
              </a:rPr>
              <a:t>();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42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Threading </a:t>
            </a:r>
            <a:r>
              <a:rPr lang="fr-FR" dirty="0" err="1" smtClean="0"/>
              <a:t>Models</a:t>
            </a:r>
            <a:r>
              <a:rPr lang="fr-FR" dirty="0" smtClean="0"/>
              <a:t> in Active </a:t>
            </a:r>
            <a:r>
              <a:rPr lang="fr-FR" dirty="0" err="1" smtClean="0"/>
              <a:t>Objects</a:t>
            </a:r>
            <a:endParaRPr lang="fr-FR" dirty="0"/>
          </a:p>
        </p:txBody>
      </p:sp>
      <p:sp>
        <p:nvSpPr>
          <p:cNvPr id="5" name="Espace réservé du contenu 6"/>
          <p:cNvSpPr>
            <a:spLocks noGrp="1"/>
          </p:cNvSpPr>
          <p:nvPr>
            <p:ph sz="half" idx="4294967295"/>
          </p:nvPr>
        </p:nvSpPr>
        <p:spPr>
          <a:xfrm>
            <a:off x="0" y="2784887"/>
            <a:ext cx="2864557" cy="1506071"/>
          </a:xfrm>
          <a:prstGeom prst="rect">
            <a:avLst/>
          </a:prstGeom>
        </p:spPr>
        <p:txBody>
          <a:bodyPr/>
          <a:lstStyle/>
          <a:p>
            <a:r>
              <a:rPr lang="fr-FR" sz="1800" dirty="0" smtClean="0"/>
              <a:t>ASP and </a:t>
            </a:r>
            <a:r>
              <a:rPr lang="fr-FR" sz="1800" dirty="0" err="1" smtClean="0"/>
              <a:t>ProActive</a:t>
            </a:r>
            <a:endParaRPr lang="fr-FR" sz="1800" dirty="0"/>
          </a:p>
        </p:txBody>
      </p:sp>
      <p:sp>
        <p:nvSpPr>
          <p:cNvPr id="8" name="Rectangle 7"/>
          <p:cNvSpPr/>
          <p:nvPr/>
        </p:nvSpPr>
        <p:spPr>
          <a:xfrm>
            <a:off x="14111" y="2691885"/>
            <a:ext cx="2850445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"/>
          <p:cNvSpPr txBox="1">
            <a:spLocks/>
          </p:cNvSpPr>
          <p:nvPr/>
        </p:nvSpPr>
        <p:spPr>
          <a:xfrm>
            <a:off x="141112" y="1813998"/>
            <a:ext cx="2864556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Single-</a:t>
            </a:r>
            <a:r>
              <a:rPr lang="fr-FR" dirty="0" err="1" smtClean="0"/>
              <a:t>threaded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15732" y="2684593"/>
            <a:ext cx="286455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5"/>
          <p:cNvSpPr txBox="1">
            <a:spLocks/>
          </p:cNvSpPr>
          <p:nvPr/>
        </p:nvSpPr>
        <p:spPr>
          <a:xfrm>
            <a:off x="3115733" y="1806706"/>
            <a:ext cx="2864556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Cooperative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279444" y="2691885"/>
            <a:ext cx="286455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5"/>
          <p:cNvSpPr txBox="1">
            <a:spLocks/>
          </p:cNvSpPr>
          <p:nvPr/>
        </p:nvSpPr>
        <p:spPr>
          <a:xfrm>
            <a:off x="6279445" y="1813998"/>
            <a:ext cx="2864556" cy="877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Wingdings 2" pitchFamily="18" charset="2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Multi-</a:t>
            </a:r>
            <a:r>
              <a:rPr lang="fr-FR" dirty="0" err="1" smtClean="0"/>
              <a:t>threaded</a:t>
            </a:r>
            <a:endParaRPr lang="fr-FR" dirty="0"/>
          </a:p>
        </p:txBody>
      </p:sp>
      <p:sp>
        <p:nvSpPr>
          <p:cNvPr id="15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6273799" y="2744423"/>
            <a:ext cx="2973295" cy="15060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800" dirty="0" err="1" smtClean="0"/>
              <a:t>MultiActive</a:t>
            </a:r>
            <a:r>
              <a:rPr lang="fr-FR" sz="1800" dirty="0" smtClean="0"/>
              <a:t> </a:t>
            </a:r>
            <a:r>
              <a:rPr lang="fr-FR" sz="1800" dirty="0" err="1" smtClean="0"/>
              <a:t>Objects</a:t>
            </a: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(</a:t>
            </a:r>
            <a:r>
              <a:rPr lang="fr-FR" sz="1800" dirty="0" err="1" smtClean="0"/>
              <a:t>extended</a:t>
            </a:r>
            <a:r>
              <a:rPr lang="fr-FR" sz="1800" dirty="0" smtClean="0"/>
              <a:t> </a:t>
            </a:r>
            <a:r>
              <a:rPr lang="fr-FR" sz="1800" dirty="0" err="1" smtClean="0"/>
              <a:t>ProActive</a:t>
            </a:r>
            <a:r>
              <a:rPr lang="fr-FR" sz="1800" dirty="0" smtClean="0"/>
              <a:t>)</a:t>
            </a:r>
          </a:p>
        </p:txBody>
      </p:sp>
      <p:sp>
        <p:nvSpPr>
          <p:cNvPr id="34" name="Flèche vers la droite 33"/>
          <p:cNvSpPr/>
          <p:nvPr/>
        </p:nvSpPr>
        <p:spPr>
          <a:xfrm>
            <a:off x="1079501" y="1518752"/>
            <a:ext cx="7013222" cy="62088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Local </a:t>
            </a:r>
            <a:r>
              <a:rPr lang="fr-FR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Concurrency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6" name="Connecteur droit 35"/>
          <p:cNvCxnSpPr>
            <a:endCxn id="5" idx="3"/>
          </p:cNvCxnSpPr>
          <p:nvPr/>
        </p:nvCxnSpPr>
        <p:spPr>
          <a:xfrm>
            <a:off x="2864556" y="2294863"/>
            <a:ext cx="1" cy="12430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6279446" y="2294863"/>
            <a:ext cx="1" cy="12430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8"/>
          <p:cNvSpPr>
            <a:spLocks noGrp="1"/>
          </p:cNvSpPr>
          <p:nvPr>
            <p:ph sz="quarter" idx="4294967295"/>
          </p:nvPr>
        </p:nvSpPr>
        <p:spPr>
          <a:xfrm>
            <a:off x="3006994" y="2744423"/>
            <a:ext cx="2973295" cy="15060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1800" dirty="0" err="1" smtClean="0"/>
              <a:t>Creol</a:t>
            </a:r>
            <a:endParaRPr lang="fr-FR" sz="1800" dirty="0" smtClean="0"/>
          </a:p>
          <a:p>
            <a:r>
              <a:rPr lang="fr-FR" sz="1800" dirty="0" err="1" smtClean="0"/>
              <a:t>JCoBox</a:t>
            </a:r>
            <a:endParaRPr lang="fr-FR" sz="1800" dirty="0" smtClean="0"/>
          </a:p>
          <a:p>
            <a:r>
              <a:rPr lang="fr-FR" sz="1800" dirty="0" smtClean="0"/>
              <a:t>ABS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18</a:t>
            </a:fld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44929" y="3616476"/>
            <a:ext cx="8599713" cy="26227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Neither ASP nor cooperative multithreading solve all the active object issues (multicore efficiency)</a:t>
            </a:r>
            <a:endParaRPr lang="en-GB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fr-FR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W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e propose an alternative AO model: more transparent but more parallel than ABS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related work: JAC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39738" y="1221232"/>
            <a:ext cx="8247062" cy="4572000"/>
          </a:xfrm>
        </p:spPr>
        <p:txBody>
          <a:bodyPr/>
          <a:lstStyle/>
          <a:p>
            <a:r>
              <a:rPr lang="en-US" dirty="0" smtClean="0"/>
              <a:t>Declarative parallelization in Java</a:t>
            </a:r>
          </a:p>
          <a:p>
            <a:r>
              <a:rPr lang="en-US" dirty="0" smtClean="0"/>
              <a:t>Expressive (complex) set of annotations </a:t>
            </a:r>
          </a:p>
          <a:p>
            <a:r>
              <a:rPr lang="en-US" dirty="0" smtClean="0"/>
              <a:t>“Reactive” objects</a:t>
            </a:r>
          </a:p>
          <a:p>
            <a:pPr lvl="1"/>
            <a:r>
              <a:rPr lang="en-US" dirty="0" smtClean="0"/>
              <a:t>Simulating active objects is possible but not trivial</a:t>
            </a:r>
          </a:p>
          <a:p>
            <a:pPr lvl="1"/>
            <a:endParaRPr lang="hu-HU" dirty="0" smtClean="0"/>
          </a:p>
          <a:p>
            <a:pPr lvl="1"/>
            <a:endParaRPr lang="en-US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83" y="3057985"/>
            <a:ext cx="5558217" cy="26328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929" y="3616476"/>
            <a:ext cx="8599713" cy="26227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Our alternative view: new multithreaded AOs</a:t>
            </a:r>
            <a:b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endParaRPr lang="en-GB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simple version of JAC for simple active objects </a:t>
            </a: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à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la ASP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multi-active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objects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efficient and easy to program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51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the SCALE team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100" y="1295400"/>
            <a:ext cx="8813800" cy="4572000"/>
          </a:xfrm>
        </p:spPr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istributed</a:t>
            </a:r>
            <a:r>
              <a:rPr lang="fr-FR" dirty="0" smtClean="0"/>
              <a:t> applications are:</a:t>
            </a:r>
          </a:p>
          <a:p>
            <a:pPr lvl="1"/>
            <a:r>
              <a:rPr lang="fr-FR" dirty="0" err="1" smtClean="0"/>
              <a:t>Difficult</a:t>
            </a:r>
            <a:r>
              <a:rPr lang="fr-FR" dirty="0" smtClean="0"/>
              <a:t> to program </a:t>
            </a:r>
            <a:r>
              <a:rPr lang="fr-FR" dirty="0" err="1" smtClean="0"/>
              <a:t>safely</a:t>
            </a:r>
            <a:r>
              <a:rPr lang="fr-FR" dirty="0" smtClean="0"/>
              <a:t> (</a:t>
            </a:r>
            <a:r>
              <a:rPr lang="fr-FR" dirty="0" err="1" smtClean="0"/>
              <a:t>correctness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Difficult</a:t>
            </a:r>
            <a:r>
              <a:rPr lang="fr-FR" dirty="0" smtClean="0"/>
              <a:t> to program and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efficiently</a:t>
            </a:r>
            <a:r>
              <a:rPr lang="fr-FR" dirty="0" smtClean="0"/>
              <a:t> (efficient </a:t>
            </a:r>
            <a:r>
              <a:rPr lang="fr-FR" dirty="0" err="1" smtClean="0"/>
              <a:t>deployment</a:t>
            </a:r>
            <a:r>
              <a:rPr lang="fr-FR" dirty="0" smtClean="0"/>
              <a:t> running and synchronisation)</a:t>
            </a:r>
          </a:p>
          <a:p>
            <a:r>
              <a:rPr lang="fr-FR" dirty="0" smtClean="0"/>
              <a:t>In the </a:t>
            </a:r>
            <a:r>
              <a:rPr lang="fr-FR" dirty="0" err="1" smtClean="0"/>
              <a:t>scale</a:t>
            </a:r>
            <a:r>
              <a:rPr lang="fr-FR" dirty="0" smtClean="0"/>
              <a:t> team </a:t>
            </a:r>
            <a:r>
              <a:rPr lang="fr-FR" dirty="0" err="1" smtClean="0"/>
              <a:t>we</a:t>
            </a:r>
            <a:r>
              <a:rPr lang="fr-FR" dirty="0" smtClean="0"/>
              <a:t> propose:</a:t>
            </a:r>
          </a:p>
          <a:p>
            <a:pPr lvl="1"/>
            <a:r>
              <a:rPr lang="fr-FR" dirty="0" err="1" smtClean="0"/>
              <a:t>Languages</a:t>
            </a:r>
            <a:r>
              <a:rPr lang="fr-FR" dirty="0" smtClean="0"/>
              <a:t>: active 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endParaRPr lang="fr-FR" dirty="0" smtClean="0"/>
          </a:p>
          <a:p>
            <a:pPr lvl="1"/>
            <a:r>
              <a:rPr lang="fr-FR" dirty="0" smtClean="0"/>
              <a:t>Design support: Vercors – </a:t>
            </a:r>
            <a:r>
              <a:rPr lang="fr-FR" dirty="0" err="1" smtClean="0"/>
              <a:t>specification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dirty="0" smtClean="0"/>
              <a:t> of </a:t>
            </a:r>
            <a:r>
              <a:rPr lang="fr-FR" dirty="0" err="1" smtClean="0"/>
              <a:t>distributed</a:t>
            </a:r>
            <a:r>
              <a:rPr lang="fr-FR" dirty="0" smtClean="0"/>
              <a:t> components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support: a Java middleware, and VM placement </a:t>
            </a:r>
            <a:r>
              <a:rPr lang="fr-FR" dirty="0" err="1" smtClean="0"/>
              <a:t>algorithms</a:t>
            </a:r>
            <a:endParaRPr lang="fr-FR" dirty="0"/>
          </a:p>
          <a:p>
            <a:pPr marL="0" indent="0">
              <a:buNone/>
            </a:pPr>
            <a: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 domains: </a:t>
            </a:r>
            <a:b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	cloud computing, service oriented computing …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361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9738" y="1130300"/>
            <a:ext cx="8247062" cy="4572000"/>
          </a:xfrm>
          <a:extLst/>
        </p:spPr>
        <p:txBody>
          <a:bodyPr/>
          <a:lstStyle/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Active Object </a:t>
            </a:r>
            <a:r>
              <a:rPr lang="fr-FR" dirty="0" err="1" smtClean="0">
                <a:latin typeface="Arial Black"/>
                <a:cs typeface="Arial Black"/>
              </a:rPr>
              <a:t>Programming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models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Scheduling</a:t>
            </a:r>
            <a:r>
              <a:rPr lang="fr-FR" dirty="0" smtClean="0">
                <a:latin typeface="Arial Black"/>
                <a:cs typeface="Arial Black"/>
              </a:rPr>
              <a:t> in 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 </a:t>
            </a:r>
            <a:r>
              <a:rPr lang="fr-FR" dirty="0" err="1" smtClean="0">
                <a:latin typeface="Arial Black"/>
                <a:cs typeface="Arial Black"/>
              </a:rPr>
              <a:t>ProActive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backend</a:t>
            </a:r>
            <a:r>
              <a:rPr lang="fr-FR" dirty="0" smtClean="0">
                <a:latin typeface="Arial Black"/>
                <a:cs typeface="Arial Black"/>
              </a:rPr>
              <a:t> for ABS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</a:t>
            </a:r>
            <a:r>
              <a:rPr lang="fr-FR" dirty="0">
                <a:latin typeface="Arial Black"/>
                <a:cs typeface="Arial Black"/>
              </a:rPr>
              <a:t>and Future Works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503238" y="26622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966302" y="27003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359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Multi-active objects</a:t>
            </a: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29200"/>
          </a:xfrm>
        </p:spPr>
        <p:txBody>
          <a:bodyPr/>
          <a:lstStyle/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mixes local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and distribution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high-level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constructs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Execute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several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requests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but in a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manner</a:t>
            </a:r>
            <a:endParaRPr lang="fr-FR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366367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89148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88910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88592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88433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88116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967653" y="4805088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77797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64753" y="4805088"/>
            <a:ext cx="1295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add() 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2553" y="4805088"/>
            <a:ext cx="14605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monitor(){…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267691" y="377480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615353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940578"/>
            <a:ext cx="999272" cy="864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endCxn id="16" idx="0"/>
          </p:cNvCxnSpPr>
          <p:nvPr/>
        </p:nvCxnSpPr>
        <p:spPr bwMode="auto">
          <a:xfrm>
            <a:off x="3089891" y="3979588"/>
            <a:ext cx="2722562" cy="82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46"/>
          <p:cNvCxnSpPr>
            <a:cxnSpLocks noChangeShapeType="1"/>
            <a:stCxn id="20" idx="5"/>
            <a:endCxn id="17" idx="0"/>
          </p:cNvCxnSpPr>
          <p:nvPr/>
        </p:nvCxnSpPr>
        <p:spPr bwMode="auto">
          <a:xfrm>
            <a:off x="3810475" y="3951690"/>
            <a:ext cx="3532328" cy="8533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983528" y="4913038"/>
            <a:ext cx="109146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add() 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096116" y="4201838"/>
            <a:ext cx="6557962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, </a:t>
            </a:r>
            <a:r>
              <a:rPr lang="fr-FR" sz="2400" dirty="0" err="1"/>
              <a:t>add</a:t>
            </a:r>
            <a:r>
              <a:rPr lang="fr-FR" sz="2400" dirty="0"/>
              <a:t> and monitor are </a:t>
            </a:r>
            <a:r>
              <a:rPr lang="fr-FR" sz="2400" i="1" dirty="0"/>
              <a:t>compatible</a:t>
            </a:r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2931879" y="2903578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485492" y="3231964"/>
            <a:ext cx="7201308" cy="300515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496291" y="6006290"/>
            <a:ext cx="517104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smtClean="0"/>
              <a:t>Note: monitor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join</a:t>
            </a:r>
            <a:endParaRPr lang="fr-FR" sz="2400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946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Scheduling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« optimal »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« </a:t>
            </a:r>
            <a:r>
              <a:rPr lang="fr-FR" dirty="0" err="1" smtClean="0"/>
              <a:t>maximizes</a:t>
            </a:r>
            <a:r>
              <a:rPr lang="fr-FR" dirty="0" smtClean="0"/>
              <a:t> </a:t>
            </a:r>
            <a:r>
              <a:rPr lang="fr-FR" dirty="0" err="1" smtClean="0"/>
              <a:t>parallelism</a:t>
            </a:r>
            <a:r>
              <a:rPr lang="fr-FR" dirty="0" smtClean="0"/>
              <a:t> »: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Schedule a new </a:t>
            </a:r>
            <a:r>
              <a:rPr lang="fr-FR" dirty="0" err="1" smtClean="0"/>
              <a:t>request</a:t>
            </a:r>
            <a:r>
              <a:rPr lang="fr-FR" dirty="0" smtClean="0"/>
              <a:t> as </a:t>
            </a:r>
            <a:r>
              <a:rPr lang="fr-FR" dirty="0" err="1" smtClean="0"/>
              <a:t>soon</a:t>
            </a:r>
            <a:r>
              <a:rPr lang="fr-FR" dirty="0" smtClean="0"/>
              <a:t> as possible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compatible </a:t>
            </a:r>
            <a:r>
              <a:rPr lang="fr-FR" dirty="0" err="1" smtClean="0"/>
              <a:t>with</a:t>
            </a:r>
            <a:r>
              <a:rPr lang="fr-FR" dirty="0" smtClean="0"/>
              <a:t> all the </a:t>
            </a:r>
            <a:r>
              <a:rPr lang="fr-FR" dirty="0" err="1" smtClean="0"/>
              <a:t>served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)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Serve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others</a:t>
            </a:r>
            <a:endParaRPr lang="fr-FR" dirty="0" smtClean="0"/>
          </a:p>
          <a:p>
            <a:pPr lvl="1">
              <a:buFont typeface="Lucida Grande"/>
              <a:buChar char="➜"/>
            </a:pPr>
            <a:r>
              <a:rPr lang="fr-FR" dirty="0" smtClean="0"/>
              <a:t>Serves</a:t>
            </a:r>
          </a:p>
          <a:p>
            <a:pPr lvl="2"/>
            <a:r>
              <a:rPr lang="fr-FR" sz="2400" dirty="0" err="1" smtClean="0"/>
              <a:t>Either</a:t>
            </a:r>
            <a:r>
              <a:rPr lang="fr-FR" sz="2400" dirty="0" smtClean="0"/>
              <a:t> the first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lvl="2"/>
            <a:r>
              <a:rPr lang="fr-FR" sz="2400" dirty="0" smtClean="0"/>
              <a:t>Or the second if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the first one (and the </a:t>
            </a:r>
            <a:r>
              <a:rPr lang="fr-FR" sz="2400" dirty="0" err="1" smtClean="0"/>
              <a:t>served</a:t>
            </a:r>
            <a:r>
              <a:rPr lang="fr-FR" sz="2400" dirty="0" smtClean="0"/>
              <a:t> </a:t>
            </a:r>
            <a:r>
              <a:rPr lang="fr-FR" sz="2400" dirty="0" err="1" smtClean="0"/>
              <a:t>ones</a:t>
            </a:r>
            <a:r>
              <a:rPr lang="fr-FR" sz="2400" dirty="0" smtClean="0"/>
              <a:t>)</a:t>
            </a:r>
          </a:p>
          <a:p>
            <a:pPr lvl="2"/>
            <a:r>
              <a:rPr lang="fr-FR" sz="2400" dirty="0" smtClean="0"/>
              <a:t>Or the </a:t>
            </a:r>
            <a:r>
              <a:rPr lang="fr-FR" sz="2400" dirty="0" err="1" smtClean="0"/>
              <a:t>third</a:t>
            </a:r>
            <a:r>
              <a:rPr lang="fr-FR" sz="2400" dirty="0" smtClean="0"/>
              <a:t> one …</a:t>
            </a:r>
            <a:endParaRPr lang="fr-FR" sz="2400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5262371" y="3807388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6" name="Connecteur droit 39"/>
          <p:cNvCxnSpPr>
            <a:cxnSpLocks noChangeShapeType="1"/>
          </p:cNvCxnSpPr>
          <p:nvPr/>
        </p:nvCxnSpPr>
        <p:spPr bwMode="auto">
          <a:xfrm rot="5400000">
            <a:off x="5413184" y="40359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41"/>
          <p:cNvCxnSpPr>
            <a:cxnSpLocks noChangeShapeType="1"/>
          </p:cNvCxnSpPr>
          <p:nvPr/>
        </p:nvCxnSpPr>
        <p:spPr bwMode="auto">
          <a:xfrm rot="5400000">
            <a:off x="5796565" y="40351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42"/>
          <p:cNvCxnSpPr>
            <a:cxnSpLocks noChangeShapeType="1"/>
          </p:cNvCxnSpPr>
          <p:nvPr/>
        </p:nvCxnSpPr>
        <p:spPr bwMode="auto">
          <a:xfrm rot="5400000">
            <a:off x="6178358" y="40328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43"/>
          <p:cNvCxnSpPr>
            <a:cxnSpLocks noChangeShapeType="1"/>
          </p:cNvCxnSpPr>
          <p:nvPr/>
        </p:nvCxnSpPr>
        <p:spPr bwMode="auto">
          <a:xfrm rot="5400000">
            <a:off x="6560946" y="40296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4"/>
          <p:cNvCxnSpPr>
            <a:cxnSpLocks noChangeShapeType="1"/>
          </p:cNvCxnSpPr>
          <p:nvPr/>
        </p:nvCxnSpPr>
        <p:spPr bwMode="auto">
          <a:xfrm rot="5400000">
            <a:off x="6941947" y="40280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5"/>
          <p:cNvCxnSpPr>
            <a:cxnSpLocks noChangeShapeType="1"/>
          </p:cNvCxnSpPr>
          <p:nvPr/>
        </p:nvCxnSpPr>
        <p:spPr bwMode="auto">
          <a:xfrm rot="5400000">
            <a:off x="7324534" y="40248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Ellipse 75"/>
          <p:cNvSpPr>
            <a:spLocks noChangeArrowheads="1"/>
          </p:cNvSpPr>
          <p:nvPr/>
        </p:nvSpPr>
        <p:spPr bwMode="auto">
          <a:xfrm>
            <a:off x="5338571" y="3921688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3" name="Ellipse 75"/>
          <p:cNvSpPr>
            <a:spLocks noChangeArrowheads="1"/>
          </p:cNvSpPr>
          <p:nvPr/>
        </p:nvSpPr>
        <p:spPr bwMode="auto">
          <a:xfrm>
            <a:off x="5719571" y="39216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4" name="Ellipse 75"/>
          <p:cNvSpPr>
            <a:spLocks noChangeArrowheads="1"/>
          </p:cNvSpPr>
          <p:nvPr/>
        </p:nvSpPr>
        <p:spPr bwMode="auto">
          <a:xfrm>
            <a:off x="6129146" y="39328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6510146" y="391851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5290946" y="5260103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17" name="Connecteur droit 39"/>
          <p:cNvCxnSpPr>
            <a:cxnSpLocks noChangeShapeType="1"/>
          </p:cNvCxnSpPr>
          <p:nvPr/>
        </p:nvCxnSpPr>
        <p:spPr bwMode="auto">
          <a:xfrm rot="5400000">
            <a:off x="5441759" y="5488703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41"/>
          <p:cNvCxnSpPr>
            <a:cxnSpLocks noChangeShapeType="1"/>
          </p:cNvCxnSpPr>
          <p:nvPr/>
        </p:nvCxnSpPr>
        <p:spPr bwMode="auto">
          <a:xfrm rot="5400000">
            <a:off x="5825140" y="5487909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42"/>
          <p:cNvCxnSpPr>
            <a:cxnSpLocks noChangeShapeType="1"/>
          </p:cNvCxnSpPr>
          <p:nvPr/>
        </p:nvCxnSpPr>
        <p:spPr bwMode="auto">
          <a:xfrm rot="5400000">
            <a:off x="6206933" y="548552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43"/>
          <p:cNvCxnSpPr>
            <a:cxnSpLocks noChangeShapeType="1"/>
          </p:cNvCxnSpPr>
          <p:nvPr/>
        </p:nvCxnSpPr>
        <p:spPr bwMode="auto">
          <a:xfrm rot="5400000">
            <a:off x="6589521" y="548235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droit 44"/>
          <p:cNvCxnSpPr>
            <a:cxnSpLocks noChangeShapeType="1"/>
          </p:cNvCxnSpPr>
          <p:nvPr/>
        </p:nvCxnSpPr>
        <p:spPr bwMode="auto">
          <a:xfrm rot="5400000">
            <a:off x="6970522" y="548076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45"/>
          <p:cNvCxnSpPr>
            <a:cxnSpLocks noChangeShapeType="1"/>
          </p:cNvCxnSpPr>
          <p:nvPr/>
        </p:nvCxnSpPr>
        <p:spPr bwMode="auto">
          <a:xfrm rot="5400000">
            <a:off x="7353109" y="547759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lipse 75"/>
          <p:cNvSpPr>
            <a:spLocks noChangeArrowheads="1"/>
          </p:cNvSpPr>
          <p:nvPr/>
        </p:nvSpPr>
        <p:spPr bwMode="auto">
          <a:xfrm>
            <a:off x="5765687" y="5374403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4" name="Ellipse 75"/>
          <p:cNvSpPr>
            <a:spLocks noChangeArrowheads="1"/>
          </p:cNvSpPr>
          <p:nvPr/>
        </p:nvSpPr>
        <p:spPr bwMode="auto">
          <a:xfrm>
            <a:off x="5390131" y="537440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5" name="Ellipse 75"/>
          <p:cNvSpPr>
            <a:spLocks noChangeArrowheads="1"/>
          </p:cNvSpPr>
          <p:nvPr/>
        </p:nvSpPr>
        <p:spPr bwMode="auto">
          <a:xfrm>
            <a:off x="6157721" y="538551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6" name="Ellipse 75"/>
          <p:cNvSpPr>
            <a:spLocks noChangeArrowheads="1"/>
          </p:cNvSpPr>
          <p:nvPr/>
        </p:nvSpPr>
        <p:spPr bwMode="auto">
          <a:xfrm>
            <a:off x="6538721" y="537122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8" name="Connecteur en arc 27"/>
          <p:cNvCxnSpPr>
            <a:stCxn id="24" idx="5"/>
            <a:endCxn id="23" idx="5"/>
          </p:cNvCxnSpPr>
          <p:nvPr/>
        </p:nvCxnSpPr>
        <p:spPr bwMode="auto">
          <a:xfrm rot="16200000" flipH="1">
            <a:off x="5773031" y="5349227"/>
            <a:ext cx="12700" cy="375556"/>
          </a:xfrm>
          <a:prstGeom prst="curvedConnector3">
            <a:avLst>
              <a:gd name="adj1" fmla="val 201966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5137631" y="5692801"/>
            <a:ext cx="167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compatible</a:t>
            </a:r>
            <a:endParaRPr lang="fr-FR" sz="2400" dirty="0"/>
          </a:p>
        </p:txBody>
      </p:sp>
      <p:sp>
        <p:nvSpPr>
          <p:cNvPr id="29" name="Rectangle 28"/>
          <p:cNvSpPr/>
          <p:nvPr/>
        </p:nvSpPr>
        <p:spPr>
          <a:xfrm>
            <a:off x="251464" y="4386792"/>
            <a:ext cx="8599713" cy="2012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Compatibility =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requests can execute at the same time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and can be re-ordered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343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16375"/>
            <a:ext cx="64119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Declarative concurrency by annotating request methods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6388100" cy="1330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05100"/>
            <a:ext cx="6019800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419600"/>
            <a:ext cx="60198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16700" y="1254125"/>
            <a:ext cx="152400" cy="13716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16700" y="2705100"/>
            <a:ext cx="152400" cy="10382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16700" y="4419600"/>
            <a:ext cx="152400" cy="1600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6769100" y="1711325"/>
            <a:ext cx="2590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n-lt"/>
              </a:rPr>
              <a:t>Groups</a:t>
            </a:r>
            <a:r>
              <a:rPr lang="en-US" sz="1600" dirty="0">
                <a:latin typeface="+mn-lt"/>
              </a:rPr>
              <a:t> </a:t>
            </a:r>
          </a:p>
          <a:p>
            <a:pPr marL="0" lvl="2">
              <a:defRPr/>
            </a:pPr>
            <a:r>
              <a:rPr lang="en-US" sz="1400" dirty="0">
                <a:latin typeface="+mn-lt"/>
              </a:rPr>
              <a:t>(Collection of related methods)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6769100" y="2981325"/>
            <a:ext cx="2438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j-lt"/>
              </a:rPr>
              <a:t>Rules </a:t>
            </a:r>
          </a:p>
          <a:p>
            <a:pPr marL="0" lvl="2">
              <a:defRPr/>
            </a:pPr>
            <a:r>
              <a:rPr lang="en-US" sz="1400" dirty="0">
                <a:latin typeface="+mj-lt"/>
              </a:rPr>
              <a:t>(Compatibility relationships between groups)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6" name="TextBox 15"/>
          <p:cNvSpPr txBox="1">
            <a:spLocks noChangeArrowheads="1"/>
          </p:cNvSpPr>
          <p:nvPr/>
        </p:nvSpPr>
        <p:spPr bwMode="auto">
          <a:xfrm>
            <a:off x="6769100" y="5029200"/>
            <a:ext cx="2057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Memberships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(To which group each method belongs)</a:t>
            </a:r>
          </a:p>
        </p:txBody>
      </p:sp>
      <p:pic>
        <p:nvPicPr>
          <p:cNvPr id="58380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1"/>
          <a:stretch>
            <a:fillRect/>
          </a:stretch>
        </p:blipFill>
        <p:spPr bwMode="auto">
          <a:xfrm>
            <a:off x="254000" y="1422400"/>
            <a:ext cx="6248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13050"/>
            <a:ext cx="5181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556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 bwMode="auto">
          <a:xfrm>
            <a:off x="1485492" y="2030186"/>
            <a:ext cx="7201308" cy="3914837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Dynamic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compatibility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028700"/>
            <a:ext cx="8247062" cy="5029200"/>
          </a:xfrm>
        </p:spPr>
        <p:txBody>
          <a:bodyPr/>
          <a:lstStyle/>
          <a:p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Compatibility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may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depend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on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object’s</a:t>
            </a:r>
            <a:r>
              <a:rPr lang="fr-FR" b="1" i="1" dirty="0" smtClean="0">
                <a:latin typeface="Arial" charset="0"/>
                <a:ea typeface="ＭＳ Ｐゴシック" charset="0"/>
                <a:cs typeface="ＭＳ Ｐゴシック" charset="0"/>
              </a:rPr>
              <a:t> state 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method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parameters</a:t>
            </a:r>
            <a:endParaRPr lang="fr-FR" b="1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298453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21234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20996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20678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20519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20202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535259" y="4512988"/>
            <a:ext cx="1956394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0988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22762" y="4512988"/>
            <a:ext cx="1689791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GB" sz="2400" dirty="0" err="1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int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 n) </a:t>
            </a: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659478" y="30988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10994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301028" y="309566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261438"/>
            <a:ext cx="783075" cy="1251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stCxn id="19" idx="4"/>
            <a:endCxn id="16" idx="0"/>
          </p:cNvCxnSpPr>
          <p:nvPr/>
        </p:nvCxnSpPr>
        <p:spPr bwMode="auto">
          <a:xfrm>
            <a:off x="3034328" y="3300448"/>
            <a:ext cx="2733330" cy="12125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623166" y="4620938"/>
            <a:ext cx="181292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</a:t>
            </a:r>
            <a:r>
              <a:rPr lang="en-GB" dirty="0" smtClean="0">
                <a:solidFill>
                  <a:srgbClr val="191919"/>
                </a:solidFill>
              </a:rPr>
              <a:t>(</a:t>
            </a:r>
            <a:r>
              <a:rPr lang="en-GB" dirty="0" err="1" smtClean="0">
                <a:solidFill>
                  <a:srgbClr val="191919"/>
                </a:solidFill>
              </a:rPr>
              <a:t>int</a:t>
            </a:r>
            <a:r>
              <a:rPr lang="en-GB" dirty="0" smtClean="0">
                <a:solidFill>
                  <a:srgbClr val="191919"/>
                </a:solidFill>
              </a:rPr>
              <a:t> n) </a:t>
            </a:r>
            <a:r>
              <a:rPr lang="en-GB" dirty="0">
                <a:solidFill>
                  <a:srgbClr val="191919"/>
                </a:solidFill>
              </a:rPr>
              <a:t>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47700" y="3510602"/>
            <a:ext cx="802163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fr-FR" sz="2400" dirty="0" err="1" smtClean="0"/>
              <a:t>e.g</a:t>
            </a:r>
            <a:r>
              <a:rPr lang="fr-FR" sz="2400" dirty="0" smtClean="0"/>
              <a:t>. </a:t>
            </a:r>
            <a:r>
              <a:rPr lang="fr-FR" sz="2400" dirty="0" err="1" smtClean="0"/>
              <a:t>provided</a:t>
            </a:r>
            <a:r>
              <a:rPr lang="fr-FR" sz="2400" dirty="0" smtClean="0"/>
              <a:t> the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of </a:t>
            </a:r>
            <a:r>
              <a:rPr lang="fr-FR" sz="2400" dirty="0" err="1" smtClean="0"/>
              <a:t>add</a:t>
            </a:r>
            <a:r>
              <a:rPr lang="fr-FR" sz="2400" dirty="0" smtClean="0"/>
              <a:t> are </a:t>
            </a:r>
            <a:r>
              <a:rPr lang="fr-FR" sz="2400" dirty="0" err="1" smtClean="0"/>
              <a:t>different</a:t>
            </a:r>
            <a:endParaRPr lang="fr-FR" sz="2400" dirty="0" smtClean="0"/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3137257" y="2155933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559"/>
          <a:stretch/>
        </p:blipFill>
        <p:spPr>
          <a:xfrm>
            <a:off x="406400" y="4227750"/>
            <a:ext cx="8845740" cy="1033684"/>
          </a:xfrm>
          <a:prstGeom prst="rect">
            <a:avLst/>
          </a:prstGeom>
          <a:solidFill>
            <a:srgbClr val="E1E3EE"/>
          </a:solidFill>
          <a:ln>
            <a:solidFill>
              <a:schemeClr val="tx1"/>
            </a:solidFill>
          </a:ln>
        </p:spPr>
      </p:pic>
      <p:sp>
        <p:nvSpPr>
          <p:cNvPr id="30" name="Rectangle 29"/>
          <p:cNvSpPr/>
          <p:nvPr/>
        </p:nvSpPr>
        <p:spPr bwMode="auto">
          <a:xfrm>
            <a:off x="2136019" y="4905830"/>
            <a:ext cx="6076648" cy="476554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Légende encadrée 1 30"/>
          <p:cNvSpPr/>
          <p:nvPr/>
        </p:nvSpPr>
        <p:spPr bwMode="auto">
          <a:xfrm>
            <a:off x="4294414" y="5694440"/>
            <a:ext cx="4561667" cy="515860"/>
          </a:xfrm>
          <a:prstGeom prst="borderCallout1">
            <a:avLst>
              <a:gd name="adj1" fmla="val -2984"/>
              <a:gd name="adj2" fmla="val 45830"/>
              <a:gd name="adj3" fmla="val -93420"/>
              <a:gd name="adj4" fmla="val 42741"/>
            </a:avLst>
          </a:prstGeom>
          <a:solidFill>
            <a:srgbClr val="E1E3EE"/>
          </a:solid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Returns</a:t>
            </a:r>
            <a:r>
              <a:rPr lang="fr-FR" sz="2000" dirty="0" smtClean="0"/>
              <a:t> </a:t>
            </a:r>
            <a:r>
              <a:rPr lang="fr-FR" sz="2000" dirty="0" err="1" smtClean="0"/>
              <a:t>true</a:t>
            </a:r>
            <a:r>
              <a:rPr lang="fr-FR" sz="2000" dirty="0" smtClean="0"/>
              <a:t> if </a:t>
            </a:r>
            <a:r>
              <a:rPr lang="fr-FR" sz="2000" dirty="0" err="1" smtClean="0"/>
              <a:t>requests</a:t>
            </a:r>
            <a:r>
              <a:rPr lang="fr-FR" sz="2000" dirty="0" smtClean="0"/>
              <a:t> compatible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0365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Hypotheses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076" y="1102620"/>
            <a:ext cx="8779324" cy="4572000"/>
          </a:xfrm>
        </p:spPr>
        <p:txBody>
          <a:bodyPr/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trust the programmer</a:t>
            </a:r>
            <a:r>
              <a:rPr lang="fr-FR" dirty="0" smtClean="0"/>
              <a:t>: annotations </a:t>
            </a:r>
            <a:r>
              <a:rPr lang="fr-FR" dirty="0" err="1" smtClean="0"/>
              <a:t>supposed</a:t>
            </a:r>
            <a:r>
              <a:rPr lang="fr-FR" dirty="0" smtClean="0"/>
              <a:t> correct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in the future</a:t>
            </a:r>
          </a:p>
          <a:p>
            <a:r>
              <a:rPr lang="fr-FR" dirty="0" err="1" smtClean="0"/>
              <a:t>Without</a:t>
            </a:r>
            <a:r>
              <a:rPr lang="fr-FR" dirty="0" smtClean="0"/>
              <a:t> annotations, a multi-active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an active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smtClean="0"/>
              <a:t>If more </a:t>
            </a:r>
            <a:r>
              <a:rPr lang="fr-FR" dirty="0" err="1" smtClean="0"/>
              <a:t>parallelism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Add</a:t>
            </a:r>
            <a:r>
              <a:rPr lang="fr-FR" dirty="0" smtClean="0"/>
              <a:t> annotations for non-</a:t>
            </a:r>
            <a:r>
              <a:rPr lang="fr-FR" dirty="0" err="1" smtClean="0"/>
              <a:t>conflicting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compatibility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 smtClean="0"/>
              <a:t>. by </a:t>
            </a:r>
            <a:r>
              <a:rPr lang="fr-FR" dirty="0" err="1" smtClean="0"/>
              <a:t>locks</a:t>
            </a:r>
            <a:r>
              <a:rPr lang="fr-FR" dirty="0" smtClean="0"/>
              <a:t>) and </a:t>
            </a:r>
            <a:r>
              <a:rPr lang="fr-FR" dirty="0" err="1" smtClean="0"/>
              <a:t>add</a:t>
            </a:r>
            <a:r>
              <a:rPr lang="fr-FR" dirty="0" smtClean="0"/>
              <a:t> new annotations</a:t>
            </a:r>
          </a:p>
        </p:txBody>
      </p:sp>
      <p:sp>
        <p:nvSpPr>
          <p:cNvPr id="5" name="Explosion 1 4"/>
          <p:cNvSpPr/>
          <p:nvPr/>
        </p:nvSpPr>
        <p:spPr bwMode="auto">
          <a:xfrm>
            <a:off x="6928518" y="2834258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Easy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6" name="Explosion 1 5"/>
          <p:cNvSpPr/>
          <p:nvPr/>
        </p:nvSpPr>
        <p:spPr bwMode="auto">
          <a:xfrm>
            <a:off x="6826462" y="5016151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Difficult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15687" y="5274261"/>
            <a:ext cx="8599713" cy="11258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parallelism </a:t>
            </a:r>
            <a:r>
              <a:rPr lang="fr-FR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sym typeface="Wingdings"/>
              </a:rPr>
              <a:t>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complex code / better 					performance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9143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: CAN P2P network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Parallel</a:t>
            </a:r>
            <a:r>
              <a:rPr lang="fr-FR" b="1" dirty="0" smtClean="0"/>
              <a:t> and </a:t>
            </a:r>
            <a:r>
              <a:rPr lang="fr-FR" b="1" dirty="0" err="1" smtClean="0"/>
              <a:t>distributed</a:t>
            </a:r>
            <a:endParaRPr lang="fr-FR" b="1" dirty="0" smtClean="0"/>
          </a:p>
          <a:p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endParaRPr lang="fr-FR" dirty="0"/>
          </a:p>
        </p:txBody>
      </p:sp>
      <p:pic>
        <p:nvPicPr>
          <p:cNvPr id="6" name="Image 5" descr="one-from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66" y="2227577"/>
            <a:ext cx="3848960" cy="3848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60" y="1925815"/>
            <a:ext cx="5826871" cy="42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égende encadrée 1 6"/>
          <p:cNvSpPr/>
          <p:nvPr/>
        </p:nvSpPr>
        <p:spPr bwMode="auto">
          <a:xfrm>
            <a:off x="4680857" y="1001135"/>
            <a:ext cx="4561667" cy="924680"/>
          </a:xfrm>
          <a:prstGeom prst="borderCallout1">
            <a:avLst>
              <a:gd name="adj1" fmla="val 94530"/>
              <a:gd name="adj2" fmla="val -386"/>
              <a:gd name="adj3" fmla="val 218433"/>
              <a:gd name="adj4" fmla="val -48576"/>
            </a:avLst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peer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implemented</a:t>
            </a:r>
            <a:r>
              <a:rPr lang="fr-FR" sz="2000" dirty="0" smtClean="0"/>
              <a:t> by a (multi) active </a:t>
            </a:r>
            <a:r>
              <a:rPr lang="fr-FR" sz="2000" dirty="0" err="1" smtClean="0"/>
              <a:t>object</a:t>
            </a:r>
            <a:r>
              <a:rPr lang="fr-FR" sz="2000" dirty="0" smtClean="0"/>
              <a:t> and </a:t>
            </a:r>
            <a:r>
              <a:rPr lang="fr-FR" sz="2000" dirty="0" err="1" smtClean="0"/>
              <a:t>placed</a:t>
            </a:r>
            <a:r>
              <a:rPr lang="fr-FR" sz="2000" dirty="0" smtClean="0"/>
              <a:t> on a machine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244929" y="3505200"/>
            <a:ext cx="8599713" cy="27461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Significant speedup due to parallelisation of communications, while controlling which communications are performed in parallel</a:t>
            </a:r>
          </a:p>
          <a:p>
            <a:pPr algn="ctr">
              <a:lnSpc>
                <a:spcPct val="120000"/>
              </a:lnSpc>
            </a:pP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With only a few annotations !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085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9738" y="1130300"/>
            <a:ext cx="8247062" cy="4572000"/>
          </a:xfrm>
          <a:extLst/>
        </p:spPr>
        <p:txBody>
          <a:bodyPr/>
          <a:lstStyle/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Active Object </a:t>
            </a:r>
            <a:r>
              <a:rPr lang="fr-FR" dirty="0" err="1" smtClean="0">
                <a:latin typeface="Arial Black"/>
                <a:cs typeface="Arial Black"/>
              </a:rPr>
              <a:t>Programming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models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Scheduling</a:t>
            </a:r>
            <a:r>
              <a:rPr lang="fr-FR" dirty="0" smtClean="0">
                <a:latin typeface="Arial Black"/>
                <a:cs typeface="Arial Black"/>
              </a:rPr>
              <a:t> in 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 </a:t>
            </a:r>
            <a:r>
              <a:rPr lang="fr-FR" dirty="0" err="1" smtClean="0">
                <a:latin typeface="Arial Black"/>
                <a:cs typeface="Arial Black"/>
              </a:rPr>
              <a:t>ProActive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backend</a:t>
            </a:r>
            <a:r>
              <a:rPr lang="fr-FR" dirty="0" smtClean="0">
                <a:latin typeface="Arial Black"/>
                <a:cs typeface="Arial Black"/>
              </a:rPr>
              <a:t> for ABS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</a:t>
            </a:r>
            <a:r>
              <a:rPr lang="fr-FR" dirty="0">
                <a:latin typeface="Arial Black"/>
                <a:cs typeface="Arial Black"/>
              </a:rPr>
              <a:t>and Future Works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503238" y="36909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966302" y="37290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95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Thread Limitation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45212" y="2507225"/>
            <a:ext cx="7367871" cy="830997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600" dirty="0" smtClean="0">
              <a:latin typeface="Andale Mono"/>
              <a:cs typeface="Andale Mono"/>
            </a:endParaRPr>
          </a:p>
          <a:p>
            <a:r>
              <a:rPr lang="fr-FR" sz="1600" dirty="0" smtClean="0">
                <a:latin typeface="Andale Mono"/>
                <a:cs typeface="Andale Mono"/>
              </a:rPr>
              <a:t>@</a:t>
            </a:r>
            <a:r>
              <a:rPr lang="fr-FR" sz="1600" dirty="0" err="1" smtClean="0">
                <a:latin typeface="Andale Mono"/>
                <a:cs typeface="Andale Mono"/>
              </a:rPr>
              <a:t>DefineThreadConfig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b="1" dirty="0" err="1" smtClean="0">
                <a:latin typeface="Andale Mono"/>
                <a:cs typeface="Andale Mono"/>
              </a:rPr>
              <a:t>threadPoolSize</a:t>
            </a:r>
            <a:r>
              <a:rPr lang="fr-FR" sz="1600" dirty="0" smtClean="0">
                <a:latin typeface="Andale Mono"/>
                <a:cs typeface="Andale Mono"/>
              </a:rPr>
              <a:t>=4, </a:t>
            </a:r>
            <a:r>
              <a:rPr lang="fr-FR" sz="1600" b="1" dirty="0" err="1" smtClean="0">
                <a:latin typeface="Andale Mono"/>
                <a:cs typeface="Andale Mono"/>
              </a:rPr>
              <a:t>hardLimit</a:t>
            </a:r>
            <a:r>
              <a:rPr lang="fr-FR" sz="1600" dirty="0" smtClean="0">
                <a:latin typeface="Andale Mono"/>
                <a:cs typeface="Andale Mono"/>
              </a:rPr>
              <a:t>=false)</a:t>
            </a:r>
          </a:p>
          <a:p>
            <a:endParaRPr lang="fr-FR" sz="1600" dirty="0" smtClean="0">
              <a:latin typeface="Andale Mono"/>
              <a:cs typeface="Andale Mono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218394" y="2689789"/>
            <a:ext cx="1857135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217349" y="3731020"/>
            <a:ext cx="1890064" cy="584776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ndale Mono"/>
                <a:cs typeface="Andale Mono"/>
              </a:rPr>
              <a:t>V</a:t>
            </a:r>
            <a:r>
              <a:rPr lang="fr-FR" sz="1600" dirty="0" smtClean="0">
                <a:latin typeface="Andale Mono"/>
                <a:cs typeface="Andale Mono"/>
              </a:rPr>
              <a:t> v = </a:t>
            </a:r>
            <a:r>
              <a:rPr lang="fr-FR" sz="1600" dirty="0" err="1" smtClean="0">
                <a:latin typeface="Andale Mono"/>
                <a:cs typeface="Andale Mono"/>
              </a:rPr>
              <a:t>o.bar</a:t>
            </a:r>
            <a:r>
              <a:rPr lang="fr-FR" sz="1600" dirty="0" smtClean="0">
                <a:latin typeface="Andale Mono"/>
                <a:cs typeface="Andale Mono"/>
              </a:rPr>
              <a:t>();</a:t>
            </a:r>
            <a:endParaRPr lang="fr-FR" sz="1600" b="1" dirty="0" smtClean="0">
              <a:solidFill>
                <a:srgbClr val="FF0000"/>
              </a:solidFill>
              <a:latin typeface="Andale Mono"/>
              <a:cs typeface="Andale Mono"/>
            </a:endParaRPr>
          </a:p>
          <a:p>
            <a:r>
              <a:rPr lang="fr-FR" sz="1600" dirty="0" err="1">
                <a:latin typeface="Andale Mono"/>
                <a:cs typeface="Andale Mono"/>
              </a:rPr>
              <a:t>v</a:t>
            </a:r>
            <a:r>
              <a:rPr lang="fr-FR" sz="1600" dirty="0" err="1" smtClean="0">
                <a:latin typeface="Andale Mono"/>
                <a:cs typeface="Andale Mono"/>
              </a:rPr>
              <a:t>.foo</a:t>
            </a:r>
            <a:r>
              <a:rPr lang="fr-FR" sz="1600" dirty="0" smtClean="0">
                <a:latin typeface="Andale Mono"/>
                <a:cs typeface="Andale Mono"/>
              </a:rPr>
              <a:t>();</a:t>
            </a:r>
            <a:endParaRPr lang="fr-FR" sz="16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15" name="Forme libre 14"/>
          <p:cNvSpPr/>
          <p:nvPr/>
        </p:nvSpPr>
        <p:spPr>
          <a:xfrm>
            <a:off x="4349345" y="4017885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4693794" y="4013591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388145" y="2689789"/>
            <a:ext cx="1254107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5043867" y="400991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5397724" y="400991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922202" y="4855993"/>
            <a:ext cx="309109" cy="599096"/>
          </a:xfrm>
          <a:prstGeom prst="rect">
            <a:avLst/>
          </a:prstGeom>
          <a:solidFill>
            <a:srgbClr val="D8DDEE"/>
          </a:solidFill>
          <a:ln>
            <a:solidFill>
              <a:srgbClr val="D8DDE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cation 6"/>
          <p:cNvSpPr/>
          <p:nvPr/>
        </p:nvSpPr>
        <p:spPr>
          <a:xfrm>
            <a:off x="4935858" y="4645470"/>
            <a:ext cx="424537" cy="467597"/>
          </a:xfrm>
          <a:prstGeom prst="mathMultiply">
            <a:avLst>
              <a:gd name="adj1" fmla="val 10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 25"/>
          <p:cNvSpPr/>
          <p:nvPr/>
        </p:nvSpPr>
        <p:spPr>
          <a:xfrm flipV="1">
            <a:off x="5836892" y="5005888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 flipV="1">
            <a:off x="5397724" y="496286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 flipV="1">
            <a:off x="4700065" y="496286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flipV="1">
            <a:off x="4349345" y="496286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965838" y="4797549"/>
            <a:ext cx="72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</a:t>
            </a:r>
            <a:r>
              <a:rPr lang="fr-FR" b="1" dirty="0" err="1" smtClean="0">
                <a:solidFill>
                  <a:srgbClr val="FF0000"/>
                </a:solidFill>
              </a:rPr>
              <a:t>tart</a:t>
            </a:r>
            <a:r>
              <a:rPr lang="fr-FR" b="1" dirty="0" smtClean="0">
                <a:solidFill>
                  <a:srgbClr val="FF0000"/>
                </a:solidFill>
              </a:rPr>
              <a:t>!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16484" y="5995853"/>
            <a:ext cx="3550405" cy="225126"/>
          </a:xfrm>
          <a:prstGeom prst="rect">
            <a:avLst/>
          </a:prstGeom>
          <a:solidFill>
            <a:srgbClr val="D8DDEE"/>
          </a:solidFill>
          <a:ln>
            <a:solidFill>
              <a:srgbClr val="D8DDE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220636" y="4859706"/>
            <a:ext cx="2106300" cy="387358"/>
          </a:xfrm>
          <a:prstGeom prst="rect">
            <a:avLst/>
          </a:prstGeom>
          <a:solidFill>
            <a:srgbClr val="D8DDEE"/>
          </a:solidFill>
          <a:ln>
            <a:solidFill>
              <a:srgbClr val="D8DDE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5231312" y="4197296"/>
            <a:ext cx="1097479" cy="6624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hevron 35"/>
          <p:cNvSpPr/>
          <p:nvPr/>
        </p:nvSpPr>
        <p:spPr>
          <a:xfrm>
            <a:off x="934907" y="3728659"/>
            <a:ext cx="3104745" cy="468637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4 active threads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934907" y="5770726"/>
            <a:ext cx="3104745" cy="45025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/>
                </a:solidFill>
              </a:rPr>
              <a:t>Still</a:t>
            </a:r>
            <a:r>
              <a:rPr lang="fr-FR" b="1" dirty="0" smtClean="0">
                <a:solidFill>
                  <a:schemeClr val="tx1"/>
                </a:solidFill>
              </a:rPr>
              <a:t> 4 active threads !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93506" y="1139759"/>
            <a:ext cx="8296494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hangingPunct="0">
              <a:spcBef>
                <a:spcPct val="20000"/>
              </a:spcBef>
              <a:buClr>
                <a:srgbClr val="3B3887"/>
              </a:buClr>
              <a:buSzPct val="100000"/>
              <a:buFont typeface="Arial" charset="0"/>
              <a:buChar char="•"/>
            </a:pPr>
            <a:r>
              <a:rPr kumimoji="1" lang="en-US" sz="2400" kern="0" dirty="0">
                <a:solidFill>
                  <a:srgbClr val="3B3887"/>
                </a:solidFill>
                <a:latin typeface="Arial"/>
                <a:ea typeface="ＭＳ Ｐゴシック" charset="-128"/>
                <a:cs typeface="ＭＳ Ｐゴシック" charset="-128"/>
              </a:rPr>
              <a:t>Too many threads can be harmful:</a:t>
            </a: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3B3887"/>
              </a:buClr>
              <a:buSzPct val="80000"/>
              <a:buFont typeface="Symbol" charset="0"/>
              <a:buChar char="-"/>
            </a:pPr>
            <a:r>
              <a:rPr kumimoji="1" lang="en-US" sz="2400" kern="0" dirty="0">
                <a:solidFill>
                  <a:srgbClr val="191919"/>
                </a:solidFill>
                <a:latin typeface="Arial"/>
                <a:ea typeface="ＭＳ Ｐゴシック" pitchFamily="-65" charset="-128"/>
              </a:rPr>
              <a:t>memory consumption, </a:t>
            </a:r>
          </a:p>
          <a:p>
            <a:pPr marL="742950" lvl="1" indent="-285750" defTabSz="914400" eaLnBrk="0" hangingPunct="0">
              <a:spcBef>
                <a:spcPct val="20000"/>
              </a:spcBef>
              <a:buClr>
                <a:srgbClr val="3B3887"/>
              </a:buClr>
              <a:buSzPct val="80000"/>
              <a:buFont typeface="Symbol" charset="0"/>
              <a:buChar char="-"/>
            </a:pPr>
            <a:r>
              <a:rPr kumimoji="1" lang="en-US" sz="2400" kern="0" dirty="0">
                <a:solidFill>
                  <a:srgbClr val="191919"/>
                </a:solidFill>
                <a:latin typeface="Arial"/>
                <a:ea typeface="ＭＳ Ｐゴシック" pitchFamily="-65" charset="-128"/>
              </a:rPr>
              <a:t>too much concurrency </a:t>
            </a:r>
            <a:r>
              <a:rPr kumimoji="1" lang="en-US" sz="2400" kern="0" dirty="0" err="1">
                <a:solidFill>
                  <a:srgbClr val="191919"/>
                </a:solidFill>
                <a:latin typeface="Arial"/>
                <a:ea typeface="ＭＳ Ｐゴシック" pitchFamily="-65" charset="-128"/>
              </a:rPr>
              <a:t>wrt</a:t>
            </a:r>
            <a:r>
              <a:rPr kumimoji="1" lang="en-US" sz="2400" kern="0" dirty="0">
                <a:solidFill>
                  <a:srgbClr val="191919"/>
                </a:solidFill>
                <a:latin typeface="Arial"/>
                <a:ea typeface="ＭＳ Ｐゴシック" pitchFamily="-65" charset="-128"/>
              </a:rPr>
              <a:t> number of cores</a:t>
            </a:r>
            <a:br>
              <a:rPr kumimoji="1" lang="en-US" sz="2400" kern="0" dirty="0">
                <a:solidFill>
                  <a:srgbClr val="191919"/>
                </a:solidFill>
                <a:latin typeface="Arial"/>
                <a:ea typeface="ＭＳ Ｐゴシック" pitchFamily="-65" charset="-128"/>
              </a:rPr>
            </a:br>
            <a:endParaRPr kumimoji="1" lang="en-US" sz="2400" kern="0" dirty="0">
              <a:solidFill>
                <a:srgbClr val="191919"/>
              </a:solidFill>
              <a:latin typeface="Arial"/>
              <a:ea typeface="ＭＳ Ｐゴシック" pitchFamily="-65" charset="-128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627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5" grpId="0" animBg="1"/>
      <p:bldP spid="14" grpId="0" animBg="1"/>
      <p:bldP spid="8" grpId="0" animBg="1"/>
      <p:bldP spid="8" grpId="1" animBg="1"/>
      <p:bldP spid="19" grpId="0" animBg="1"/>
      <p:bldP spid="21" grpId="0" animBg="1"/>
      <p:bldP spid="7" grpId="0" animBg="1"/>
      <p:bldP spid="26" grpId="0" animBg="1"/>
      <p:bldP spid="28" grpId="0" animBg="1"/>
      <p:bldP spid="29" grpId="0" animBg="1"/>
      <p:bldP spid="30" grpId="0" animBg="1"/>
      <p:bldP spid="31" grpId="0"/>
      <p:bldP spid="33" grpId="0" animBg="1"/>
      <p:bldP spid="36" grpId="0" animBg="1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Muti</a:t>
            </a:r>
            <a:r>
              <a:rPr lang="fr-FR" dirty="0" smtClean="0"/>
              <a:t>-active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err="1" smtClean="0"/>
              <a:t>Scheduling</a:t>
            </a:r>
            <a:r>
              <a:rPr lang="fr-FR" dirty="0" smtClean="0"/>
              <a:t> - </a:t>
            </a:r>
            <a:r>
              <a:rPr lang="fr-FR" dirty="0" err="1" smtClean="0"/>
              <a:t>Overview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3233857" y="1818294"/>
            <a:ext cx="1973924" cy="365476"/>
            <a:chOff x="1756994" y="2967579"/>
            <a:chExt cx="1973924" cy="365476"/>
          </a:xfrm>
        </p:grpSpPr>
        <p:sp>
          <p:nvSpPr>
            <p:cNvPr id="5" name="Rectangle 4"/>
            <p:cNvSpPr/>
            <p:nvPr/>
          </p:nvSpPr>
          <p:spPr>
            <a:xfrm>
              <a:off x="2940700" y="2967579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5809" y="2967579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756994" y="2967579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45591" y="2967579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50482" y="2967579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/>
            <p:cNvSpPr/>
            <p:nvPr/>
          </p:nvSpPr>
          <p:spPr>
            <a:xfrm>
              <a:off x="3447046" y="3066357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061225" y="3063578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2658810" y="3066357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3628966" y="2963930"/>
            <a:ext cx="1973924" cy="365476"/>
            <a:chOff x="3730918" y="3980757"/>
            <a:chExt cx="1973924" cy="365476"/>
          </a:xfrm>
        </p:grpSpPr>
        <p:sp>
          <p:nvSpPr>
            <p:cNvPr id="14" name="Rectangle 13"/>
            <p:cNvSpPr/>
            <p:nvPr/>
          </p:nvSpPr>
          <p:spPr>
            <a:xfrm>
              <a:off x="4914624" y="3980757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309733" y="3980757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30918" y="3980757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519515" y="3980757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24406" y="3980757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5420970" y="4079535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5035149" y="4076756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1" name="Grouper 20"/>
          <p:cNvGrpSpPr/>
          <p:nvPr/>
        </p:nvGrpSpPr>
        <p:grpSpPr>
          <a:xfrm>
            <a:off x="4024075" y="4112658"/>
            <a:ext cx="1973924" cy="365476"/>
            <a:chOff x="5747615" y="4984058"/>
            <a:chExt cx="1973924" cy="365476"/>
          </a:xfrm>
        </p:grpSpPr>
        <p:sp>
          <p:nvSpPr>
            <p:cNvPr id="22" name="Rectangle 21"/>
            <p:cNvSpPr/>
            <p:nvPr/>
          </p:nvSpPr>
          <p:spPr>
            <a:xfrm>
              <a:off x="6931321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26430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47615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36212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41103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7437667" y="5082836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7051846" y="5080057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9" name="ZoneTexte 28"/>
          <p:cNvSpPr txBox="1"/>
          <p:nvPr/>
        </p:nvSpPr>
        <p:spPr>
          <a:xfrm>
            <a:off x="231088" y="1646309"/>
            <a:ext cx="20859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 smtClean="0"/>
              <a:t>Receive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116514" y="2444714"/>
            <a:ext cx="3262432" cy="369332"/>
          </a:xfrm>
          <a:prstGeom prst="rect">
            <a:avLst/>
          </a:prstGeom>
          <a:solidFill>
            <a:srgbClr val="EFF9CB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Compatibilities</a:t>
            </a:r>
            <a:r>
              <a:rPr lang="fr-FR" dirty="0"/>
              <a:t> </a:t>
            </a:r>
            <a:r>
              <a:rPr lang="fr-FR" b="1" dirty="0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</a:t>
            </a:r>
            <a:r>
              <a:rPr lang="fr-FR" b="1" u="sng" dirty="0" err="1" smtClean="0">
                <a:sym typeface="Wingdings"/>
              </a:rPr>
              <a:t>Filter</a:t>
            </a:r>
            <a:endParaRPr lang="fr-FR" b="1" u="sng" dirty="0"/>
          </a:p>
        </p:txBody>
      </p:sp>
      <p:sp>
        <p:nvSpPr>
          <p:cNvPr id="32" name="ZoneTexte 31"/>
          <p:cNvSpPr txBox="1"/>
          <p:nvPr/>
        </p:nvSpPr>
        <p:spPr>
          <a:xfrm>
            <a:off x="1360171" y="3569247"/>
            <a:ext cx="3018775" cy="369332"/>
          </a:xfrm>
          <a:prstGeom prst="rect">
            <a:avLst/>
          </a:prstGeom>
          <a:solidFill>
            <a:srgbClr val="EFF9CB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Priorities</a:t>
            </a:r>
            <a:r>
              <a:rPr lang="fr-FR" dirty="0"/>
              <a:t> </a:t>
            </a:r>
            <a:r>
              <a:rPr lang="fr-FR" b="1" dirty="0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</a:t>
            </a:r>
            <a:r>
              <a:rPr lang="fr-FR" b="1" u="sng" dirty="0" err="1" smtClean="0">
                <a:sym typeface="Wingdings"/>
              </a:rPr>
              <a:t>Reorder</a:t>
            </a:r>
            <a:endParaRPr lang="fr-FR" b="1" u="sng" dirty="0"/>
          </a:p>
        </p:txBody>
      </p:sp>
      <p:sp>
        <p:nvSpPr>
          <p:cNvPr id="33" name="ZoneTexte 32"/>
          <p:cNvSpPr txBox="1"/>
          <p:nvPr/>
        </p:nvSpPr>
        <p:spPr>
          <a:xfrm>
            <a:off x="7043320" y="5339057"/>
            <a:ext cx="2074832" cy="369332"/>
          </a:xfrm>
          <a:prstGeom prst="rect">
            <a:avLst/>
          </a:prstGeom>
          <a:solidFill>
            <a:srgbClr val="EFF9CB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793238" y="4498609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er 40"/>
          <p:cNvGrpSpPr/>
          <p:nvPr/>
        </p:nvGrpSpPr>
        <p:grpSpPr>
          <a:xfrm>
            <a:off x="4419184" y="5261958"/>
            <a:ext cx="1973924" cy="365476"/>
            <a:chOff x="5747615" y="4984058"/>
            <a:chExt cx="1973924" cy="365476"/>
          </a:xfrm>
        </p:grpSpPr>
        <p:sp>
          <p:nvSpPr>
            <p:cNvPr id="42" name="Rectangle 41"/>
            <p:cNvSpPr/>
            <p:nvPr/>
          </p:nvSpPr>
          <p:spPr>
            <a:xfrm>
              <a:off x="6931321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26430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47615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36212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41103" y="4984058"/>
              <a:ext cx="395109" cy="36547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7437667" y="5082836"/>
              <a:ext cx="155222" cy="155222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0404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9" name="Connecteur droit avec flèche 48"/>
          <p:cNvCxnSpPr/>
          <p:nvPr/>
        </p:nvCxnSpPr>
        <p:spPr>
          <a:xfrm>
            <a:off x="2587527" y="5470394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749896" y="4698242"/>
            <a:ext cx="3626952" cy="369332"/>
          </a:xfrm>
          <a:prstGeom prst="rect">
            <a:avLst/>
          </a:prstGeom>
          <a:solidFill>
            <a:srgbClr val="EFF9CB"/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Apply</a:t>
            </a:r>
            <a:r>
              <a:rPr lang="fr-FR" dirty="0" smtClean="0"/>
              <a:t> Threading </a:t>
            </a:r>
            <a:r>
              <a:rPr lang="fr-FR" dirty="0" err="1" smtClean="0"/>
              <a:t>policies</a:t>
            </a:r>
            <a:r>
              <a:rPr lang="fr-FR" dirty="0"/>
              <a:t> </a:t>
            </a:r>
            <a:r>
              <a:rPr lang="fr-FR" b="1" dirty="0" smtClean="0">
                <a:sym typeface="Wingdings"/>
              </a:rPr>
              <a:t></a:t>
            </a:r>
            <a:r>
              <a:rPr lang="fr-FR" dirty="0" smtClean="0">
                <a:sym typeface="Wingdings"/>
              </a:rPr>
              <a:t> </a:t>
            </a:r>
            <a:r>
              <a:rPr lang="fr-FR" b="1" u="sng" dirty="0" err="1" smtClean="0">
                <a:sym typeface="Wingdings"/>
              </a:rPr>
              <a:t>Filter</a:t>
            </a:r>
            <a:endParaRPr lang="fr-FR" b="1" u="sng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4622388" y="2339827"/>
            <a:ext cx="0" cy="471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>
            <a:off x="5024511" y="3467517"/>
            <a:ext cx="0" cy="471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5283070" y="4596512"/>
            <a:ext cx="0" cy="471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 rot="16200000">
            <a:off x="2769202" y="1779364"/>
            <a:ext cx="0" cy="471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 rot="16200000">
            <a:off x="6753169" y="5274977"/>
            <a:ext cx="0" cy="47106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rc 81"/>
          <p:cNvCxnSpPr/>
          <p:nvPr/>
        </p:nvCxnSpPr>
        <p:spPr>
          <a:xfrm rot="5400000" flipH="1" flipV="1">
            <a:off x="5596541" y="4073027"/>
            <a:ext cx="12700" cy="395109"/>
          </a:xfrm>
          <a:prstGeom prst="curvedConnector3">
            <a:avLst>
              <a:gd name="adj1" fmla="val 2875165"/>
            </a:avLst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49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9738" y="1130300"/>
            <a:ext cx="8247062" cy="4572000"/>
          </a:xfrm>
          <a:extLst/>
        </p:spPr>
        <p:txBody>
          <a:bodyPr/>
          <a:lstStyle/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Active Object </a:t>
            </a:r>
            <a:r>
              <a:rPr lang="fr-FR" dirty="0" err="1" smtClean="0">
                <a:latin typeface="Arial Black"/>
                <a:cs typeface="Arial Black"/>
              </a:rPr>
              <a:t>Programming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models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Scheduling</a:t>
            </a:r>
            <a:r>
              <a:rPr lang="fr-FR" dirty="0" smtClean="0">
                <a:latin typeface="Arial Black"/>
                <a:cs typeface="Arial Black"/>
              </a:rPr>
              <a:t> in 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 </a:t>
            </a:r>
            <a:r>
              <a:rPr lang="fr-FR" dirty="0" err="1" smtClean="0">
                <a:latin typeface="Arial Black"/>
                <a:cs typeface="Arial Black"/>
              </a:rPr>
              <a:t>ProActive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backend</a:t>
            </a:r>
            <a:r>
              <a:rPr lang="fr-FR" dirty="0" smtClean="0">
                <a:latin typeface="Arial Black"/>
                <a:cs typeface="Arial Black"/>
              </a:rPr>
              <a:t> for ABS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</a:t>
            </a:r>
            <a:r>
              <a:rPr lang="fr-FR" dirty="0">
                <a:latin typeface="Arial Black"/>
                <a:cs typeface="Arial Black"/>
              </a:rPr>
              <a:t>and Future Works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503238" y="16970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966302" y="17351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335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Priority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</a:t>
            </a:r>
            <a:r>
              <a:rPr lang="fr-FR" dirty="0" err="1" smtClean="0"/>
              <a:t>Mechanism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6256829" y="1939910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G1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40590" y="1696621"/>
            <a:ext cx="4959028" cy="2800766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DefinePriorities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PriorityOrder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G1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</a:t>
            </a:r>
            <a:r>
              <a:rPr lang="fr-FR" sz="1600" b="1" dirty="0" smtClean="0">
                <a:latin typeface="Andale Mono"/>
                <a:cs typeface="Andale Mono"/>
              </a:rPr>
              <a:t> 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G2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G5</a:t>
            </a:r>
            <a:r>
              <a:rPr lang="fr-FR" sz="1600" dirty="0" smtClean="0">
                <a:latin typeface="Andale Mono"/>
                <a:cs typeface="Andale Mono"/>
              </a:rPr>
              <a:t>","</a:t>
            </a:r>
            <a:r>
              <a:rPr lang="fr-FR" sz="1200" b="1" dirty="0" smtClean="0">
                <a:cs typeface="Andale Mono"/>
              </a:rPr>
              <a:t>G4</a:t>
            </a:r>
            <a:r>
              <a:rPr lang="fr-FR" sz="1600" dirty="0" smtClean="0">
                <a:latin typeface="Andale Mono"/>
                <a:cs typeface="Andale Mono"/>
              </a:rPr>
              <a:t>"})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}),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PriorityOrder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G3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</a:t>
            </a:r>
            <a:r>
              <a:rPr lang="fr-FR" sz="1600" smtClean="0">
                <a:latin typeface="Andale Mono"/>
                <a:cs typeface="Andale Mono"/>
              </a:rPr>
              <a:t>"</a:t>
            </a:r>
            <a:r>
              <a:rPr lang="fr-FR" sz="1200" b="1" smtClean="0">
                <a:cs typeface="Andale Mono"/>
              </a:rPr>
              <a:t>G2</a:t>
            </a:r>
            <a:r>
              <a:rPr lang="fr-FR" sz="1600" smtClean="0">
                <a:latin typeface="Andale Mono"/>
                <a:cs typeface="Andale Mono"/>
              </a:rPr>
              <a:t>"</a:t>
            </a:r>
            <a:r>
              <a:rPr lang="fr-FR" sz="1600" dirty="0" smtClean="0">
                <a:latin typeface="Andale Mono"/>
                <a:cs typeface="Andale Mono"/>
              </a:rPr>
              <a:t>})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})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})</a:t>
            </a:r>
          </a:p>
        </p:txBody>
      </p:sp>
      <p:sp>
        <p:nvSpPr>
          <p:cNvPr id="16" name="Ellipse 15"/>
          <p:cNvSpPr/>
          <p:nvPr/>
        </p:nvSpPr>
        <p:spPr>
          <a:xfrm>
            <a:off x="6256829" y="2900820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G2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7676849" y="2371868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G3</a:t>
            </a:r>
          </a:p>
        </p:txBody>
      </p:sp>
      <p:sp>
        <p:nvSpPr>
          <p:cNvPr id="18" name="Ellipse 17"/>
          <p:cNvSpPr/>
          <p:nvPr/>
        </p:nvSpPr>
        <p:spPr>
          <a:xfrm>
            <a:off x="7020332" y="3642241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G4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5544096" y="3642241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G5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21" name="Connecteur droit avec flèche 20"/>
          <p:cNvCxnSpPr>
            <a:stCxn id="4" idx="4"/>
            <a:endCxn id="16" idx="0"/>
          </p:cNvCxnSpPr>
          <p:nvPr/>
        </p:nvCxnSpPr>
        <p:spPr>
          <a:xfrm>
            <a:off x="6640056" y="2371868"/>
            <a:ext cx="0" cy="5289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17" idx="3"/>
            <a:endCxn id="16" idx="7"/>
          </p:cNvCxnSpPr>
          <p:nvPr/>
        </p:nvCxnSpPr>
        <p:spPr>
          <a:xfrm flipH="1">
            <a:off x="6911038" y="2740567"/>
            <a:ext cx="878056" cy="2235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6" idx="4"/>
            <a:endCxn id="18" idx="0"/>
          </p:cNvCxnSpPr>
          <p:nvPr/>
        </p:nvCxnSpPr>
        <p:spPr>
          <a:xfrm>
            <a:off x="6640056" y="3332778"/>
            <a:ext cx="763503" cy="3094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6" idx="4"/>
            <a:endCxn id="19" idx="0"/>
          </p:cNvCxnSpPr>
          <p:nvPr/>
        </p:nvCxnSpPr>
        <p:spPr>
          <a:xfrm flipH="1">
            <a:off x="5927323" y="3332778"/>
            <a:ext cx="712733" cy="3094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993135" y="5197927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8388244" y="5197927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6809429" y="5197927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8522213" y="5299527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8129771" y="5299527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598026" y="5197927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202917" y="5199339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7717970" y="5296705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462433" y="4537941"/>
            <a:ext cx="14920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incoming</a:t>
            </a:r>
            <a:endParaRPr lang="fr-FR" sz="1600" dirty="0" smtClean="0"/>
          </a:p>
          <a:p>
            <a:pPr algn="ctr"/>
            <a:r>
              <a:rPr lang="fr-FR" sz="1600" dirty="0" err="1"/>
              <a:t>r</a:t>
            </a:r>
            <a:r>
              <a:rPr lang="fr-FR" sz="1600" dirty="0" err="1" smtClean="0"/>
              <a:t>equest</a:t>
            </a:r>
            <a:r>
              <a:rPr lang="fr-FR" sz="1600" dirty="0" smtClean="0"/>
              <a:t>     </a:t>
            </a:r>
            <a:r>
              <a:rPr lang="fr-FR" sz="1200" b="1" dirty="0" smtClean="0"/>
              <a:t>R2</a:t>
            </a:r>
            <a:endParaRPr lang="fr-FR" sz="12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7645260" y="5507725"/>
            <a:ext cx="114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R</a:t>
            </a:r>
            <a:r>
              <a:rPr lang="fr-FR" sz="1200" b="1" dirty="0" smtClean="0">
                <a:solidFill>
                  <a:schemeClr val="tx2"/>
                </a:solidFill>
              </a:rPr>
              <a:t>4     R3     R1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10" name="Connecteur en angle 9"/>
          <p:cNvCxnSpPr>
            <a:stCxn id="48" idx="6"/>
          </p:cNvCxnSpPr>
          <p:nvPr/>
        </p:nvCxnSpPr>
        <p:spPr>
          <a:xfrm>
            <a:off x="6790261" y="4711548"/>
            <a:ext cx="1202874" cy="486379"/>
          </a:xfrm>
          <a:prstGeom prst="bentConnector3">
            <a:avLst>
              <a:gd name="adj1" fmla="val 9995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hevron 33"/>
          <p:cNvSpPr/>
          <p:nvPr/>
        </p:nvSpPr>
        <p:spPr>
          <a:xfrm>
            <a:off x="340590" y="4841222"/>
            <a:ext cx="4959028" cy="762000"/>
          </a:xfrm>
          <a:prstGeom prst="chevron">
            <a:avLst>
              <a:gd name="adj" fmla="val 338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Priorities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b="1" dirty="0" err="1" smtClean="0">
                <a:solidFill>
                  <a:srgbClr val="FF0000"/>
                </a:solidFill>
              </a:rPr>
              <a:t>automatically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taken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scheduling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8781085" y="5377402"/>
            <a:ext cx="307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Ellipse 47"/>
          <p:cNvSpPr/>
          <p:nvPr/>
        </p:nvSpPr>
        <p:spPr>
          <a:xfrm>
            <a:off x="6635039" y="4633937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40711" y="1554654"/>
            <a:ext cx="1221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High </a:t>
            </a:r>
            <a:r>
              <a:rPr lang="fr-FR" sz="1400" dirty="0" err="1" smtClean="0"/>
              <a:t>priority</a:t>
            </a:r>
            <a:endParaRPr lang="fr-FR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95331" y="4048271"/>
            <a:ext cx="1221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Low</a:t>
            </a:r>
            <a:r>
              <a:rPr lang="fr-FR" sz="1400" dirty="0" smtClean="0"/>
              <a:t> </a:t>
            </a:r>
            <a:r>
              <a:rPr lang="fr-FR" sz="1400" dirty="0" err="1" smtClean="0"/>
              <a:t>priority</a:t>
            </a:r>
            <a:endParaRPr lang="fr-FR" sz="1400" dirty="0"/>
          </a:p>
        </p:txBody>
      </p:sp>
      <p:cxnSp>
        <p:nvCxnSpPr>
          <p:cNvPr id="59" name="Connecteur droit avec flèche 58"/>
          <p:cNvCxnSpPr/>
          <p:nvPr/>
        </p:nvCxnSpPr>
        <p:spPr>
          <a:xfrm>
            <a:off x="8645584" y="1862431"/>
            <a:ext cx="0" cy="218584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rc 7"/>
          <p:cNvCxnSpPr/>
          <p:nvPr/>
        </p:nvCxnSpPr>
        <p:spPr>
          <a:xfrm rot="16200000" flipH="1">
            <a:off x="1369642" y="2447132"/>
            <a:ext cx="305440" cy="12700"/>
          </a:xfrm>
          <a:prstGeom prst="curvedConnector5">
            <a:avLst>
              <a:gd name="adj1" fmla="val -3316"/>
              <a:gd name="adj2" fmla="val -3444984"/>
              <a:gd name="adj3" fmla="val 1033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rc 44"/>
          <p:cNvCxnSpPr/>
          <p:nvPr/>
        </p:nvCxnSpPr>
        <p:spPr>
          <a:xfrm rot="16200000" flipH="1">
            <a:off x="1371837" y="2777047"/>
            <a:ext cx="305440" cy="12700"/>
          </a:xfrm>
          <a:prstGeom prst="curvedConnector5">
            <a:avLst>
              <a:gd name="adj1" fmla="val -3316"/>
              <a:gd name="adj2" fmla="val -3444984"/>
              <a:gd name="adj3" fmla="val 1033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-8441" y="227345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dependency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-8441" y="2617022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dependency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291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6" grpId="0"/>
      <p:bldP spid="33" grpId="0"/>
      <p:bldP spid="34" grpId="0" animBg="1"/>
      <p:bldP spid="48" grpId="0" animBg="1"/>
      <p:bldP spid="42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à coins arrondis 36"/>
          <p:cNvSpPr/>
          <p:nvPr/>
        </p:nvSpPr>
        <p:spPr>
          <a:xfrm>
            <a:off x="3730500" y="2565845"/>
            <a:ext cx="702948" cy="2215173"/>
          </a:xfrm>
          <a:prstGeom prst="round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5349177" y="2560801"/>
            <a:ext cx="566007" cy="2217774"/>
          </a:xfrm>
          <a:prstGeom prst="roundRect">
            <a:avLst/>
          </a:prstGeom>
          <a:solidFill>
            <a:srgbClr val="FFFFFF"/>
          </a:solidFill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Thread </a:t>
            </a:r>
            <a:r>
              <a:rPr lang="fr-FR" dirty="0" smtClean="0"/>
              <a:t>Limitation per Group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95905" y="1490006"/>
            <a:ext cx="7202693" cy="830997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600" dirty="0" smtClean="0">
              <a:latin typeface="Andale Mono"/>
              <a:cs typeface="Andale Mono"/>
            </a:endParaRPr>
          </a:p>
          <a:p>
            <a:r>
              <a:rPr lang="fr-FR" sz="1600" dirty="0" smtClean="0">
                <a:latin typeface="Andale Mono"/>
                <a:cs typeface="Andale Mono"/>
              </a:rPr>
              <a:t>@Group(</a:t>
            </a:r>
            <a:r>
              <a:rPr lang="fr-FR" sz="1600" dirty="0" err="1" smtClean="0">
                <a:latin typeface="Andale Mono"/>
                <a:cs typeface="Andale Mono"/>
              </a:rPr>
              <a:t>name</a:t>
            </a:r>
            <a:r>
              <a:rPr lang="fr-FR" sz="1600" dirty="0" smtClean="0">
                <a:latin typeface="Andale Mono"/>
                <a:cs typeface="Andale Mono"/>
              </a:rPr>
              <a:t>=" </a:t>
            </a:r>
            <a:r>
              <a:rPr lang="fr-FR" sz="1600" dirty="0" err="1" smtClean="0">
                <a:solidFill>
                  <a:srgbClr val="000000"/>
                </a:solidFill>
                <a:latin typeface="Andale Mono"/>
                <a:cs typeface="Andale Mono"/>
              </a:rPr>
              <a:t>routing</a:t>
            </a:r>
            <a:r>
              <a:rPr lang="fr-FR" sz="1600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", </a:t>
            </a:r>
            <a:r>
              <a:rPr lang="fr-FR" sz="1600" b="1" dirty="0" err="1" smtClean="0">
                <a:latin typeface="Andale Mono"/>
                <a:cs typeface="Andale Mono"/>
              </a:rPr>
              <a:t>minThreads</a:t>
            </a:r>
            <a:r>
              <a:rPr lang="fr-FR" sz="1600" dirty="0" smtClean="0">
                <a:latin typeface="Andale Mono"/>
                <a:cs typeface="Andale Mono"/>
              </a:rPr>
              <a:t>=2, </a:t>
            </a:r>
            <a:r>
              <a:rPr lang="fr-FR" sz="1600" b="1" dirty="0" err="1" smtClean="0">
                <a:latin typeface="Andale Mono"/>
                <a:cs typeface="Andale Mono"/>
              </a:rPr>
              <a:t>maxThreads</a:t>
            </a:r>
            <a:r>
              <a:rPr lang="fr-FR" sz="1600" dirty="0" smtClean="0">
                <a:latin typeface="Andale Mono"/>
                <a:cs typeface="Andale Mono"/>
              </a:rPr>
              <a:t>=5)</a:t>
            </a:r>
          </a:p>
          <a:p>
            <a:endParaRPr lang="fr-FR" sz="1600" dirty="0" smtClean="0">
              <a:latin typeface="Andale Mono"/>
              <a:cs typeface="Andale Mono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050943" y="1681652"/>
            <a:ext cx="1420164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5757854" y="1684276"/>
            <a:ext cx="1420164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 20"/>
          <p:cNvSpPr/>
          <p:nvPr/>
        </p:nvSpPr>
        <p:spPr>
          <a:xfrm>
            <a:off x="4814732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5349177" y="2560801"/>
            <a:ext cx="566007" cy="2217774"/>
          </a:xfrm>
          <a:prstGeom prst="round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57150" cmpd="sng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4519267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5103187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3604085" y="2935063"/>
            <a:ext cx="2429353" cy="14675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4480910" y="2568446"/>
            <a:ext cx="1434274" cy="2215173"/>
          </a:xfrm>
          <a:prstGeom prst="roundRect">
            <a:avLst/>
          </a:prstGeom>
          <a:noFill/>
          <a:ln w="57150" cmpd="sng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619844" y="2593953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  <a:latin typeface="Andale Mono"/>
                <a:cs typeface="Andale Mono"/>
              </a:rPr>
              <a:t>max</a:t>
            </a:r>
            <a:endParaRPr lang="fr-FR" b="1" dirty="0">
              <a:solidFill>
                <a:schemeClr val="accent2"/>
              </a:solidFill>
              <a:latin typeface="Andale Mono"/>
              <a:cs typeface="Andale Mono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133369" y="4783619"/>
            <a:ext cx="1378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Thread pool</a:t>
            </a:r>
            <a:endParaRPr lang="fr-FR" sz="1600" dirty="0"/>
          </a:p>
        </p:txBody>
      </p:sp>
      <p:sp>
        <p:nvSpPr>
          <p:cNvPr id="20" name="Forme libre 19"/>
          <p:cNvSpPr/>
          <p:nvPr/>
        </p:nvSpPr>
        <p:spPr>
          <a:xfrm>
            <a:off x="4246004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3988500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orme libre 11"/>
          <p:cNvSpPr/>
          <p:nvPr/>
        </p:nvSpPr>
        <p:spPr>
          <a:xfrm>
            <a:off x="5665439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5408176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5329063" y="2602905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2"/>
                </a:solidFill>
                <a:latin typeface="Andale Mono"/>
                <a:cs typeface="Andale Mono"/>
              </a:rPr>
              <a:t>min</a:t>
            </a:r>
            <a:endParaRPr lang="fr-FR" b="1" dirty="0">
              <a:solidFill>
                <a:schemeClr val="accent2"/>
              </a:solidFill>
              <a:latin typeface="Andale Mono"/>
              <a:cs typeface="Andale Mono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6440626" y="2628281"/>
            <a:ext cx="21109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Threads </a:t>
            </a:r>
            <a:r>
              <a:rPr lang="fr-FR" sz="1600" dirty="0" err="1" smtClean="0"/>
              <a:t>never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by </a:t>
            </a:r>
            <a:r>
              <a:rPr lang="fr-FR" sz="1600" b="1" dirty="0" err="1" smtClean="0">
                <a:solidFill>
                  <a:srgbClr val="FF0000"/>
                </a:solidFill>
              </a:rPr>
              <a:t>other</a:t>
            </a:r>
            <a:r>
              <a:rPr lang="fr-FR" sz="1600" b="1" dirty="0" smtClean="0">
                <a:solidFill>
                  <a:srgbClr val="FF0000"/>
                </a:solidFill>
              </a:rPr>
              <a:t> groups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828585" y="2623405"/>
            <a:ext cx="2214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Threads </a:t>
            </a:r>
            <a:r>
              <a:rPr lang="fr-FR" sz="1600" dirty="0" err="1" smtClean="0"/>
              <a:t>never</a:t>
            </a:r>
            <a:r>
              <a:rPr lang="fr-FR" sz="1600" dirty="0" smtClean="0"/>
              <a:t> </a:t>
            </a:r>
            <a:r>
              <a:rPr lang="fr-FR" sz="1600" dirty="0" err="1" smtClean="0"/>
              <a:t>used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by the</a:t>
            </a:r>
            <a:r>
              <a:rPr lang="fr-FR" sz="1600" b="1" dirty="0" smtClean="0"/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routing</a:t>
            </a:r>
            <a:r>
              <a:rPr lang="fr-FR" sz="1600" b="1" dirty="0" smtClean="0">
                <a:solidFill>
                  <a:srgbClr val="FF0000"/>
                </a:solidFill>
              </a:rPr>
              <a:t> group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47" name="Connecteur en arc 46"/>
          <p:cNvCxnSpPr/>
          <p:nvPr/>
        </p:nvCxnSpPr>
        <p:spPr>
          <a:xfrm rot="10800000" flipH="1" flipV="1">
            <a:off x="3250794" y="2915793"/>
            <a:ext cx="746449" cy="77472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rc 48"/>
          <p:cNvCxnSpPr/>
          <p:nvPr/>
        </p:nvCxnSpPr>
        <p:spPr>
          <a:xfrm rot="10800000" flipV="1">
            <a:off x="5694177" y="2915792"/>
            <a:ext cx="746449" cy="77472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Forme libre 49"/>
          <p:cNvSpPr/>
          <p:nvPr/>
        </p:nvSpPr>
        <p:spPr>
          <a:xfrm>
            <a:off x="3730500" y="3059346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670313" y="1723847"/>
            <a:ext cx="1073842" cy="338554"/>
          </a:xfrm>
          <a:prstGeom prst="rect">
            <a:avLst/>
          </a:prstGeom>
          <a:solidFill>
            <a:srgbClr val="FEE4C7"/>
          </a:solidFill>
          <a:ln>
            <a:solidFill>
              <a:srgbClr val="FEE4C7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b="1" dirty="0" err="1" smtClean="0">
                <a:solidFill>
                  <a:schemeClr val="accent2"/>
                </a:solidFill>
                <a:latin typeface="Andale Mono"/>
                <a:cs typeface="Andale Mono"/>
              </a:rPr>
              <a:t>routing</a:t>
            </a:r>
            <a:endParaRPr lang="fr-FR" sz="1600" b="1" dirty="0" smtClean="0">
              <a:solidFill>
                <a:schemeClr val="accent2"/>
              </a:solidFill>
              <a:latin typeface="Andale Mono"/>
              <a:cs typeface="Andale Mono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04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6" grpId="0" animBg="1"/>
      <p:bldP spid="6" grpId="1" animBg="1"/>
      <p:bldP spid="7" grpId="0" animBg="1"/>
      <p:bldP spid="7" grpId="1" animBg="1"/>
      <p:bldP spid="21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5" grpId="0"/>
      <p:bldP spid="36" grpId="0"/>
      <p:bldP spid="20" grpId="0" animBg="1"/>
      <p:bldP spid="30" grpId="0" animBg="1"/>
      <p:bldP spid="12" grpId="0" animBg="1"/>
      <p:bldP spid="19" grpId="0" animBg="1"/>
      <p:bldP spid="34" grpId="0"/>
      <p:bldP spid="39" grpId="0"/>
      <p:bldP spid="44" grpId="0"/>
      <p:bldP spid="50" grpId="0" animBg="1"/>
      <p:bldP spid="51" grpId="0" animBg="1"/>
      <p:bldP spid="5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> of the </a:t>
            </a:r>
            <a:r>
              <a:rPr lang="fr-FR" dirty="0" err="1" smtClean="0"/>
              <a:t>programming</a:t>
            </a:r>
            <a:r>
              <a:rPr lang="fr-FR" dirty="0" smtClean="0"/>
              <a:t> model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smtClean="0"/>
              <a:t>groups of </a:t>
            </a:r>
            <a:r>
              <a:rPr lang="fr-FR" sz="2800" dirty="0" err="1" smtClean="0"/>
              <a:t>methods</a:t>
            </a:r>
            <a:r>
              <a:rPr lang="fr-FR" sz="2800" dirty="0" smtClean="0"/>
              <a:t> (</a:t>
            </a:r>
            <a:r>
              <a:rPr lang="fr-FR" sz="2800" dirty="0" err="1" smtClean="0"/>
              <a:t>requests</a:t>
            </a:r>
            <a:r>
              <a:rPr lang="fr-FR" sz="2800" dirty="0" smtClean="0"/>
              <a:t>)</a:t>
            </a:r>
            <a:endParaRPr lang="fr-FR" sz="2800" dirty="0" smtClean="0"/>
          </a:p>
          <a:p>
            <a:pPr>
              <a:lnSpc>
                <a:spcPct val="110000"/>
              </a:lnSpc>
            </a:pPr>
            <a:r>
              <a:rPr lang="fr-FR" sz="2800" dirty="0" smtClean="0"/>
              <a:t>Compatibility </a:t>
            </a:r>
            <a:r>
              <a:rPr lang="fr-FR" sz="2800" dirty="0" err="1" smtClean="0"/>
              <a:t>between</a:t>
            </a:r>
            <a:r>
              <a:rPr lang="fr-FR" sz="2800" dirty="0" smtClean="0"/>
              <a:t> groups and </a:t>
            </a:r>
            <a:r>
              <a:rPr lang="fr-FR" sz="2800" dirty="0" err="1" smtClean="0"/>
              <a:t>inside</a:t>
            </a:r>
            <a:r>
              <a:rPr lang="fr-FR" sz="2800" dirty="0" smtClean="0"/>
              <a:t> a group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fr-FR" sz="2800" dirty="0" err="1" smtClean="0"/>
              <a:t>Possibly</a:t>
            </a:r>
            <a:r>
              <a:rPr lang="fr-FR" sz="2800" dirty="0" smtClean="0"/>
              <a:t> </a:t>
            </a:r>
            <a:r>
              <a:rPr lang="fr-FR" sz="2800" dirty="0" err="1" smtClean="0"/>
              <a:t>decided</a:t>
            </a:r>
            <a:r>
              <a:rPr lang="fr-FR" sz="2800" dirty="0" smtClean="0"/>
              <a:t> </a:t>
            </a:r>
            <a:r>
              <a:rPr lang="fr-FR" sz="2800" dirty="0" err="1" smtClean="0"/>
              <a:t>dynamically</a:t>
            </a:r>
            <a:endParaRPr lang="fr-FR" sz="2800" dirty="0" smtClean="0"/>
          </a:p>
          <a:p>
            <a:pPr>
              <a:lnSpc>
                <a:spcPct val="110000"/>
              </a:lnSpc>
            </a:pPr>
            <a:r>
              <a:rPr lang="fr-FR" sz="2800" dirty="0" smtClean="0"/>
              <a:t>Global thread limitation (soft or hard)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Upper</a:t>
            </a:r>
            <a:r>
              <a:rPr lang="fr-FR" sz="2800" dirty="0" smtClean="0"/>
              <a:t> and </a:t>
            </a:r>
            <a:r>
              <a:rPr lang="fr-FR" sz="2800" dirty="0" err="1" smtClean="0"/>
              <a:t>lower</a:t>
            </a:r>
            <a:r>
              <a:rPr lang="fr-FR" sz="2800" dirty="0" smtClean="0"/>
              <a:t> </a:t>
            </a:r>
            <a:r>
              <a:rPr lang="fr-FR" sz="2800" dirty="0" err="1" smtClean="0"/>
              <a:t>bound</a:t>
            </a:r>
            <a:r>
              <a:rPr lang="fr-FR" sz="2800" dirty="0" smtClean="0"/>
              <a:t> per group</a:t>
            </a:r>
          </a:p>
          <a:p>
            <a:pPr>
              <a:lnSpc>
                <a:spcPct val="110000"/>
              </a:lnSpc>
            </a:pPr>
            <a:r>
              <a:rPr lang="fr-FR" sz="2800" dirty="0" err="1" smtClean="0"/>
              <a:t>Priorities</a:t>
            </a:r>
            <a:r>
              <a:rPr lang="fr-FR" sz="2800" dirty="0" smtClean="0"/>
              <a:t> </a:t>
            </a:r>
            <a:r>
              <a:rPr lang="fr-FR" sz="2800" dirty="0" err="1" smtClean="0"/>
              <a:t>among</a:t>
            </a:r>
            <a:r>
              <a:rPr lang="fr-FR" sz="2800" dirty="0" smtClean="0"/>
              <a:t> compatible </a:t>
            </a:r>
            <a:r>
              <a:rPr lang="fr-FR" sz="2800" dirty="0" err="1" smtClean="0"/>
              <a:t>requests</a:t>
            </a:r>
            <a:endParaRPr lang="fr-FR" sz="2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449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9738" y="1130300"/>
            <a:ext cx="8247062" cy="4572000"/>
          </a:xfrm>
          <a:extLst/>
        </p:spPr>
        <p:txBody>
          <a:bodyPr/>
          <a:lstStyle/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Active Object </a:t>
            </a:r>
            <a:r>
              <a:rPr lang="fr-FR" dirty="0" err="1" smtClean="0">
                <a:latin typeface="Arial Black"/>
                <a:cs typeface="Arial Black"/>
              </a:rPr>
              <a:t>Programming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models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Scheduling</a:t>
            </a:r>
            <a:r>
              <a:rPr lang="fr-FR" dirty="0" smtClean="0">
                <a:latin typeface="Arial Black"/>
                <a:cs typeface="Arial Black"/>
              </a:rPr>
              <a:t> in 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 </a:t>
            </a:r>
            <a:r>
              <a:rPr lang="fr-FR" dirty="0" err="1" smtClean="0">
                <a:latin typeface="Arial Black"/>
                <a:cs typeface="Arial Black"/>
              </a:rPr>
              <a:t>ProActive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backend</a:t>
            </a:r>
            <a:r>
              <a:rPr lang="fr-FR" dirty="0" smtClean="0">
                <a:latin typeface="Arial Black"/>
                <a:cs typeface="Arial Black"/>
              </a:rPr>
              <a:t> for ABS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</a:t>
            </a:r>
            <a:r>
              <a:rPr lang="fr-FR" dirty="0">
                <a:latin typeface="Arial Black"/>
                <a:cs typeface="Arial Black"/>
              </a:rPr>
              <a:t>and Future Works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439738" y="46688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902802" y="47069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147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75222" y="2113548"/>
            <a:ext cx="3675217" cy="369332"/>
          </a:xfrm>
          <a:prstGeom prst="rect">
            <a:avLst/>
          </a:prstGeom>
          <a:solidFill>
            <a:srgbClr val="FF6600"/>
          </a:solidFill>
          <a:ln w="28575" cmpd="sng"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rgbClr val="404040"/>
                </a:solidFill>
              </a:rPr>
              <a:t>ProActive</a:t>
            </a:r>
            <a:r>
              <a:rPr lang="fr-FR" b="1" dirty="0" smtClean="0">
                <a:solidFill>
                  <a:srgbClr val="404040"/>
                </a:solidFill>
              </a:rPr>
              <a:t> – </a:t>
            </a:r>
            <a:r>
              <a:rPr lang="fr-FR" b="1" dirty="0" err="1" smtClean="0">
                <a:solidFill>
                  <a:srgbClr val="404040"/>
                </a:solidFill>
              </a:rPr>
              <a:t>Multiactive</a:t>
            </a:r>
            <a:r>
              <a:rPr lang="fr-FR" b="1" dirty="0" smtClean="0">
                <a:solidFill>
                  <a:srgbClr val="404040"/>
                </a:solidFill>
              </a:rPr>
              <a:t> </a:t>
            </a:r>
            <a:r>
              <a:rPr lang="fr-FR" b="1" dirty="0" err="1" smtClean="0">
                <a:solidFill>
                  <a:srgbClr val="404040"/>
                </a:solidFill>
              </a:rPr>
              <a:t>Objects</a:t>
            </a:r>
            <a:endParaRPr lang="fr-FR" b="1" dirty="0">
              <a:solidFill>
                <a:srgbClr val="40404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75223" y="4062103"/>
            <a:ext cx="4967676" cy="369332"/>
          </a:xfrm>
          <a:prstGeom prst="rect">
            <a:avLst/>
          </a:prstGeom>
          <a:solidFill>
            <a:schemeClr val="accent1"/>
          </a:solidFill>
          <a:ln w="28575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ABS – Abstract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Spec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5221" y="2482880"/>
            <a:ext cx="3675217" cy="646331"/>
          </a:xfrm>
          <a:prstGeom prst="rect">
            <a:avLst/>
          </a:prstGeom>
          <a:noFill/>
          <a:ln w="28575" cmpd="sng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595959"/>
                </a:solidFill>
              </a:rPr>
              <a:t>Development</a:t>
            </a:r>
            <a:r>
              <a:rPr lang="fr-FR" dirty="0" smtClean="0">
                <a:solidFill>
                  <a:srgbClr val="595959"/>
                </a:solidFill>
              </a:rPr>
              <a:t> and </a:t>
            </a:r>
            <a:r>
              <a:rPr lang="fr-FR" dirty="0" err="1" smtClean="0">
                <a:solidFill>
                  <a:srgbClr val="595959"/>
                </a:solidFill>
              </a:rPr>
              <a:t>deployment</a:t>
            </a:r>
            <a:r>
              <a:rPr lang="fr-FR" dirty="0" smtClean="0">
                <a:solidFill>
                  <a:srgbClr val="595959"/>
                </a:solidFill>
              </a:rPr>
              <a:t> of </a:t>
            </a:r>
            <a:r>
              <a:rPr lang="fr-FR" dirty="0" err="1" smtClean="0">
                <a:solidFill>
                  <a:srgbClr val="595959"/>
                </a:solidFill>
              </a:rPr>
              <a:t>distributed</a:t>
            </a:r>
            <a:r>
              <a:rPr lang="fr-FR" dirty="0" smtClean="0">
                <a:solidFill>
                  <a:srgbClr val="595959"/>
                </a:solidFill>
              </a:rPr>
              <a:t> applications </a:t>
            </a:r>
            <a:r>
              <a:rPr lang="fr-FR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dirty="0">
              <a:solidFill>
                <a:srgbClr val="008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75223" y="4417780"/>
            <a:ext cx="4967676" cy="923330"/>
          </a:xfrm>
          <a:prstGeom prst="rect">
            <a:avLst/>
          </a:prstGeom>
          <a:noFill/>
          <a:ln w="28575" cmpd="sng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595959"/>
                </a:solidFill>
              </a:rPr>
              <a:t>Modeling</a:t>
            </a:r>
            <a:r>
              <a:rPr lang="fr-FR" dirty="0" smtClean="0">
                <a:solidFill>
                  <a:srgbClr val="595959"/>
                </a:solidFill>
              </a:rPr>
              <a:t> of </a:t>
            </a:r>
            <a:r>
              <a:rPr lang="fr-FR" dirty="0" err="1" smtClean="0">
                <a:solidFill>
                  <a:srgbClr val="595959"/>
                </a:solidFill>
              </a:rPr>
              <a:t>distributed</a:t>
            </a:r>
            <a:r>
              <a:rPr lang="fr-FR" dirty="0" smtClean="0">
                <a:solidFill>
                  <a:srgbClr val="595959"/>
                </a:solidFill>
              </a:rPr>
              <a:t> applications </a:t>
            </a:r>
            <a:r>
              <a:rPr lang="fr-FR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</a:p>
          <a:p>
            <a:pPr algn="ctr"/>
            <a:r>
              <a:rPr lang="fr-FR" dirty="0" smtClean="0">
                <a:solidFill>
                  <a:srgbClr val="696969"/>
                </a:solidFill>
              </a:rPr>
              <a:t>Java Translator </a:t>
            </a:r>
            <a:r>
              <a:rPr lang="fr-FR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fr-FR" dirty="0" smtClean="0">
              <a:solidFill>
                <a:srgbClr val="696969"/>
              </a:solidFill>
            </a:endParaRPr>
          </a:p>
          <a:p>
            <a:pPr algn="ctr"/>
            <a:r>
              <a:rPr lang="fr-FR" dirty="0" smtClean="0">
                <a:solidFill>
                  <a:srgbClr val="696969"/>
                </a:solidFill>
              </a:rPr>
              <a:t>No support for distribution </a:t>
            </a:r>
            <a:r>
              <a:rPr lang="fr-FR" b="1" dirty="0" smtClean="0">
                <a:solidFill>
                  <a:schemeClr val="accent2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596316" y="2482880"/>
            <a:ext cx="231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OBJECTIVE</a:t>
            </a:r>
          </a:p>
          <a:p>
            <a:pPr algn="ctr"/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algn="ctr"/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deployment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to ABS </a:t>
            </a:r>
          </a:p>
          <a:p>
            <a:pPr algn="ctr"/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fr-F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ProActive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" name="Connecteur en arc 5"/>
          <p:cNvCxnSpPr>
            <a:stCxn id="15" idx="3"/>
            <a:endCxn id="16" idx="3"/>
          </p:cNvCxnSpPr>
          <p:nvPr/>
        </p:nvCxnSpPr>
        <p:spPr>
          <a:xfrm>
            <a:off x="4150438" y="2806046"/>
            <a:ext cx="1292461" cy="2073399"/>
          </a:xfrm>
          <a:prstGeom prst="curvedConnector3">
            <a:avLst>
              <a:gd name="adj1" fmla="val 201210"/>
            </a:avLst>
          </a:prstGeom>
          <a:ln w="76200" cmpd="sng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2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Challenge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ABS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b="1" dirty="0" smtClean="0">
                <a:solidFill>
                  <a:srgbClr val="191919"/>
                </a:solidFill>
              </a:rPr>
              <a:t>Object Group </a:t>
            </a:r>
            <a:r>
              <a:rPr lang="fr-FR" dirty="0" smtClean="0"/>
              <a:t>Active Object model</a:t>
            </a:r>
          </a:p>
          <a:p>
            <a:endParaRPr lang="fr-FR" dirty="0"/>
          </a:p>
          <a:p>
            <a:r>
              <a:rPr lang="fr-FR" b="1" dirty="0" smtClean="0">
                <a:solidFill>
                  <a:srgbClr val="191919"/>
                </a:solidFill>
              </a:rPr>
              <a:t>Explicit </a:t>
            </a:r>
            <a:r>
              <a:rPr lang="fr-FR" dirty="0" err="1" smtClean="0"/>
              <a:t>asynchronous</a:t>
            </a:r>
            <a:r>
              <a:rPr lang="fr-FR" dirty="0" smtClean="0"/>
              <a:t> calls and futures</a:t>
            </a:r>
          </a:p>
          <a:p>
            <a:endParaRPr lang="fr-FR" dirty="0"/>
          </a:p>
          <a:p>
            <a:r>
              <a:rPr lang="fr-FR" b="1" dirty="0" err="1" smtClean="0">
                <a:solidFill>
                  <a:srgbClr val="191919"/>
                </a:solidFill>
              </a:rPr>
              <a:t>Cooperative</a:t>
            </a:r>
            <a:r>
              <a:rPr lang="fr-FR" dirty="0" smtClean="0">
                <a:solidFill>
                  <a:srgbClr val="191919"/>
                </a:solidFill>
              </a:rPr>
              <a:t> </a:t>
            </a:r>
            <a:r>
              <a:rPr lang="fr-FR" dirty="0" smtClean="0"/>
              <a:t>threading model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ASP/</a:t>
            </a:r>
            <a:r>
              <a:rPr lang="fr-FR" dirty="0" err="1" smtClean="0"/>
              <a:t>ProActive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</a:rPr>
              <a:t>Non Uniform </a:t>
            </a:r>
            <a:r>
              <a:rPr lang="fr-FR" dirty="0" smtClean="0"/>
              <a:t>Active Object Model</a:t>
            </a:r>
          </a:p>
          <a:p>
            <a:endParaRPr lang="fr-FR" dirty="0"/>
          </a:p>
          <a:p>
            <a:r>
              <a:rPr lang="fr-FR" b="1" dirty="0" smtClean="0">
                <a:solidFill>
                  <a:srgbClr val="191919"/>
                </a:solidFill>
              </a:rPr>
              <a:t>Transparent</a:t>
            </a:r>
            <a:r>
              <a:rPr lang="fr-FR" dirty="0" smtClean="0"/>
              <a:t> </a:t>
            </a:r>
            <a:r>
              <a:rPr lang="fr-FR" dirty="0" err="1"/>
              <a:t>a</a:t>
            </a:r>
            <a:r>
              <a:rPr lang="fr-FR" dirty="0" err="1" smtClean="0"/>
              <a:t>synchronous</a:t>
            </a:r>
            <a:r>
              <a:rPr lang="fr-FR" dirty="0" smtClean="0"/>
              <a:t> calls and futures</a:t>
            </a:r>
          </a:p>
          <a:p>
            <a:endParaRPr lang="fr-FR" dirty="0"/>
          </a:p>
          <a:p>
            <a:r>
              <a:rPr lang="fr-FR" b="1" dirty="0" smtClean="0">
                <a:solidFill>
                  <a:srgbClr val="191919"/>
                </a:solidFill>
              </a:rPr>
              <a:t>Multi-</a:t>
            </a:r>
            <a:r>
              <a:rPr lang="fr-FR" b="1" dirty="0" err="1" smtClean="0">
                <a:solidFill>
                  <a:srgbClr val="191919"/>
                </a:solidFill>
              </a:rPr>
              <a:t>threaded</a:t>
            </a:r>
            <a:r>
              <a:rPr lang="fr-FR" b="1" dirty="0" smtClean="0">
                <a:solidFill>
                  <a:srgbClr val="191919"/>
                </a:solidFill>
              </a:rPr>
              <a:t> </a:t>
            </a:r>
            <a:r>
              <a:rPr lang="fr-FR" dirty="0" smtClean="0"/>
              <a:t>model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 bwMode="auto">
          <a:xfrm>
            <a:off x="4648648" y="3289300"/>
            <a:ext cx="4607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>
            <a:off x="4648648" y="4203700"/>
            <a:ext cx="4607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Connecteur droit avec flèche 13"/>
          <p:cNvCxnSpPr/>
          <p:nvPr/>
        </p:nvCxnSpPr>
        <p:spPr bwMode="auto">
          <a:xfrm>
            <a:off x="4648648" y="5130800"/>
            <a:ext cx="4607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Active Object </a:t>
            </a:r>
            <a:r>
              <a:rPr lang="fr-FR" dirty="0" err="1"/>
              <a:t>C</a:t>
            </a:r>
            <a:r>
              <a:rPr lang="fr-FR" dirty="0" err="1" smtClean="0"/>
              <a:t>reation</a:t>
            </a:r>
            <a:r>
              <a:rPr lang="fr-FR" dirty="0" smtClean="0"/>
              <a:t> in </a:t>
            </a:r>
            <a:r>
              <a:rPr lang="fr-FR" dirty="0" err="1" smtClean="0"/>
              <a:t>ProActive</a:t>
            </a:r>
            <a:r>
              <a:rPr lang="fr-FR" dirty="0" smtClean="0"/>
              <a:t>	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1280419" y="1843182"/>
            <a:ext cx="5327873" cy="584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latin typeface="Andale Mono"/>
                <a:cs typeface="Andale Mono"/>
              </a:rPr>
              <a:t>T</a:t>
            </a:r>
            <a:r>
              <a:rPr lang="fr-FR" sz="1600" b="1" dirty="0" smtClean="0">
                <a:latin typeface="Andale Mono"/>
                <a:cs typeface="Andale Mono"/>
              </a:rPr>
              <a:t> a = </a:t>
            </a:r>
            <a:r>
              <a:rPr lang="fr-FR" sz="1600" b="1" dirty="0" err="1" smtClean="0">
                <a:latin typeface="Andale Mono"/>
                <a:cs typeface="Andale Mono"/>
              </a:rPr>
              <a:t>newActive</a:t>
            </a:r>
            <a:r>
              <a:rPr lang="fr-FR" sz="1600" b="1" dirty="0" smtClean="0">
                <a:latin typeface="Andale Mono"/>
                <a:cs typeface="Andale Mono"/>
              </a:rPr>
              <a:t>(</a:t>
            </a:r>
            <a:r>
              <a:rPr lang="fr-FR" sz="1600" b="1" dirty="0" err="1">
                <a:latin typeface="Andale Mono"/>
                <a:cs typeface="Andale Mono"/>
              </a:rPr>
              <a:t>T</a:t>
            </a:r>
            <a:r>
              <a:rPr lang="fr-FR" sz="1600" b="1" dirty="0" err="1" smtClean="0">
                <a:latin typeface="Andale Mono"/>
                <a:cs typeface="Andale Mono"/>
              </a:rPr>
              <a:t>.class</a:t>
            </a:r>
            <a:r>
              <a:rPr lang="fr-FR" sz="1600" b="1" dirty="0" smtClean="0">
                <a:latin typeface="Andale Mono"/>
                <a:cs typeface="Andale Mono"/>
              </a:rPr>
              <a:t>, </a:t>
            </a:r>
            <a:r>
              <a:rPr lang="fr-FR" sz="1600" i="1" dirty="0" err="1" smtClean="0">
                <a:latin typeface="Andale Mono"/>
                <a:cs typeface="Andale Mono"/>
              </a:rPr>
              <a:t>params</a:t>
            </a:r>
            <a:r>
              <a:rPr lang="fr-FR" sz="1600" i="1" dirty="0" smtClean="0">
                <a:latin typeface="Andale Mono"/>
                <a:cs typeface="Andale Mono"/>
              </a:rPr>
              <a:t>…, node2</a:t>
            </a:r>
            <a:r>
              <a:rPr lang="fr-FR" sz="1600" b="1" dirty="0" smtClean="0">
                <a:latin typeface="Andale Mono"/>
                <a:cs typeface="Andale Mono"/>
              </a:rPr>
              <a:t>)</a:t>
            </a:r>
          </a:p>
          <a:p>
            <a:r>
              <a:rPr lang="fr-FR" sz="1600" i="1" dirty="0" smtClean="0">
                <a:latin typeface="Andale Mono"/>
                <a:cs typeface="Andale Mono"/>
              </a:rPr>
              <a:t>// a: </a:t>
            </a:r>
            <a:r>
              <a:rPr lang="fr-FR" sz="1600" i="1" dirty="0" smtClean="0">
                <a:solidFill>
                  <a:srgbClr val="FF0000"/>
                </a:solidFill>
                <a:latin typeface="Andale Mono"/>
                <a:cs typeface="Andale Mono"/>
              </a:rPr>
              <a:t>local</a:t>
            </a:r>
            <a:r>
              <a:rPr lang="fr-FR" sz="1600" i="1" dirty="0" smtClean="0">
                <a:latin typeface="Andale Mono"/>
                <a:cs typeface="Andale Mono"/>
              </a:rPr>
              <a:t> </a:t>
            </a:r>
            <a:r>
              <a:rPr lang="fr-FR" sz="1600" i="1" dirty="0" err="1" smtClean="0">
                <a:latin typeface="Andale Mono"/>
                <a:cs typeface="Andale Mono"/>
              </a:rPr>
              <a:t>reference</a:t>
            </a:r>
            <a:r>
              <a:rPr lang="fr-FR" sz="1600" i="1" dirty="0" smtClean="0">
                <a:latin typeface="Andale Mono"/>
                <a:cs typeface="Andale Mono"/>
              </a:rPr>
              <a:t> to a </a:t>
            </a:r>
            <a:r>
              <a:rPr lang="fr-FR" sz="1600" i="1" dirty="0" smtClean="0">
                <a:solidFill>
                  <a:srgbClr val="FF0000"/>
                </a:solidFill>
                <a:latin typeface="Andale Mono"/>
                <a:cs typeface="Andale Mono"/>
              </a:rPr>
              <a:t>proxy</a:t>
            </a:r>
            <a:endParaRPr lang="fr-FR" sz="1600" i="1" dirty="0">
              <a:latin typeface="Andale Mono"/>
              <a:cs typeface="Andale Mo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6217" y="2976546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Andale Mono"/>
                <a:cs typeface="Andale Mono"/>
              </a:rPr>
              <a:t>node1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4934045" y="297654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Andale Mono"/>
                <a:cs typeface="Andale Mono"/>
              </a:rPr>
              <a:t>node2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4" name="Ellipse 33"/>
          <p:cNvSpPr/>
          <p:nvPr/>
        </p:nvSpPr>
        <p:spPr>
          <a:xfrm>
            <a:off x="5872469" y="418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6" name="ZoneTexte 35"/>
          <p:cNvSpPr txBox="1"/>
          <p:nvPr/>
        </p:nvSpPr>
        <p:spPr>
          <a:xfrm>
            <a:off x="1550755" y="3397599"/>
            <a:ext cx="1714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a</a:t>
            </a:r>
            <a:r>
              <a:rPr lang="fr-FR" sz="1600" dirty="0" smtClean="0"/>
              <a:t>ctive </a:t>
            </a:r>
            <a:r>
              <a:rPr lang="fr-FR" sz="1600" dirty="0" err="1" smtClean="0"/>
              <a:t>object</a:t>
            </a:r>
            <a:r>
              <a:rPr lang="fr-FR" sz="1600" dirty="0" smtClean="0"/>
              <a:t> </a:t>
            </a:r>
            <a:r>
              <a:rPr lang="fr-FR" sz="1600" dirty="0" smtClean="0">
                <a:latin typeface="Andale Mono"/>
                <a:cs typeface="Andale Mono"/>
              </a:rPr>
              <a:t>o</a:t>
            </a:r>
            <a:endParaRPr lang="fr-FR" sz="1600" dirty="0">
              <a:latin typeface="Andale Mono"/>
              <a:cs typeface="Andale Mono"/>
            </a:endParaRPr>
          </a:p>
        </p:txBody>
      </p:sp>
      <p:cxnSp>
        <p:nvCxnSpPr>
          <p:cNvPr id="50" name="Connecteur droit 49"/>
          <p:cNvCxnSpPr/>
          <p:nvPr/>
        </p:nvCxnSpPr>
        <p:spPr>
          <a:xfrm>
            <a:off x="1526217" y="3322695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935176" y="332660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2532323" y="3846467"/>
            <a:ext cx="14436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err="1" smtClean="0"/>
              <a:t>object</a:t>
            </a:r>
            <a:r>
              <a:rPr lang="fr-FR" sz="1600" dirty="0" smtClean="0"/>
              <a:t> </a:t>
            </a:r>
            <a:r>
              <a:rPr lang="fr-FR" sz="1600" dirty="0" smtClean="0">
                <a:latin typeface="Andale Mono"/>
                <a:cs typeface="Andale Mono"/>
              </a:rPr>
              <a:t>a</a:t>
            </a:r>
          </a:p>
          <a:p>
            <a:pPr algn="ctr"/>
            <a:r>
              <a:rPr lang="fr-FR" sz="1600" dirty="0" smtClean="0"/>
              <a:t>(proxy to </a:t>
            </a:r>
            <a:r>
              <a:rPr lang="fr-FR" sz="1600" dirty="0" smtClean="0">
                <a:latin typeface="Andale Mono"/>
                <a:cs typeface="Andale Mono"/>
              </a:rPr>
              <a:t>ra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60" name="Connecteur en arc 59"/>
          <p:cNvCxnSpPr>
            <a:stCxn id="31" idx="4"/>
            <a:endCxn id="33" idx="2"/>
          </p:cNvCxnSpPr>
          <p:nvPr/>
        </p:nvCxnSpPr>
        <p:spPr>
          <a:xfrm rot="16200000" flipH="1">
            <a:off x="2493813" y="3936728"/>
            <a:ext cx="524515" cy="77878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33" idx="6"/>
            <a:endCxn id="34" idx="2"/>
          </p:cNvCxnSpPr>
          <p:nvPr/>
        </p:nvCxnSpPr>
        <p:spPr>
          <a:xfrm flipV="1">
            <a:off x="3486847" y="4353519"/>
            <a:ext cx="2385622" cy="2348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124652" y="3853457"/>
            <a:ext cx="1826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/>
              <a:t>a</a:t>
            </a:r>
            <a:r>
              <a:rPr lang="fr-FR" sz="1600" dirty="0" smtClean="0"/>
              <a:t>ctive </a:t>
            </a:r>
            <a:r>
              <a:rPr lang="fr-FR" sz="1600" dirty="0" err="1" smtClean="0"/>
              <a:t>object</a:t>
            </a:r>
            <a:r>
              <a:rPr lang="fr-FR" sz="1600" dirty="0" smtClean="0"/>
              <a:t> </a:t>
            </a:r>
            <a:r>
              <a:rPr lang="fr-FR" sz="1600" dirty="0" smtClean="0">
                <a:latin typeface="Andale Mono"/>
                <a:cs typeface="Andale Mono"/>
              </a:rPr>
              <a:t>ra</a:t>
            </a:r>
            <a:endParaRPr lang="fr-FR" sz="1600" dirty="0">
              <a:latin typeface="Andale Mono"/>
              <a:cs typeface="Andale Mono"/>
            </a:endParaRPr>
          </a:p>
        </p:txBody>
      </p:sp>
      <p:cxnSp>
        <p:nvCxnSpPr>
          <p:cNvPr id="68" name="Connecteur droit avec flèche 67"/>
          <p:cNvCxnSpPr/>
          <p:nvPr/>
        </p:nvCxnSpPr>
        <p:spPr>
          <a:xfrm>
            <a:off x="1526217" y="542549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1526217" y="5755407"/>
            <a:ext cx="58718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2127710" y="5228910"/>
            <a:ext cx="1708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</a:t>
            </a:r>
            <a:r>
              <a:rPr lang="fr-FR" sz="1600" dirty="0" smtClean="0"/>
              <a:t>ocal </a:t>
            </a:r>
            <a:r>
              <a:rPr lang="fr-FR" sz="1600" dirty="0" err="1" smtClean="0"/>
              <a:t>reference</a:t>
            </a:r>
            <a:endParaRPr lang="fr-FR" sz="1600" dirty="0"/>
          </a:p>
        </p:txBody>
      </p:sp>
      <p:sp>
        <p:nvSpPr>
          <p:cNvPr id="71" name="ZoneTexte 70"/>
          <p:cNvSpPr txBox="1"/>
          <p:nvPr/>
        </p:nvSpPr>
        <p:spPr>
          <a:xfrm>
            <a:off x="2127710" y="5558820"/>
            <a:ext cx="1942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r</a:t>
            </a:r>
            <a:r>
              <a:rPr lang="fr-FR" sz="1600" dirty="0" err="1" smtClean="0"/>
              <a:t>emote</a:t>
            </a:r>
            <a:r>
              <a:rPr lang="fr-FR" sz="1600" dirty="0" smtClean="0"/>
              <a:t> </a:t>
            </a:r>
            <a:r>
              <a:rPr lang="fr-FR" sz="1600" dirty="0" err="1" smtClean="0"/>
              <a:t>reference</a:t>
            </a:r>
            <a:endParaRPr lang="fr-FR" sz="1600" dirty="0"/>
          </a:p>
        </p:txBody>
      </p:sp>
      <p:sp>
        <p:nvSpPr>
          <p:cNvPr id="73" name="Ellipse 72"/>
          <p:cNvSpPr/>
          <p:nvPr/>
        </p:nvSpPr>
        <p:spPr>
          <a:xfrm>
            <a:off x="5954400" y="426592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Ellipse 73"/>
          <p:cNvSpPr/>
          <p:nvPr/>
        </p:nvSpPr>
        <p:spPr>
          <a:xfrm>
            <a:off x="4932162" y="5225545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6" name="Ellipse 75"/>
          <p:cNvSpPr/>
          <p:nvPr/>
        </p:nvSpPr>
        <p:spPr>
          <a:xfrm>
            <a:off x="4935176" y="5605207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7" name="Ellipse 76"/>
          <p:cNvSpPr/>
          <p:nvPr/>
        </p:nvSpPr>
        <p:spPr>
          <a:xfrm>
            <a:off x="5017107" y="5681464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/>
          <p:cNvSpPr txBox="1"/>
          <p:nvPr/>
        </p:nvSpPr>
        <p:spPr>
          <a:xfrm>
            <a:off x="5276561" y="5228910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object</a:t>
            </a:r>
            <a:endParaRPr lang="fr-FR" sz="16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76561" y="5558820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</a:t>
            </a:r>
            <a:r>
              <a:rPr lang="fr-FR" sz="1600" dirty="0" smtClean="0"/>
              <a:t>ctive </a:t>
            </a:r>
            <a:r>
              <a:rPr lang="fr-FR" sz="1600" dirty="0" err="1" smtClean="0"/>
              <a:t>object</a:t>
            </a:r>
            <a:endParaRPr lang="fr-FR" sz="1600" dirty="0"/>
          </a:p>
        </p:txBody>
      </p:sp>
      <p:sp>
        <p:nvSpPr>
          <p:cNvPr id="3" name="Ellipse 2"/>
          <p:cNvSpPr/>
          <p:nvPr/>
        </p:nvSpPr>
        <p:spPr>
          <a:xfrm>
            <a:off x="2013027" y="1856837"/>
            <a:ext cx="1269121" cy="3413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1190914" y="1521756"/>
            <a:ext cx="3025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on </a:t>
            </a:r>
            <a:r>
              <a:rPr lang="fr-FR" sz="1600" i="1" dirty="0" smtClean="0">
                <a:cs typeface="Andale Mono"/>
              </a:rPr>
              <a:t>node1</a:t>
            </a:r>
            <a:r>
              <a:rPr lang="fr-FR" sz="1600" dirty="0" smtClean="0">
                <a:cs typeface="Andale Mono"/>
              </a:rPr>
              <a:t>, active </a:t>
            </a:r>
            <a:r>
              <a:rPr lang="fr-FR" sz="1600" dirty="0" err="1" smtClean="0">
                <a:cs typeface="Andale Mono"/>
              </a:rPr>
              <a:t>object</a:t>
            </a:r>
            <a:r>
              <a:rPr lang="fr-FR" sz="1600" dirty="0" smtClean="0">
                <a:cs typeface="Andale Mono"/>
              </a:rPr>
              <a:t> o </a:t>
            </a:r>
            <a:r>
              <a:rPr lang="fr-FR" sz="1600" dirty="0" err="1" smtClean="0">
                <a:cs typeface="Andale Mono"/>
              </a:rPr>
              <a:t>does</a:t>
            </a:r>
            <a:r>
              <a:rPr lang="fr-FR" sz="1600" dirty="0" smtClean="0">
                <a:cs typeface="Andale Mono"/>
              </a:rPr>
              <a:t>:</a:t>
            </a:r>
            <a:endParaRPr lang="fr-FR" sz="1600" dirty="0">
              <a:cs typeface="Andale Mono"/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2195985" y="3736153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32" name="Ellipse 31"/>
          <p:cNvSpPr/>
          <p:nvPr/>
        </p:nvSpPr>
        <p:spPr>
          <a:xfrm>
            <a:off x="2277918" y="3809059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/>
        </p:nvSpPr>
        <p:spPr>
          <a:xfrm>
            <a:off x="3145462" y="44245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35" name="Connecteur en angle 34"/>
          <p:cNvCxnSpPr>
            <a:stCxn id="31" idx="2"/>
          </p:cNvCxnSpPr>
          <p:nvPr/>
        </p:nvCxnSpPr>
        <p:spPr>
          <a:xfrm rot="10800000">
            <a:off x="1387703" y="2427958"/>
            <a:ext cx="808282" cy="14720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480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4" grpId="0" animBg="1"/>
      <p:bldP spid="36" grpId="0"/>
      <p:bldP spid="57" grpId="0"/>
      <p:bldP spid="64" grpId="0"/>
      <p:bldP spid="70" grpId="0"/>
      <p:bldP spid="71" grpId="0"/>
      <p:bldP spid="73" grpId="0" animBg="1"/>
      <p:bldP spid="74" grpId="0" animBg="1"/>
      <p:bldP spid="76" grpId="0" animBg="1"/>
      <p:bldP spid="77" grpId="0" animBg="1"/>
      <p:bldP spid="78" grpId="0"/>
      <p:bldP spid="79" grpId="0"/>
      <p:bldP spid="3" grpId="0" animBg="1"/>
      <p:bldP spid="3" grpId="1" animBg="1"/>
      <p:bldP spid="28" grpId="0"/>
      <p:bldP spid="31" grpId="0" animBg="1"/>
      <p:bldP spid="32" grpId="0" animBg="1"/>
      <p:bldP spid="3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Method</a:t>
            </a:r>
            <a:r>
              <a:rPr lang="fr-FR" dirty="0" smtClean="0"/>
              <a:t> calls in </a:t>
            </a:r>
            <a:r>
              <a:rPr lang="fr-FR" dirty="0" err="1" smtClean="0"/>
              <a:t>ProActive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668115" y="1832751"/>
            <a:ext cx="768997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latin typeface="Andale Mono"/>
                <a:cs typeface="Andale Mono"/>
              </a:rPr>
              <a:t>P param1, param2 = … ;</a:t>
            </a:r>
          </a:p>
          <a:p>
            <a:r>
              <a:rPr lang="fr-FR" sz="1600" b="1" dirty="0" err="1">
                <a:latin typeface="Andale Mono"/>
                <a:cs typeface="Andale Mono"/>
              </a:rPr>
              <a:t>T</a:t>
            </a:r>
            <a:r>
              <a:rPr lang="fr-FR" sz="1600" b="1" dirty="0" smtClean="0">
                <a:latin typeface="Andale Mono"/>
                <a:cs typeface="Andale Mono"/>
              </a:rPr>
              <a:t> a </a:t>
            </a:r>
            <a:r>
              <a:rPr lang="fr-FR" sz="1600" b="1" dirty="0">
                <a:latin typeface="Andale Mono"/>
                <a:cs typeface="Andale Mono"/>
              </a:rPr>
              <a:t>= </a:t>
            </a:r>
            <a:r>
              <a:rPr lang="fr-FR" sz="1600" b="1" dirty="0" err="1">
                <a:latin typeface="Andale Mono"/>
                <a:cs typeface="Andale Mono"/>
              </a:rPr>
              <a:t>newActive</a:t>
            </a:r>
            <a:r>
              <a:rPr lang="fr-FR" sz="1600" b="1" dirty="0" smtClean="0">
                <a:latin typeface="Andale Mono"/>
                <a:cs typeface="Andale Mono"/>
              </a:rPr>
              <a:t>(</a:t>
            </a:r>
            <a:r>
              <a:rPr lang="fr-FR" sz="1600" b="1" dirty="0" err="1" smtClean="0">
                <a:latin typeface="Andale Mono"/>
                <a:cs typeface="Andale Mono"/>
              </a:rPr>
              <a:t>T.class</a:t>
            </a:r>
            <a:r>
              <a:rPr lang="fr-FR" sz="1600" b="1" dirty="0">
                <a:latin typeface="Andale Mono"/>
                <a:cs typeface="Andale Mono"/>
              </a:rPr>
              <a:t>, </a:t>
            </a:r>
            <a:r>
              <a:rPr lang="fr-FR" sz="1600" i="1" dirty="0" err="1">
                <a:latin typeface="Andale Mono"/>
                <a:cs typeface="Andale Mono"/>
              </a:rPr>
              <a:t>params</a:t>
            </a:r>
            <a:r>
              <a:rPr lang="fr-FR" sz="1600" i="1" dirty="0">
                <a:latin typeface="Andale Mono"/>
                <a:cs typeface="Andale Mono"/>
              </a:rPr>
              <a:t>…, node2</a:t>
            </a:r>
            <a:r>
              <a:rPr lang="fr-FR" sz="1600" b="1" dirty="0" smtClean="0">
                <a:latin typeface="Andale Mono"/>
                <a:cs typeface="Andale Mono"/>
              </a:rPr>
              <a:t>)</a:t>
            </a:r>
          </a:p>
          <a:p>
            <a:r>
              <a:rPr lang="fr-FR" sz="1600" b="1" dirty="0">
                <a:latin typeface="Andale Mono"/>
                <a:cs typeface="Andale Mono"/>
              </a:rPr>
              <a:t>V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b="1" dirty="0" err="1" smtClean="0">
                <a:latin typeface="Andale Mono"/>
                <a:cs typeface="Andale Mono"/>
              </a:rPr>
              <a:t>res</a:t>
            </a:r>
            <a:r>
              <a:rPr lang="fr-FR" sz="1600" b="1" dirty="0" smtClean="0">
                <a:latin typeface="Andale Mono"/>
                <a:cs typeface="Andale Mono"/>
              </a:rPr>
              <a:t> = </a:t>
            </a:r>
            <a:r>
              <a:rPr lang="fr-FR" sz="1600" b="1" dirty="0" err="1">
                <a:latin typeface="Andale Mono"/>
                <a:cs typeface="Andale Mono"/>
              </a:rPr>
              <a:t>a</a:t>
            </a:r>
            <a:r>
              <a:rPr lang="fr-FR" sz="1600" b="1" dirty="0" err="1" smtClean="0">
                <a:latin typeface="Andale Mono"/>
                <a:cs typeface="Andale Mono"/>
              </a:rPr>
              <a:t>.</a:t>
            </a:r>
            <a:r>
              <a:rPr lang="fr-FR" sz="16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bar</a:t>
            </a:r>
            <a:r>
              <a:rPr lang="fr-FR" sz="1600" b="1" dirty="0" smtClean="0">
                <a:latin typeface="Andale Mono"/>
                <a:cs typeface="Andale Mono"/>
              </a:rPr>
              <a:t>(param1, param2); </a:t>
            </a:r>
            <a:r>
              <a:rPr lang="fr-FR" sz="1600" i="1" dirty="0" smtClean="0">
                <a:latin typeface="Andale Mono"/>
                <a:cs typeface="Andale Mono"/>
              </a:rPr>
              <a:t>// </a:t>
            </a:r>
            <a:r>
              <a:rPr lang="fr-FR" sz="1600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Same</a:t>
            </a:r>
            <a:r>
              <a:rPr lang="fr-FR" sz="1600" i="1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fr-FR" sz="1600" i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syntax</a:t>
            </a:r>
            <a:r>
              <a:rPr lang="fr-FR" sz="1600" i="1" dirty="0" smtClean="0">
                <a:solidFill>
                  <a:srgbClr val="FF0000"/>
                </a:solidFill>
                <a:latin typeface="Andale Mono"/>
                <a:cs typeface="Andale Mono"/>
              </a:rPr>
              <a:t> </a:t>
            </a:r>
            <a:r>
              <a:rPr lang="fr-FR" sz="1600" i="1" dirty="0" smtClean="0">
                <a:latin typeface="Andale Mono"/>
                <a:cs typeface="Andale Mono"/>
              </a:rPr>
              <a:t>as a local call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14314" y="3384047"/>
            <a:ext cx="2745737" cy="24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i="1" dirty="0" smtClean="0">
              <a:latin typeface="Andale Mono"/>
              <a:cs typeface="Andale Mono"/>
            </a:endParaRP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6" name="Rectangle 55"/>
          <p:cNvSpPr/>
          <p:nvPr/>
        </p:nvSpPr>
        <p:spPr>
          <a:xfrm>
            <a:off x="5120770" y="3384047"/>
            <a:ext cx="2738115" cy="2412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i="1" dirty="0" smtClean="0">
              <a:latin typeface="Andale Mono"/>
              <a:cs typeface="Andale Mono"/>
            </a:endParaRP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8" name="Ellipse 57"/>
          <p:cNvSpPr/>
          <p:nvPr/>
        </p:nvSpPr>
        <p:spPr>
          <a:xfrm>
            <a:off x="2453902" y="5346772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59" name="Ellipse 58"/>
          <p:cNvSpPr/>
          <p:nvPr/>
        </p:nvSpPr>
        <p:spPr>
          <a:xfrm>
            <a:off x="5899148" y="519551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61" name="Connecteur droit 60"/>
          <p:cNvCxnSpPr/>
          <p:nvPr/>
        </p:nvCxnSpPr>
        <p:spPr>
          <a:xfrm flipV="1">
            <a:off x="1214314" y="3844546"/>
            <a:ext cx="2745737" cy="6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120770" y="3855242"/>
            <a:ext cx="2738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2404575" y="5029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a</a:t>
            </a:r>
            <a:endParaRPr lang="fr-FR" sz="1600" dirty="0">
              <a:latin typeface="Andale Mono"/>
              <a:cs typeface="Andale Mono"/>
            </a:endParaRPr>
          </a:p>
        </p:txBody>
      </p:sp>
      <p:cxnSp>
        <p:nvCxnSpPr>
          <p:cNvPr id="65" name="Connecteur droit avec flèche 64"/>
          <p:cNvCxnSpPr>
            <a:stCxn id="58" idx="6"/>
            <a:endCxn id="59" idx="2"/>
          </p:cNvCxnSpPr>
          <p:nvPr/>
        </p:nvCxnSpPr>
        <p:spPr>
          <a:xfrm flipV="1">
            <a:off x="2795287" y="5359366"/>
            <a:ext cx="3103861" cy="151261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1989139" y="4169207"/>
            <a:ext cx="341385" cy="3277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1" name="Ellipse 70"/>
          <p:cNvSpPr/>
          <p:nvPr/>
        </p:nvSpPr>
        <p:spPr>
          <a:xfrm>
            <a:off x="2902871" y="4152329"/>
            <a:ext cx="341385" cy="3277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4" name="ZoneTexte 73"/>
          <p:cNvSpPr txBox="1"/>
          <p:nvPr/>
        </p:nvSpPr>
        <p:spPr>
          <a:xfrm>
            <a:off x="2671618" y="383089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param2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1694930" y="3844546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param1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97" name="Ellipse 96"/>
          <p:cNvSpPr/>
          <p:nvPr/>
        </p:nvSpPr>
        <p:spPr>
          <a:xfrm>
            <a:off x="6113378" y="4398382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8" name="Ellipse 97"/>
          <p:cNvSpPr/>
          <p:nvPr/>
        </p:nvSpPr>
        <p:spPr>
          <a:xfrm>
            <a:off x="7173088" y="4381505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9" name="ZoneTexte 98"/>
          <p:cNvSpPr txBox="1"/>
          <p:nvPr/>
        </p:nvSpPr>
        <p:spPr>
          <a:xfrm>
            <a:off x="6839305" y="3841586"/>
            <a:ext cx="1046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copy of</a:t>
            </a:r>
          </a:p>
          <a:p>
            <a:pPr algn="ctr"/>
            <a:r>
              <a:rPr lang="fr-FR" sz="1600" dirty="0" smtClean="0">
                <a:latin typeface="Andale Mono"/>
                <a:cs typeface="Andale Mono"/>
              </a:rPr>
              <a:t>param2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798569" y="3855241"/>
            <a:ext cx="1046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>
                <a:latin typeface="Andale Mono"/>
                <a:cs typeface="Andale Mono"/>
              </a:rPr>
              <a:t>c</a:t>
            </a:r>
            <a:r>
              <a:rPr lang="fr-FR" sz="1600" dirty="0" smtClean="0">
                <a:latin typeface="Andale Mono"/>
                <a:cs typeface="Andale Mono"/>
              </a:rPr>
              <a:t>opy of</a:t>
            </a:r>
          </a:p>
          <a:p>
            <a:pPr algn="ctr"/>
            <a:r>
              <a:rPr lang="fr-FR" sz="1600" dirty="0" smtClean="0">
                <a:latin typeface="Andale Mono"/>
                <a:cs typeface="Andale Mono"/>
              </a:rPr>
              <a:t>param1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944822" y="4900269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ra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056" y="1520641"/>
            <a:ext cx="3399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600" dirty="0">
                <a:solidFill>
                  <a:prstClr val="black"/>
                </a:solidFill>
              </a:rPr>
              <a:t>on </a:t>
            </a:r>
            <a:r>
              <a:rPr lang="fr-FR" sz="1600" i="1" dirty="0">
                <a:solidFill>
                  <a:prstClr val="black"/>
                </a:solidFill>
                <a:cs typeface="Andale Mono"/>
              </a:rPr>
              <a:t>node1</a:t>
            </a:r>
            <a:r>
              <a:rPr lang="fr-FR" sz="1600" dirty="0">
                <a:solidFill>
                  <a:prstClr val="black"/>
                </a:solidFill>
                <a:cs typeface="Andale Mono"/>
              </a:rPr>
              <a:t>, active </a:t>
            </a:r>
            <a:r>
              <a:rPr lang="fr-FR" sz="1600" dirty="0" err="1">
                <a:solidFill>
                  <a:prstClr val="black"/>
                </a:solidFill>
                <a:cs typeface="Andale Mono"/>
              </a:rPr>
              <a:t>object</a:t>
            </a:r>
            <a:r>
              <a:rPr lang="fr-FR" sz="1600" dirty="0">
                <a:solidFill>
                  <a:prstClr val="black"/>
                </a:solidFill>
                <a:cs typeface="Andale Mono"/>
              </a:rPr>
              <a:t> a </a:t>
            </a:r>
            <a:r>
              <a:rPr lang="fr-FR" sz="1600" dirty="0" err="1">
                <a:solidFill>
                  <a:prstClr val="black"/>
                </a:solidFill>
                <a:cs typeface="Andale Mono"/>
              </a:rPr>
              <a:t>does</a:t>
            </a:r>
            <a:r>
              <a:rPr lang="fr-FR" sz="1600" dirty="0">
                <a:solidFill>
                  <a:prstClr val="black"/>
                </a:solidFill>
                <a:cs typeface="Andale Mono"/>
              </a:rPr>
              <a:t>:</a:t>
            </a:r>
          </a:p>
        </p:txBody>
      </p:sp>
      <p:cxnSp>
        <p:nvCxnSpPr>
          <p:cNvPr id="22" name="Connecteur droit avec flèche 21"/>
          <p:cNvCxnSpPr>
            <a:stCxn id="57" idx="7"/>
            <a:endCxn id="70" idx="3"/>
          </p:cNvCxnSpPr>
          <p:nvPr/>
        </p:nvCxnSpPr>
        <p:spPr>
          <a:xfrm flipV="1">
            <a:off x="1779503" y="4448925"/>
            <a:ext cx="259631" cy="141292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57" idx="6"/>
            <a:endCxn id="71" idx="2"/>
          </p:cNvCxnSpPr>
          <p:nvPr/>
        </p:nvCxnSpPr>
        <p:spPr>
          <a:xfrm flipV="1">
            <a:off x="1829498" y="4316184"/>
            <a:ext cx="1073373" cy="38989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57" idx="4"/>
            <a:endCxn id="58" idx="1"/>
          </p:cNvCxnSpPr>
          <p:nvPr/>
        </p:nvCxnSpPr>
        <p:spPr>
          <a:xfrm>
            <a:off x="1658806" y="4869935"/>
            <a:ext cx="845091" cy="524829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5979476" y="5267776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311938" y="4971365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5532613" y="4973560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5753288" y="4975755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830871" y="5047065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5648810" y="4742154"/>
            <a:ext cx="43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bar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31" name="Rogner un rectangle à un seul coin 30"/>
          <p:cNvSpPr/>
          <p:nvPr/>
        </p:nvSpPr>
        <p:spPr>
          <a:xfrm>
            <a:off x="2679442" y="5191519"/>
            <a:ext cx="502619" cy="218472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bar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488113" y="4542225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0" name="ZoneTexte 59"/>
          <p:cNvSpPr txBox="1"/>
          <p:nvPr/>
        </p:nvSpPr>
        <p:spPr>
          <a:xfrm>
            <a:off x="1496629" y="421174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>
                <a:latin typeface="Andale Mono"/>
                <a:cs typeface="Andale Mono"/>
              </a:rPr>
              <a:t>o</a:t>
            </a:r>
            <a:endParaRPr lang="fr-FR" sz="1600" dirty="0">
              <a:latin typeface="Andale Mono"/>
              <a:cs typeface="Andale Mono"/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1572781" y="4617509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6126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3" grpId="0"/>
      <p:bldP spid="97" grpId="0" animBg="1"/>
      <p:bldP spid="98" grpId="0" animBg="1"/>
      <p:bldP spid="99" grpId="0"/>
      <p:bldP spid="100" grpId="0"/>
      <p:bldP spid="66" grpId="0"/>
      <p:bldP spid="68" grpId="0" animBg="1"/>
      <p:bldP spid="27" grpId="0" animBg="1"/>
      <p:bldP spid="69" grpId="0" animBg="1"/>
      <p:bldP spid="72" grpId="0" animBg="1"/>
      <p:bldP spid="29" grpId="0" animBg="1"/>
      <p:bldP spid="29" grpId="1" animBg="1"/>
      <p:bldP spid="30" grpId="0"/>
      <p:bldP spid="30" grpId="1"/>
      <p:bldP spid="31" grpId="0" animBg="1"/>
      <p:bldP spid="3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4778" y="1511300"/>
            <a:ext cx="8247062" cy="457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Active Object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400050" lvl="1" indent="0">
              <a:buNone/>
            </a:pPr>
            <a:r>
              <a:rPr lang="fr-FR" sz="1800" dirty="0" smtClean="0"/>
              <a:t>	     ABS				</a:t>
            </a:r>
            <a:r>
              <a:rPr lang="fr-FR" sz="1800" dirty="0" err="1" smtClean="0"/>
              <a:t>ProActive</a:t>
            </a:r>
            <a:endParaRPr lang="fr-FR" sz="1800" dirty="0" smtClean="0"/>
          </a:p>
          <a:p>
            <a:pPr marL="400050" lvl="1" indent="0">
              <a:buNone/>
            </a:pPr>
            <a:r>
              <a:rPr lang="fr-FR" dirty="0" smtClean="0"/>
              <a:t>Object Group Model         Non Uniform Model</a:t>
            </a:r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Calls</a:t>
            </a:r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Threading </a:t>
            </a:r>
            <a:r>
              <a:rPr lang="fr-FR" dirty="0" err="1" smtClean="0"/>
              <a:t>Models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Éclair 4"/>
          <p:cNvSpPr/>
          <p:nvPr/>
        </p:nvSpPr>
        <p:spPr bwMode="auto">
          <a:xfrm rot="3732203">
            <a:off x="4864101" y="2143359"/>
            <a:ext cx="787400" cy="965200"/>
          </a:xfrm>
          <a:prstGeom prst="lightningBolt">
            <a:avLst/>
          </a:prstGeom>
          <a:solidFill>
            <a:schemeClr val="accent1"/>
          </a:solidFill>
          <a:ln w="38100" cap="flat" cmpd="sng" algn="ctr">
            <a:solidFill>
              <a:srgbClr val="A2A2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hevron 6"/>
          <p:cNvSpPr>
            <a:spLocks noChangeArrowheads="1"/>
          </p:cNvSpPr>
          <p:nvPr/>
        </p:nvSpPr>
        <p:spPr bwMode="auto">
          <a:xfrm>
            <a:off x="706438" y="16462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001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Towards</a:t>
            </a:r>
            <a:r>
              <a:rPr lang="fr-FR" dirty="0" smtClean="0"/>
              <a:t> translation of ABS in </a:t>
            </a:r>
            <a:r>
              <a:rPr lang="fr-FR" dirty="0" err="1" smtClean="0"/>
              <a:t>ProActive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Select active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COG = a </a:t>
            </a:r>
            <a:r>
              <a:rPr lang="fr-FR" dirty="0" err="1" smtClean="0"/>
              <a:t>ProActive</a:t>
            </a:r>
            <a:r>
              <a:rPr lang="fr-FR" dirty="0" smtClean="0"/>
              <a:t> active </a:t>
            </a:r>
            <a:r>
              <a:rPr lang="fr-FR" dirty="0" err="1" smtClean="0"/>
              <a:t>object</a:t>
            </a:r>
            <a:endParaRPr lang="fr-FR" dirty="0" smtClean="0"/>
          </a:p>
          <a:p>
            <a:pPr lvl="1"/>
            <a:r>
              <a:rPr lang="fr-FR" dirty="0"/>
              <a:t>E</a:t>
            </a:r>
            <a:r>
              <a:rPr lang="fr-FR" dirty="0" smtClean="0"/>
              <a:t>ntry point to the local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err="1"/>
              <a:t>H</a:t>
            </a:r>
            <a:r>
              <a:rPr lang="fr-FR" dirty="0" err="1" smtClean="0"/>
              <a:t>ierarchical</a:t>
            </a:r>
            <a:r>
              <a:rPr lang="fr-FR" dirty="0" smtClean="0"/>
              <a:t> </a:t>
            </a:r>
            <a:r>
              <a:rPr lang="fr-FR" dirty="0" err="1" smtClean="0"/>
              <a:t>indexing</a:t>
            </a:r>
            <a:r>
              <a:rPr lang="fr-FR" dirty="0" smtClean="0"/>
              <a:t> of </a:t>
            </a:r>
            <a:r>
              <a:rPr lang="fr-FR" dirty="0" err="1" smtClean="0"/>
              <a:t>objects</a:t>
            </a:r>
            <a:endParaRPr lang="fr-FR" dirty="0" smtClean="0"/>
          </a:p>
        </p:txBody>
      </p:sp>
      <p:sp>
        <p:nvSpPr>
          <p:cNvPr id="31" name="ZoneTexte 30"/>
          <p:cNvSpPr txBox="1"/>
          <p:nvPr/>
        </p:nvSpPr>
        <p:spPr>
          <a:xfrm>
            <a:off x="437615" y="4761083"/>
            <a:ext cx="339067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fr-FR" sz="1600" dirty="0" smtClean="0">
                <a:cs typeface="Andale Mono"/>
              </a:rPr>
              <a:t>COG </a:t>
            </a:r>
            <a:r>
              <a:rPr lang="fr-FR" sz="1600" dirty="0" err="1" smtClean="0">
                <a:cs typeface="Andale Mono"/>
              </a:rPr>
              <a:t>registry</a:t>
            </a:r>
            <a:r>
              <a:rPr lang="fr-FR" sz="1600" dirty="0" smtClean="0">
                <a:cs typeface="Andale Mono"/>
              </a:rPr>
              <a:t> (RMI)</a:t>
            </a:r>
            <a:endParaRPr lang="fr-FR" sz="1600" dirty="0">
              <a:cs typeface="Andale Mono"/>
            </a:endParaRPr>
          </a:p>
          <a:p>
            <a:r>
              <a:rPr lang="fr-FR" sz="1600" dirty="0" smtClean="0">
                <a:cs typeface="Andale Mono"/>
              </a:rPr>
              <a:t>      Global index via the network</a:t>
            </a:r>
            <a:endParaRPr lang="fr-FR" sz="1600" dirty="0">
              <a:cs typeface="Andale Mono"/>
            </a:endParaRPr>
          </a:p>
        </p:txBody>
      </p:sp>
      <p:graphicFrame>
        <p:nvGraphicFramePr>
          <p:cNvPr id="70" name="Tableau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040668"/>
              </p:ext>
            </p:extLst>
          </p:nvPr>
        </p:nvGraphicFramePr>
        <p:xfrm>
          <a:off x="523361" y="5348687"/>
          <a:ext cx="3682996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29"/>
                <a:gridCol w="776111"/>
                <a:gridCol w="776111"/>
                <a:gridCol w="437445"/>
                <a:gridCol w="381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Object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URL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@COG1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@COG2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Object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cog1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cog2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rgbClr val="EFF9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4458"/>
              </p:ext>
            </p:extLst>
          </p:nvPr>
        </p:nvGraphicFramePr>
        <p:xfrm>
          <a:off x="5106898" y="5345859"/>
          <a:ext cx="3682996" cy="609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2329"/>
                <a:gridCol w="776111"/>
                <a:gridCol w="776111"/>
                <a:gridCol w="437445"/>
                <a:gridCol w="381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Object</a:t>
                      </a:r>
                      <a:r>
                        <a:rPr lang="fr-FR" sz="1400" b="1" baseline="0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 ID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ID1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ID2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Object </a:t>
                      </a:r>
                      <a:r>
                        <a:rPr lang="fr-FR" sz="1400" b="1" dirty="0" err="1" smtClean="0">
                          <a:solidFill>
                            <a:srgbClr val="FF0000"/>
                          </a:solidFill>
                          <a:latin typeface="Andale Mono"/>
                          <a:cs typeface="Andale Mono"/>
                        </a:rPr>
                        <a:t>ref</a:t>
                      </a:r>
                      <a:endParaRPr lang="fr-FR" sz="1400" b="1" dirty="0">
                        <a:solidFill>
                          <a:srgbClr val="FF0000"/>
                        </a:solidFill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o1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o2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Andale Mono"/>
                          <a:cs typeface="Andale Mono"/>
                        </a:rPr>
                        <a:t>…</a:t>
                      </a:r>
                      <a:endParaRPr lang="fr-FR" sz="1400" dirty="0">
                        <a:latin typeface="Andale Mono"/>
                        <a:cs typeface="Andale Mono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ZoneTexte 73"/>
          <p:cNvSpPr txBox="1"/>
          <p:nvPr/>
        </p:nvSpPr>
        <p:spPr>
          <a:xfrm>
            <a:off x="5004125" y="4770383"/>
            <a:ext cx="3633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fr-FR" sz="1600" dirty="0" smtClean="0">
                <a:cs typeface="Andale Mono"/>
              </a:rPr>
              <a:t>Object </a:t>
            </a:r>
            <a:r>
              <a:rPr lang="fr-FR" sz="1600" dirty="0" err="1" smtClean="0">
                <a:cs typeface="Andale Mono"/>
              </a:rPr>
              <a:t>registry</a:t>
            </a:r>
            <a:r>
              <a:rPr lang="fr-FR" sz="1600" dirty="0" smtClean="0">
                <a:cs typeface="Andale Mono"/>
              </a:rPr>
              <a:t> (in a COG)</a:t>
            </a:r>
          </a:p>
          <a:p>
            <a:r>
              <a:rPr lang="fr-FR" sz="1600" dirty="0">
                <a:cs typeface="Andale Mono"/>
              </a:rPr>
              <a:t> </a:t>
            </a:r>
            <a:r>
              <a:rPr lang="fr-FR" sz="1600" dirty="0" smtClean="0">
                <a:cs typeface="Andale Mono"/>
              </a:rPr>
              <a:t>     Local index via </a:t>
            </a:r>
            <a:r>
              <a:rPr lang="fr-FR" sz="1600" dirty="0" err="1" smtClean="0">
                <a:cs typeface="Andale Mono"/>
              </a:rPr>
              <a:t>shared</a:t>
            </a:r>
            <a:r>
              <a:rPr lang="fr-FR" sz="1600" dirty="0" smtClean="0">
                <a:cs typeface="Andale Mono"/>
              </a:rPr>
              <a:t> </a:t>
            </a:r>
            <a:r>
              <a:rPr lang="fr-FR" sz="1600" dirty="0" err="1" smtClean="0">
                <a:cs typeface="Andale Mono"/>
              </a:rPr>
              <a:t>memory</a:t>
            </a:r>
            <a:endParaRPr lang="fr-FR" sz="1600" dirty="0">
              <a:cs typeface="Andale Mono"/>
            </a:endParaRPr>
          </a:p>
        </p:txBody>
      </p:sp>
      <p:cxnSp>
        <p:nvCxnSpPr>
          <p:cNvPr id="5" name="Connecteur droit avec flèche 4"/>
          <p:cNvCxnSpPr/>
          <p:nvPr/>
        </p:nvCxnSpPr>
        <p:spPr bwMode="auto">
          <a:xfrm flipH="1">
            <a:off x="1663700" y="3619500"/>
            <a:ext cx="1168400" cy="11415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Connecteur droit avec flèche 6"/>
          <p:cNvCxnSpPr/>
          <p:nvPr/>
        </p:nvCxnSpPr>
        <p:spPr bwMode="auto">
          <a:xfrm>
            <a:off x="4508500" y="3619500"/>
            <a:ext cx="1879600" cy="11508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1054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objects: generalities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193800"/>
            <a:ext cx="8247062" cy="4572000"/>
          </a:xfrm>
        </p:spPr>
        <p:txBody>
          <a:bodyPr/>
          <a:lstStyle/>
          <a:p>
            <a:r>
              <a:rPr lang="en-GB" dirty="0" smtClean="0"/>
              <a:t>Asynchronous method calls / requests </a:t>
            </a:r>
          </a:p>
          <a:p>
            <a:r>
              <a:rPr lang="en-GB" dirty="0" smtClean="0"/>
              <a:t>No race condition: each object manipulated by a single thread</a:t>
            </a:r>
          </a:p>
        </p:txBody>
      </p:sp>
      <p:sp>
        <p:nvSpPr>
          <p:cNvPr id="59" name="Freeform 2"/>
          <p:cNvSpPr>
            <a:spLocks/>
          </p:cNvSpPr>
          <p:nvPr/>
        </p:nvSpPr>
        <p:spPr bwMode="auto">
          <a:xfrm flipV="1">
            <a:off x="2133600" y="4404254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0" name="AutoShape 3"/>
          <p:cNvSpPr>
            <a:spLocks noChangeArrowheads="1"/>
          </p:cNvSpPr>
          <p:nvPr/>
        </p:nvSpPr>
        <p:spPr bwMode="auto">
          <a:xfrm>
            <a:off x="1295400" y="2423054"/>
            <a:ext cx="3200400" cy="2590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5638800" y="2270654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6248400" y="4632854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6248400" y="46328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329238" y="2194454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092200" y="2257954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sp>
        <p:nvSpPr>
          <p:cNvPr id="82" name="AutoShape 10"/>
          <p:cNvSpPr>
            <a:spLocks noChangeArrowheads="1"/>
          </p:cNvSpPr>
          <p:nvPr/>
        </p:nvSpPr>
        <p:spPr bwMode="auto">
          <a:xfrm>
            <a:off x="1543050" y="3032654"/>
            <a:ext cx="742950" cy="609600"/>
          </a:xfrm>
          <a:prstGeom prst="diamond">
            <a:avLst/>
          </a:prstGeom>
          <a:solidFill>
            <a:schemeClr val="bg1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GB" sz="2400" b="1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209800" y="4632854"/>
            <a:ext cx="1371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590800" y="4632854"/>
            <a:ext cx="4572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86" name="AutoShape 46"/>
          <p:cNvCxnSpPr>
            <a:cxnSpLocks noChangeShapeType="1"/>
          </p:cNvCxnSpPr>
          <p:nvPr/>
        </p:nvCxnSpPr>
        <p:spPr bwMode="auto">
          <a:xfrm>
            <a:off x="2286000" y="3337454"/>
            <a:ext cx="4014788" cy="1435100"/>
          </a:xfrm>
          <a:prstGeom prst="curvedConnector3">
            <a:avLst>
              <a:gd name="adj1" fmla="val 49981"/>
            </a:avLst>
          </a:prstGeom>
          <a:noFill/>
          <a:ln w="19050">
            <a:solidFill>
              <a:srgbClr val="1A1AFF"/>
            </a:solidFill>
            <a:round/>
            <a:headEnd/>
            <a:tailEnd type="triangle" w="med" len="med"/>
          </a:ln>
        </p:spPr>
      </p:cxnSp>
      <p:sp>
        <p:nvSpPr>
          <p:cNvPr id="87" name="Line 49"/>
          <p:cNvSpPr>
            <a:spLocks noChangeShapeType="1"/>
          </p:cNvSpPr>
          <p:nvPr/>
        </p:nvSpPr>
        <p:spPr bwMode="auto">
          <a:xfrm flipH="1" flipV="1">
            <a:off x="2133600" y="3489854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1" name="Group 71"/>
          <p:cNvGrpSpPr>
            <a:grpSpLocks/>
          </p:cNvGrpSpPr>
          <p:nvPr/>
        </p:nvGrpSpPr>
        <p:grpSpPr bwMode="auto">
          <a:xfrm>
            <a:off x="5867400" y="3337455"/>
            <a:ext cx="1085850" cy="1295400"/>
            <a:chOff x="3168" y="1632"/>
            <a:chExt cx="684" cy="816"/>
          </a:xfrm>
          <a:solidFill>
            <a:srgbClr val="FFCCCC"/>
          </a:solidFill>
        </p:grpSpPr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3168" y="1632"/>
              <a:ext cx="684" cy="675"/>
            </a:xfrm>
            <a:prstGeom prst="ellipse">
              <a:avLst/>
            </a:prstGeom>
            <a:grp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GB" b="1" dirty="0" smtClean="0"/>
                <a:t>Result</a:t>
              </a:r>
              <a:endParaRPr lang="en-GB" b="1" dirty="0"/>
            </a:p>
          </p:txBody>
        </p:sp>
        <p:cxnSp>
          <p:nvCxnSpPr>
            <p:cNvPr id="101" name="AutoShape 25"/>
            <p:cNvCxnSpPr>
              <a:cxnSpLocks noChangeShapeType="1"/>
              <a:endCxn id="93" idx="4"/>
            </p:cNvCxnSpPr>
            <p:nvPr/>
          </p:nvCxnSpPr>
          <p:spPr bwMode="auto">
            <a:xfrm flipH="1" flipV="1">
              <a:off x="3510" y="2307"/>
              <a:ext cx="114" cy="141"/>
            </a:xfrm>
            <a:prstGeom prst="straightConnector1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</p:grp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162800" y="46328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103" name="Group 80"/>
          <p:cNvGrpSpPr>
            <a:grpSpLocks/>
          </p:cNvGrpSpPr>
          <p:nvPr/>
        </p:nvGrpSpPr>
        <p:grpSpPr bwMode="auto">
          <a:xfrm>
            <a:off x="1828800" y="4237568"/>
            <a:ext cx="3810000" cy="304804"/>
            <a:chOff x="1066800" y="3490914"/>
            <a:chExt cx="3810000" cy="304800"/>
          </a:xfrm>
        </p:grpSpPr>
        <p:sp>
          <p:nvSpPr>
            <p:cNvPr id="104" name="AutoShape 4"/>
            <p:cNvSpPr>
              <a:spLocks noChangeArrowheads="1"/>
            </p:cNvSpPr>
            <p:nvPr/>
          </p:nvSpPr>
          <p:spPr bwMode="auto">
            <a:xfrm>
              <a:off x="1066800" y="3490914"/>
              <a:ext cx="1905000" cy="304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600" b="1" dirty="0" err="1" smtClean="0">
                  <a:solidFill>
                    <a:srgbClr val="000000"/>
                  </a:solidFill>
                </a:rPr>
                <a:t>foo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>
                  <a:solidFill>
                    <a:srgbClr val="000000"/>
                  </a:solidFill>
                </a:rPr>
                <a:t>= </a:t>
              </a:r>
              <a:r>
                <a:rPr lang="fr-FR" sz="1600" b="1" dirty="0" err="1" smtClean="0">
                  <a:solidFill>
                    <a:srgbClr val="000000"/>
                  </a:solidFill>
                </a:rPr>
                <a:t>beta.bar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(p)</a:t>
              </a:r>
              <a:endParaRPr lang="fr-F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5" name="Straight Arrow Connector 73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971800" y="3520546"/>
              <a:ext cx="1905000" cy="122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324600" y="4709054"/>
            <a:ext cx="3048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1828800" y="42375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smtClean="0">
                <a:solidFill>
                  <a:srgbClr val="000000"/>
                </a:solidFill>
              </a:rPr>
              <a:t>Access </a:t>
            </a:r>
            <a:r>
              <a:rPr lang="fr-FR" sz="1600" b="1" dirty="0" err="1" smtClean="0">
                <a:solidFill>
                  <a:srgbClr val="000000"/>
                </a:solidFill>
              </a:rPr>
              <a:t>foo</a:t>
            </a:r>
            <a:endParaRPr lang="fr-FR" sz="1600" b="1" dirty="0"/>
          </a:p>
        </p:txBody>
      </p: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1828800" y="42248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smtClean="0">
                <a:solidFill>
                  <a:srgbClr val="FF0000"/>
                </a:solidFill>
              </a:rPr>
              <a:t>Access </a:t>
            </a:r>
            <a:r>
              <a:rPr lang="fr-FR" sz="1600" b="1" dirty="0" err="1" smtClean="0">
                <a:solidFill>
                  <a:srgbClr val="FF0000"/>
                </a:solidFill>
              </a:rPr>
              <a:t>foo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1841500" y="4256618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smtClean="0"/>
              <a:t>…</a:t>
            </a:r>
            <a:endParaRPr lang="fr-FR" sz="1600" b="1" dirty="0"/>
          </a:p>
        </p:txBody>
      </p:sp>
      <p:grpSp>
        <p:nvGrpSpPr>
          <p:cNvPr id="64" name="Group 71"/>
          <p:cNvGrpSpPr>
            <a:grpSpLocks/>
          </p:cNvGrpSpPr>
          <p:nvPr/>
        </p:nvGrpSpPr>
        <p:grpSpPr bwMode="auto">
          <a:xfrm>
            <a:off x="5867400" y="3350155"/>
            <a:ext cx="1085850" cy="1295400"/>
            <a:chOff x="3168" y="1632"/>
            <a:chExt cx="684" cy="816"/>
          </a:xfrm>
          <a:solidFill>
            <a:srgbClr val="FFCCCC"/>
          </a:solidFill>
        </p:grpSpPr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3168" y="1632"/>
              <a:ext cx="684" cy="675"/>
            </a:xfrm>
            <a:prstGeom prst="ellipse">
              <a:avLst/>
            </a:prstGeom>
            <a:grp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GB" b="1" dirty="0" smtClean="0"/>
                <a:t>Result</a:t>
              </a:r>
              <a:endParaRPr lang="en-GB" b="1" dirty="0"/>
            </a:p>
          </p:txBody>
        </p:sp>
        <p:cxnSp>
          <p:nvCxnSpPr>
            <p:cNvPr id="81" name="AutoShape 25"/>
            <p:cNvCxnSpPr>
              <a:cxnSpLocks noChangeShapeType="1"/>
              <a:endCxn id="67" idx="4"/>
            </p:cNvCxnSpPr>
            <p:nvPr/>
          </p:nvCxnSpPr>
          <p:spPr bwMode="auto">
            <a:xfrm flipH="1" flipV="1">
              <a:off x="3510" y="2307"/>
              <a:ext cx="114" cy="141"/>
            </a:xfrm>
            <a:prstGeom prst="straightConnector1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8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82 0.00232 L -0.44271 -0.058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7" grpId="0" animBg="1"/>
      <p:bldP spid="87" grpId="1" animBg="1"/>
      <p:bldP spid="106" grpId="0" animBg="1"/>
      <p:bldP spid="106" grpId="1" animBg="1"/>
      <p:bldP spid="107" grpId="0" animBg="1"/>
      <p:bldP spid="109" grpId="0" animBg="1"/>
      <p:bldP spid="1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Translation of a </a:t>
            </a:r>
            <a:r>
              <a:rPr lang="fr-FR" i="1" dirty="0" smtClean="0"/>
              <a:t>new </a:t>
            </a:r>
            <a:r>
              <a:rPr lang="fr-FR" i="1" dirty="0" err="1" smtClean="0"/>
              <a:t>cog</a:t>
            </a:r>
            <a:r>
              <a:rPr lang="fr-FR" i="1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260478" y="2651194"/>
            <a:ext cx="5279580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ndale Mono"/>
                <a:cs typeface="Andale Mono"/>
              </a:rPr>
              <a:t>Server server = new Server()		 		</a:t>
            </a:r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</a:p>
          <a:p>
            <a:r>
              <a:rPr lang="en-US" sz="1400" b="1" dirty="0" smtClean="0">
                <a:latin typeface="Andale Mono"/>
                <a:cs typeface="Andale Mono"/>
              </a:rPr>
              <a:t>COG cog = </a:t>
            </a:r>
            <a:r>
              <a:rPr lang="en-US" sz="1400" b="1" dirty="0" err="1" smtClean="0">
                <a:latin typeface="Andale Mono"/>
                <a:cs typeface="Andale Mono"/>
              </a:rPr>
              <a:t>newActive</a:t>
            </a:r>
            <a:r>
              <a:rPr lang="en-US" sz="1400" b="1" dirty="0" smtClean="0">
                <a:latin typeface="Andale Mono"/>
                <a:cs typeface="Andale Mono"/>
              </a:rPr>
              <a:t>(</a:t>
            </a:r>
            <a:r>
              <a:rPr lang="en-US" sz="1400" b="1" dirty="0" err="1" smtClean="0">
                <a:latin typeface="Andale Mono"/>
                <a:cs typeface="Andale Mono"/>
              </a:rPr>
              <a:t>COG.class</a:t>
            </a:r>
            <a:r>
              <a:rPr lang="en-US" sz="1400" b="1" dirty="0" smtClean="0">
                <a:latin typeface="Andale Mono"/>
                <a:cs typeface="Andale Mono"/>
              </a:rPr>
              <a:t>, </a:t>
            </a:r>
            <a:r>
              <a:rPr lang="fr-FR" sz="1400" i="1" dirty="0" smtClean="0">
                <a:latin typeface="Andale Mono"/>
                <a:cs typeface="Andale Mono"/>
              </a:rPr>
              <a:t>{}, node2</a:t>
            </a:r>
            <a:r>
              <a:rPr lang="en-US" sz="1400" b="1" dirty="0" smtClean="0">
                <a:latin typeface="Andale Mono"/>
                <a:cs typeface="Andale Mono"/>
              </a:rPr>
              <a:t>)	</a:t>
            </a:r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</a:p>
          <a:p>
            <a:r>
              <a:rPr lang="fr-FR" sz="1400" b="1" dirty="0">
                <a:latin typeface="Andale Mono"/>
                <a:cs typeface="Andale Mono"/>
              </a:rPr>
              <a:t>c</a:t>
            </a:r>
            <a:r>
              <a:rPr lang="en-US" sz="1400" b="1" dirty="0" err="1" smtClean="0">
                <a:latin typeface="Andale Mono"/>
                <a:cs typeface="Andale Mono"/>
              </a:rPr>
              <a:t>og.registerObject</a:t>
            </a:r>
            <a:r>
              <a:rPr lang="en-US" sz="1400" b="1" dirty="0" smtClean="0">
                <a:latin typeface="Andale Mono"/>
                <a:cs typeface="Andale Mono"/>
              </a:rPr>
              <a:t>(server)		 		</a:t>
            </a:r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(3)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3332" y="3899345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591272" y="3887039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latin typeface="Andale Mono"/>
                <a:cs typeface="Andale Mono"/>
              </a:rPr>
              <a:t>node2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2954168" y="4612106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Ellipse 10"/>
          <p:cNvSpPr/>
          <p:nvPr/>
        </p:nvSpPr>
        <p:spPr>
          <a:xfrm>
            <a:off x="4019289" y="460065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2" name="Ellipse 11"/>
          <p:cNvSpPr/>
          <p:nvPr/>
        </p:nvSpPr>
        <p:spPr>
          <a:xfrm>
            <a:off x="3447953" y="535165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3" name="Ellipse 12"/>
          <p:cNvSpPr/>
          <p:nvPr/>
        </p:nvSpPr>
        <p:spPr>
          <a:xfrm>
            <a:off x="6071093" y="5373252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6860352" y="480332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539533" y="4313734"/>
            <a:ext cx="114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</a:t>
            </a:r>
            <a:r>
              <a:rPr lang="fr-FR" sz="1600" dirty="0" smtClean="0"/>
              <a:t>ain </a:t>
            </a:r>
            <a:r>
              <a:rPr lang="fr-FR" sz="1600" dirty="0" err="1" smtClean="0"/>
              <a:t>cog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3915881" y="430248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73127" y="4258686"/>
            <a:ext cx="96693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 </a:t>
            </a:r>
            <a:r>
              <a:rPr lang="fr-FR" sz="1600" dirty="0" err="1" smtClean="0"/>
              <a:t>remote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959233" y="5060364"/>
            <a:ext cx="589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cog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1003784" y="1883382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ndale Mono"/>
                <a:cs typeface="Andale Mono"/>
              </a:rPr>
              <a:t>Server server = new </a:t>
            </a:r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r>
              <a:rPr lang="fr-FR" sz="1400" b="1" dirty="0" smtClean="0">
                <a:latin typeface="Andale Mono"/>
                <a:cs typeface="Andale Mono"/>
              </a:rPr>
              <a:t> Server()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003784" y="1544887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ABS code: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2260479" y="2282995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compilation </a:t>
            </a:r>
            <a:r>
              <a:rPr lang="fr-FR" dirty="0" err="1" smtClean="0"/>
              <a:t>into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3615197" y="4323789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endParaRPr lang="fr-FR" sz="1400" dirty="0"/>
          </a:p>
        </p:txBody>
      </p:sp>
      <p:sp>
        <p:nvSpPr>
          <p:cNvPr id="38" name="Rectangle 37"/>
          <p:cNvSpPr/>
          <p:nvPr/>
        </p:nvSpPr>
        <p:spPr>
          <a:xfrm>
            <a:off x="2700226" y="5065922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400" dirty="0"/>
          </a:p>
        </p:txBody>
      </p:sp>
      <p:sp>
        <p:nvSpPr>
          <p:cNvPr id="39" name="Rectangle 38"/>
          <p:cNvSpPr/>
          <p:nvPr/>
        </p:nvSpPr>
        <p:spPr>
          <a:xfrm>
            <a:off x="5648847" y="5091032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400" dirty="0"/>
          </a:p>
        </p:txBody>
      </p:sp>
      <p:sp>
        <p:nvSpPr>
          <p:cNvPr id="40" name="Rectangle 39"/>
          <p:cNvSpPr/>
          <p:nvPr/>
        </p:nvSpPr>
        <p:spPr>
          <a:xfrm>
            <a:off x="6307107" y="4283503"/>
            <a:ext cx="507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(3)</a:t>
            </a:r>
            <a:endParaRPr lang="fr-FR" sz="1400" dirty="0"/>
          </a:p>
        </p:txBody>
      </p:sp>
      <p:cxnSp>
        <p:nvCxnSpPr>
          <p:cNvPr id="68" name="Connecteur droit avec flèche 67"/>
          <p:cNvCxnSpPr>
            <a:stCxn id="10" idx="6"/>
            <a:endCxn id="11" idx="2"/>
          </p:cNvCxnSpPr>
          <p:nvPr/>
        </p:nvCxnSpPr>
        <p:spPr>
          <a:xfrm flipV="1">
            <a:off x="3295553" y="4764506"/>
            <a:ext cx="723736" cy="1145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>
            <a:stCxn id="10" idx="4"/>
            <a:endCxn id="12" idx="2"/>
          </p:cNvCxnSpPr>
          <p:nvPr/>
        </p:nvCxnSpPr>
        <p:spPr>
          <a:xfrm>
            <a:off x="3124861" y="4939816"/>
            <a:ext cx="323092" cy="57569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005536" y="5038509"/>
            <a:ext cx="134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c</a:t>
            </a:r>
            <a:r>
              <a:rPr lang="fr-FR" sz="1600" dirty="0" err="1" smtClean="0"/>
              <a:t>og</a:t>
            </a:r>
            <a:r>
              <a:rPr lang="fr-FR" sz="1600" dirty="0" smtClean="0"/>
              <a:t> (proxy)</a:t>
            </a:r>
            <a:endParaRPr lang="fr-FR" sz="1600" dirty="0"/>
          </a:p>
        </p:txBody>
      </p:sp>
      <p:cxnSp>
        <p:nvCxnSpPr>
          <p:cNvPr id="74" name="Connecteur droit avec flèche 73"/>
          <p:cNvCxnSpPr>
            <a:stCxn id="12" idx="5"/>
            <a:endCxn id="13" idx="2"/>
          </p:cNvCxnSpPr>
          <p:nvPr/>
        </p:nvCxnSpPr>
        <p:spPr>
          <a:xfrm flipV="1">
            <a:off x="3739343" y="5537107"/>
            <a:ext cx="2331750" cy="9426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>
            <a:stCxn id="13" idx="6"/>
            <a:endCxn id="14" idx="3"/>
          </p:cNvCxnSpPr>
          <p:nvPr/>
        </p:nvCxnSpPr>
        <p:spPr>
          <a:xfrm flipV="1">
            <a:off x="6412478" y="5083042"/>
            <a:ext cx="497869" cy="45406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2493332" y="4245494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592403" y="4237093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3036101" y="46813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6156731" y="5445099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en angle 4"/>
          <p:cNvCxnSpPr>
            <a:stCxn id="10" idx="2"/>
          </p:cNvCxnSpPr>
          <p:nvPr/>
        </p:nvCxnSpPr>
        <p:spPr>
          <a:xfrm rot="10800000">
            <a:off x="1283608" y="2191161"/>
            <a:ext cx="1670560" cy="258480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/>
          <p:nvPr/>
        </p:nvCxnSpPr>
        <p:spPr>
          <a:xfrm rot="16200000" flipH="1">
            <a:off x="1495744" y="2242137"/>
            <a:ext cx="804172" cy="72529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253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19" grpId="0"/>
      <p:bldP spid="30" grpId="0"/>
      <p:bldP spid="37" grpId="0"/>
      <p:bldP spid="38" grpId="0"/>
      <p:bldP spid="39" grpId="0"/>
      <p:bldP spid="40" grpId="0"/>
      <p:bldP spid="16" grpId="0"/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47838" y="1689100"/>
            <a:ext cx="8247062" cy="457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Active Object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Calls</a:t>
            </a:r>
          </a:p>
          <a:p>
            <a:pPr marL="0" indent="0">
              <a:buNone/>
            </a:pPr>
            <a:r>
              <a:rPr lang="fr-FR" dirty="0" smtClean="0"/>
              <a:t>	   </a:t>
            </a:r>
            <a:r>
              <a:rPr lang="fr-FR" sz="1800" dirty="0" smtClean="0">
                <a:solidFill>
                  <a:schemeClr val="tx1"/>
                </a:solidFill>
              </a:rPr>
              <a:t>ABS		          </a:t>
            </a:r>
            <a:r>
              <a:rPr lang="fr-FR" sz="1800" dirty="0" err="1" smtClean="0">
                <a:solidFill>
                  <a:schemeClr val="tx1"/>
                </a:solidFill>
              </a:rPr>
              <a:t>ProActive</a:t>
            </a:r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</a:rPr>
              <a:t>	Explicit 	    Transparent</a:t>
            </a:r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fr-FR" dirty="0" smtClean="0"/>
              <a:t>Threading </a:t>
            </a:r>
            <a:r>
              <a:rPr lang="fr-FR" dirty="0" err="1" smtClean="0"/>
              <a:t>Models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Éclair 4"/>
          <p:cNvSpPr/>
          <p:nvPr/>
        </p:nvSpPr>
        <p:spPr bwMode="auto">
          <a:xfrm rot="3732203">
            <a:off x="3886201" y="3138724"/>
            <a:ext cx="787400" cy="965200"/>
          </a:xfrm>
          <a:prstGeom prst="lightningBolt">
            <a:avLst/>
          </a:prstGeom>
          <a:solidFill>
            <a:schemeClr val="accent1"/>
          </a:solidFill>
          <a:ln w="38100" cap="flat" cmpd="sng" algn="ctr">
            <a:solidFill>
              <a:srgbClr val="A2A2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hevron 6"/>
          <p:cNvSpPr>
            <a:spLocks noChangeArrowheads="1"/>
          </p:cNvSpPr>
          <p:nvPr/>
        </p:nvSpPr>
        <p:spPr bwMode="auto">
          <a:xfrm>
            <a:off x="706438" y="27130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528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740325" y="3677072"/>
            <a:ext cx="2367278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3448859" y="3679796"/>
            <a:ext cx="2368409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Translation of an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/>
              <a:t>M</a:t>
            </a:r>
            <a:r>
              <a:rPr lang="fr-FR" dirty="0" err="1" smtClean="0"/>
              <a:t>ethod</a:t>
            </a:r>
            <a:r>
              <a:rPr lang="fr-FR" dirty="0" smtClean="0"/>
              <a:t> </a:t>
            </a:r>
            <a:r>
              <a:rPr lang="fr-FR" dirty="0"/>
              <a:t>C</a:t>
            </a:r>
            <a:r>
              <a:rPr lang="fr-FR" dirty="0" smtClean="0"/>
              <a:t>all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62687" y="2599828"/>
            <a:ext cx="665333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dirty="0" smtClean="0">
                <a:latin typeface="Andale Mono"/>
                <a:cs typeface="Andale Mono"/>
              </a:rPr>
              <a:t>{},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server.getID</a:t>
            </a:r>
            <a:r>
              <a:rPr lang="fr-FR" sz="1400" b="1" dirty="0" smtClean="0">
                <a:latin typeface="Andale Mono"/>
                <a:cs typeface="Andale Mono"/>
              </a:rPr>
              <a:t>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130606" y="4458108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1" name="Ellipse 10"/>
          <p:cNvSpPr/>
          <p:nvPr/>
        </p:nvSpPr>
        <p:spPr>
          <a:xfrm>
            <a:off x="2045522" y="4364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2" name="Ellipse 11"/>
          <p:cNvSpPr/>
          <p:nvPr/>
        </p:nvSpPr>
        <p:spPr>
          <a:xfrm>
            <a:off x="1870181" y="5115723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3" name="Ellipse 12"/>
          <p:cNvSpPr/>
          <p:nvPr/>
        </p:nvSpPr>
        <p:spPr>
          <a:xfrm>
            <a:off x="4215435" y="517966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4895454" y="4596081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736995" y="4145625"/>
            <a:ext cx="114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m</a:t>
            </a:r>
            <a:r>
              <a:rPr lang="fr-FR" sz="1600" dirty="0" smtClean="0"/>
              <a:t>ain </a:t>
            </a:r>
            <a:r>
              <a:rPr lang="fr-FR" sz="1600" dirty="0" err="1" smtClean="0"/>
              <a:t>cog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829226" y="4025587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594870" y="4065554"/>
            <a:ext cx="9654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dirty="0" smtClean="0"/>
              <a:t> </a:t>
            </a:r>
            <a:r>
              <a:rPr lang="fr-FR" sz="1600" dirty="0" err="1" smtClean="0"/>
              <a:t>remote</a:t>
            </a:r>
            <a:endParaRPr lang="fr-FR" sz="1600" dirty="0" smtClean="0"/>
          </a:p>
          <a:p>
            <a:pPr algn="ctr"/>
            <a:r>
              <a:rPr lang="fr-FR" sz="1600" dirty="0" smtClean="0"/>
              <a:t>server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321599" y="4866776"/>
            <a:ext cx="589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cog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05993" y="1830883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05993" y="1492388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ABS code: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462688" y="2230496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compilation </a:t>
            </a:r>
            <a:r>
              <a:rPr lang="fr-FR" dirty="0" err="1" smtClean="0"/>
              <a:t>into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498121" y="4777169"/>
            <a:ext cx="134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c</a:t>
            </a:r>
            <a:r>
              <a:rPr lang="fr-FR" sz="1600" dirty="0" err="1" smtClean="0"/>
              <a:t>og</a:t>
            </a:r>
            <a:r>
              <a:rPr lang="fr-FR" sz="1600" dirty="0" smtClean="0"/>
              <a:t> (proxy)</a:t>
            </a:r>
            <a:endParaRPr lang="fr-FR" sz="1600" dirty="0"/>
          </a:p>
        </p:txBody>
      </p:sp>
      <p:cxnSp>
        <p:nvCxnSpPr>
          <p:cNvPr id="74" name="Connecteur droit avec flèche 73"/>
          <p:cNvCxnSpPr>
            <a:stCxn id="12" idx="5"/>
            <a:endCxn id="13" idx="2"/>
          </p:cNvCxnSpPr>
          <p:nvPr/>
        </p:nvCxnSpPr>
        <p:spPr>
          <a:xfrm flipV="1">
            <a:off x="2161571" y="5343519"/>
            <a:ext cx="2053864" cy="51922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740325" y="4023221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3449990" y="4029850"/>
            <a:ext cx="2367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76715" y="3355740"/>
            <a:ext cx="2335004" cy="239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COG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6503715" y="4226251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ID</a:t>
            </a:r>
            <a:endParaRPr lang="fr-FR" sz="1100" b="1" dirty="0"/>
          </a:p>
        </p:txBody>
      </p:sp>
      <p:sp>
        <p:nvSpPr>
          <p:cNvPr id="45" name="Rectangle 44"/>
          <p:cNvSpPr/>
          <p:nvPr/>
        </p:nvSpPr>
        <p:spPr>
          <a:xfrm>
            <a:off x="6503715" y="4463508"/>
            <a:ext cx="955146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 smtClean="0"/>
              <a:t>Object </a:t>
            </a:r>
            <a:r>
              <a:rPr lang="fr-FR" sz="1100" b="1" dirty="0" err="1" smtClean="0"/>
              <a:t>ref</a:t>
            </a:r>
            <a:endParaRPr lang="fr-FR" sz="1100" b="1" dirty="0"/>
          </a:p>
        </p:txBody>
      </p:sp>
      <p:sp>
        <p:nvSpPr>
          <p:cNvPr id="25" name="Rectangle 24"/>
          <p:cNvSpPr/>
          <p:nvPr/>
        </p:nvSpPr>
        <p:spPr>
          <a:xfrm>
            <a:off x="7458861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7458861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741086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41086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8005414" y="4226251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8005414" y="4463508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8287639" y="4223680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287639" y="4460937"/>
            <a:ext cx="282222" cy="230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6419049" y="3918474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Objects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registry</a:t>
            </a:r>
            <a:endParaRPr lang="fr-FR" sz="1400" b="1" dirty="0"/>
          </a:p>
        </p:txBody>
      </p:sp>
      <p:cxnSp>
        <p:nvCxnSpPr>
          <p:cNvPr id="65" name="Connecteur droit 64"/>
          <p:cNvCxnSpPr/>
          <p:nvPr/>
        </p:nvCxnSpPr>
        <p:spPr>
          <a:xfrm>
            <a:off x="6376715" y="3763093"/>
            <a:ext cx="23350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6448806" y="4832535"/>
            <a:ext cx="22205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/>
              <a:t>execute</a:t>
            </a:r>
            <a:r>
              <a:rPr lang="fr-FR" sz="1400" b="1" dirty="0" smtClean="0"/>
              <a:t> =</a:t>
            </a:r>
          </a:p>
          <a:p>
            <a:r>
              <a:rPr lang="fr-FR" sz="1400" b="1" dirty="0" smtClean="0"/>
              <a:t>1-retrieve </a:t>
            </a:r>
            <a:r>
              <a:rPr lang="fr-FR" sz="1400" b="1" dirty="0" err="1" smtClean="0"/>
              <a:t>object</a:t>
            </a:r>
            <a:r>
              <a:rPr lang="fr-FR" sz="1400" b="1" dirty="0" smtClean="0"/>
              <a:t> </a:t>
            </a:r>
            <a:r>
              <a:rPr lang="fr-FR" sz="1400" b="1" dirty="0" err="1" smtClean="0"/>
              <a:t>with</a:t>
            </a:r>
            <a:r>
              <a:rPr lang="fr-FR" sz="1400" b="1" dirty="0" smtClean="0"/>
              <a:t> id</a:t>
            </a:r>
          </a:p>
          <a:p>
            <a:r>
              <a:rPr lang="fr-FR" sz="1400" b="1" dirty="0" smtClean="0"/>
              <a:t>2-run by </a:t>
            </a:r>
            <a:r>
              <a:rPr lang="fr-FR" sz="1400" b="1" u="sng" dirty="0" err="1" smtClean="0"/>
              <a:t>reflection</a:t>
            </a:r>
            <a:endParaRPr lang="fr-FR" sz="1400" b="1" u="sng" dirty="0" smtClean="0"/>
          </a:p>
          <a:p>
            <a:endParaRPr lang="fr-FR" sz="1400" b="1" dirty="0"/>
          </a:p>
        </p:txBody>
      </p:sp>
      <p:sp>
        <p:nvSpPr>
          <p:cNvPr id="26" name="Ellipse 25"/>
          <p:cNvSpPr/>
          <p:nvPr/>
        </p:nvSpPr>
        <p:spPr>
          <a:xfrm>
            <a:off x="5405149" y="2571606"/>
            <a:ext cx="1641593" cy="41262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/>
          <p:nvPr/>
        </p:nvCxnSpPr>
        <p:spPr>
          <a:xfrm>
            <a:off x="2284490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238878" y="2892361"/>
            <a:ext cx="850913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4192673" y="2892361"/>
            <a:ext cx="579886" cy="0"/>
          </a:xfrm>
          <a:prstGeom prst="line">
            <a:avLst/>
          </a:prstGeom>
          <a:ln w="762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6" idx="4"/>
          </p:cNvCxnSpPr>
          <p:nvPr/>
        </p:nvCxnSpPr>
        <p:spPr>
          <a:xfrm>
            <a:off x="6225946" y="2984229"/>
            <a:ext cx="1399667" cy="1359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5212485" y="4555957"/>
            <a:ext cx="2413128" cy="1152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llipse 51"/>
          <p:cNvSpPr/>
          <p:nvPr/>
        </p:nvSpPr>
        <p:spPr>
          <a:xfrm>
            <a:off x="4295511" y="5253471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1206056" y="45239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ogner un rectangle à un seul coin 53"/>
          <p:cNvSpPr/>
          <p:nvPr/>
        </p:nvSpPr>
        <p:spPr>
          <a:xfrm>
            <a:off x="2254388" y="4343301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64" name="Connecteur droit avec flèche 63"/>
          <p:cNvCxnSpPr>
            <a:stCxn id="10" idx="6"/>
            <a:endCxn id="11" idx="2"/>
          </p:cNvCxnSpPr>
          <p:nvPr/>
        </p:nvCxnSpPr>
        <p:spPr>
          <a:xfrm flipV="1">
            <a:off x="1471991" y="4528578"/>
            <a:ext cx="573531" cy="93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10" idx="4"/>
            <a:endCxn id="12" idx="2"/>
          </p:cNvCxnSpPr>
          <p:nvPr/>
        </p:nvCxnSpPr>
        <p:spPr>
          <a:xfrm rot="16200000" flipH="1">
            <a:off x="1338860" y="4748257"/>
            <a:ext cx="493760" cy="568882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gner un rectangle à un seul coin 65"/>
          <p:cNvSpPr/>
          <p:nvPr/>
        </p:nvSpPr>
        <p:spPr>
          <a:xfrm>
            <a:off x="5148984" y="4777169"/>
            <a:ext cx="572630" cy="211046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50843" y="496066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3771518" y="4962859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3992193" y="4965054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4069776" y="5036364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/>
          <p:cNvSpPr txBox="1"/>
          <p:nvPr/>
        </p:nvSpPr>
        <p:spPr>
          <a:xfrm>
            <a:off x="3723855" y="4731453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73" name="Rogner un rectangle à un seul coin 72"/>
          <p:cNvSpPr/>
          <p:nvPr/>
        </p:nvSpPr>
        <p:spPr>
          <a:xfrm>
            <a:off x="2106951" y="5092780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75" name="Connecteur en arc 74"/>
          <p:cNvCxnSpPr>
            <a:stCxn id="13" idx="6"/>
            <a:endCxn id="14" idx="4"/>
          </p:cNvCxnSpPr>
          <p:nvPr/>
        </p:nvCxnSpPr>
        <p:spPr>
          <a:xfrm flipV="1">
            <a:off x="4556820" y="4923791"/>
            <a:ext cx="509327" cy="419728"/>
          </a:xfrm>
          <a:prstGeom prst="curvedConnector2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en angle 97"/>
          <p:cNvCxnSpPr>
            <a:stCxn id="10" idx="2"/>
          </p:cNvCxnSpPr>
          <p:nvPr/>
        </p:nvCxnSpPr>
        <p:spPr>
          <a:xfrm rot="10800000">
            <a:off x="327730" y="2138661"/>
            <a:ext cx="802876" cy="248330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en angle 98"/>
          <p:cNvCxnSpPr/>
          <p:nvPr/>
        </p:nvCxnSpPr>
        <p:spPr>
          <a:xfrm>
            <a:off x="737392" y="2138660"/>
            <a:ext cx="725295" cy="615057"/>
          </a:xfrm>
          <a:prstGeom prst="bentConnector3">
            <a:avLst>
              <a:gd name="adj1" fmla="val -83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8854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42" grpId="0" animBg="1"/>
      <p:bldP spid="44" grpId="0" animBg="1"/>
      <p:bldP spid="45" grpId="0" animBg="1"/>
      <p:bldP spid="25" grpId="0" animBg="1"/>
      <p:bldP spid="46" grpId="0" animBg="1"/>
      <p:bldP spid="50" grpId="0" animBg="1"/>
      <p:bldP spid="51" grpId="0" animBg="1"/>
      <p:bldP spid="58" grpId="0" animBg="1"/>
      <p:bldP spid="59" grpId="0" animBg="1"/>
      <p:bldP spid="60" grpId="0" animBg="1"/>
      <p:bldP spid="61" grpId="0" animBg="1"/>
      <p:bldP spid="33" grpId="0"/>
      <p:bldP spid="69" grpId="0"/>
      <p:bldP spid="26" grpId="0" animBg="1"/>
      <p:bldP spid="5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/>
      <p:bldP spid="7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Connecteur droit avec flèche 127"/>
          <p:cNvCxnSpPr>
            <a:stCxn id="10" idx="6"/>
            <a:endCxn id="64" idx="2"/>
          </p:cNvCxnSpPr>
          <p:nvPr/>
        </p:nvCxnSpPr>
        <p:spPr>
          <a:xfrm>
            <a:off x="1586676" y="4555310"/>
            <a:ext cx="1829037" cy="53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43856" y="3678694"/>
            <a:ext cx="3149104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ode1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5318867" y="3678694"/>
            <a:ext cx="3098697" cy="1952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i="1" dirty="0">
                <a:latin typeface="Andale Mono"/>
                <a:cs typeface="Andale Mono"/>
              </a:rPr>
              <a:t>n</a:t>
            </a:r>
            <a:r>
              <a:rPr lang="fr-FR" i="1" dirty="0" smtClean="0">
                <a:latin typeface="Andale Mono"/>
                <a:cs typeface="Andale Mono"/>
              </a:rPr>
              <a:t>ode2</a:t>
            </a:r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/>
              <a:t>M</a:t>
            </a:r>
            <a:r>
              <a:rPr lang="fr-FR" dirty="0" err="1" smtClean="0"/>
              <a:t>ethod</a:t>
            </a:r>
            <a:r>
              <a:rPr lang="fr-FR" dirty="0" smtClean="0"/>
              <a:t> Call </a:t>
            </a:r>
            <a:r>
              <a:rPr lang="fr-FR" dirty="0" err="1"/>
              <a:t>w</a:t>
            </a:r>
            <a:r>
              <a:rPr lang="fr-FR" dirty="0" err="1" smtClean="0"/>
              <a:t>ith</a:t>
            </a:r>
            <a:r>
              <a:rPr lang="fr-FR" dirty="0" smtClean="0"/>
              <a:t> </a:t>
            </a:r>
            <a:r>
              <a:rPr lang="fr-FR" dirty="0" err="1"/>
              <a:t>P</a:t>
            </a:r>
            <a:r>
              <a:rPr lang="fr-FR" dirty="0" err="1" smtClean="0"/>
              <a:t>arameters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58335" y="2601450"/>
            <a:ext cx="74511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server.getCog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execute</a:t>
            </a:r>
            <a:r>
              <a:rPr lang="fr-FR" sz="1400" b="1" dirty="0" smtClean="0">
                <a:latin typeface="Andale Mono"/>
                <a:cs typeface="Andale Mono"/>
              </a:rPr>
              <a:t>("</a:t>
            </a:r>
            <a:r>
              <a:rPr lang="fr-FR" sz="1400" b="1" dirty="0" err="1" smtClean="0">
                <a:latin typeface="Andale Mono"/>
                <a:cs typeface="Andale Mono"/>
              </a:rPr>
              <a:t>start</a:t>
            </a:r>
            <a:r>
              <a:rPr lang="fr-FR" sz="1400" b="1" dirty="0" smtClean="0">
                <a:latin typeface="Andale Mono"/>
                <a:cs typeface="Andale Mono"/>
              </a:rPr>
              <a:t>", {</a:t>
            </a:r>
            <a:r>
              <a:rPr lang="fr-FR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param1, param2</a:t>
            </a:r>
            <a:r>
              <a:rPr lang="fr-FR" sz="1400" b="1" dirty="0" smtClean="0">
                <a:latin typeface="Andale Mono"/>
                <a:cs typeface="Andale Mono"/>
              </a:rPr>
              <a:t>}, server1.getID())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5941141" y="5130484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4" name="Ellipse 13"/>
          <p:cNvSpPr/>
          <p:nvPr/>
        </p:nvSpPr>
        <p:spPr>
          <a:xfrm>
            <a:off x="6314822" y="4306856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16545" y="4133592"/>
            <a:ext cx="1124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</a:t>
            </a:r>
            <a:r>
              <a:rPr lang="fr-FR" sz="1400" dirty="0" smtClean="0"/>
              <a:t>ain   </a:t>
            </a:r>
            <a:r>
              <a:rPr lang="fr-FR" sz="1400" dirty="0" err="1" smtClean="0"/>
              <a:t>cog</a:t>
            </a:r>
            <a:endParaRPr lang="fr-FR" sz="14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937071" y="4013554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server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824531" y="400800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remote</a:t>
            </a:r>
            <a:r>
              <a:rPr lang="fr-FR" sz="1400" dirty="0"/>
              <a:t> </a:t>
            </a:r>
            <a:r>
              <a:rPr lang="fr-FR" sz="1400" dirty="0" smtClean="0"/>
              <a:t>server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01641" y="1832505"/>
            <a:ext cx="511722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</a:t>
            </a:r>
            <a:r>
              <a:rPr lang="fr-FR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param1, param2</a:t>
            </a:r>
            <a:r>
              <a:rPr lang="fr-FR" sz="1400" b="1" dirty="0" smtClean="0">
                <a:latin typeface="Andale Mono"/>
                <a:cs typeface="Andale Mono"/>
              </a:rPr>
              <a:t>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01641" y="1494010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ABS code: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1458336" y="2232118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compilation </a:t>
            </a:r>
            <a:r>
              <a:rPr lang="fr-FR" dirty="0" err="1" smtClean="0"/>
              <a:t>into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6000600" y="4815428"/>
            <a:ext cx="184666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1256581" y="4831969"/>
            <a:ext cx="1197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</a:t>
            </a:r>
            <a:r>
              <a:rPr lang="fr-FR" sz="1400" dirty="0" err="1" smtClean="0"/>
              <a:t>og</a:t>
            </a:r>
            <a:r>
              <a:rPr lang="fr-FR" sz="1400" dirty="0" smtClean="0"/>
              <a:t> (proxy)</a:t>
            </a:r>
            <a:endParaRPr lang="fr-FR" sz="1400" dirty="0"/>
          </a:p>
        </p:txBody>
      </p:sp>
      <p:cxnSp>
        <p:nvCxnSpPr>
          <p:cNvPr id="74" name="Connecteur droit avec flèche 73"/>
          <p:cNvCxnSpPr>
            <a:stCxn id="12" idx="5"/>
            <a:endCxn id="13" idx="2"/>
          </p:cNvCxnSpPr>
          <p:nvPr/>
        </p:nvCxnSpPr>
        <p:spPr>
          <a:xfrm flipV="1">
            <a:off x="1915298" y="5294339"/>
            <a:ext cx="4025843" cy="157344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843855" y="4013554"/>
            <a:ext cx="3149104" cy="8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V="1">
            <a:off x="5319998" y="4008008"/>
            <a:ext cx="3097566" cy="6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/>
          <p:cNvSpPr/>
          <p:nvPr/>
        </p:nvSpPr>
        <p:spPr>
          <a:xfrm>
            <a:off x="3415713" y="4391988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6" name="ZoneTexte 65"/>
          <p:cNvSpPr txBox="1"/>
          <p:nvPr/>
        </p:nvSpPr>
        <p:spPr>
          <a:xfrm>
            <a:off x="3147115" y="4095626"/>
            <a:ext cx="87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param1</a:t>
            </a:r>
            <a:endParaRPr lang="fr-FR" sz="1400" dirty="0"/>
          </a:p>
        </p:txBody>
      </p:sp>
      <p:sp>
        <p:nvSpPr>
          <p:cNvPr id="67" name="Ellipse 66"/>
          <p:cNvSpPr/>
          <p:nvPr/>
        </p:nvSpPr>
        <p:spPr>
          <a:xfrm>
            <a:off x="2970077" y="4940088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8" name="ZoneTexte 67"/>
          <p:cNvSpPr txBox="1"/>
          <p:nvPr/>
        </p:nvSpPr>
        <p:spPr>
          <a:xfrm>
            <a:off x="2701479" y="4658293"/>
            <a:ext cx="87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param2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7447785" y="3996500"/>
            <a:ext cx="87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</a:t>
            </a:r>
            <a:r>
              <a:rPr lang="fr-FR" sz="1400" dirty="0" smtClean="0"/>
              <a:t>opy of</a:t>
            </a:r>
          </a:p>
          <a:p>
            <a:r>
              <a:rPr lang="fr-FR" sz="1400" dirty="0" smtClean="0"/>
              <a:t>param1</a:t>
            </a:r>
            <a:endParaRPr lang="fr-FR" sz="1400" dirty="0"/>
          </a:p>
        </p:txBody>
      </p:sp>
      <p:sp>
        <p:nvSpPr>
          <p:cNvPr id="73" name="ZoneTexte 72"/>
          <p:cNvSpPr txBox="1"/>
          <p:nvPr/>
        </p:nvSpPr>
        <p:spPr>
          <a:xfrm>
            <a:off x="6579705" y="4675247"/>
            <a:ext cx="87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>
                <a:solidFill>
                  <a:srgbClr val="000000"/>
                </a:solidFill>
              </a:rPr>
              <a:t>c</a:t>
            </a:r>
            <a:r>
              <a:rPr lang="fr-FR" sz="1400" dirty="0" smtClean="0">
                <a:solidFill>
                  <a:srgbClr val="000000"/>
                </a:solidFill>
              </a:rPr>
              <a:t>opy of</a:t>
            </a:r>
          </a:p>
          <a:p>
            <a:r>
              <a:rPr lang="fr-FR" sz="1400" dirty="0" smtClean="0">
                <a:solidFill>
                  <a:srgbClr val="000000"/>
                </a:solidFill>
              </a:rPr>
              <a:t>param2</a:t>
            </a:r>
            <a:endParaRPr lang="fr-FR" sz="1400" dirty="0">
              <a:solidFill>
                <a:srgbClr val="00000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7444760" y="4748462"/>
            <a:ext cx="102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m</a:t>
            </a:r>
            <a:r>
              <a:rPr lang="fr-FR" sz="1400" dirty="0" smtClean="0"/>
              <a:t>ain </a:t>
            </a:r>
            <a:r>
              <a:rPr lang="fr-FR" sz="1400" dirty="0" err="1" smtClean="0"/>
              <a:t>cog</a:t>
            </a:r>
            <a:endParaRPr lang="fr-FR" sz="1400" dirty="0" smtClean="0"/>
          </a:p>
          <a:p>
            <a:pPr algn="ctr"/>
            <a:r>
              <a:rPr lang="fr-FR" sz="1400" dirty="0" smtClean="0"/>
              <a:t> </a:t>
            </a:r>
            <a:r>
              <a:rPr lang="fr-FR" sz="1400" dirty="0" err="1" smtClean="0"/>
              <a:t>proxies</a:t>
            </a:r>
            <a:endParaRPr lang="fr-FR" sz="1400" dirty="0"/>
          </a:p>
        </p:txBody>
      </p:sp>
      <p:sp>
        <p:nvSpPr>
          <p:cNvPr id="45" name="Ellipse 44"/>
          <p:cNvSpPr/>
          <p:nvPr/>
        </p:nvSpPr>
        <p:spPr>
          <a:xfrm>
            <a:off x="6024600" y="5202749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en angle 42"/>
          <p:cNvCxnSpPr>
            <a:stCxn id="10" idx="2"/>
          </p:cNvCxnSpPr>
          <p:nvPr/>
        </p:nvCxnSpPr>
        <p:spPr>
          <a:xfrm rot="10800000">
            <a:off x="282415" y="2140282"/>
            <a:ext cx="962877" cy="2415028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en angle 46"/>
          <p:cNvCxnSpPr>
            <a:endCxn id="4" idx="1"/>
          </p:cNvCxnSpPr>
          <p:nvPr/>
        </p:nvCxnSpPr>
        <p:spPr>
          <a:xfrm>
            <a:off x="733040" y="2140282"/>
            <a:ext cx="725295" cy="615057"/>
          </a:xfrm>
          <a:prstGeom prst="bentConnector3">
            <a:avLst>
              <a:gd name="adj1" fmla="val -83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ogner un rectangle à un seul coin 78"/>
          <p:cNvSpPr/>
          <p:nvPr/>
        </p:nvSpPr>
        <p:spPr>
          <a:xfrm>
            <a:off x="6554815" y="4264727"/>
            <a:ext cx="604422" cy="22568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start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376261" y="4880356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5596936" y="4882551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5817611" y="4884746"/>
            <a:ext cx="218487" cy="20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/>
          <p:cNvSpPr/>
          <p:nvPr/>
        </p:nvSpPr>
        <p:spPr>
          <a:xfrm>
            <a:off x="5895194" y="4956056"/>
            <a:ext cx="68277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5549273" y="4651145"/>
            <a:ext cx="803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99" name="Connecteur droit avec flèche 98"/>
          <p:cNvCxnSpPr>
            <a:stCxn id="10" idx="6"/>
            <a:endCxn id="11" idx="2"/>
          </p:cNvCxnSpPr>
          <p:nvPr/>
        </p:nvCxnSpPr>
        <p:spPr>
          <a:xfrm flipV="1">
            <a:off x="1586676" y="4516545"/>
            <a:ext cx="539381" cy="38765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en arc 100"/>
          <p:cNvCxnSpPr/>
          <p:nvPr/>
        </p:nvCxnSpPr>
        <p:spPr>
          <a:xfrm rot="10800000" flipH="1" flipV="1">
            <a:off x="1286255" y="4637240"/>
            <a:ext cx="378617" cy="780510"/>
          </a:xfrm>
          <a:prstGeom prst="curvedConnector3">
            <a:avLst>
              <a:gd name="adj1" fmla="val -13491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245291" y="4391455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46" name="Ellipse 45"/>
          <p:cNvSpPr/>
          <p:nvPr/>
        </p:nvSpPr>
        <p:spPr>
          <a:xfrm>
            <a:off x="1328611" y="4457435"/>
            <a:ext cx="177520" cy="1831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23908" y="5171965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87" name="Rogner un rectangle à un seul coin 86"/>
          <p:cNvSpPr/>
          <p:nvPr/>
        </p:nvSpPr>
        <p:spPr>
          <a:xfrm>
            <a:off x="1911429" y="5121712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execute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14" name="Connecteur en arc 113"/>
          <p:cNvCxnSpPr>
            <a:stCxn id="75" idx="6"/>
            <a:endCxn id="10" idx="0"/>
          </p:cNvCxnSpPr>
          <p:nvPr/>
        </p:nvCxnSpPr>
        <p:spPr>
          <a:xfrm flipH="1" flipV="1">
            <a:off x="1415984" y="4391455"/>
            <a:ext cx="6758214" cy="1011267"/>
          </a:xfrm>
          <a:prstGeom prst="curvedConnector4">
            <a:avLst>
              <a:gd name="adj1" fmla="val -12880"/>
              <a:gd name="adj2" fmla="val 236026"/>
            </a:avLst>
          </a:prstGeom>
          <a:ln>
            <a:solidFill>
              <a:srgbClr val="7F7F7F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/>
          <p:cNvCxnSpPr>
            <a:stCxn id="10" idx="5"/>
            <a:endCxn id="67" idx="2"/>
          </p:cNvCxnSpPr>
          <p:nvPr/>
        </p:nvCxnSpPr>
        <p:spPr>
          <a:xfrm>
            <a:off x="1536681" y="4671173"/>
            <a:ext cx="1433396" cy="43277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2126057" y="4352690"/>
            <a:ext cx="341385" cy="327710"/>
          </a:xfrm>
          <a:prstGeom prst="ellipse">
            <a:avLst/>
          </a:prstGeom>
          <a:solidFill>
            <a:srgbClr val="ECEFE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69" name="Rogner un rectangle à un seul coin 68"/>
          <p:cNvSpPr/>
          <p:nvPr/>
        </p:nvSpPr>
        <p:spPr>
          <a:xfrm>
            <a:off x="2318311" y="4290303"/>
            <a:ext cx="812740" cy="225099"/>
          </a:xfrm>
          <a:prstGeom prst="snip1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rgbClr val="FF0000"/>
                </a:solidFill>
              </a:rPr>
              <a:t>getCog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144" name="Connecteur en arc 143"/>
          <p:cNvCxnSpPr>
            <a:stCxn id="10" idx="5"/>
            <a:endCxn id="64" idx="2"/>
          </p:cNvCxnSpPr>
          <p:nvPr/>
        </p:nvCxnSpPr>
        <p:spPr>
          <a:xfrm rot="5400000" flipH="1" flipV="1">
            <a:off x="2418532" y="3673992"/>
            <a:ext cx="115330" cy="1879032"/>
          </a:xfrm>
          <a:prstGeom prst="curvedConnector4">
            <a:avLst>
              <a:gd name="adj1" fmla="val -56140"/>
              <a:gd name="adj2" fmla="val 85486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Ellipse 151"/>
          <p:cNvSpPr/>
          <p:nvPr/>
        </p:nvSpPr>
        <p:spPr>
          <a:xfrm>
            <a:off x="7635606" y="5254143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90" name="Connecteur en arc 89"/>
          <p:cNvCxnSpPr>
            <a:stCxn id="70" idx="2"/>
            <a:endCxn id="75" idx="2"/>
          </p:cNvCxnSpPr>
          <p:nvPr/>
        </p:nvCxnSpPr>
        <p:spPr>
          <a:xfrm rot="10800000" flipH="1" flipV="1">
            <a:off x="7702727" y="4654270"/>
            <a:ext cx="130085" cy="748451"/>
          </a:xfrm>
          <a:prstGeom prst="curvedConnector3">
            <a:avLst>
              <a:gd name="adj1" fmla="val -175731"/>
            </a:avLst>
          </a:prstGeom>
          <a:ln>
            <a:solidFill>
              <a:srgbClr val="7F7F7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Ellipse 74"/>
          <p:cNvSpPr/>
          <p:nvPr/>
        </p:nvSpPr>
        <p:spPr>
          <a:xfrm>
            <a:off x="7832813" y="5238867"/>
            <a:ext cx="341385" cy="32771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53" name="Connecteur droit avec flèche 52"/>
          <p:cNvCxnSpPr>
            <a:stCxn id="72" idx="6"/>
            <a:endCxn id="152" idx="2"/>
          </p:cNvCxnSpPr>
          <p:nvPr/>
        </p:nvCxnSpPr>
        <p:spPr>
          <a:xfrm>
            <a:off x="7159237" y="5360784"/>
            <a:ext cx="476369" cy="57214"/>
          </a:xfrm>
          <a:prstGeom prst="straightConnector1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Ellipse 69"/>
          <p:cNvSpPr/>
          <p:nvPr/>
        </p:nvSpPr>
        <p:spPr>
          <a:xfrm>
            <a:off x="7702728" y="4490416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72" name="Ellipse 71"/>
          <p:cNvSpPr/>
          <p:nvPr/>
        </p:nvSpPr>
        <p:spPr>
          <a:xfrm>
            <a:off x="6817852" y="5196929"/>
            <a:ext cx="341385" cy="327710"/>
          </a:xfrm>
          <a:prstGeom prst="ellipse">
            <a:avLst/>
          </a:prstGeom>
          <a:solidFill>
            <a:srgbClr val="D0EE6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cxnSp>
        <p:nvCxnSpPr>
          <p:cNvPr id="170" name="Connecteur en arc 169"/>
          <p:cNvCxnSpPr>
            <a:stCxn id="13" idx="6"/>
            <a:endCxn id="14" idx="5"/>
          </p:cNvCxnSpPr>
          <p:nvPr/>
        </p:nvCxnSpPr>
        <p:spPr>
          <a:xfrm flipV="1">
            <a:off x="6282526" y="4586574"/>
            <a:ext cx="323686" cy="707765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5979030" y="4853387"/>
            <a:ext cx="53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cog</a:t>
            </a:r>
            <a:endParaRPr lang="fr-FR" sz="1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548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/>
      <p:bldP spid="39" grpId="0" animBg="1"/>
      <p:bldP spid="71" grpId="0"/>
      <p:bldP spid="73" grpId="0"/>
      <p:bldP spid="77" grpId="0"/>
      <p:bldP spid="79" grpId="0" animBg="1"/>
      <p:bldP spid="80" grpId="0" animBg="1"/>
      <p:bldP spid="81" grpId="0" animBg="1"/>
      <p:bldP spid="82" grpId="0" animBg="1"/>
      <p:bldP spid="85" grpId="0" animBg="1"/>
      <p:bldP spid="86" grpId="0"/>
      <p:bldP spid="87" grpId="0" animBg="1"/>
      <p:bldP spid="69" grpId="0" animBg="1"/>
      <p:bldP spid="152" grpId="0" animBg="1"/>
      <p:bldP spid="75" grpId="0" animBg="1"/>
      <p:bldP spid="70" grpId="0" animBg="1"/>
      <p:bldP spid="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Issues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09738" y="1727198"/>
            <a:ext cx="8247062" cy="4572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Active Object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Calls</a:t>
            </a:r>
          </a:p>
          <a:p>
            <a:pPr marL="0" indent="0">
              <a:buNone/>
            </a:pPr>
            <a:r>
              <a:rPr lang="fr-FR" dirty="0" smtClean="0"/>
              <a:t>	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fr-FR" dirty="0" smtClean="0"/>
              <a:t>Threading </a:t>
            </a:r>
            <a:r>
              <a:rPr lang="fr-FR" dirty="0" err="1" smtClean="0"/>
              <a:t>Models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	</a:t>
            </a:r>
            <a:r>
              <a:rPr lang="fr-FR" dirty="0" smtClean="0">
                <a:solidFill>
                  <a:srgbClr val="191919"/>
                </a:solidFill>
              </a:rPr>
              <a:t> </a:t>
            </a:r>
            <a:r>
              <a:rPr lang="fr-FR" sz="1800" dirty="0" smtClean="0">
                <a:solidFill>
                  <a:srgbClr val="191919"/>
                </a:solidFill>
              </a:rPr>
              <a:t> ABS 			       </a:t>
            </a:r>
            <a:r>
              <a:rPr lang="fr-FR" sz="1800" dirty="0" err="1" smtClean="0">
                <a:solidFill>
                  <a:srgbClr val="191919"/>
                </a:solidFill>
              </a:rPr>
              <a:t>ProActive</a:t>
            </a:r>
            <a:endParaRPr lang="fr-FR" sz="1800" dirty="0" smtClean="0">
              <a:solidFill>
                <a:srgbClr val="191919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191919"/>
                </a:solidFill>
              </a:rPr>
              <a:t> </a:t>
            </a:r>
            <a:r>
              <a:rPr lang="fr-FR" dirty="0" smtClean="0">
                <a:solidFill>
                  <a:srgbClr val="191919"/>
                </a:solidFill>
              </a:rPr>
              <a:t>     </a:t>
            </a:r>
            <a:r>
              <a:rPr lang="fr-FR" dirty="0" err="1" smtClean="0">
                <a:solidFill>
                  <a:srgbClr val="191919"/>
                </a:solidFill>
              </a:rPr>
              <a:t>Cooperative</a:t>
            </a:r>
            <a:r>
              <a:rPr lang="fr-FR" dirty="0" smtClean="0">
                <a:solidFill>
                  <a:srgbClr val="191919"/>
                </a:solidFill>
              </a:rPr>
              <a:t> </a:t>
            </a:r>
            <a:r>
              <a:rPr lang="fr-FR" dirty="0" err="1" smtClean="0">
                <a:solidFill>
                  <a:srgbClr val="191919"/>
                </a:solidFill>
              </a:rPr>
              <a:t>scheduling</a:t>
            </a:r>
            <a:r>
              <a:rPr lang="fr-FR" dirty="0" smtClean="0">
                <a:solidFill>
                  <a:srgbClr val="191919"/>
                </a:solidFill>
              </a:rPr>
              <a:t>   	</a:t>
            </a:r>
            <a:r>
              <a:rPr lang="fr-FR" dirty="0" err="1" smtClean="0">
                <a:solidFill>
                  <a:srgbClr val="191919"/>
                </a:solidFill>
              </a:rPr>
              <a:t>Multi-threading</a:t>
            </a:r>
            <a:endParaRPr lang="fr-FR" dirty="0">
              <a:solidFill>
                <a:srgbClr val="191919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Éclair 4"/>
          <p:cNvSpPr/>
          <p:nvPr/>
        </p:nvSpPr>
        <p:spPr bwMode="auto">
          <a:xfrm rot="3732203">
            <a:off x="5499101" y="4103922"/>
            <a:ext cx="787400" cy="965200"/>
          </a:xfrm>
          <a:prstGeom prst="lightningBolt">
            <a:avLst/>
          </a:prstGeom>
          <a:solidFill>
            <a:schemeClr val="accent1"/>
          </a:solidFill>
          <a:ln w="38100" cap="flat" cmpd="sng" algn="ctr">
            <a:solidFill>
              <a:srgbClr val="A2A2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hevron 6"/>
          <p:cNvSpPr>
            <a:spLocks noChangeArrowheads="1"/>
          </p:cNvSpPr>
          <p:nvPr/>
        </p:nvSpPr>
        <p:spPr bwMode="auto">
          <a:xfrm>
            <a:off x="706438" y="3602037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415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of an </a:t>
            </a:r>
            <a:r>
              <a:rPr lang="fr-FR" i="1" dirty="0" err="1" smtClean="0"/>
              <a:t>await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73171" y="3694504"/>
            <a:ext cx="59758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@</a:t>
            </a:r>
            <a:r>
              <a:rPr lang="fr-FR" sz="1400" b="1" dirty="0" err="1" smtClean="0">
                <a:latin typeface="Andale Mono"/>
                <a:cs typeface="Andale Mono"/>
              </a:rPr>
              <a:t>DefineGroups</a:t>
            </a:r>
            <a:r>
              <a:rPr lang="fr-FR" sz="14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400" dirty="0">
                <a:latin typeface="Andale Mono"/>
                <a:cs typeface="Andale Mono"/>
              </a:rPr>
              <a:t> 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b="1" dirty="0" smtClean="0">
                <a:latin typeface="Andale Mono"/>
                <a:cs typeface="Andale Mono"/>
              </a:rPr>
              <a:t>@Group</a:t>
            </a:r>
            <a:r>
              <a:rPr lang="fr-FR" sz="1400" dirty="0" smtClean="0">
                <a:latin typeface="Andale Mono"/>
                <a:cs typeface="Andale Mono"/>
              </a:rPr>
              <a:t>(</a:t>
            </a:r>
            <a:r>
              <a:rPr lang="fr-FR" sz="1400" dirty="0" err="1" smtClean="0">
                <a:latin typeface="Andale Mono"/>
                <a:cs typeface="Andale Mono"/>
              </a:rPr>
              <a:t>name</a:t>
            </a:r>
            <a:r>
              <a:rPr lang="fr-FR" sz="1400" dirty="0" smtClean="0">
                <a:latin typeface="Andale Mono"/>
                <a:cs typeface="Andale Mono"/>
              </a:rPr>
              <a:t>="</a:t>
            </a:r>
            <a:r>
              <a:rPr lang="fr-FR" sz="1400" dirty="0" err="1" smtClean="0">
                <a:latin typeface="Andale Mono"/>
                <a:cs typeface="Andale Mono"/>
              </a:rPr>
              <a:t>scheduling</a:t>
            </a:r>
            <a:r>
              <a:rPr lang="fr-FR" sz="1400" dirty="0" smtClean="0">
                <a:latin typeface="Andale Mono"/>
                <a:cs typeface="Andale Mono"/>
              </a:rPr>
              <a:t>", </a:t>
            </a:r>
            <a:r>
              <a:rPr lang="fr-FR" sz="1400" dirty="0" err="1" smtClean="0">
                <a:latin typeface="Andale Mono"/>
                <a:cs typeface="Andale Mono"/>
              </a:rPr>
              <a:t>selfCompatible</a:t>
            </a:r>
            <a:r>
              <a:rPr lang="fr-FR" sz="1400" dirty="0" smtClean="0">
                <a:latin typeface="Andale Mono"/>
                <a:cs typeface="Andale Mono"/>
              </a:rPr>
              <a:t>=</a:t>
            </a:r>
            <a:r>
              <a:rPr lang="fr-FR" sz="1400" dirty="0" err="1" smtClean="0">
                <a:latin typeface="Andale Mono"/>
                <a:cs typeface="Andale Mono"/>
              </a:rPr>
              <a:t>true</a:t>
            </a:r>
            <a:r>
              <a:rPr lang="fr-FR" sz="1400" dirty="0" smtClean="0">
                <a:latin typeface="Andale Mono"/>
                <a:cs typeface="Andale Mono"/>
              </a:rPr>
              <a:t>)</a:t>
            </a:r>
          </a:p>
          <a:p>
            <a:r>
              <a:rPr lang="fr-FR" sz="1400" dirty="0" smtClean="0">
                <a:latin typeface="Andale Mono"/>
                <a:cs typeface="Andale Mono"/>
              </a:rPr>
              <a:t>})</a:t>
            </a:r>
          </a:p>
          <a:p>
            <a:r>
              <a:rPr lang="fr-FR" sz="1400" b="1" dirty="0" smtClean="0">
                <a:latin typeface="Andale Mono"/>
                <a:cs typeface="Andale Mono"/>
              </a:rPr>
              <a:t>@</a:t>
            </a:r>
            <a:r>
              <a:rPr lang="fr-FR" sz="1400" b="1" dirty="0" err="1" smtClean="0">
                <a:latin typeface="Andale Mono"/>
                <a:cs typeface="Andale Mono"/>
              </a:rPr>
              <a:t>DefineThreadConfig</a:t>
            </a:r>
            <a:r>
              <a:rPr lang="fr-FR" sz="1400" dirty="0" smtClean="0">
                <a:latin typeface="Andale Mono"/>
                <a:cs typeface="Andale Mono"/>
              </a:rPr>
              <a:t>(</a:t>
            </a:r>
            <a:r>
              <a:rPr lang="fr-FR" sz="1400" dirty="0" err="1" smtClean="0">
                <a:latin typeface="Andale Mono"/>
                <a:cs typeface="Andale Mono"/>
              </a:rPr>
              <a:t>threadPoolSize</a:t>
            </a:r>
            <a:r>
              <a:rPr lang="fr-FR" sz="1400" dirty="0" smtClean="0">
                <a:latin typeface="Andale Mono"/>
                <a:cs typeface="Andale Mono"/>
              </a:rPr>
              <a:t>=</a:t>
            </a:r>
            <a:r>
              <a:rPr lang="fr-FR" sz="1400" dirty="0">
                <a:latin typeface="Andale Mono"/>
                <a:cs typeface="Andale Mono"/>
              </a:rPr>
              <a:t>1, </a:t>
            </a:r>
            <a:r>
              <a:rPr lang="fr-FR" sz="1400" dirty="0" err="1">
                <a:latin typeface="Andale Mono"/>
                <a:cs typeface="Andale Mono"/>
              </a:rPr>
              <a:t>hardLimit</a:t>
            </a:r>
            <a:r>
              <a:rPr lang="fr-FR" sz="1400" dirty="0">
                <a:latin typeface="Andale Mono"/>
                <a:cs typeface="Andale Mono"/>
              </a:rPr>
              <a:t>=false)</a:t>
            </a:r>
          </a:p>
          <a:p>
            <a:r>
              <a:rPr lang="fr-FR" sz="1400" b="1" dirty="0" smtClean="0">
                <a:latin typeface="Andale Mono"/>
                <a:cs typeface="Andale Mono"/>
              </a:rPr>
              <a:t>public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b="1" dirty="0" smtClean="0">
                <a:latin typeface="Andale Mono"/>
                <a:cs typeface="Andale Mono"/>
              </a:rPr>
              <a:t>class</a:t>
            </a:r>
            <a:r>
              <a:rPr lang="fr-FR" sz="1400" dirty="0" smtClean="0">
                <a:latin typeface="Andale Mono"/>
                <a:cs typeface="Andale Mono"/>
              </a:rPr>
              <a:t> COG {</a:t>
            </a:r>
          </a:p>
          <a:p>
            <a:r>
              <a:rPr lang="fr-FR" sz="1400" dirty="0" smtClean="0">
                <a:latin typeface="Andale Mono"/>
                <a:cs typeface="Andale Mono"/>
              </a:rPr>
              <a:t>  </a:t>
            </a:r>
            <a:r>
              <a:rPr lang="fr-FR" sz="1400" b="1" dirty="0" smtClean="0">
                <a:latin typeface="Andale Mono"/>
                <a:cs typeface="Andale Mono"/>
              </a:rPr>
              <a:t>@</a:t>
            </a:r>
            <a:r>
              <a:rPr lang="fr-FR" sz="1400" b="1" dirty="0" err="1" smtClean="0">
                <a:latin typeface="Andale Mono"/>
                <a:cs typeface="Andale Mono"/>
              </a:rPr>
              <a:t>MemberOf</a:t>
            </a:r>
            <a:r>
              <a:rPr lang="fr-FR" sz="1400" dirty="0" smtClean="0">
                <a:latin typeface="Andale Mono"/>
                <a:cs typeface="Andale Mono"/>
              </a:rPr>
              <a:t>("</a:t>
            </a:r>
            <a:r>
              <a:rPr lang="fr-FR" sz="1400" dirty="0" err="1" smtClean="0">
                <a:latin typeface="Andale Mono"/>
                <a:cs typeface="Andale Mono"/>
              </a:rPr>
              <a:t>scheduling</a:t>
            </a:r>
            <a:r>
              <a:rPr lang="fr-FR" sz="1400" dirty="0" smtClean="0">
                <a:latin typeface="Andale Mono"/>
                <a:cs typeface="Andale Mono"/>
              </a:rPr>
              <a:t>")	</a:t>
            </a:r>
          </a:p>
          <a:p>
            <a:r>
              <a:rPr lang="fr-FR" sz="1400" dirty="0" smtClean="0">
                <a:latin typeface="Andale Mono"/>
                <a:cs typeface="Andale Mono"/>
              </a:rPr>
              <a:t>  public </a:t>
            </a:r>
            <a:r>
              <a:rPr lang="fr-FR" sz="1400" dirty="0" err="1" smtClean="0">
                <a:latin typeface="Andale Mono"/>
                <a:cs typeface="Andale Mono"/>
              </a:rPr>
              <a:t>ABSType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dirty="0" err="1" smtClean="0">
                <a:latin typeface="Andale Mono"/>
                <a:cs typeface="Andale Mono"/>
              </a:rPr>
              <a:t>execute</a:t>
            </a:r>
            <a:r>
              <a:rPr lang="fr-FR" sz="1400" dirty="0" smtClean="0">
                <a:latin typeface="Andale Mono"/>
                <a:cs typeface="Andale Mono"/>
              </a:rPr>
              <a:t>(…) {</a:t>
            </a:r>
          </a:p>
          <a:p>
            <a:r>
              <a:rPr lang="fr-FR" sz="1400" dirty="0" smtClean="0">
                <a:latin typeface="Andale Mono"/>
                <a:cs typeface="Andale Mono"/>
              </a:rPr>
              <a:t>  }</a:t>
            </a:r>
          </a:p>
          <a:p>
            <a:r>
              <a:rPr lang="fr-FR" sz="1400" dirty="0" smtClean="0">
                <a:latin typeface="Andale Mono"/>
                <a:cs typeface="Andale Mono"/>
              </a:rPr>
              <a:t>}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529864" y="2798434"/>
            <a:ext cx="4719145" cy="3066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latin typeface="Andale Mono"/>
                <a:cs typeface="Andale Mono"/>
              </a:rPr>
              <a:t>PAFuture.</a:t>
            </a:r>
            <a:r>
              <a:rPr lang="fr-FR" sz="1400" b="1" i="1" dirty="0" err="1" smtClean="0">
                <a:latin typeface="Andale Mono"/>
                <a:cs typeface="Andale Mono"/>
              </a:rPr>
              <a:t>getFutureValue</a:t>
            </a:r>
            <a:r>
              <a:rPr lang="fr-FR" sz="1400" b="1" dirty="0" smtClean="0">
                <a:latin typeface="Andale Mono"/>
                <a:cs typeface="Andale Mono"/>
              </a:rPr>
              <a:t>(</a:t>
            </a:r>
            <a:r>
              <a:rPr lang="fr-FR" sz="1400" b="1" dirty="0" err="1" smtClean="0">
                <a:latin typeface="Andale Mono"/>
                <a:cs typeface="Andale Mono"/>
              </a:rPr>
              <a:t>readyFut</a:t>
            </a:r>
            <a:r>
              <a:rPr lang="fr-FR" sz="1400" b="1" dirty="0" smtClean="0">
                <a:latin typeface="Andale Mono"/>
                <a:cs typeface="Andale Mono"/>
              </a:rPr>
              <a:t>)</a:t>
            </a:r>
            <a:endParaRPr lang="en-US" sz="1400" b="1" dirty="0" smtClean="0">
              <a:solidFill>
                <a:srgbClr val="FF0000"/>
              </a:solidFill>
              <a:latin typeface="Andale Mono"/>
              <a:cs typeface="Andale Mono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73171" y="1506328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ABS code: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529865" y="242910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compilation </a:t>
            </a:r>
            <a:r>
              <a:rPr lang="fr-FR" dirty="0" err="1" smtClean="0"/>
              <a:t>into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850209" y="1802490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4850209" y="2050770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600" dirty="0"/>
          </a:p>
        </p:txBody>
      </p:sp>
      <p:sp>
        <p:nvSpPr>
          <p:cNvPr id="13" name="Rectangle 12"/>
          <p:cNvSpPr/>
          <p:nvPr/>
        </p:nvSpPr>
        <p:spPr>
          <a:xfrm>
            <a:off x="5735916" y="2771124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600" dirty="0"/>
          </a:p>
        </p:txBody>
      </p:sp>
      <p:sp>
        <p:nvSpPr>
          <p:cNvPr id="3" name="Ellipse 2"/>
          <p:cNvSpPr/>
          <p:nvPr/>
        </p:nvSpPr>
        <p:spPr>
          <a:xfrm>
            <a:off x="3987380" y="4356520"/>
            <a:ext cx="355040" cy="283688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5376742" y="4285192"/>
            <a:ext cx="776165" cy="42329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777852" y="3902222"/>
            <a:ext cx="1460670" cy="31871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1543520" y="4766988"/>
            <a:ext cx="1460670" cy="31871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/>
          <p:cNvSpPr/>
          <p:nvPr/>
        </p:nvSpPr>
        <p:spPr>
          <a:xfrm>
            <a:off x="2441678" y="2826657"/>
            <a:ext cx="1791497" cy="3112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975968" y="3081456"/>
            <a:ext cx="795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>
                <a:solidFill>
                  <a:srgbClr val="FF0000"/>
                </a:solidFill>
              </a:rPr>
              <a:t>Blocks!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9" name="Connecteur en angle 8"/>
          <p:cNvCxnSpPr>
            <a:endCxn id="21" idx="1"/>
          </p:cNvCxnSpPr>
          <p:nvPr/>
        </p:nvCxnSpPr>
        <p:spPr>
          <a:xfrm>
            <a:off x="559872" y="2368043"/>
            <a:ext cx="969992" cy="583713"/>
          </a:xfrm>
          <a:prstGeom prst="bentConnector3">
            <a:avLst>
              <a:gd name="adj1" fmla="val -68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73171" y="1844823"/>
            <a:ext cx="51172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Fut&lt;</a:t>
            </a:r>
            <a:r>
              <a:rPr lang="fr-FR" sz="1400" b="1" dirty="0" err="1" smtClean="0">
                <a:latin typeface="Andale Mono"/>
                <a:cs typeface="Andale Mono"/>
              </a:rPr>
              <a:t>Bool</a:t>
            </a:r>
            <a:r>
              <a:rPr lang="fr-FR" sz="1400" b="1" dirty="0" smtClean="0">
                <a:latin typeface="Andale Mono"/>
                <a:cs typeface="Andale Mono"/>
              </a:rPr>
              <a:t>&gt; </a:t>
            </a:r>
            <a:r>
              <a:rPr lang="fr-FR" sz="1400" b="1" dirty="0" err="1" smtClean="0">
                <a:latin typeface="Andale Mono"/>
                <a:cs typeface="Andale Mono"/>
              </a:rPr>
              <a:t>readyFut</a:t>
            </a:r>
            <a:r>
              <a:rPr lang="fr-FR" sz="1400" b="1" dirty="0" smtClean="0">
                <a:latin typeface="Andale Mono"/>
                <a:cs typeface="Andale Mono"/>
              </a:rPr>
              <a:t> = </a:t>
            </a:r>
            <a:r>
              <a:rPr lang="fr-FR" sz="1400" b="1" dirty="0" err="1" smtClean="0">
                <a:latin typeface="Andale Mono"/>
                <a:cs typeface="Andale Mono"/>
              </a:rPr>
              <a:t>server!start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</a:p>
          <a:p>
            <a:r>
              <a:rPr lang="fr-FR" sz="1400" b="1" dirty="0" err="1">
                <a:latin typeface="Andale Mono"/>
                <a:cs typeface="Andale Mono"/>
              </a:rPr>
              <a:t>a</a:t>
            </a:r>
            <a:r>
              <a:rPr lang="fr-FR" sz="1400" b="1" dirty="0" err="1" smtClean="0">
                <a:latin typeface="Andale Mono"/>
                <a:cs typeface="Andale Mono"/>
              </a:rPr>
              <a:t>wait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readyFut</a:t>
            </a:r>
            <a:r>
              <a:rPr lang="fr-FR" sz="1400" b="1" dirty="0" smtClean="0">
                <a:latin typeface="Andale Mono"/>
                <a:cs typeface="Andale Mono"/>
              </a:rPr>
              <a:t>?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877304" y="1788835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endParaRPr lang="fr-FR" sz="1600" dirty="0"/>
          </a:p>
        </p:txBody>
      </p:sp>
      <p:sp>
        <p:nvSpPr>
          <p:cNvPr id="27" name="Rectangle 26"/>
          <p:cNvSpPr/>
          <p:nvPr/>
        </p:nvSpPr>
        <p:spPr>
          <a:xfrm>
            <a:off x="4877304" y="2037115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600" dirty="0"/>
          </a:p>
        </p:txBody>
      </p:sp>
      <p:sp>
        <p:nvSpPr>
          <p:cNvPr id="28" name="Forme libre 27"/>
          <p:cNvSpPr/>
          <p:nvPr/>
        </p:nvSpPr>
        <p:spPr>
          <a:xfrm>
            <a:off x="7343887" y="1843124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7202322" y="2730680"/>
            <a:ext cx="574575" cy="599096"/>
          </a:xfrm>
          <a:prstGeom prst="rect">
            <a:avLst/>
          </a:prstGeom>
          <a:solidFill>
            <a:srgbClr val="D8DDEE"/>
          </a:solidFill>
          <a:ln>
            <a:solidFill>
              <a:srgbClr val="D8DDE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8483254" y="3824457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Multiplication 30"/>
          <p:cNvSpPr/>
          <p:nvPr/>
        </p:nvSpPr>
        <p:spPr>
          <a:xfrm>
            <a:off x="7190914" y="2383607"/>
            <a:ext cx="424537" cy="467597"/>
          </a:xfrm>
          <a:prstGeom prst="mathMultiply">
            <a:avLst>
              <a:gd name="adj1" fmla="val 10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6766112" y="2007360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r>
              <a:rPr lang="fr-FR" dirty="0">
                <a:cs typeface="Andale Mono"/>
              </a:rPr>
              <a:t> 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6769429" y="2438227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r>
              <a:rPr lang="fr-FR" dirty="0" smtClean="0">
                <a:cs typeface="Andale Mono"/>
              </a:rPr>
              <a:t> 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6546472" y="3001409"/>
            <a:ext cx="2460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cs typeface="Andale Mono"/>
              </a:rPr>
              <a:t># of active threads = </a:t>
            </a:r>
            <a:r>
              <a:rPr lang="fr-FR" sz="1600" b="1" dirty="0" smtClean="0">
                <a:solidFill>
                  <a:srgbClr val="FF0000"/>
                </a:solidFill>
                <a:cs typeface="Andale Mono"/>
              </a:rPr>
              <a:t>0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8174253" y="3459838"/>
            <a:ext cx="72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s</a:t>
            </a:r>
            <a:r>
              <a:rPr lang="fr-FR" b="1" dirty="0" err="1" smtClean="0">
                <a:solidFill>
                  <a:srgbClr val="FF0000"/>
                </a:solidFill>
              </a:rPr>
              <a:t>tart</a:t>
            </a:r>
            <a:r>
              <a:rPr lang="fr-FR" b="1" dirty="0" smtClean="0">
                <a:solidFill>
                  <a:srgbClr val="FF0000"/>
                </a:solidFill>
              </a:rPr>
              <a:t>!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540020" y="5211669"/>
            <a:ext cx="2460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00000"/>
                </a:solidFill>
                <a:cs typeface="Andale Mono"/>
              </a:rPr>
              <a:t># of active threads = </a:t>
            </a:r>
            <a:r>
              <a:rPr lang="fr-FR" sz="1600" b="1" dirty="0">
                <a:solidFill>
                  <a:srgbClr val="FF0000"/>
                </a:solidFill>
                <a:cs typeface="Andale Mono"/>
              </a:rPr>
              <a:t>1</a:t>
            </a:r>
            <a:endParaRPr lang="fr-FR" sz="1600" b="1" dirty="0" smtClean="0">
              <a:solidFill>
                <a:srgbClr val="FF0000"/>
              </a:solidFill>
              <a:cs typeface="Andale Mono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10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5" grpId="0"/>
      <p:bldP spid="13" grpId="0"/>
      <p:bldP spid="3" grpId="0" animBg="1"/>
      <p:bldP spid="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4" grpId="0" animBg="1"/>
      <p:bldP spid="4" grpId="1" animBg="1"/>
      <p:bldP spid="6" grpId="0"/>
      <p:bldP spid="6" grpId="1"/>
      <p:bldP spid="28" grpId="0" animBg="1"/>
      <p:bldP spid="30" grpId="0" animBg="1"/>
      <p:bldP spid="31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Translation of a </a:t>
            </a:r>
            <a:r>
              <a:rPr lang="fr-FR" i="1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statement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66554" y="3690048"/>
            <a:ext cx="5601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latin typeface="Andale Mono"/>
                <a:cs typeface="Andale Mono"/>
              </a:rPr>
              <a:t>t</a:t>
            </a:r>
            <a:r>
              <a:rPr lang="fr-FR" sz="1400" b="1" dirty="0" err="1" smtClean="0">
                <a:latin typeface="Andale Mono"/>
                <a:cs typeface="Andale Mono"/>
              </a:rPr>
              <a:t>his.getCOG</a:t>
            </a:r>
            <a:r>
              <a:rPr lang="fr-FR" sz="1400" b="1" dirty="0" smtClean="0">
                <a:latin typeface="Andale Mono"/>
                <a:cs typeface="Andale Mono"/>
              </a:rPr>
              <a:t>().</a:t>
            </a:r>
            <a:r>
              <a:rPr lang="fr-FR" sz="1400" b="1" dirty="0" err="1" smtClean="0">
                <a:latin typeface="Andale Mono"/>
                <a:cs typeface="Andale Mono"/>
              </a:rPr>
              <a:t>switchHardLimit</a:t>
            </a:r>
            <a:r>
              <a:rPr lang="fr-FR" sz="1400" b="1" dirty="0" smtClean="0">
                <a:latin typeface="Andale Mono"/>
                <a:cs typeface="Andale Mono"/>
              </a:rPr>
              <a:t>(</a:t>
            </a:r>
            <a:r>
              <a:rPr lang="fr-FR" sz="14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true</a:t>
            </a:r>
            <a:r>
              <a:rPr lang="fr-FR" sz="1400" b="1" dirty="0" smtClean="0">
                <a:latin typeface="Andale Mono"/>
                <a:cs typeface="Andale Mono"/>
              </a:rPr>
              <a:t>);</a:t>
            </a:r>
          </a:p>
          <a:p>
            <a:r>
              <a:rPr lang="fr-FR" sz="1400" b="1" dirty="0" err="1" smtClean="0">
                <a:latin typeface="Andale Mono"/>
                <a:cs typeface="Andale Mono"/>
              </a:rPr>
              <a:t>Boolean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ready</a:t>
            </a:r>
            <a:r>
              <a:rPr lang="fr-FR" sz="1400" b="1" dirty="0" smtClean="0">
                <a:latin typeface="Andale Mono"/>
                <a:cs typeface="Andale Mono"/>
              </a:rPr>
              <a:t> = </a:t>
            </a:r>
            <a:r>
              <a:rPr lang="fr-FR" sz="1400" b="1" dirty="0" err="1" smtClean="0">
                <a:latin typeface="Andale Mono"/>
                <a:cs typeface="Andale Mono"/>
              </a:rPr>
              <a:t>PAFuture.</a:t>
            </a:r>
            <a:r>
              <a:rPr lang="fr-FR" sz="1400" b="1" i="1" dirty="0" err="1" smtClean="0">
                <a:latin typeface="Andale Mono"/>
                <a:cs typeface="Andale Mono"/>
              </a:rPr>
              <a:t>getFutureValue</a:t>
            </a:r>
            <a:r>
              <a:rPr lang="fr-FR" sz="1400" b="1" dirty="0" smtClean="0">
                <a:latin typeface="Andale Mono"/>
                <a:cs typeface="Andale Mono"/>
              </a:rPr>
              <a:t>(</a:t>
            </a:r>
            <a:r>
              <a:rPr lang="fr-FR" sz="1400" b="1" dirty="0" err="1" smtClean="0">
                <a:latin typeface="Andale Mono"/>
                <a:cs typeface="Andale Mono"/>
              </a:rPr>
              <a:t>readyFut</a:t>
            </a:r>
            <a:r>
              <a:rPr lang="fr-FR" sz="1400" b="1" dirty="0" smtClean="0">
                <a:latin typeface="Andale Mono"/>
                <a:cs typeface="Andale Mono"/>
              </a:rPr>
              <a:t>);</a:t>
            </a:r>
          </a:p>
          <a:p>
            <a:r>
              <a:rPr lang="en-US" sz="1400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this.getCOG</a:t>
            </a:r>
            <a:r>
              <a:rPr lang="en-US" sz="1400" b="1" dirty="0" smtClean="0">
                <a:solidFill>
                  <a:srgbClr val="000000"/>
                </a:solidFill>
                <a:latin typeface="Andale Mono"/>
                <a:cs typeface="Andale Mono"/>
              </a:rPr>
              <a:t>().</a:t>
            </a:r>
            <a:r>
              <a:rPr lang="en-US" sz="1400" b="1" dirty="0" err="1" smtClean="0">
                <a:solidFill>
                  <a:srgbClr val="000000"/>
                </a:solidFill>
                <a:latin typeface="Andale Mono"/>
                <a:cs typeface="Andale Mono"/>
              </a:rPr>
              <a:t>switchHardLimit</a:t>
            </a:r>
            <a:r>
              <a:rPr lang="en-US" sz="1400" b="1" dirty="0" smtClean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400" b="1" dirty="0" smtClean="0">
                <a:solidFill>
                  <a:srgbClr val="FF0000"/>
                </a:solidFill>
                <a:latin typeface="Andale Mono"/>
                <a:cs typeface="Andale Mono"/>
              </a:rPr>
              <a:t>false</a:t>
            </a:r>
            <a:r>
              <a:rPr lang="en-US" sz="1400" b="1" dirty="0" smtClean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69311" y="2367654"/>
            <a:ext cx="51172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Andale Mono"/>
                <a:cs typeface="Andale Mono"/>
              </a:rPr>
              <a:t>Fut&lt;</a:t>
            </a:r>
            <a:r>
              <a:rPr lang="fr-FR" sz="1400" b="1" dirty="0" err="1" smtClean="0">
                <a:latin typeface="Andale Mono"/>
                <a:cs typeface="Andale Mono"/>
              </a:rPr>
              <a:t>Bool</a:t>
            </a:r>
            <a:r>
              <a:rPr lang="fr-FR" sz="1400" b="1" dirty="0" smtClean="0">
                <a:latin typeface="Andale Mono"/>
                <a:cs typeface="Andale Mono"/>
              </a:rPr>
              <a:t>&gt; </a:t>
            </a:r>
            <a:r>
              <a:rPr lang="fr-FR" sz="1400" b="1" dirty="0" err="1" smtClean="0">
                <a:latin typeface="Andale Mono"/>
                <a:cs typeface="Andale Mono"/>
              </a:rPr>
              <a:t>readyFut</a:t>
            </a:r>
            <a:r>
              <a:rPr lang="fr-FR" sz="1400" b="1" dirty="0" smtClean="0">
                <a:latin typeface="Andale Mono"/>
                <a:cs typeface="Andale Mono"/>
              </a:rPr>
              <a:t> = </a:t>
            </a:r>
            <a:r>
              <a:rPr lang="fr-FR" sz="1400" b="1" dirty="0" err="1" smtClean="0">
                <a:latin typeface="Andale Mono"/>
                <a:cs typeface="Andale Mono"/>
              </a:rPr>
              <a:t>server!run</a:t>
            </a:r>
            <a:r>
              <a:rPr lang="fr-FR" sz="1400" b="1" dirty="0" smtClean="0">
                <a:latin typeface="Andale Mono"/>
                <a:cs typeface="Andale Mono"/>
              </a:rPr>
              <a:t>()</a:t>
            </a:r>
          </a:p>
          <a:p>
            <a:r>
              <a:rPr lang="fr-FR" sz="1400" b="1" dirty="0" err="1" smtClean="0">
                <a:latin typeface="Andale Mono"/>
                <a:cs typeface="Andale Mono"/>
              </a:rPr>
              <a:t>Bool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b="1" dirty="0" err="1" smtClean="0">
                <a:latin typeface="Andale Mono"/>
                <a:cs typeface="Andale Mono"/>
              </a:rPr>
              <a:t>ready</a:t>
            </a:r>
            <a:r>
              <a:rPr lang="fr-FR" sz="1400" b="1" dirty="0" smtClean="0">
                <a:latin typeface="Andale Mono"/>
                <a:cs typeface="Andale Mono"/>
              </a:rPr>
              <a:t> = </a:t>
            </a:r>
            <a:r>
              <a:rPr lang="fr-FR" sz="1400" b="1" dirty="0" err="1" smtClean="0">
                <a:latin typeface="Andale Mono"/>
                <a:cs typeface="Andale Mono"/>
              </a:rPr>
              <a:t>readyFut.get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69311" y="2029159"/>
            <a:ext cx="133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ABS code: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66552" y="3343080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Translated</a:t>
            </a:r>
            <a:r>
              <a:rPr lang="fr-FR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compilation </a:t>
            </a:r>
            <a:r>
              <a:rPr lang="fr-FR" dirty="0" err="1" smtClean="0"/>
              <a:t>into</a:t>
            </a:r>
            <a:r>
              <a:rPr lang="fr-FR" dirty="0" smtClean="0"/>
              <a:t>: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5346349" y="2325321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endParaRPr lang="fr-FR" sz="1600" dirty="0"/>
          </a:p>
        </p:txBody>
      </p:sp>
      <p:sp>
        <p:nvSpPr>
          <p:cNvPr id="11" name="Rectangle 10"/>
          <p:cNvSpPr/>
          <p:nvPr/>
        </p:nvSpPr>
        <p:spPr>
          <a:xfrm>
            <a:off x="5346349" y="2573601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6504475" y="3649083"/>
            <a:ext cx="5540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endParaRPr lang="fr-FR" sz="1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6271256" y="2957785"/>
            <a:ext cx="2137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solidFill>
                  <a:srgbClr val="FF0000"/>
                </a:solidFill>
                <a:sym typeface="Wingdings"/>
              </a:rPr>
              <a:t>Limit</a:t>
            </a:r>
            <a:r>
              <a:rPr lang="fr-FR" sz="1400" b="1" dirty="0" smtClean="0">
                <a:solidFill>
                  <a:srgbClr val="FF0000"/>
                </a:solidFill>
                <a:sym typeface="Wingdings"/>
              </a:rPr>
              <a:t> = 1 thread in total</a:t>
            </a:r>
          </a:p>
        </p:txBody>
      </p:sp>
      <p:cxnSp>
        <p:nvCxnSpPr>
          <p:cNvPr id="21" name="Connecteur droit avec flèche 20"/>
          <p:cNvCxnSpPr>
            <a:endCxn id="19" idx="1"/>
          </p:cNvCxnSpPr>
          <p:nvPr/>
        </p:nvCxnSpPr>
        <p:spPr>
          <a:xfrm flipV="1">
            <a:off x="5346349" y="3111674"/>
            <a:ext cx="924907" cy="7428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endCxn id="24" idx="1"/>
          </p:cNvCxnSpPr>
          <p:nvPr/>
        </p:nvCxnSpPr>
        <p:spPr>
          <a:xfrm>
            <a:off x="5346349" y="4277844"/>
            <a:ext cx="1073828" cy="471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20177" y="4595612"/>
            <a:ext cx="2098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 smtClean="0">
                <a:solidFill>
                  <a:srgbClr val="FF0000"/>
                </a:solidFill>
                <a:sym typeface="Wingdings"/>
              </a:rPr>
              <a:t>Limit</a:t>
            </a:r>
            <a:r>
              <a:rPr lang="fr-FR" sz="1400" b="1" dirty="0" smtClean="0">
                <a:solidFill>
                  <a:srgbClr val="FF0000"/>
                </a:solidFill>
                <a:sym typeface="Wingdings"/>
              </a:rPr>
              <a:t> = 1 active thread</a:t>
            </a:r>
            <a:endParaRPr lang="fr-FR" sz="1400" b="1" dirty="0">
              <a:solidFill>
                <a:srgbClr val="FF0000"/>
              </a:solidFill>
              <a:sym typeface="Wingdings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143261" y="3740492"/>
            <a:ext cx="2051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  <a:sym typeface="Wingdings"/>
              </a:rPr>
              <a:t>Blocks all </a:t>
            </a:r>
            <a:r>
              <a:rPr lang="fr-FR" sz="1400" b="1" dirty="0" err="1" smtClean="0">
                <a:solidFill>
                  <a:srgbClr val="FF0000"/>
                </a:solidFill>
                <a:sym typeface="Wingdings"/>
              </a:rPr>
              <a:t>executions</a:t>
            </a:r>
            <a:r>
              <a:rPr lang="fr-FR" sz="1400" b="1" dirty="0" smtClean="0">
                <a:solidFill>
                  <a:srgbClr val="FF0000"/>
                </a:solidFill>
                <a:sym typeface="Wingdings"/>
              </a:rPr>
              <a:t>!</a:t>
            </a:r>
          </a:p>
        </p:txBody>
      </p:sp>
      <p:cxnSp>
        <p:nvCxnSpPr>
          <p:cNvPr id="16" name="Connecteur droit avec flèche 15"/>
          <p:cNvCxnSpPr>
            <a:endCxn id="22" idx="1"/>
          </p:cNvCxnSpPr>
          <p:nvPr/>
        </p:nvCxnSpPr>
        <p:spPr>
          <a:xfrm flipV="1">
            <a:off x="6855263" y="3894381"/>
            <a:ext cx="287998" cy="165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/>
          <p:nvPr/>
        </p:nvCxnSpPr>
        <p:spPr>
          <a:xfrm rot="16200000" flipH="1">
            <a:off x="571746" y="3264572"/>
            <a:ext cx="1168505" cy="421108"/>
          </a:xfrm>
          <a:prstGeom prst="bentConnector3">
            <a:avLst>
              <a:gd name="adj1" fmla="val 99512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/>
          <p:cNvCxnSpPr/>
          <p:nvPr/>
        </p:nvCxnSpPr>
        <p:spPr>
          <a:xfrm>
            <a:off x="7701648" y="3265562"/>
            <a:ext cx="707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7701648" y="3288460"/>
            <a:ext cx="6008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701648" y="3315519"/>
            <a:ext cx="5052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7223708" y="4903389"/>
            <a:ext cx="600838" cy="29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7223708" y="4929207"/>
            <a:ext cx="477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223708" y="4956266"/>
            <a:ext cx="3686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387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2" grpId="0"/>
      <p:bldP spid="19" grpId="0"/>
      <p:bldP spid="24" grpId="0"/>
      <p:bldP spid="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Direct Modifications for Distribution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err="1" smtClean="0"/>
              <a:t>Serialization</a:t>
            </a:r>
            <a:endParaRPr lang="fr-FR" dirty="0" smtClean="0"/>
          </a:p>
          <a:p>
            <a:pPr lvl="1"/>
            <a:r>
              <a:rPr lang="fr-FR" dirty="0" smtClean="0"/>
              <a:t>Most classes </a:t>
            </a:r>
            <a:r>
              <a:rPr lang="fr-FR" dirty="0" err="1" smtClean="0"/>
              <a:t>implement</a:t>
            </a:r>
            <a:r>
              <a:rPr lang="fr-FR" dirty="0" smtClean="0"/>
              <a:t> </a:t>
            </a:r>
            <a:r>
              <a:rPr lang="fr-FR" dirty="0" err="1" smtClean="0"/>
              <a:t>now</a:t>
            </a:r>
            <a:r>
              <a:rPr lang="fr-FR" dirty="0" smtClean="0"/>
              <a:t> "</a:t>
            </a:r>
            <a:r>
              <a:rPr lang="fr-FR" b="1" i="1" dirty="0" err="1" smtClean="0"/>
              <a:t>Serializable</a:t>
            </a:r>
            <a:r>
              <a:rPr lang="fr-FR" dirty="0" smtClean="0"/>
              <a:t>"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fields</a:t>
            </a:r>
            <a:r>
              <a:rPr lang="fr-FR" dirty="0" smtClean="0"/>
              <a:t> </a:t>
            </a:r>
            <a:r>
              <a:rPr lang="fr-FR" dirty="0" smtClean="0"/>
              <a:t>have </a:t>
            </a:r>
            <a:r>
              <a:rPr lang="fr-FR" dirty="0" smtClean="0"/>
              <a:t>been made "</a:t>
            </a:r>
            <a:r>
              <a:rPr lang="fr-FR" b="1" i="1" dirty="0" err="1" smtClean="0"/>
              <a:t>transient</a:t>
            </a:r>
            <a:r>
              <a:rPr lang="fr-FR" dirty="0" smtClean="0"/>
              <a:t>"</a:t>
            </a:r>
            <a:endParaRPr lang="fr-FR" dirty="0"/>
          </a:p>
          <a:p>
            <a:r>
              <a:rPr lang="fr-FR" dirty="0" err="1" smtClean="0"/>
              <a:t>Deployment</a:t>
            </a:r>
            <a:endParaRPr lang="fr-FR" dirty="0" smtClean="0"/>
          </a:p>
          <a:p>
            <a:pPr lvl="1"/>
            <a:r>
              <a:rPr lang="fr-FR" b="1" dirty="0" err="1" smtClean="0"/>
              <a:t>Node</a:t>
            </a:r>
            <a:r>
              <a:rPr lang="fr-FR" b="1" dirty="0" smtClean="0"/>
              <a:t> </a:t>
            </a:r>
            <a:r>
              <a:rPr lang="fr-FR" b="1" dirty="0" err="1" smtClean="0"/>
              <a:t>specification</a:t>
            </a:r>
            <a:r>
              <a:rPr lang="fr-FR" b="1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in the ABS </a:t>
            </a:r>
            <a:r>
              <a:rPr lang="fr-FR" dirty="0" err="1" smtClean="0"/>
              <a:t>language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752414" y="4165040"/>
            <a:ext cx="5384616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400" dirty="0" smtClean="0">
                <a:latin typeface="Andale Mono"/>
                <a:cs typeface="Andale Mono"/>
              </a:rPr>
              <a:t>Server server = </a:t>
            </a:r>
            <a:r>
              <a:rPr lang="fr-FR" sz="1400" b="1" dirty="0" smtClean="0">
                <a:latin typeface="Andale Mono"/>
                <a:cs typeface="Andale Mono"/>
              </a:rPr>
              <a:t>new </a:t>
            </a:r>
            <a:r>
              <a:rPr lang="fr-FR" sz="1400" b="1" dirty="0" err="1" smtClean="0">
                <a:latin typeface="Andale Mono"/>
                <a:cs typeface="Andale Mono"/>
              </a:rPr>
              <a:t>cog</a:t>
            </a:r>
            <a:r>
              <a:rPr lang="fr-FR" sz="1400" b="1" dirty="0" smtClean="0">
                <a:latin typeface="Andale Mono"/>
                <a:cs typeface="Andale Mono"/>
              </a:rPr>
              <a:t> </a:t>
            </a:r>
            <a:r>
              <a:rPr lang="fr-FR" sz="1400" dirty="0" smtClean="0">
                <a:latin typeface="Andale Mono"/>
                <a:cs typeface="Andale Mono"/>
              </a:rPr>
              <a:t>"slaves" Server();</a:t>
            </a:r>
          </a:p>
        </p:txBody>
      </p:sp>
      <p:sp>
        <p:nvSpPr>
          <p:cNvPr id="5" name="Ellipse 4"/>
          <p:cNvSpPr/>
          <p:nvPr/>
        </p:nvSpPr>
        <p:spPr>
          <a:xfrm>
            <a:off x="4349138" y="4130602"/>
            <a:ext cx="990691" cy="42978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229135" y="4680951"/>
            <a:ext cx="3644981" cy="1169551"/>
          </a:xfrm>
          <a:prstGeom prst="rect">
            <a:avLst/>
          </a:prstGeom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Andale Mono"/>
                <a:cs typeface="Andale Mono"/>
              </a:rPr>
              <a:t>GCMApplication</a:t>
            </a:r>
            <a:r>
              <a:rPr lang="en-US" sz="1400" dirty="0">
                <a:latin typeface="Andale Mono"/>
                <a:cs typeface="Andale Mono"/>
              </a:rPr>
              <a:t>&gt;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&lt;</a:t>
            </a:r>
            <a:r>
              <a:rPr lang="en-US" sz="1400" dirty="0" err="1">
                <a:latin typeface="Andale Mono"/>
                <a:cs typeface="Andale Mono"/>
              </a:rPr>
              <a:t>virtualNode</a:t>
            </a:r>
            <a:r>
              <a:rPr lang="en-US" sz="1400" dirty="0">
                <a:latin typeface="Andale Mono"/>
                <a:cs typeface="Andale Mono"/>
              </a:rPr>
              <a:t> id=</a:t>
            </a:r>
            <a:r>
              <a:rPr lang="en-US" sz="1400" dirty="0" smtClean="0">
                <a:latin typeface="Andale Mono"/>
                <a:cs typeface="Andale Mono"/>
              </a:rPr>
              <a:t>"slaves"</a:t>
            </a:r>
            <a:r>
              <a:rPr lang="en-US" sz="1400" dirty="0">
                <a:latin typeface="Andale Mono"/>
                <a:cs typeface="Andale Mono"/>
              </a:rPr>
              <a:t>&gt;</a:t>
            </a:r>
          </a:p>
          <a:p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   &lt;</a:t>
            </a:r>
            <a:r>
              <a:rPr lang="en-US" sz="1400" dirty="0" err="1">
                <a:latin typeface="Andale Mono"/>
                <a:cs typeface="Andale Mono"/>
              </a:rPr>
              <a:t>nodeProvider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smtClean="0">
                <a:latin typeface="Andale Mono"/>
                <a:cs typeface="Andale Mono"/>
              </a:rPr>
              <a:t>capacity</a:t>
            </a:r>
            <a:r>
              <a:rPr lang="en-US" sz="1400" dirty="0">
                <a:latin typeface="Andale Mono"/>
                <a:cs typeface="Andale Mono"/>
              </a:rPr>
              <a:t>="4"/&gt;</a:t>
            </a:r>
          </a:p>
          <a:p>
            <a:r>
              <a:rPr lang="fr-FR" sz="1400" dirty="0">
                <a:latin typeface="Andale Mono"/>
                <a:cs typeface="Andale Mono"/>
              </a:rPr>
              <a:t>  </a:t>
            </a:r>
            <a:r>
              <a:rPr lang="fr-FR" sz="1400" dirty="0" smtClean="0">
                <a:latin typeface="Andale Mono"/>
                <a:cs typeface="Andale Mono"/>
              </a:rPr>
              <a:t>&lt;</a:t>
            </a:r>
            <a:r>
              <a:rPr lang="fr-FR" sz="1400" dirty="0">
                <a:latin typeface="Andale Mono"/>
                <a:cs typeface="Andale Mono"/>
              </a:rPr>
              <a:t>/</a:t>
            </a:r>
            <a:r>
              <a:rPr lang="fr-FR" sz="1400" dirty="0" err="1">
                <a:latin typeface="Andale Mono"/>
                <a:cs typeface="Andale Mono"/>
              </a:rPr>
              <a:t>virtualNode</a:t>
            </a:r>
            <a:r>
              <a:rPr lang="fr-FR" sz="1400" dirty="0">
                <a:latin typeface="Andale Mono"/>
                <a:cs typeface="Andale Mono"/>
              </a:rPr>
              <a:t>&gt;</a:t>
            </a:r>
          </a:p>
          <a:p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Andale Mono"/>
                <a:cs typeface="Andale Mono"/>
              </a:rPr>
              <a:t>GCMApplication</a:t>
            </a:r>
            <a:r>
              <a:rPr lang="en-US" sz="1400" dirty="0">
                <a:latin typeface="Andale Mono"/>
                <a:cs typeface="Andale Mono"/>
              </a:rPr>
              <a:t>&gt;</a:t>
            </a:r>
            <a:endParaRPr lang="fr-FR" sz="1400" dirty="0">
              <a:latin typeface="Andale Mono"/>
              <a:cs typeface="Andale Mono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413" y="4680951"/>
            <a:ext cx="4868333" cy="116955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 err="1">
                <a:solidFill>
                  <a:srgbClr val="FF0000"/>
                </a:solidFill>
                <a:latin typeface="Andale Mono"/>
                <a:cs typeface="Andale Mono"/>
              </a:rPr>
              <a:t>GCMDeployment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fr-FR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  &lt;hosts id="slaves" </a:t>
            </a:r>
            <a:r>
              <a:rPr lang="en-US" sz="1400" dirty="0" err="1" smtClean="0">
                <a:latin typeface="Andale Mono"/>
                <a:cs typeface="Andale Mono"/>
              </a:rPr>
              <a:t>hostCapacity</a:t>
            </a:r>
            <a:r>
              <a:rPr lang="en-US" sz="1400" dirty="0">
                <a:latin typeface="Andale Mono"/>
                <a:cs typeface="Andale Mono"/>
              </a:rPr>
              <a:t>="</a:t>
            </a:r>
            <a:r>
              <a:rPr lang="en-US" sz="1400" dirty="0" smtClean="0">
                <a:latin typeface="Andale Mono"/>
                <a:cs typeface="Andale Mono"/>
              </a:rPr>
              <a:t>1"/&gt;</a:t>
            </a:r>
            <a:endParaRPr lang="en-US" sz="1400" dirty="0">
              <a:latin typeface="Andale Mono"/>
              <a:cs typeface="Andale Mono"/>
            </a:endParaRPr>
          </a:p>
          <a:p>
            <a:r>
              <a:rPr lang="en-US" sz="1400" dirty="0" smtClean="0">
                <a:latin typeface="Andale Mono"/>
                <a:cs typeface="Andale Mono"/>
              </a:rPr>
              <a:t>  &lt;</a:t>
            </a:r>
            <a:r>
              <a:rPr lang="en-US" sz="1400" dirty="0" err="1">
                <a:latin typeface="Andale Mono"/>
                <a:cs typeface="Andale Mono"/>
              </a:rPr>
              <a:t>sshGroup</a:t>
            </a:r>
            <a:r>
              <a:rPr lang="en-US" sz="1400" dirty="0">
                <a:latin typeface="Andale Mono"/>
                <a:cs typeface="Andale Mono"/>
              </a:rPr>
              <a:t> </a:t>
            </a:r>
            <a:r>
              <a:rPr lang="en-US" sz="1400" dirty="0" err="1" smtClean="0">
                <a:latin typeface="Andale Mono"/>
                <a:cs typeface="Andale Mono"/>
              </a:rPr>
              <a:t>hostList</a:t>
            </a:r>
            <a:r>
              <a:rPr lang="en-US" sz="1400" dirty="0">
                <a:latin typeface="Andale Mono"/>
                <a:cs typeface="Andale Mono"/>
              </a:rPr>
              <a:t>="machine1 </a:t>
            </a:r>
            <a:r>
              <a:rPr lang="en-US" sz="1400" dirty="0" smtClean="0">
                <a:latin typeface="Andale Mono"/>
                <a:cs typeface="Andale Mono"/>
              </a:rPr>
              <a:t>machine2" </a:t>
            </a:r>
            <a:r>
              <a:rPr lang="en-US" sz="1400" dirty="0">
                <a:latin typeface="Andale Mono"/>
                <a:cs typeface="Andale Mono"/>
              </a:rPr>
              <a:t>/</a:t>
            </a:r>
            <a:r>
              <a:rPr lang="en-US" sz="1400" dirty="0" smtClean="0">
                <a:latin typeface="Andale Mono"/>
                <a:cs typeface="Andale Mono"/>
              </a:rPr>
              <a:t>&gt;</a:t>
            </a:r>
            <a:endParaRPr lang="fr-FR" sz="1400" dirty="0">
              <a:latin typeface="Andale Mono"/>
              <a:cs typeface="Andale Mono"/>
            </a:endParaRPr>
          </a:p>
          <a:p>
            <a:r>
              <a:rPr lang="en-US" sz="1400" dirty="0">
                <a:latin typeface="Andale Mono"/>
                <a:cs typeface="Andale Mono"/>
              </a:rPr>
              <a:t>&lt;</a:t>
            </a:r>
            <a:r>
              <a:rPr lang="en-US" sz="1400" dirty="0">
                <a:solidFill>
                  <a:srgbClr val="FF0000"/>
                </a:solidFill>
                <a:latin typeface="Andale Mono"/>
                <a:cs typeface="Andale Mono"/>
              </a:rPr>
              <a:t>/</a:t>
            </a:r>
            <a:r>
              <a:rPr lang="en-US" sz="1400" dirty="0" err="1">
                <a:solidFill>
                  <a:srgbClr val="FF0000"/>
                </a:solidFill>
                <a:latin typeface="Andale Mono"/>
                <a:cs typeface="Andale Mono"/>
              </a:rPr>
              <a:t>GCMDeployment</a:t>
            </a:r>
            <a:r>
              <a:rPr lang="en-US" sz="1400" dirty="0">
                <a:latin typeface="Andale Mono"/>
                <a:cs typeface="Andale Mono"/>
              </a:rPr>
              <a:t>&gt;</a:t>
            </a:r>
          </a:p>
          <a:p>
            <a:endParaRPr lang="fr-FR" sz="1400" dirty="0">
              <a:latin typeface="Andale Mono"/>
              <a:cs typeface="Andale Mono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7184751" y="4847447"/>
            <a:ext cx="990691" cy="42978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537485" y="4847447"/>
            <a:ext cx="990691" cy="42978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792112" y="5794057"/>
            <a:ext cx="530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smtClean="0"/>
              <a:t>XML files </a:t>
            </a:r>
            <a:r>
              <a:rPr lang="fr-FR" sz="1400" b="1" dirty="0" err="1" smtClean="0"/>
              <a:t>required</a:t>
            </a:r>
            <a:r>
              <a:rPr lang="fr-FR" sz="1400" b="1" dirty="0" smtClean="0"/>
              <a:t> to configure the application </a:t>
            </a:r>
            <a:r>
              <a:rPr lang="fr-FR" sz="1400" b="1" dirty="0" err="1" smtClean="0"/>
              <a:t>deployment</a:t>
            </a:r>
            <a:endParaRPr lang="fr-FR" sz="1400" b="1" dirty="0"/>
          </a:p>
        </p:txBody>
      </p:sp>
      <p:sp>
        <p:nvSpPr>
          <p:cNvPr id="14" name="Ellipse 13"/>
          <p:cNvSpPr/>
          <p:nvPr/>
        </p:nvSpPr>
        <p:spPr>
          <a:xfrm>
            <a:off x="2528176" y="5062338"/>
            <a:ext cx="2102275" cy="429783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687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 bwMode="auto">
          <a:xfrm>
            <a:off x="114300" y="1282700"/>
            <a:ext cx="8940800" cy="4724400"/>
          </a:xfrm>
          <a:prstGeom prst="roundRect">
            <a:avLst/>
          </a:prstGeom>
          <a:solidFill>
            <a:srgbClr val="FFFFFF"/>
          </a:solidFill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Experimental</a:t>
            </a:r>
            <a:r>
              <a:rPr lang="fr-FR" dirty="0" smtClean="0"/>
              <a:t> Evaluation</a:t>
            </a:r>
            <a:endParaRPr lang="fr-FR" dirty="0"/>
          </a:p>
        </p:txBody>
      </p:sp>
      <p:pic>
        <p:nvPicPr>
          <p:cNvPr id="6" name="Image 5" descr="2workers-per-node-fin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1643148"/>
            <a:ext cx="8383041" cy="3997853"/>
          </a:xfrm>
          <a:prstGeom prst="rect">
            <a:avLst/>
          </a:prstGeom>
          <a:solidFill>
            <a:srgbClr val="D8DDEE"/>
          </a:solidFill>
          <a:ln>
            <a:solidFill>
              <a:srgbClr val="FFFFFF"/>
            </a:solidFill>
          </a:ln>
        </p:spPr>
      </p:pic>
      <p:sp>
        <p:nvSpPr>
          <p:cNvPr id="7" name="Ellipse 6"/>
          <p:cNvSpPr/>
          <p:nvPr/>
        </p:nvSpPr>
        <p:spPr>
          <a:xfrm rot="20332012">
            <a:off x="650402" y="3125803"/>
            <a:ext cx="7783580" cy="1474691"/>
          </a:xfrm>
          <a:prstGeom prst="ellipse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326253" y="4286163"/>
            <a:ext cx="2721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Arial Black"/>
                <a:cs typeface="Arial Black"/>
              </a:rPr>
              <a:t>Constant </a:t>
            </a:r>
            <a:r>
              <a:rPr lang="fr-FR" sz="2000" b="1" dirty="0" err="1" smtClean="0">
                <a:latin typeface="Arial Black"/>
                <a:cs typeface="Arial Black"/>
              </a:rPr>
              <a:t>speedup</a:t>
            </a:r>
            <a:endParaRPr lang="fr-FR" sz="2000" b="1" dirty="0">
              <a:latin typeface="Arial Black"/>
              <a:cs typeface="Arial Black"/>
            </a:endParaRPr>
          </a:p>
        </p:txBody>
      </p:sp>
      <p:sp>
        <p:nvSpPr>
          <p:cNvPr id="9" name="Double flèche verticale 8"/>
          <p:cNvSpPr/>
          <p:nvPr/>
        </p:nvSpPr>
        <p:spPr>
          <a:xfrm>
            <a:off x="6063644" y="3528335"/>
            <a:ext cx="546217" cy="1515656"/>
          </a:xfrm>
          <a:prstGeom prst="upDownArrow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/>
          <p:cNvSpPr/>
          <p:nvPr/>
        </p:nvSpPr>
        <p:spPr>
          <a:xfrm>
            <a:off x="1338875" y="1980784"/>
            <a:ext cx="341385" cy="928510"/>
          </a:xfrm>
          <a:prstGeom prst="ellipse">
            <a:avLst/>
          </a:prstGeom>
          <a:noFill/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18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Correctness</a:t>
            </a:r>
            <a:r>
              <a:rPr lang="fr-FR" dirty="0"/>
              <a:t> of translation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Formalised</a:t>
            </a:r>
            <a:r>
              <a:rPr lang="fr-FR" dirty="0" smtClean="0"/>
              <a:t> an </a:t>
            </a:r>
            <a:r>
              <a:rPr lang="fr-FR" dirty="0" err="1" smtClean="0"/>
              <a:t>operational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r>
              <a:rPr lang="fr-FR" dirty="0" smtClean="0"/>
              <a:t> for </a:t>
            </a:r>
            <a:r>
              <a:rPr lang="fr-FR" dirty="0"/>
              <a:t>class-</a:t>
            </a:r>
            <a:r>
              <a:rPr lang="fr-FR" dirty="0" err="1" smtClean="0"/>
              <a:t>based</a:t>
            </a:r>
            <a:r>
              <a:rPr lang="fr-FR" dirty="0" smtClean="0"/>
              <a:t> multi-active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err="1" smtClean="0"/>
              <a:t>Formalised</a:t>
            </a:r>
            <a:r>
              <a:rPr lang="fr-FR" dirty="0" smtClean="0"/>
              <a:t> the translation ABS </a:t>
            </a:r>
            <a:r>
              <a:rPr lang="fr-FR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fr-FR" dirty="0" smtClean="0"/>
              <a:t> MAO</a:t>
            </a:r>
            <a:endParaRPr lang="fr-FR" dirty="0"/>
          </a:p>
          <a:p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MAO </a:t>
            </a:r>
            <a:r>
              <a:rPr lang="fr-FR" dirty="0" err="1" smtClean="0"/>
              <a:t>simulates</a:t>
            </a:r>
            <a:r>
              <a:rPr lang="fr-FR" dirty="0" smtClean="0"/>
              <a:t> </a:t>
            </a:r>
            <a:r>
              <a:rPr lang="fr-FR" dirty="0" err="1" smtClean="0"/>
              <a:t>any</a:t>
            </a:r>
            <a:r>
              <a:rPr lang="fr-FR" dirty="0" smtClean="0"/>
              <a:t> ABS </a:t>
            </a:r>
            <a:r>
              <a:rPr lang="fr-FR" dirty="0" err="1" smtClean="0"/>
              <a:t>semantics</a:t>
            </a:r>
            <a:r>
              <a:rPr lang="fr-FR" dirty="0" smtClean="0"/>
              <a:t> and </a:t>
            </a:r>
            <a:r>
              <a:rPr lang="fr-FR" dirty="0" err="1" smtClean="0"/>
              <a:t>that</a:t>
            </a:r>
            <a:r>
              <a:rPr lang="fr-FR" dirty="0" smtClean="0"/>
              <a:t> MAO </a:t>
            </a:r>
            <a:r>
              <a:rPr lang="fr-FR" dirty="0" err="1" smtClean="0"/>
              <a:t>reductions</a:t>
            </a:r>
            <a:r>
              <a:rPr lang="fr-FR" dirty="0" smtClean="0"/>
              <a:t> correspond to a possible ABS </a:t>
            </a:r>
            <a:r>
              <a:rPr lang="fr-FR" dirty="0" err="1" smtClean="0"/>
              <a:t>execution</a:t>
            </a:r>
            <a:r>
              <a:rPr lang="fr-FR" dirty="0" smtClean="0"/>
              <a:t> (on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meaningful</a:t>
            </a:r>
            <a:r>
              <a:rPr lang="fr-FR" dirty="0" smtClean="0"/>
              <a:t> cases)</a:t>
            </a:r>
            <a:endParaRPr lang="fr-FR" dirty="0" smtClean="0"/>
          </a:p>
          <a:p>
            <a:r>
              <a:rPr lang="fr-FR" dirty="0" smtClean="0"/>
              <a:t>Restrictions:</a:t>
            </a:r>
          </a:p>
          <a:p>
            <a:pPr lvl="1"/>
            <a:r>
              <a:rPr lang="fr-FR" dirty="0" err="1" smtClean="0"/>
              <a:t>Causally</a:t>
            </a:r>
            <a:r>
              <a:rPr lang="fr-FR" dirty="0" smtClean="0"/>
              <a:t> </a:t>
            </a:r>
            <a:r>
              <a:rPr lang="fr-FR" dirty="0" err="1" smtClean="0"/>
              <a:t>ordered</a:t>
            </a:r>
            <a:r>
              <a:rPr lang="fr-FR" dirty="0" smtClean="0"/>
              <a:t> communications; in ASP,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sending</a:t>
            </a:r>
            <a:r>
              <a:rPr lang="fr-FR" dirty="0" smtClean="0"/>
              <a:t> = rendez-vous</a:t>
            </a:r>
            <a:endParaRPr lang="fr-FR" dirty="0"/>
          </a:p>
          <a:p>
            <a:pPr lvl="1"/>
            <a:r>
              <a:rPr lang="fr-FR" dirty="0" err="1" smtClean="0"/>
              <a:t>Requests</a:t>
            </a:r>
            <a:r>
              <a:rPr lang="fr-FR" dirty="0" smtClean="0"/>
              <a:t> </a:t>
            </a:r>
            <a:r>
              <a:rPr lang="fr-FR" dirty="0" err="1" smtClean="0"/>
              <a:t>served</a:t>
            </a:r>
            <a:r>
              <a:rPr lang="fr-FR" dirty="0" smtClean="0"/>
              <a:t> in FIFO </a:t>
            </a:r>
            <a:r>
              <a:rPr lang="fr-FR" dirty="0" err="1" smtClean="0"/>
              <a:t>order</a:t>
            </a:r>
            <a:r>
              <a:rPr lang="fr-FR" dirty="0" smtClean="0"/>
              <a:t> in ASP (</a:t>
            </a:r>
            <a:r>
              <a:rPr lang="fr-FR" dirty="0" err="1" smtClean="0"/>
              <a:t>also</a:t>
            </a:r>
            <a:r>
              <a:rPr lang="fr-FR" dirty="0" smtClean="0"/>
              <a:t> in Java </a:t>
            </a:r>
            <a:r>
              <a:rPr lang="fr-FR" dirty="0" err="1" smtClean="0"/>
              <a:t>backend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1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ASP/</a:t>
            </a:r>
            <a:r>
              <a:rPr lang="fr-FR" dirty="0" err="1" smtClean="0"/>
              <a:t>ProActive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en-GB" dirty="0"/>
              <a:t>Asynchronous method calls ; request queue </a:t>
            </a:r>
          </a:p>
          <a:p>
            <a:r>
              <a:rPr lang="en-GB" dirty="0"/>
              <a:t>With implicit transparent futures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7" name="AutoShape 14"/>
          <p:cNvCxnSpPr>
            <a:cxnSpLocks noChangeShapeType="1"/>
            <a:stCxn id="12" idx="0"/>
            <a:endCxn id="13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13" idx="7"/>
            <a:endCxn id="22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11" idx="0"/>
            <a:endCxn id="22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" name="AutoShape 21"/>
          <p:cNvCxnSpPr>
            <a:cxnSpLocks noChangeShapeType="1"/>
            <a:stCxn id="22" idx="6"/>
            <a:endCxn id="23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9" name="AutoShape 26"/>
            <p:cNvCxnSpPr>
              <a:cxnSpLocks noChangeShapeType="1"/>
              <a:stCxn id="27" idx="0"/>
              <a:endCxn id="28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0" name="AutoShape 27"/>
            <p:cNvCxnSpPr>
              <a:cxnSpLocks noChangeShapeType="1"/>
              <a:stCxn id="28" idx="7"/>
              <a:endCxn id="33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1" name="AutoShape 28"/>
            <p:cNvCxnSpPr>
              <a:cxnSpLocks noChangeShapeType="1"/>
              <a:stCxn id="26" idx="0"/>
              <a:endCxn id="33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2" name="AutoShape 29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8" name="AutoShape 35"/>
            <p:cNvCxnSpPr>
              <a:cxnSpLocks noChangeShapeType="1"/>
              <a:stCxn id="36" idx="0"/>
              <a:endCxn id="3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39" name="AutoShape 36"/>
            <p:cNvCxnSpPr>
              <a:cxnSpLocks noChangeShapeType="1"/>
              <a:stCxn id="37" idx="7"/>
              <a:endCxn id="4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0" name="AutoShape 37"/>
            <p:cNvCxnSpPr>
              <a:cxnSpLocks noChangeShapeType="1"/>
              <a:stCxn id="35" idx="0"/>
              <a:endCxn id="4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1" name="AutoShape 38"/>
            <p:cNvCxnSpPr>
              <a:cxnSpLocks noChangeShapeType="1"/>
              <a:stCxn id="36" idx="7"/>
              <a:endCxn id="3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44"/>
            <p:cNvCxnSpPr>
              <a:cxnSpLocks noChangeShapeType="1"/>
              <a:stCxn id="45" idx="0"/>
              <a:endCxn id="4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8" name="AutoShape 45"/>
            <p:cNvCxnSpPr>
              <a:cxnSpLocks noChangeShapeType="1"/>
              <a:stCxn id="46" idx="7"/>
              <a:endCxn id="5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49" name="AutoShape 46"/>
            <p:cNvCxnSpPr>
              <a:cxnSpLocks noChangeShapeType="1"/>
              <a:stCxn id="44" idx="0"/>
              <a:endCxn id="5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0" name="AutoShape 47"/>
            <p:cNvCxnSpPr>
              <a:cxnSpLocks noChangeShapeType="1"/>
              <a:stCxn id="45" idx="7"/>
              <a:endCxn id="4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6" name="AutoShape 53"/>
            <p:cNvCxnSpPr>
              <a:cxnSpLocks noChangeShapeType="1"/>
              <a:stCxn id="54" idx="0"/>
              <a:endCxn id="5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7" name="AutoShape 54"/>
            <p:cNvCxnSpPr>
              <a:cxnSpLocks noChangeShapeType="1"/>
              <a:stCxn id="55" idx="7"/>
              <a:endCxn id="6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8" name="AutoShape 55"/>
            <p:cNvCxnSpPr>
              <a:cxnSpLocks noChangeShapeType="1"/>
              <a:stCxn id="53" idx="0"/>
              <a:endCxn id="6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cxnSp>
          <p:nvCxnSpPr>
            <p:cNvPr id="59" name="AutoShape 56"/>
            <p:cNvCxnSpPr>
              <a:cxnSpLocks noChangeShapeType="1"/>
              <a:stCxn id="54" idx="7"/>
              <a:endCxn id="5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</p:cxn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6" name="AutoShape 63"/>
            <p:cNvCxnSpPr>
              <a:cxnSpLocks noChangeShapeType="1"/>
              <a:stCxn id="64" idx="0"/>
              <a:endCxn id="65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7" name="AutoShape 64"/>
            <p:cNvCxnSpPr>
              <a:cxnSpLocks noChangeShapeType="1"/>
              <a:stCxn id="65" idx="7"/>
              <a:endCxn id="70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8" name="AutoShape 65"/>
            <p:cNvCxnSpPr>
              <a:cxnSpLocks noChangeShapeType="1"/>
              <a:stCxn id="63" idx="0"/>
              <a:endCxn id="70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9" name="AutoShape 66"/>
            <p:cNvCxnSpPr>
              <a:cxnSpLocks noChangeShapeType="1"/>
              <a:stCxn id="64" idx="7"/>
              <a:endCxn id="63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1" name="AutoShape 68"/>
            <p:cNvCxnSpPr>
              <a:cxnSpLocks noChangeShapeType="1"/>
              <a:stCxn id="61" idx="0"/>
              <a:endCxn id="64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2" name="AutoShape 69"/>
            <p:cNvCxnSpPr>
              <a:cxnSpLocks noChangeShapeType="1"/>
              <a:stCxn id="70" idx="6"/>
              <a:endCxn id="23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result</a:t>
            </a:r>
            <a:r>
              <a:rPr lang="fr-FR" sz="1400" b="1" dirty="0" smtClean="0">
                <a:solidFill>
                  <a:srgbClr val="000000"/>
                </a:solidFill>
              </a:rPr>
              <a:t>=</a:t>
            </a:r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>
                <a:solidFill>
                  <a:srgbClr val="000000"/>
                </a:solidFill>
              </a:rPr>
              <a:t>(b)</a:t>
            </a:r>
          </a:p>
        </p:txBody>
      </p:sp>
      <p:cxnSp>
        <p:nvCxnSpPr>
          <p:cNvPr id="77" name="AutoShape 74"/>
          <p:cNvCxnSpPr>
            <a:cxnSpLocks noChangeShapeType="1"/>
            <a:stCxn id="75" idx="6"/>
            <a:endCxn id="12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75" idx="0"/>
            <a:endCxn id="23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0" name="AutoShape 79"/>
          <p:cNvCxnSpPr>
            <a:cxnSpLocks noChangeShapeType="1"/>
            <a:stCxn id="79" idx="0"/>
            <a:endCxn id="12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7" name="Rectangle à coins arrondis 96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  <p:sp>
        <p:nvSpPr>
          <p:cNvPr id="87" name="Rectangle 86"/>
          <p:cNvSpPr/>
          <p:nvPr/>
        </p:nvSpPr>
        <p:spPr>
          <a:xfrm>
            <a:off x="584558" y="6399390"/>
            <a:ext cx="7031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400" dirty="0" err="1" smtClean="0">
                <a:solidFill>
                  <a:schemeClr val="tx2"/>
                </a:solidFill>
              </a:rPr>
              <a:t>Caromel</a:t>
            </a:r>
            <a:r>
              <a:rPr kumimoji="1" lang="en-US" sz="1400" dirty="0" smtClean="0">
                <a:solidFill>
                  <a:schemeClr val="tx2"/>
                </a:solidFill>
              </a:rPr>
              <a:t>, D., </a:t>
            </a:r>
            <a:r>
              <a:rPr kumimoji="1" lang="en-US" sz="1400" dirty="0" err="1" smtClean="0">
                <a:solidFill>
                  <a:schemeClr val="tx2"/>
                </a:solidFill>
              </a:rPr>
              <a:t>Henrio</a:t>
            </a:r>
            <a:r>
              <a:rPr kumimoji="1" lang="en-US" sz="1400" dirty="0" smtClean="0">
                <a:solidFill>
                  <a:schemeClr val="tx2"/>
                </a:solidFill>
              </a:rPr>
              <a:t>, L.: A Theory of Distributed Object. Springer-</a:t>
            </a:r>
            <a:r>
              <a:rPr kumimoji="1" lang="en-US" sz="1400" dirty="0" err="1" smtClean="0">
                <a:solidFill>
                  <a:schemeClr val="tx2"/>
                </a:solidFill>
              </a:rPr>
              <a:t>Verlag</a:t>
            </a:r>
            <a:r>
              <a:rPr kumimoji="1" lang="en-US" sz="1400" dirty="0" smtClean="0">
                <a:solidFill>
                  <a:schemeClr val="tx2"/>
                </a:solidFill>
              </a:rPr>
              <a:t> (2005)</a:t>
            </a:r>
            <a:endParaRPr kumimoji="1" lang="en-GB" sz="1400" dirty="0" smtClean="0">
              <a:solidFill>
                <a:schemeClr val="tx2"/>
              </a:solidFill>
            </a:endParaRPr>
          </a:p>
        </p:txBody>
      </p:sp>
      <p:sp>
        <p:nvSpPr>
          <p:cNvPr id="83" name="Espace réservé du numéro de diapositive 8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46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– A </a:t>
            </a:r>
            <a:r>
              <a:rPr lang="fr-FR" dirty="0" err="1"/>
              <a:t>F</a:t>
            </a:r>
            <a:r>
              <a:rPr lang="fr-FR" dirty="0" err="1" smtClean="0"/>
              <a:t>ully</a:t>
            </a:r>
            <a:r>
              <a:rPr lang="fr-FR" dirty="0" smtClean="0"/>
              <a:t> </a:t>
            </a:r>
            <a:r>
              <a:rPr lang="fr-FR" dirty="0" err="1"/>
              <a:t>W</a:t>
            </a:r>
            <a:r>
              <a:rPr lang="fr-FR" dirty="0" err="1" smtClean="0"/>
              <a:t>orking</a:t>
            </a:r>
            <a:r>
              <a:rPr lang="fr-FR" dirty="0" smtClean="0"/>
              <a:t> </a:t>
            </a:r>
            <a:r>
              <a:rPr lang="fr-FR" dirty="0" err="1"/>
              <a:t>T</a:t>
            </a:r>
            <a:r>
              <a:rPr lang="fr-FR" dirty="0" err="1" smtClean="0"/>
              <a:t>ool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4423" y="1693862"/>
            <a:ext cx="8029577" cy="3973513"/>
          </a:xfrm>
        </p:spPr>
        <p:txBody>
          <a:bodyPr>
            <a:normAutofit/>
          </a:bodyPr>
          <a:lstStyle/>
          <a:p>
            <a:r>
              <a:rPr lang="fr-FR" dirty="0" smtClean="0"/>
              <a:t>Translation of </a:t>
            </a:r>
            <a:r>
              <a:rPr lang="fr-FR" i="1" dirty="0" err="1" smtClean="0"/>
              <a:t>await</a:t>
            </a:r>
            <a:r>
              <a:rPr lang="fr-FR" dirty="0" smtClean="0"/>
              <a:t> on conditions</a:t>
            </a:r>
          </a:p>
          <a:p>
            <a:pPr lvl="1"/>
            <a:endParaRPr lang="fr-FR" dirty="0" smtClean="0"/>
          </a:p>
          <a:p>
            <a:pPr lvl="1"/>
            <a:endParaRPr lang="fr-FR" sz="1600" dirty="0" smtClean="0"/>
          </a:p>
          <a:p>
            <a:pPr lvl="1"/>
            <a:endParaRPr lang="fr-FR" sz="1600" dirty="0" smtClean="0"/>
          </a:p>
          <a:p>
            <a:r>
              <a:rPr lang="fr-FR" dirty="0" err="1" smtClean="0"/>
              <a:t>Automated</a:t>
            </a:r>
            <a:r>
              <a:rPr lang="fr-FR" dirty="0" smtClean="0"/>
              <a:t> </a:t>
            </a:r>
            <a:r>
              <a:rPr lang="fr-FR" dirty="0"/>
              <a:t>compilation &amp; </a:t>
            </a:r>
            <a:r>
              <a:rPr lang="fr-FR" dirty="0" err="1" smtClean="0"/>
              <a:t>deployment</a:t>
            </a:r>
            <a:r>
              <a:rPr lang="fr-FR" dirty="0" smtClean="0"/>
              <a:t> of ABS programs</a:t>
            </a:r>
          </a:p>
          <a:p>
            <a:r>
              <a:rPr lang="fr-FR" dirty="0" err="1" smtClean="0"/>
              <a:t>Significant</a:t>
            </a:r>
            <a:r>
              <a:rPr lang="fr-FR" dirty="0" smtClean="0"/>
              <a:t> </a:t>
            </a:r>
            <a:r>
              <a:rPr lang="fr-FR" dirty="0" err="1" smtClean="0"/>
              <a:t>speedup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local programs</a:t>
            </a:r>
          </a:p>
          <a:p>
            <a:r>
              <a:rPr lang="fr-FR" dirty="0" smtClean="0"/>
              <a:t>Partial proof of </a:t>
            </a:r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929216" y="2173791"/>
            <a:ext cx="368071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latin typeface="Andale Mono"/>
                <a:cs typeface="Andale Mono"/>
              </a:rPr>
              <a:t>a</a:t>
            </a:r>
            <a:r>
              <a:rPr lang="fr-FR" sz="1400" b="1" dirty="0" err="1" smtClean="0">
                <a:latin typeface="Andale Mono"/>
                <a:cs typeface="Andale Mono"/>
              </a:rPr>
              <a:t>wait</a:t>
            </a:r>
            <a:r>
              <a:rPr lang="fr-FR" sz="1400" b="1" dirty="0" smtClean="0">
                <a:latin typeface="Andale Mono"/>
                <a:cs typeface="Andale Mono"/>
              </a:rPr>
              <a:t> a == </a:t>
            </a:r>
            <a:r>
              <a:rPr lang="fr-FR" sz="1400" b="1" dirty="0" err="1" smtClean="0">
                <a:latin typeface="Andale Mono"/>
                <a:cs typeface="Andale Mono"/>
              </a:rPr>
              <a:t>True</a:t>
            </a:r>
            <a:r>
              <a:rPr lang="fr-FR" sz="1400" b="1" dirty="0" smtClean="0">
                <a:latin typeface="Andale Mono"/>
                <a:cs typeface="Andale Mono"/>
              </a:rPr>
              <a:t> &amp;&amp; b == False?;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931333" y="2671403"/>
            <a:ext cx="79824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solidFill>
              <a:schemeClr val="tx1">
                <a:lumMod val="75000"/>
                <a:lumOff val="25000"/>
              </a:schemeClr>
            </a:solidFill>
            <a:rou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ndale Mono"/>
                <a:cs typeface="Andale Mono"/>
              </a:rPr>
              <a:t>@Group(</a:t>
            </a:r>
            <a:r>
              <a:rPr lang="fr-FR" sz="1400" b="1" dirty="0" err="1" smtClean="0">
                <a:latin typeface="Andale Mono"/>
                <a:cs typeface="Andale Mono"/>
              </a:rPr>
              <a:t>name</a:t>
            </a:r>
            <a:r>
              <a:rPr lang="fr-FR" sz="1400" b="1" dirty="0" smtClean="0">
                <a:latin typeface="Andale Mono"/>
                <a:cs typeface="Andale Mono"/>
              </a:rPr>
              <a:t>="</a:t>
            </a:r>
            <a:r>
              <a:rPr lang="fr-FR" sz="1400" b="1" dirty="0" err="1" smtClean="0">
                <a:latin typeface="Andale Mono"/>
                <a:cs typeface="Andale Mono"/>
              </a:rPr>
              <a:t>waiting</a:t>
            </a:r>
            <a:r>
              <a:rPr lang="fr-FR" sz="1400" b="1" dirty="0" smtClean="0">
                <a:latin typeface="Andale Mono"/>
                <a:cs typeface="Andale Mono"/>
              </a:rPr>
              <a:t>", </a:t>
            </a:r>
            <a:r>
              <a:rPr lang="fr-FR" sz="1400" b="1" dirty="0" err="1" smtClean="0">
                <a:latin typeface="Andale Mono"/>
                <a:cs typeface="Andale Mono"/>
              </a:rPr>
              <a:t>selfCompatible</a:t>
            </a:r>
            <a:r>
              <a:rPr lang="fr-FR" sz="1400" b="1" dirty="0" smtClean="0">
                <a:latin typeface="Andale Mono"/>
                <a:cs typeface="Andale Mono"/>
              </a:rPr>
              <a:t>=</a:t>
            </a:r>
            <a:r>
              <a:rPr lang="fr-FR" sz="1400" b="1" dirty="0" err="1" smtClean="0">
                <a:latin typeface="Andale Mono"/>
                <a:cs typeface="Andale Mono"/>
              </a:rPr>
              <a:t>true</a:t>
            </a:r>
            <a:r>
              <a:rPr lang="fr-FR" sz="1400" b="1" dirty="0" smtClean="0">
                <a:latin typeface="Andale Mono"/>
                <a:cs typeface="Andale Mono"/>
              </a:rPr>
              <a:t>, </a:t>
            </a:r>
            <a:r>
              <a:rPr lang="fr-FR" sz="14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minThreads</a:t>
            </a:r>
            <a:r>
              <a:rPr lang="fr-FR" sz="1400" b="1" dirty="0" smtClean="0">
                <a:latin typeface="Andale Mono"/>
                <a:cs typeface="Andale Mono"/>
              </a:rPr>
              <a:t>=50, </a:t>
            </a:r>
            <a:r>
              <a:rPr lang="fr-FR" sz="1400" b="1" dirty="0" err="1" smtClean="0">
                <a:solidFill>
                  <a:srgbClr val="FF0000"/>
                </a:solidFill>
                <a:latin typeface="Andale Mono"/>
                <a:cs typeface="Andale Mono"/>
              </a:rPr>
              <a:t>maxThreads</a:t>
            </a:r>
            <a:r>
              <a:rPr lang="fr-FR" sz="1400" b="1" dirty="0" smtClean="0">
                <a:latin typeface="Andale Mono"/>
                <a:cs typeface="Andale Mono"/>
              </a:rPr>
              <a:t>=50)</a:t>
            </a:r>
            <a:endParaRPr lang="en-US" sz="1400" dirty="0" smtClean="0">
              <a:latin typeface="Andale Mono"/>
              <a:cs typeface="Andale Mono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001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439738" y="1130300"/>
            <a:ext cx="8247062" cy="4572000"/>
          </a:xfrm>
          <a:extLst/>
        </p:spPr>
        <p:txBody>
          <a:bodyPr/>
          <a:lstStyle/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Active Object </a:t>
            </a:r>
            <a:r>
              <a:rPr lang="fr-FR" dirty="0" err="1" smtClean="0">
                <a:latin typeface="Arial Black"/>
                <a:cs typeface="Arial Black"/>
              </a:rPr>
              <a:t>Programming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models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r>
              <a:rPr lang="fr-FR" dirty="0" smtClean="0">
                <a:latin typeface="Arial Black"/>
                <a:cs typeface="Arial Black"/>
              </a:rPr>
              <a:t>: </a:t>
            </a:r>
            <a:r>
              <a:rPr lang="fr-FR" dirty="0" err="1" smtClean="0">
                <a:latin typeface="Arial Black"/>
                <a:cs typeface="Arial Black"/>
              </a:rPr>
              <a:t>Principles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err="1" smtClean="0">
                <a:latin typeface="Arial Black"/>
                <a:cs typeface="Arial Black"/>
              </a:rPr>
              <a:t>Scheduling</a:t>
            </a:r>
            <a:r>
              <a:rPr lang="fr-FR" dirty="0" smtClean="0">
                <a:latin typeface="Arial Black"/>
                <a:cs typeface="Arial Black"/>
              </a:rPr>
              <a:t> in Multi-active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 </a:t>
            </a:r>
            <a:r>
              <a:rPr lang="fr-FR" dirty="0" err="1" smtClean="0">
                <a:latin typeface="Arial Black"/>
                <a:cs typeface="Arial Black"/>
              </a:rPr>
              <a:t>ProActive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backend</a:t>
            </a:r>
            <a:r>
              <a:rPr lang="fr-FR" dirty="0" smtClean="0">
                <a:latin typeface="Arial Black"/>
                <a:cs typeface="Arial Black"/>
              </a:rPr>
              <a:t> for ABS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Conclusion </a:t>
            </a:r>
            <a:r>
              <a:rPr lang="fr-FR" dirty="0">
                <a:latin typeface="Arial Black"/>
                <a:cs typeface="Arial Black"/>
              </a:rPr>
              <a:t>and Future Works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439738" y="5664200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902802" y="5702300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358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(1/2): a new programming model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3865" y="1206500"/>
            <a:ext cx="8726135" cy="4572000"/>
          </a:xfrm>
        </p:spPr>
        <p:txBody>
          <a:bodyPr/>
          <a:lstStyle/>
          <a:p>
            <a:r>
              <a:rPr lang="en-US" dirty="0" smtClean="0"/>
              <a:t>Active object model</a:t>
            </a:r>
          </a:p>
          <a:p>
            <a:pPr lvl="1"/>
            <a:r>
              <a:rPr lang="en-US" dirty="0" smtClean="0"/>
              <a:t>Easy to program</a:t>
            </a:r>
          </a:p>
          <a:p>
            <a:pPr lvl="1"/>
            <a:r>
              <a:rPr lang="en-US" dirty="0" smtClean="0"/>
              <a:t>Support for distribution</a:t>
            </a:r>
          </a:p>
          <a:p>
            <a:r>
              <a:rPr lang="en-US" dirty="0" smtClean="0"/>
              <a:t>Local concurrency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e</a:t>
            </a:r>
            <a:r>
              <a:rPr lang="en-US" dirty="0" smtClean="0"/>
              <a:t>fficiency on multi-cores</a:t>
            </a:r>
          </a:p>
          <a:p>
            <a:pPr lvl="1"/>
            <a:r>
              <a:rPr lang="en-US" dirty="0" smtClean="0"/>
              <a:t>Transparent multi-threading </a:t>
            </a:r>
          </a:p>
          <a:p>
            <a:pPr lvl="1"/>
            <a:r>
              <a:rPr lang="en-US" dirty="0" smtClean="0"/>
              <a:t>Simple annotations</a:t>
            </a:r>
            <a:endParaRPr lang="hu-HU" dirty="0"/>
          </a:p>
        </p:txBody>
      </p:sp>
      <p:sp>
        <p:nvSpPr>
          <p:cNvPr id="5" name="Rectangle 4"/>
          <p:cNvSpPr/>
          <p:nvPr/>
        </p:nvSpPr>
        <p:spPr>
          <a:xfrm>
            <a:off x="290287" y="4643617"/>
            <a:ext cx="8599713" cy="1456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 programming model for locally concurrent and globally distributed objects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390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ce réservé du contenu 2"/>
          <p:cNvSpPr>
            <a:spLocks noGrp="1"/>
          </p:cNvSpPr>
          <p:nvPr>
            <p:ph idx="1"/>
          </p:nvPr>
        </p:nvSpPr>
        <p:spPr>
          <a:xfrm>
            <a:off x="101600" y="1066800"/>
            <a:ext cx="8890000" cy="5181600"/>
          </a:xfrm>
        </p:spPr>
        <p:txBody>
          <a:bodyPr/>
          <a:lstStyle/>
          <a:p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Implemented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multi-active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above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ProActive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Case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studies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, benchmarks: NAS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, CAN, GCM components, ABS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backend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Specified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SOS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semantics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proved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«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 maximal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 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»</a:t>
            </a: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Correctness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of ABS translation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Next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steps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Prove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stronger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properties</a:t>
            </a:r>
            <a:r>
              <a:rPr lang="fr-FR" dirty="0" smtClean="0">
                <a:latin typeface="Arial" charset="0"/>
                <a:ea typeface="ＭＳ Ｐゴシック" charset="0"/>
              </a:rPr>
              <a:t>, </a:t>
            </a:r>
            <a:r>
              <a:rPr lang="fr-FR" dirty="0" err="1" smtClean="0">
                <a:latin typeface="Arial" charset="0"/>
                <a:ea typeface="ＭＳ Ｐゴシック" charset="0"/>
              </a:rPr>
              <a:t>mechanised</a:t>
            </a:r>
            <a:r>
              <a:rPr lang="fr-FR" dirty="0" smtClean="0">
                <a:latin typeface="Arial" charset="0"/>
                <a:ea typeface="ＭＳ Ｐゴシック" charset="0"/>
              </a:rPr>
              <a:t> formalisation</a:t>
            </a: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Find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deadlocks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using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behavioural</a:t>
            </a:r>
            <a:r>
              <a:rPr lang="fr-FR" dirty="0" smtClean="0">
                <a:latin typeface="Arial" charset="0"/>
                <a:ea typeface="ＭＳ Ｐゴシック" charset="0"/>
              </a:rPr>
              <a:t> types (</a:t>
            </a:r>
            <a:r>
              <a:rPr lang="fr-FR" dirty="0" err="1" smtClean="0">
                <a:latin typeface="Arial" charset="0"/>
                <a:ea typeface="ＭＳ Ｐゴシック" charset="0"/>
              </a:rPr>
              <a:t>ongoing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PhD</a:t>
            </a:r>
            <a:r>
              <a:rPr lang="fr-FR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/>
            <a:r>
              <a:rPr lang="fr-FR" dirty="0" smtClean="0">
                <a:latin typeface="Arial" charset="0"/>
                <a:ea typeface="ＭＳ Ｐゴシック" charset="0"/>
              </a:rPr>
              <a:t>Design </a:t>
            </a:r>
            <a:r>
              <a:rPr lang="fr-FR" dirty="0" smtClean="0">
                <a:latin typeface="Arial" charset="0"/>
                <a:ea typeface="ＭＳ Ｐゴシック" charset="0"/>
              </a:rPr>
              <a:t>a </a:t>
            </a:r>
            <a:r>
              <a:rPr lang="fr-FR" dirty="0" err="1" smtClean="0">
                <a:latin typeface="Arial" charset="0"/>
                <a:ea typeface="ＭＳ Ｐゴシック" charset="0"/>
              </a:rPr>
              <a:t>recovery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protocol</a:t>
            </a:r>
            <a:r>
              <a:rPr lang="fr-FR" dirty="0" smtClean="0">
                <a:latin typeface="Arial" charset="0"/>
                <a:ea typeface="ＭＳ Ｐゴシック" charset="0"/>
              </a:rPr>
              <a:t> for MAO</a:t>
            </a: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Provide</a:t>
            </a:r>
            <a:r>
              <a:rPr lang="fr-FR" dirty="0" smtClean="0">
                <a:latin typeface="Arial" charset="0"/>
                <a:ea typeface="ＭＳ Ｐゴシック" charset="0"/>
              </a:rPr>
              <a:t> a debugger for MAO (</a:t>
            </a:r>
            <a:r>
              <a:rPr lang="fr-FR" dirty="0" err="1" smtClean="0">
                <a:latin typeface="Arial" charset="0"/>
                <a:ea typeface="ＭＳ Ｐゴシック" charset="0"/>
              </a:rPr>
              <a:t>forthcoming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internship</a:t>
            </a:r>
            <a:r>
              <a:rPr lang="fr-FR" dirty="0" smtClean="0">
                <a:latin typeface="Arial" charset="0"/>
                <a:ea typeface="ＭＳ Ｐゴシック" charset="0"/>
              </a:rPr>
              <a:t>)</a:t>
            </a:r>
          </a:p>
          <a:p>
            <a:pPr lvl="1"/>
            <a:endParaRPr lang="fr-FR" dirty="0">
              <a:latin typeface="Arial" charset="0"/>
              <a:ea typeface="ＭＳ Ｐゴシック" charset="0"/>
            </a:endParaRPr>
          </a:p>
        </p:txBody>
      </p:sp>
      <p:sp>
        <p:nvSpPr>
          <p:cNvPr id="6041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(2/</a:t>
            </a:r>
            <a:r>
              <a:rPr lang="en-US" dirty="0"/>
              <a:t>2):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Results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Status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53</a:t>
            </a:fld>
            <a:endParaRPr lang="fr-F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Questions?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2997200"/>
            <a:ext cx="8247062" cy="4572000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Related</a:t>
            </a:r>
            <a:r>
              <a:rPr lang="fr-FR" dirty="0" smtClean="0"/>
              <a:t> publications:</a:t>
            </a:r>
          </a:p>
          <a:p>
            <a:pPr marL="0" indent="0">
              <a:buNone/>
            </a:pP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Multi-</a:t>
            </a:r>
            <a:r>
              <a:rPr lang="fr-FR" dirty="0" err="1"/>
              <a:t>threaded</a:t>
            </a:r>
            <a:r>
              <a:rPr lang="fr-FR" dirty="0"/>
              <a:t> Active </a:t>
            </a:r>
            <a:r>
              <a:rPr lang="fr-FR" dirty="0" err="1" smtClean="0"/>
              <a:t>Objects</a:t>
            </a:r>
            <a:r>
              <a:rPr lang="fr-FR" dirty="0" smtClean="0"/>
              <a:t>. Ludovic </a:t>
            </a:r>
            <a:r>
              <a:rPr lang="fr-FR" dirty="0"/>
              <a:t>Henrio, Fabrice Huet, and </a:t>
            </a:r>
            <a:r>
              <a:rPr lang="fr-FR" dirty="0" err="1"/>
              <a:t>Zsolt</a:t>
            </a:r>
            <a:r>
              <a:rPr lang="fr-FR" dirty="0"/>
              <a:t> </a:t>
            </a:r>
            <a:r>
              <a:rPr lang="fr-FR" dirty="0" err="1"/>
              <a:t>István</a:t>
            </a:r>
            <a:r>
              <a:rPr lang="fr-FR" dirty="0"/>
              <a:t> - In COORDINATION </a:t>
            </a:r>
            <a:r>
              <a:rPr lang="fr-FR" dirty="0" smtClean="0"/>
              <a:t>2013.</a:t>
            </a:r>
            <a:r>
              <a:rPr lang="fr-FR" dirty="0"/>
              <a:t/>
            </a:r>
            <a:br>
              <a:rPr lang="fr-FR" dirty="0"/>
            </a:b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Declarative</a:t>
            </a:r>
            <a:r>
              <a:rPr lang="fr-FR" dirty="0" smtClean="0"/>
              <a:t> </a:t>
            </a:r>
            <a:r>
              <a:rPr lang="fr-FR" dirty="0" err="1"/>
              <a:t>Scheduling</a:t>
            </a:r>
            <a:r>
              <a:rPr lang="fr-FR" dirty="0"/>
              <a:t> for Active </a:t>
            </a:r>
            <a:r>
              <a:rPr lang="fr-FR" dirty="0" err="1"/>
              <a:t>Objects</a:t>
            </a:r>
            <a:r>
              <a:rPr lang="fr-FR" dirty="0"/>
              <a:t> </a:t>
            </a:r>
            <a:r>
              <a:rPr lang="fr-FR" dirty="0" err="1" smtClean="0"/>
              <a:t>paper</a:t>
            </a:r>
            <a:r>
              <a:rPr lang="fr-FR" dirty="0" smtClean="0"/>
              <a:t>. Ludovic </a:t>
            </a:r>
            <a:r>
              <a:rPr lang="fr-FR" dirty="0"/>
              <a:t>Henrio and Justine </a:t>
            </a:r>
            <a:r>
              <a:rPr lang="fr-FR" dirty="0" smtClean="0"/>
              <a:t>Rochas - SAC 2014.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9129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ASP/</a:t>
            </a:r>
            <a:r>
              <a:rPr lang="fr-FR" dirty="0" err="1"/>
              <a:t>ProActive</a:t>
            </a:r>
            <a:r>
              <a:rPr lang="fr-FR" dirty="0"/>
              <a:t>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en-GB" dirty="0"/>
              <a:t>Asynchronous method calls ; request queue </a:t>
            </a:r>
          </a:p>
          <a:p>
            <a:r>
              <a:rPr lang="en-GB" dirty="0"/>
              <a:t>With implicit transparent futures</a:t>
            </a:r>
          </a:p>
          <a:p>
            <a:endParaRPr lang="fr-FR" dirty="0"/>
          </a:p>
        </p:txBody>
      </p:sp>
      <p:sp>
        <p:nvSpPr>
          <p:cNvPr id="225" name="Text Box 49"/>
          <p:cNvSpPr txBox="1">
            <a:spLocks noChangeArrowheads="1"/>
          </p:cNvSpPr>
          <p:nvPr/>
        </p:nvSpPr>
        <p:spPr bwMode="auto">
          <a:xfrm>
            <a:off x="6303966" y="6375400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result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=</a:t>
            </a: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beta.foo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(b)</a:t>
            </a:r>
          </a:p>
        </p:txBody>
      </p:sp>
      <p:sp>
        <p:nvSpPr>
          <p:cNvPr id="230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1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5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6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7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9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0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1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2" name="AutoShape 14"/>
          <p:cNvCxnSpPr>
            <a:cxnSpLocks noChangeShapeType="1"/>
            <a:stCxn id="237" idx="0"/>
            <a:endCxn id="238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15"/>
          <p:cNvCxnSpPr>
            <a:cxnSpLocks noChangeShapeType="1"/>
            <a:stCxn id="238" idx="7"/>
            <a:endCxn id="247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6"/>
          <p:cNvCxnSpPr>
            <a:cxnSpLocks noChangeShapeType="1"/>
            <a:stCxn id="236" idx="0"/>
            <a:endCxn id="247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AutoShape 17"/>
          <p:cNvCxnSpPr>
            <a:cxnSpLocks noChangeShapeType="1"/>
            <a:stCxn id="237" idx="7"/>
            <a:endCxn id="236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9" name="AutoShape 21"/>
          <p:cNvCxnSpPr>
            <a:cxnSpLocks noChangeShapeType="1"/>
            <a:stCxn id="247" idx="6"/>
            <a:endCxn id="248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260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261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2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3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4" name="AutoShape 63"/>
            <p:cNvCxnSpPr>
              <a:cxnSpLocks noChangeShapeType="1"/>
              <a:stCxn id="262" idx="0"/>
              <a:endCxn id="263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5" name="AutoShape 64"/>
            <p:cNvCxnSpPr>
              <a:cxnSpLocks noChangeShapeType="1"/>
              <a:stCxn id="263" idx="7"/>
              <a:endCxn id="268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6" name="AutoShape 65"/>
            <p:cNvCxnSpPr>
              <a:cxnSpLocks noChangeShapeType="1"/>
              <a:stCxn id="261" idx="0"/>
              <a:endCxn id="268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7" name="AutoShape 66"/>
            <p:cNvCxnSpPr>
              <a:cxnSpLocks noChangeShapeType="1"/>
              <a:stCxn id="262" idx="7"/>
              <a:endCxn id="261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268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9" name="AutoShape 68"/>
            <p:cNvCxnSpPr>
              <a:cxnSpLocks noChangeShapeType="1"/>
              <a:stCxn id="259" idx="0"/>
              <a:endCxn id="262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70" name="AutoShape 69"/>
            <p:cNvCxnSpPr>
              <a:cxnSpLocks noChangeShapeType="1"/>
              <a:stCxn id="268" idx="6"/>
              <a:endCxn id="248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271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272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3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 smtClean="0">
                <a:solidFill>
                  <a:srgbClr val="000000"/>
                </a:solidFill>
              </a:rPr>
              <a:t>(b)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274" name="AutoShape 74"/>
          <p:cNvCxnSpPr>
            <a:cxnSpLocks noChangeShapeType="1"/>
            <a:stCxn id="272" idx="6"/>
            <a:endCxn id="237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77" name="AutoShape 79"/>
          <p:cNvCxnSpPr>
            <a:cxnSpLocks noChangeShapeType="1"/>
            <a:stCxn id="276" idx="0"/>
            <a:endCxn id="237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279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17" name="Group 39"/>
          <p:cNvGrpSpPr>
            <a:grpSpLocks/>
          </p:cNvGrpSpPr>
          <p:nvPr/>
        </p:nvGrpSpPr>
        <p:grpSpPr bwMode="auto">
          <a:xfrm>
            <a:off x="1346200" y="4352925"/>
            <a:ext cx="2146188875" cy="1600200"/>
            <a:chOff x="816" y="1824"/>
            <a:chExt cx="1351930" cy="1008"/>
          </a:xfrm>
        </p:grpSpPr>
        <p:sp>
          <p:nvSpPr>
            <p:cNvPr id="218" name="AutoShape 40"/>
            <p:cNvSpPr>
              <a:spLocks noChangeArrowheads="1"/>
            </p:cNvSpPr>
            <p:nvPr/>
          </p:nvSpPr>
          <p:spPr bwMode="auto">
            <a:xfrm>
              <a:off x="816" y="2448"/>
              <a:ext cx="912" cy="14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result</a:t>
              </a:r>
              <a:endPara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AutoShape 41"/>
            <p:cNvSpPr>
              <a:spLocks noChangeArrowheads="1"/>
            </p:cNvSpPr>
            <p:nvPr/>
          </p:nvSpPr>
          <p:spPr bwMode="auto">
            <a:xfrm>
              <a:off x="864" y="1824"/>
              <a:ext cx="384" cy="286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</a:t>
              </a:r>
            </a:p>
          </p:txBody>
        </p:sp>
        <p:cxnSp>
          <p:nvCxnSpPr>
            <p:cNvPr id="220" name="AutoShape 42"/>
            <p:cNvCxnSpPr>
              <a:cxnSpLocks noChangeShapeType="1"/>
              <a:endCxn id="219" idx="2"/>
            </p:cNvCxnSpPr>
            <p:nvPr/>
          </p:nvCxnSpPr>
          <p:spPr bwMode="auto">
            <a:xfrm flipH="1" flipV="1">
              <a:off x="1056" y="2110"/>
              <a:ext cx="1351690" cy="722"/>
            </a:xfrm>
            <a:prstGeom prst="straightConnector1">
              <a:avLst/>
            </a:prstGeom>
            <a:noFill/>
            <a:ln w="9525">
              <a:solidFill>
                <a:srgbClr val="C5BCF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2" name="Freeform 4"/>
          <p:cNvSpPr>
            <a:spLocks/>
          </p:cNvSpPr>
          <p:nvPr/>
        </p:nvSpPr>
        <p:spPr bwMode="auto">
          <a:xfrm>
            <a:off x="0" y="4657725"/>
            <a:ext cx="7124704" cy="2046061"/>
          </a:xfrm>
          <a:custGeom>
            <a:avLst/>
            <a:gdLst>
              <a:gd name="T0" fmla="*/ 2147483647 w 3771"/>
              <a:gd name="T1" fmla="*/ 0 h 1414"/>
              <a:gd name="T2" fmla="*/ 2147483647 w 3771"/>
              <a:gd name="T3" fmla="*/ 2147483647 h 1414"/>
              <a:gd name="T4" fmla="*/ 2147483647 w 3771"/>
              <a:gd name="T5" fmla="*/ 2147483647 h 1414"/>
              <a:gd name="T6" fmla="*/ 2147483647 w 3771"/>
              <a:gd name="T7" fmla="*/ 2147483647 h 1414"/>
              <a:gd name="T8" fmla="*/ 2147483647 w 3771"/>
              <a:gd name="T9" fmla="*/ 2147483647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1"/>
              <a:gd name="T16" fmla="*/ 0 h 1414"/>
              <a:gd name="T17" fmla="*/ 3771 w 3771"/>
              <a:gd name="T18" fmla="*/ 1414 h 1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1" h="1414">
                <a:moveTo>
                  <a:pt x="759" y="0"/>
                </a:moveTo>
                <a:cubicBezTo>
                  <a:pt x="654" y="74"/>
                  <a:pt x="171" y="231"/>
                  <a:pt x="127" y="444"/>
                </a:cubicBezTo>
                <a:cubicBezTo>
                  <a:pt x="83" y="657"/>
                  <a:pt x="0" y="1138"/>
                  <a:pt x="495" y="1276"/>
                </a:cubicBezTo>
                <a:cubicBezTo>
                  <a:pt x="990" y="1414"/>
                  <a:pt x="2553" y="1377"/>
                  <a:pt x="3099" y="1272"/>
                </a:cubicBezTo>
                <a:cubicBezTo>
                  <a:pt x="3645" y="1167"/>
                  <a:pt x="3659" y="752"/>
                  <a:pt x="3771" y="648"/>
                </a:cubicBezTo>
              </a:path>
            </a:pathLst>
          </a:custGeom>
          <a:noFill/>
          <a:ln w="38100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cxnSp>
        <p:nvCxnSpPr>
          <p:cNvPr id="281" name="AutoShape 79"/>
          <p:cNvCxnSpPr>
            <a:cxnSpLocks noChangeShapeType="1"/>
          </p:cNvCxnSpPr>
          <p:nvPr/>
        </p:nvCxnSpPr>
        <p:spPr bwMode="auto">
          <a:xfrm flipH="1" flipV="1">
            <a:off x="1727200" y="4813300"/>
            <a:ext cx="190500" cy="596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à coins arrondis 55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013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ASP/</a:t>
            </a:r>
            <a:r>
              <a:rPr lang="fr-FR" dirty="0" err="1"/>
              <a:t>ProActive</a:t>
            </a:r>
            <a:r>
              <a:rPr lang="fr-FR" dirty="0"/>
              <a:t>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en-GB" dirty="0"/>
              <a:t>Asynchronous method calls ; request queue </a:t>
            </a:r>
          </a:p>
          <a:p>
            <a:r>
              <a:rPr lang="en-GB" dirty="0"/>
              <a:t>With implicit transparent futures</a:t>
            </a:r>
          </a:p>
          <a:p>
            <a:endParaRPr lang="fr-FR" dirty="0"/>
          </a:p>
        </p:txBody>
      </p:sp>
      <p:sp>
        <p:nvSpPr>
          <p:cNvPr id="225" name="Text Box 49"/>
          <p:cNvSpPr txBox="1">
            <a:spLocks noChangeArrowheads="1"/>
          </p:cNvSpPr>
          <p:nvPr/>
        </p:nvSpPr>
        <p:spPr bwMode="auto">
          <a:xfrm>
            <a:off x="6510188" y="6373168"/>
            <a:ext cx="2168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Result.getval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()</a:t>
            </a:r>
          </a:p>
        </p:txBody>
      </p:sp>
      <p:sp>
        <p:nvSpPr>
          <p:cNvPr id="230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1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5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6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7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9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0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1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2" name="AutoShape 14"/>
          <p:cNvCxnSpPr>
            <a:cxnSpLocks noChangeShapeType="1"/>
            <a:stCxn id="237" idx="0"/>
            <a:endCxn id="238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15"/>
          <p:cNvCxnSpPr>
            <a:cxnSpLocks noChangeShapeType="1"/>
            <a:stCxn id="238" idx="7"/>
            <a:endCxn id="247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6"/>
          <p:cNvCxnSpPr>
            <a:cxnSpLocks noChangeShapeType="1"/>
            <a:stCxn id="236" idx="0"/>
            <a:endCxn id="247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AutoShape 17"/>
          <p:cNvCxnSpPr>
            <a:cxnSpLocks noChangeShapeType="1"/>
            <a:stCxn id="237" idx="7"/>
            <a:endCxn id="236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9" name="AutoShape 21"/>
          <p:cNvCxnSpPr>
            <a:cxnSpLocks noChangeShapeType="1"/>
            <a:stCxn id="247" idx="6"/>
            <a:endCxn id="248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260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261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2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3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4" name="AutoShape 63"/>
            <p:cNvCxnSpPr>
              <a:cxnSpLocks noChangeShapeType="1"/>
              <a:stCxn id="262" idx="0"/>
              <a:endCxn id="263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5" name="AutoShape 64"/>
            <p:cNvCxnSpPr>
              <a:cxnSpLocks noChangeShapeType="1"/>
              <a:stCxn id="263" idx="7"/>
              <a:endCxn id="268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6" name="AutoShape 65"/>
            <p:cNvCxnSpPr>
              <a:cxnSpLocks noChangeShapeType="1"/>
              <a:stCxn id="261" idx="0"/>
              <a:endCxn id="268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7" name="AutoShape 66"/>
            <p:cNvCxnSpPr>
              <a:cxnSpLocks noChangeShapeType="1"/>
              <a:stCxn id="262" idx="7"/>
              <a:endCxn id="261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268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9" name="AutoShape 68"/>
            <p:cNvCxnSpPr>
              <a:cxnSpLocks noChangeShapeType="1"/>
              <a:stCxn id="259" idx="0"/>
              <a:endCxn id="262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70" name="AutoShape 69"/>
            <p:cNvCxnSpPr>
              <a:cxnSpLocks noChangeShapeType="1"/>
              <a:stCxn id="268" idx="6"/>
              <a:endCxn id="248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271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272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3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smtClean="0">
                <a:solidFill>
                  <a:srgbClr val="000000"/>
                </a:solidFill>
              </a:rPr>
              <a:t>…..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274" name="AutoShape 74"/>
          <p:cNvCxnSpPr>
            <a:cxnSpLocks noChangeShapeType="1"/>
            <a:stCxn id="272" idx="6"/>
            <a:endCxn id="237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77" name="AutoShape 79"/>
          <p:cNvCxnSpPr>
            <a:cxnSpLocks noChangeShapeType="1"/>
            <a:stCxn id="276" idx="0"/>
            <a:endCxn id="237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279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8" name="AutoShape 40"/>
          <p:cNvSpPr>
            <a:spLocks noChangeArrowheads="1"/>
          </p:cNvSpPr>
          <p:nvPr/>
        </p:nvSpPr>
        <p:spPr bwMode="auto">
          <a:xfrm>
            <a:off x="1333500" y="5334000"/>
            <a:ext cx="15875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Result.getval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</a:t>
            </a:r>
          </a:p>
        </p:txBody>
      </p:sp>
      <p:sp>
        <p:nvSpPr>
          <p:cNvPr id="219" name="AutoShape 41"/>
          <p:cNvSpPr>
            <a:spLocks noChangeArrowheads="1"/>
          </p:cNvSpPr>
          <p:nvPr/>
        </p:nvSpPr>
        <p:spPr bwMode="auto">
          <a:xfrm>
            <a:off x="1422400" y="4352925"/>
            <a:ext cx="609600" cy="454025"/>
          </a:xfrm>
          <a:prstGeom prst="diamond">
            <a:avLst/>
          </a:prstGeom>
          <a:solidFill>
            <a:srgbClr val="FFFFFF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</a:t>
            </a:r>
          </a:p>
        </p:txBody>
      </p:sp>
      <p:cxnSp>
        <p:nvCxnSpPr>
          <p:cNvPr id="220" name="AutoShape 42"/>
          <p:cNvCxnSpPr>
            <a:cxnSpLocks noChangeShapeType="1"/>
            <a:endCxn id="219" idx="2"/>
          </p:cNvCxnSpPr>
          <p:nvPr/>
        </p:nvCxnSpPr>
        <p:spPr bwMode="auto">
          <a:xfrm flipH="1" flipV="1">
            <a:off x="1727200" y="4806950"/>
            <a:ext cx="2145807875" cy="1146175"/>
          </a:xfrm>
          <a:prstGeom prst="straightConnector1">
            <a:avLst/>
          </a:prstGeom>
          <a:noFill/>
          <a:ln w="9525">
            <a:solidFill>
              <a:srgbClr val="C5BCF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2" name="Freeform 4"/>
          <p:cNvSpPr>
            <a:spLocks/>
          </p:cNvSpPr>
          <p:nvPr/>
        </p:nvSpPr>
        <p:spPr bwMode="auto">
          <a:xfrm>
            <a:off x="0" y="4657725"/>
            <a:ext cx="7124704" cy="2046061"/>
          </a:xfrm>
          <a:custGeom>
            <a:avLst/>
            <a:gdLst>
              <a:gd name="T0" fmla="*/ 2147483647 w 3771"/>
              <a:gd name="T1" fmla="*/ 0 h 1414"/>
              <a:gd name="T2" fmla="*/ 2147483647 w 3771"/>
              <a:gd name="T3" fmla="*/ 2147483647 h 1414"/>
              <a:gd name="T4" fmla="*/ 2147483647 w 3771"/>
              <a:gd name="T5" fmla="*/ 2147483647 h 1414"/>
              <a:gd name="T6" fmla="*/ 2147483647 w 3771"/>
              <a:gd name="T7" fmla="*/ 2147483647 h 1414"/>
              <a:gd name="T8" fmla="*/ 2147483647 w 3771"/>
              <a:gd name="T9" fmla="*/ 2147483647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1"/>
              <a:gd name="T16" fmla="*/ 0 h 1414"/>
              <a:gd name="T17" fmla="*/ 3771 w 3771"/>
              <a:gd name="T18" fmla="*/ 1414 h 1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1" h="1414">
                <a:moveTo>
                  <a:pt x="759" y="0"/>
                </a:moveTo>
                <a:cubicBezTo>
                  <a:pt x="654" y="74"/>
                  <a:pt x="171" y="231"/>
                  <a:pt x="127" y="444"/>
                </a:cubicBezTo>
                <a:cubicBezTo>
                  <a:pt x="83" y="657"/>
                  <a:pt x="0" y="1138"/>
                  <a:pt x="495" y="1276"/>
                </a:cubicBezTo>
                <a:cubicBezTo>
                  <a:pt x="990" y="1414"/>
                  <a:pt x="2553" y="1377"/>
                  <a:pt x="3099" y="1272"/>
                </a:cubicBezTo>
                <a:cubicBezTo>
                  <a:pt x="3645" y="1167"/>
                  <a:pt x="3659" y="752"/>
                  <a:pt x="3771" y="648"/>
                </a:cubicBezTo>
              </a:path>
            </a:pathLst>
          </a:custGeom>
          <a:noFill/>
          <a:ln w="38100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cxnSp>
        <p:nvCxnSpPr>
          <p:cNvPr id="281" name="AutoShape 79"/>
          <p:cNvCxnSpPr>
            <a:cxnSpLocks noChangeShapeType="1"/>
          </p:cNvCxnSpPr>
          <p:nvPr/>
        </p:nvCxnSpPr>
        <p:spPr bwMode="auto">
          <a:xfrm flipH="1" flipV="1">
            <a:off x="1727200" y="4813300"/>
            <a:ext cx="190500" cy="596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à coins arrondis 55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Wait</a:t>
            </a:r>
            <a:r>
              <a:rPr lang="fr-FR" dirty="0" smtClean="0"/>
              <a:t>-by-</a:t>
            </a:r>
            <a:r>
              <a:rPr lang="fr-FR" dirty="0" err="1" smtClean="0"/>
              <a:t>necessity</a:t>
            </a:r>
            <a:endParaRPr lang="fr-FR" dirty="0"/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4013200" y="6210300"/>
            <a:ext cx="106680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E00404"/>
                </a:solidFill>
              </a:rPr>
              <a:t>WBN!!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09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ASP/</a:t>
            </a:r>
            <a:r>
              <a:rPr lang="fr-FR" dirty="0" err="1"/>
              <a:t>ProActive</a:t>
            </a:r>
            <a:r>
              <a:rPr lang="fr-FR" dirty="0"/>
              <a:t>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en-GB" dirty="0"/>
              <a:t>Asynchronous method calls ; request queue </a:t>
            </a:r>
          </a:p>
          <a:p>
            <a:r>
              <a:rPr lang="en-GB" dirty="0"/>
              <a:t>With implicit transparent futures</a:t>
            </a:r>
          </a:p>
          <a:p>
            <a:endParaRPr lang="fr-FR" dirty="0"/>
          </a:p>
        </p:txBody>
      </p:sp>
      <p:sp>
        <p:nvSpPr>
          <p:cNvPr id="225" name="Text Box 49"/>
          <p:cNvSpPr txBox="1">
            <a:spLocks noChangeArrowheads="1"/>
          </p:cNvSpPr>
          <p:nvPr/>
        </p:nvSpPr>
        <p:spPr bwMode="auto">
          <a:xfrm>
            <a:off x="6510188" y="6373168"/>
            <a:ext cx="2168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Result.getval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()</a:t>
            </a:r>
          </a:p>
        </p:txBody>
      </p:sp>
      <p:sp>
        <p:nvSpPr>
          <p:cNvPr id="230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1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5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6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7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9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0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1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2" name="AutoShape 14"/>
          <p:cNvCxnSpPr>
            <a:cxnSpLocks noChangeShapeType="1"/>
            <a:stCxn id="237" idx="0"/>
            <a:endCxn id="238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15"/>
          <p:cNvCxnSpPr>
            <a:cxnSpLocks noChangeShapeType="1"/>
            <a:stCxn id="238" idx="7"/>
            <a:endCxn id="247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6"/>
          <p:cNvCxnSpPr>
            <a:cxnSpLocks noChangeShapeType="1"/>
            <a:stCxn id="236" idx="0"/>
            <a:endCxn id="247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AutoShape 17"/>
          <p:cNvCxnSpPr>
            <a:cxnSpLocks noChangeShapeType="1"/>
            <a:stCxn id="237" idx="7"/>
            <a:endCxn id="236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9" name="AutoShape 21"/>
          <p:cNvCxnSpPr>
            <a:cxnSpLocks noChangeShapeType="1"/>
            <a:stCxn id="247" idx="6"/>
            <a:endCxn id="248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 dirty="0" err="1"/>
              <a:t>foo</a:t>
            </a:r>
            <a:endParaRPr lang="fr-FR" sz="1800" b="1" dirty="0"/>
          </a:p>
        </p:txBody>
      </p:sp>
      <p:grpSp>
        <p:nvGrpSpPr>
          <p:cNvPr id="260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261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2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3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4" name="AutoShape 63"/>
            <p:cNvCxnSpPr>
              <a:cxnSpLocks noChangeShapeType="1"/>
              <a:stCxn id="262" idx="0"/>
              <a:endCxn id="263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5" name="AutoShape 64"/>
            <p:cNvCxnSpPr>
              <a:cxnSpLocks noChangeShapeType="1"/>
              <a:stCxn id="263" idx="7"/>
              <a:endCxn id="268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6" name="AutoShape 65"/>
            <p:cNvCxnSpPr>
              <a:cxnSpLocks noChangeShapeType="1"/>
              <a:stCxn id="261" idx="0"/>
              <a:endCxn id="268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7" name="AutoShape 66"/>
            <p:cNvCxnSpPr>
              <a:cxnSpLocks noChangeShapeType="1"/>
              <a:stCxn id="262" idx="7"/>
              <a:endCxn id="261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sp>
          <p:nvSpPr>
            <p:cNvPr id="268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9" name="AutoShape 68"/>
            <p:cNvCxnSpPr>
              <a:cxnSpLocks noChangeShapeType="1"/>
              <a:stCxn id="259" idx="0"/>
              <a:endCxn id="262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70" name="AutoShape 69"/>
            <p:cNvCxnSpPr>
              <a:cxnSpLocks noChangeShapeType="1"/>
              <a:stCxn id="268" idx="6"/>
              <a:endCxn id="248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271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272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3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 smtClean="0">
                <a:solidFill>
                  <a:srgbClr val="000000"/>
                </a:solidFill>
              </a:rPr>
              <a:t>(b)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274" name="AutoShape 74"/>
          <p:cNvCxnSpPr>
            <a:cxnSpLocks noChangeShapeType="1"/>
            <a:stCxn id="272" idx="6"/>
            <a:endCxn id="237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77" name="AutoShape 79"/>
          <p:cNvCxnSpPr>
            <a:cxnSpLocks noChangeShapeType="1"/>
            <a:stCxn id="276" idx="0"/>
            <a:endCxn id="237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279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17" name="Group 39"/>
          <p:cNvGrpSpPr>
            <a:grpSpLocks/>
          </p:cNvGrpSpPr>
          <p:nvPr/>
        </p:nvGrpSpPr>
        <p:grpSpPr bwMode="auto">
          <a:xfrm>
            <a:off x="1206500" y="4352925"/>
            <a:ext cx="2146328575" cy="1600200"/>
            <a:chOff x="728" y="1824"/>
            <a:chExt cx="1352018" cy="1008"/>
          </a:xfrm>
        </p:grpSpPr>
        <p:sp>
          <p:nvSpPr>
            <p:cNvPr id="218" name="AutoShape 40"/>
            <p:cNvSpPr>
              <a:spLocks noChangeArrowheads="1"/>
            </p:cNvSpPr>
            <p:nvPr/>
          </p:nvSpPr>
          <p:spPr bwMode="auto">
            <a:xfrm>
              <a:off x="728" y="2448"/>
              <a:ext cx="1000" cy="14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Result.getval</a:t>
              </a:r>
              <a:r>
                <a:rPr kumimoji="0" lang="fr-FR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()</a:t>
              </a:r>
            </a:p>
          </p:txBody>
        </p:sp>
        <p:sp>
          <p:nvSpPr>
            <p:cNvPr id="219" name="AutoShape 41"/>
            <p:cNvSpPr>
              <a:spLocks noChangeArrowheads="1"/>
            </p:cNvSpPr>
            <p:nvPr/>
          </p:nvSpPr>
          <p:spPr bwMode="auto">
            <a:xfrm>
              <a:off x="864" y="1824"/>
              <a:ext cx="384" cy="286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</a:t>
              </a:r>
            </a:p>
          </p:txBody>
        </p:sp>
        <p:cxnSp>
          <p:nvCxnSpPr>
            <p:cNvPr id="220" name="AutoShape 42"/>
            <p:cNvCxnSpPr>
              <a:cxnSpLocks noChangeShapeType="1"/>
              <a:endCxn id="219" idx="2"/>
            </p:cNvCxnSpPr>
            <p:nvPr/>
          </p:nvCxnSpPr>
          <p:spPr bwMode="auto">
            <a:xfrm flipH="1" flipV="1">
              <a:off x="1056" y="2110"/>
              <a:ext cx="1351690" cy="722"/>
            </a:xfrm>
            <a:prstGeom prst="straightConnector1">
              <a:avLst/>
            </a:prstGeom>
            <a:noFill/>
            <a:ln w="9525">
              <a:solidFill>
                <a:srgbClr val="C5BCF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2" name="Freeform 4"/>
          <p:cNvSpPr>
            <a:spLocks/>
          </p:cNvSpPr>
          <p:nvPr/>
        </p:nvSpPr>
        <p:spPr bwMode="auto">
          <a:xfrm>
            <a:off x="0" y="4657725"/>
            <a:ext cx="7124704" cy="2046061"/>
          </a:xfrm>
          <a:custGeom>
            <a:avLst/>
            <a:gdLst>
              <a:gd name="T0" fmla="*/ 2147483647 w 3771"/>
              <a:gd name="T1" fmla="*/ 0 h 1414"/>
              <a:gd name="T2" fmla="*/ 2147483647 w 3771"/>
              <a:gd name="T3" fmla="*/ 2147483647 h 1414"/>
              <a:gd name="T4" fmla="*/ 2147483647 w 3771"/>
              <a:gd name="T5" fmla="*/ 2147483647 h 1414"/>
              <a:gd name="T6" fmla="*/ 2147483647 w 3771"/>
              <a:gd name="T7" fmla="*/ 2147483647 h 1414"/>
              <a:gd name="T8" fmla="*/ 2147483647 w 3771"/>
              <a:gd name="T9" fmla="*/ 2147483647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1"/>
              <a:gd name="T16" fmla="*/ 0 h 1414"/>
              <a:gd name="T17" fmla="*/ 3771 w 3771"/>
              <a:gd name="T18" fmla="*/ 1414 h 1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1" h="1414">
                <a:moveTo>
                  <a:pt x="759" y="0"/>
                </a:moveTo>
                <a:cubicBezTo>
                  <a:pt x="654" y="74"/>
                  <a:pt x="171" y="231"/>
                  <a:pt x="127" y="444"/>
                </a:cubicBezTo>
                <a:cubicBezTo>
                  <a:pt x="83" y="657"/>
                  <a:pt x="0" y="1138"/>
                  <a:pt x="495" y="1276"/>
                </a:cubicBezTo>
                <a:cubicBezTo>
                  <a:pt x="990" y="1414"/>
                  <a:pt x="2553" y="1377"/>
                  <a:pt x="3099" y="1272"/>
                </a:cubicBezTo>
                <a:cubicBezTo>
                  <a:pt x="3645" y="1167"/>
                  <a:pt x="3659" y="752"/>
                  <a:pt x="3771" y="648"/>
                </a:cubicBezTo>
              </a:path>
            </a:pathLst>
          </a:custGeom>
          <a:noFill/>
          <a:ln w="38100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cxnSp>
        <p:nvCxnSpPr>
          <p:cNvPr id="281" name="AutoShape 79"/>
          <p:cNvCxnSpPr>
            <a:cxnSpLocks noChangeShapeType="1"/>
          </p:cNvCxnSpPr>
          <p:nvPr/>
        </p:nvCxnSpPr>
        <p:spPr bwMode="auto">
          <a:xfrm flipH="1" flipV="1">
            <a:off x="1727200" y="4813300"/>
            <a:ext cx="190500" cy="596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à coins arrondis 55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…</a:t>
            </a:r>
            <a:endParaRPr lang="fr-FR" dirty="0"/>
          </a:p>
        </p:txBody>
      </p: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6985000" y="5343525"/>
            <a:ext cx="422275" cy="304800"/>
          </a:xfrm>
          <a:prstGeom prst="rect">
            <a:avLst/>
          </a:prstGeom>
          <a:noFill/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6121400" y="534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497488" y="534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207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ASP/</a:t>
            </a:r>
            <a:r>
              <a:rPr lang="fr-FR" dirty="0" err="1"/>
              <a:t>ProActive</a:t>
            </a:r>
            <a:r>
              <a:rPr lang="fr-FR" dirty="0"/>
              <a:t>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en-GB" dirty="0"/>
              <a:t>Asynchronous method calls ; request queue </a:t>
            </a:r>
          </a:p>
          <a:p>
            <a:r>
              <a:rPr lang="en-GB" dirty="0"/>
              <a:t>With implicit transparent futures</a:t>
            </a:r>
          </a:p>
          <a:p>
            <a:endParaRPr lang="fr-FR" dirty="0"/>
          </a:p>
        </p:txBody>
      </p:sp>
      <p:sp>
        <p:nvSpPr>
          <p:cNvPr id="225" name="Text Box 49"/>
          <p:cNvSpPr txBox="1">
            <a:spLocks noChangeArrowheads="1"/>
          </p:cNvSpPr>
          <p:nvPr/>
        </p:nvSpPr>
        <p:spPr bwMode="auto">
          <a:xfrm>
            <a:off x="6510188" y="6373168"/>
            <a:ext cx="21688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Result.getval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()</a:t>
            </a:r>
          </a:p>
        </p:txBody>
      </p:sp>
      <p:sp>
        <p:nvSpPr>
          <p:cNvPr id="230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1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5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6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7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9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0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1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2" name="AutoShape 14"/>
          <p:cNvCxnSpPr>
            <a:cxnSpLocks noChangeShapeType="1"/>
            <a:stCxn id="237" idx="0"/>
            <a:endCxn id="238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15"/>
          <p:cNvCxnSpPr>
            <a:cxnSpLocks noChangeShapeType="1"/>
            <a:stCxn id="238" idx="7"/>
            <a:endCxn id="247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6"/>
          <p:cNvCxnSpPr>
            <a:cxnSpLocks noChangeShapeType="1"/>
            <a:stCxn id="236" idx="0"/>
            <a:endCxn id="247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AutoShape 17"/>
          <p:cNvCxnSpPr>
            <a:cxnSpLocks noChangeShapeType="1"/>
            <a:stCxn id="237" idx="7"/>
            <a:endCxn id="236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9" name="AutoShape 21"/>
          <p:cNvCxnSpPr>
            <a:cxnSpLocks noChangeShapeType="1"/>
            <a:stCxn id="247" idx="6"/>
            <a:endCxn id="248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 dirty="0" err="1"/>
              <a:t>foo</a:t>
            </a:r>
            <a:endParaRPr lang="fr-FR" sz="1800" b="1" dirty="0"/>
          </a:p>
        </p:txBody>
      </p:sp>
      <p:grpSp>
        <p:nvGrpSpPr>
          <p:cNvPr id="260" name="Group 59"/>
          <p:cNvGrpSpPr>
            <a:grpSpLocks/>
          </p:cNvGrpSpPr>
          <p:nvPr/>
        </p:nvGrpSpPr>
        <p:grpSpPr bwMode="auto">
          <a:xfrm>
            <a:off x="6985004" y="4191000"/>
            <a:ext cx="533400" cy="1143000"/>
            <a:chOff x="4368" y="1728"/>
            <a:chExt cx="336" cy="720"/>
          </a:xfrm>
          <a:solidFill>
            <a:srgbClr val="FFFFFF"/>
          </a:solidFill>
        </p:grpSpPr>
        <p:sp>
          <p:nvSpPr>
            <p:cNvPr id="262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3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4" name="AutoShape 63"/>
            <p:cNvCxnSpPr>
              <a:cxnSpLocks noChangeShapeType="1"/>
              <a:stCxn id="262" idx="0"/>
              <a:endCxn id="263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269" name="AutoShape 68"/>
            <p:cNvCxnSpPr>
              <a:cxnSpLocks noChangeShapeType="1"/>
              <a:stCxn id="259" idx="0"/>
              <a:endCxn id="262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271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272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3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 smtClean="0">
                <a:solidFill>
                  <a:srgbClr val="000000"/>
                </a:solidFill>
              </a:rPr>
              <a:t>(b)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274" name="AutoShape 74"/>
          <p:cNvCxnSpPr>
            <a:cxnSpLocks noChangeShapeType="1"/>
            <a:stCxn id="272" idx="6"/>
            <a:endCxn id="237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77" name="AutoShape 79"/>
          <p:cNvCxnSpPr>
            <a:cxnSpLocks noChangeShapeType="1"/>
            <a:stCxn id="276" idx="0"/>
            <a:endCxn id="237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279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18" name="AutoShape 40"/>
          <p:cNvSpPr>
            <a:spLocks noChangeArrowheads="1"/>
          </p:cNvSpPr>
          <p:nvPr/>
        </p:nvSpPr>
        <p:spPr bwMode="auto">
          <a:xfrm>
            <a:off x="1206500" y="5343525"/>
            <a:ext cx="15875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Result.getval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</a:t>
            </a:r>
          </a:p>
        </p:txBody>
      </p:sp>
      <p:cxnSp>
        <p:nvCxnSpPr>
          <p:cNvPr id="220" name="AutoShape 42"/>
          <p:cNvCxnSpPr>
            <a:cxnSpLocks noChangeShapeType="1"/>
            <a:endCxn id="219" idx="2"/>
          </p:cNvCxnSpPr>
          <p:nvPr/>
        </p:nvCxnSpPr>
        <p:spPr bwMode="auto">
          <a:xfrm flipH="1" flipV="1">
            <a:off x="1727200" y="4806950"/>
            <a:ext cx="2145807875" cy="1146175"/>
          </a:xfrm>
          <a:prstGeom prst="straightConnector1">
            <a:avLst/>
          </a:prstGeom>
          <a:noFill/>
          <a:ln w="9525">
            <a:solidFill>
              <a:srgbClr val="C5BCF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0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grpSp>
        <p:nvGrpSpPr>
          <p:cNvPr id="5" name="Grouper 4"/>
          <p:cNvGrpSpPr/>
          <p:nvPr/>
        </p:nvGrpSpPr>
        <p:grpSpPr>
          <a:xfrm>
            <a:off x="0" y="4352925"/>
            <a:ext cx="7124704" cy="2350861"/>
            <a:chOff x="0" y="4352925"/>
            <a:chExt cx="7124704" cy="2350861"/>
          </a:xfrm>
        </p:grpSpPr>
        <p:sp>
          <p:nvSpPr>
            <p:cNvPr id="182" name="Freeform 4"/>
            <p:cNvSpPr>
              <a:spLocks/>
            </p:cNvSpPr>
            <p:nvPr/>
          </p:nvSpPr>
          <p:spPr bwMode="auto">
            <a:xfrm>
              <a:off x="0" y="4657725"/>
              <a:ext cx="7124704" cy="2046061"/>
            </a:xfrm>
            <a:custGeom>
              <a:avLst/>
              <a:gdLst>
                <a:gd name="T0" fmla="*/ 2147483647 w 3771"/>
                <a:gd name="T1" fmla="*/ 0 h 1414"/>
                <a:gd name="T2" fmla="*/ 2147483647 w 3771"/>
                <a:gd name="T3" fmla="*/ 2147483647 h 1414"/>
                <a:gd name="T4" fmla="*/ 2147483647 w 3771"/>
                <a:gd name="T5" fmla="*/ 2147483647 h 1414"/>
                <a:gd name="T6" fmla="*/ 2147483647 w 3771"/>
                <a:gd name="T7" fmla="*/ 2147483647 h 1414"/>
                <a:gd name="T8" fmla="*/ 2147483647 w 3771"/>
                <a:gd name="T9" fmla="*/ 2147483647 h 1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71"/>
                <a:gd name="T16" fmla="*/ 0 h 1414"/>
                <a:gd name="T17" fmla="*/ 3771 w 3771"/>
                <a:gd name="T18" fmla="*/ 1414 h 1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71" h="1414">
                  <a:moveTo>
                    <a:pt x="759" y="0"/>
                  </a:moveTo>
                  <a:cubicBezTo>
                    <a:pt x="654" y="74"/>
                    <a:pt x="171" y="231"/>
                    <a:pt x="127" y="444"/>
                  </a:cubicBezTo>
                  <a:cubicBezTo>
                    <a:pt x="83" y="657"/>
                    <a:pt x="0" y="1138"/>
                    <a:pt x="495" y="1276"/>
                  </a:cubicBezTo>
                  <a:cubicBezTo>
                    <a:pt x="990" y="1414"/>
                    <a:pt x="2553" y="1377"/>
                    <a:pt x="3099" y="1272"/>
                  </a:cubicBezTo>
                  <a:cubicBezTo>
                    <a:pt x="3645" y="1167"/>
                    <a:pt x="3659" y="752"/>
                    <a:pt x="3771" y="648"/>
                  </a:cubicBezTo>
                </a:path>
              </a:pathLst>
            </a:custGeom>
            <a:noFill/>
            <a:ln w="38100" cmpd="sng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er 3"/>
            <p:cNvGrpSpPr/>
            <p:nvPr/>
          </p:nvGrpSpPr>
          <p:grpSpPr>
            <a:xfrm>
              <a:off x="1422400" y="4352925"/>
              <a:ext cx="609600" cy="1057277"/>
              <a:chOff x="1422400" y="4352925"/>
              <a:chExt cx="609600" cy="1057277"/>
            </a:xfrm>
          </p:grpSpPr>
          <p:sp>
            <p:nvSpPr>
              <p:cNvPr id="219" name="AutoShape 41"/>
              <p:cNvSpPr>
                <a:spLocks noChangeArrowheads="1"/>
              </p:cNvSpPr>
              <p:nvPr/>
            </p:nvSpPr>
            <p:spPr bwMode="auto">
              <a:xfrm>
                <a:off x="1422400" y="4352925"/>
                <a:ext cx="609600" cy="454025"/>
              </a:xfrm>
              <a:prstGeom prst="diamond">
                <a:avLst/>
              </a:prstGeom>
              <a:solidFill>
                <a:srgbClr val="FFFFFF"/>
              </a:solidFill>
              <a:ln w="19050">
                <a:solidFill>
                  <a:srgbClr val="080808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f</a:t>
                </a:r>
              </a:p>
            </p:txBody>
          </p:sp>
          <p:cxnSp>
            <p:nvCxnSpPr>
              <p:cNvPr id="281" name="AutoShape 79"/>
              <p:cNvCxnSpPr>
                <a:cxnSpLocks noChangeShapeType="1"/>
              </p:cNvCxnSpPr>
              <p:nvPr/>
            </p:nvCxnSpPr>
            <p:spPr bwMode="auto">
              <a:xfrm flipH="1" flipV="1">
                <a:off x="1727200" y="4813300"/>
                <a:ext cx="190500" cy="59690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3" name="Grouper 52"/>
          <p:cNvGrpSpPr/>
          <p:nvPr/>
        </p:nvGrpSpPr>
        <p:grpSpPr>
          <a:xfrm>
            <a:off x="1646111" y="1687865"/>
            <a:ext cx="5719889" cy="1893535"/>
            <a:chOff x="1981200" y="2270050"/>
            <a:chExt cx="5719889" cy="2378149"/>
          </a:xfrm>
        </p:grpSpPr>
        <p:sp>
          <p:nvSpPr>
            <p:cNvPr id="54" name="Rectangle 53"/>
            <p:cNvSpPr/>
            <p:nvPr/>
          </p:nvSpPr>
          <p:spPr>
            <a:xfrm>
              <a:off x="1981200" y="2270050"/>
              <a:ext cx="5719889" cy="2362200"/>
            </a:xfrm>
            <a:prstGeom prst="rect">
              <a:avLst/>
            </a:prstGeom>
            <a:solidFill>
              <a:schemeClr val="bg1"/>
            </a:solidFill>
            <a:effectLst>
              <a:outerShdw blurRad="63500" dist="254000" dir="7920000" sx="102000" sy="102000" algn="tl" rotWithShape="0">
                <a:srgbClr val="000000">
                  <a:alpha val="4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Content Placeholder 2"/>
            <p:cNvSpPr txBox="1">
              <a:spLocks/>
            </p:cNvSpPr>
            <p:nvPr/>
          </p:nvSpPr>
          <p:spPr>
            <a:xfrm>
              <a:off x="2142744" y="2392363"/>
              <a:ext cx="5267706" cy="2255836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/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A beta = </a:t>
              </a:r>
              <a:r>
                <a:rPr lang="en-GB" sz="2800" dirty="0" err="1" smtClean="0"/>
                <a:t>newActive</a:t>
              </a:r>
              <a:r>
                <a:rPr lang="en-GB" sz="2800" dirty="0" smtClean="0"/>
                <a:t> (“A”, …);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V result = </a:t>
              </a:r>
              <a:r>
                <a:rPr lang="en-GB" sz="2800" dirty="0" err="1" smtClean="0"/>
                <a:t>beta.foo</a:t>
              </a:r>
              <a:r>
                <a:rPr lang="en-GB" sz="2800" dirty="0" smtClean="0"/>
                <a:t>(</a:t>
              </a:r>
              <a:r>
                <a:rPr lang="en-GB" sz="2800" i="1" dirty="0" smtClean="0"/>
                <a:t>b</a:t>
              </a:r>
              <a:r>
                <a:rPr lang="en-GB" sz="2800" dirty="0" smtClean="0"/>
                <a:t>);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…..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result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GB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getval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 );</a:t>
              </a:r>
            </a:p>
          </p:txBody>
        </p:sp>
      </p:grpSp>
      <p:sp>
        <p:nvSpPr>
          <p:cNvPr id="56" name="Rectangle à coins arrondis 55"/>
          <p:cNvSpPr/>
          <p:nvPr/>
        </p:nvSpPr>
        <p:spPr bwMode="auto">
          <a:xfrm>
            <a:off x="7861302" y="2954111"/>
            <a:ext cx="1282698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Future </a:t>
            </a:r>
            <a:r>
              <a:rPr lang="fr-FR" dirty="0" err="1" smtClean="0"/>
              <a:t>sending</a:t>
            </a:r>
            <a:endParaRPr lang="fr-FR" dirty="0"/>
          </a:p>
        </p:txBody>
      </p:sp>
      <p:sp>
        <p:nvSpPr>
          <p:cNvPr id="58" name="Line 13"/>
          <p:cNvSpPr>
            <a:spLocks noChangeShapeType="1"/>
          </p:cNvSpPr>
          <p:nvPr/>
        </p:nvSpPr>
        <p:spPr bwMode="auto">
          <a:xfrm>
            <a:off x="6121400" y="534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59" name="Line 13"/>
          <p:cNvSpPr>
            <a:spLocks noChangeShapeType="1"/>
          </p:cNvSpPr>
          <p:nvPr/>
        </p:nvSpPr>
        <p:spPr bwMode="auto">
          <a:xfrm>
            <a:off x="6497488" y="53435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4813300" y="5562600"/>
            <a:ext cx="533400" cy="1143000"/>
            <a:chOff x="4368" y="1728"/>
            <a:chExt cx="336" cy="720"/>
          </a:xfrm>
          <a:solidFill>
            <a:srgbClr val="FFFFFF"/>
          </a:solidFill>
        </p:grpSpPr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3" name="AutoShape 63"/>
            <p:cNvCxnSpPr>
              <a:cxnSpLocks noChangeShapeType="1"/>
              <a:stCxn id="61" idx="0"/>
              <a:endCxn id="62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4" name="AutoShape 68"/>
            <p:cNvCxnSpPr>
              <a:cxnSpLocks noChangeShapeType="1"/>
              <a:endCxn id="61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</p:grpSp>
      <p:grpSp>
        <p:nvGrpSpPr>
          <p:cNvPr id="65" name="Group 59"/>
          <p:cNvGrpSpPr>
            <a:grpSpLocks/>
          </p:cNvGrpSpPr>
          <p:nvPr/>
        </p:nvGrpSpPr>
        <p:grpSpPr bwMode="auto">
          <a:xfrm>
            <a:off x="419096" y="5560786"/>
            <a:ext cx="533400" cy="1143000"/>
            <a:chOff x="4368" y="1728"/>
            <a:chExt cx="336" cy="720"/>
          </a:xfrm>
          <a:solidFill>
            <a:srgbClr val="FFFFFF"/>
          </a:solidFill>
        </p:grpSpPr>
        <p:sp>
          <p:nvSpPr>
            <p:cNvPr id="66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7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8" name="AutoShape 63"/>
            <p:cNvCxnSpPr>
              <a:cxnSpLocks noChangeShapeType="1"/>
              <a:stCxn id="66" idx="0"/>
              <a:endCxn id="67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69" name="AutoShape 68"/>
            <p:cNvCxnSpPr>
              <a:cxnSpLocks noChangeShapeType="1"/>
              <a:endCxn id="66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</p:grpSp>
      <p:grpSp>
        <p:nvGrpSpPr>
          <p:cNvPr id="70" name="Group 59"/>
          <p:cNvGrpSpPr>
            <a:grpSpLocks/>
          </p:cNvGrpSpPr>
          <p:nvPr/>
        </p:nvGrpSpPr>
        <p:grpSpPr bwMode="auto">
          <a:xfrm>
            <a:off x="584200" y="4270376"/>
            <a:ext cx="533400" cy="1143000"/>
            <a:chOff x="4368" y="1728"/>
            <a:chExt cx="336" cy="720"/>
          </a:xfrm>
          <a:solidFill>
            <a:srgbClr val="FFFFFF"/>
          </a:solidFill>
        </p:grpSpPr>
        <p:sp>
          <p:nvSpPr>
            <p:cNvPr id="71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2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3" name="AutoShape 63"/>
            <p:cNvCxnSpPr>
              <a:cxnSpLocks noChangeShapeType="1"/>
              <a:stCxn id="71" idx="0"/>
              <a:endCxn id="72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74" name="AutoShape 68"/>
            <p:cNvCxnSpPr>
              <a:cxnSpLocks noChangeShapeType="1"/>
              <a:endCxn id="71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</p:grpSp>
      <p:grpSp>
        <p:nvGrpSpPr>
          <p:cNvPr id="76" name="Group 59"/>
          <p:cNvGrpSpPr>
            <a:grpSpLocks/>
          </p:cNvGrpSpPr>
          <p:nvPr/>
        </p:nvGrpSpPr>
        <p:grpSpPr bwMode="auto">
          <a:xfrm>
            <a:off x="1270000" y="4219575"/>
            <a:ext cx="533400" cy="1143000"/>
            <a:chOff x="4368" y="1728"/>
            <a:chExt cx="336" cy="720"/>
          </a:xfrm>
          <a:solidFill>
            <a:srgbClr val="FFFFFF"/>
          </a:solidFill>
        </p:grpSpPr>
        <p:sp>
          <p:nvSpPr>
            <p:cNvPr id="77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8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9" name="AutoShape 63"/>
            <p:cNvCxnSpPr>
              <a:cxnSpLocks noChangeShapeType="1"/>
              <a:stCxn id="77" idx="0"/>
              <a:endCxn id="78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  <p:cxnSp>
          <p:nvCxnSpPr>
            <p:cNvPr id="80" name="AutoShape 68"/>
            <p:cNvCxnSpPr>
              <a:cxnSpLocks noChangeShapeType="1"/>
              <a:endCxn id="77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/>
          </p:spPr>
        </p:cxnSp>
      </p:grpSp>
      <p:sp>
        <p:nvSpPr>
          <p:cNvPr id="81" name="AutoShape 40"/>
          <p:cNvSpPr>
            <a:spLocks noChangeArrowheads="1"/>
          </p:cNvSpPr>
          <p:nvPr/>
        </p:nvSpPr>
        <p:spPr bwMode="auto">
          <a:xfrm>
            <a:off x="1206500" y="5332186"/>
            <a:ext cx="15875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</a:rPr>
              <a:t>Result.getval</a:t>
            </a:r>
            <a:r>
              <a:rPr kumimoji="0" lang="fr-FR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()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3271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theme/theme1.xml><?xml version="1.0" encoding="utf-8"?>
<a:theme xmlns:a="http://schemas.openxmlformats.org/drawingml/2006/main" name="bleu Ludo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660066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129219</TotalTime>
  <Words>3188</Words>
  <Application>Microsoft Macintosh PowerPoint</Application>
  <PresentationFormat>Présentation à l'écran (4:3)</PresentationFormat>
  <Paragraphs>843</Paragraphs>
  <Slides>54</Slides>
  <Notes>19</Notes>
  <HiddenSlides>1</HiddenSlides>
  <MMClips>0</MMClips>
  <ScaleCrop>false</ScaleCrop>
  <HeadingPairs>
    <vt:vector size="8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54</vt:i4>
      </vt:variant>
      <vt:variant>
        <vt:lpstr>Diaporamas personnalisés</vt:lpstr>
      </vt:variant>
      <vt:variant>
        <vt:i4>1</vt:i4>
      </vt:variant>
    </vt:vector>
  </HeadingPairs>
  <TitlesOfParts>
    <vt:vector size="57" baseType="lpstr">
      <vt:lpstr>bleu Ludo</vt:lpstr>
      <vt:lpstr>Image Photo Editor</vt:lpstr>
      <vt:lpstr>Présentation PowerPoint</vt:lpstr>
      <vt:lpstr>About the SCALE team</vt:lpstr>
      <vt:lpstr>Agenda</vt:lpstr>
      <vt:lpstr>Active objects: generalities</vt:lpstr>
      <vt:lpstr>ASP/ProActive Principles</vt:lpstr>
      <vt:lpstr>ASP/ProActive Principles</vt:lpstr>
      <vt:lpstr>ASP/ProActive Principles</vt:lpstr>
      <vt:lpstr>ASP/ProActive Principles</vt:lpstr>
      <vt:lpstr>ASP/ProActive Principles</vt:lpstr>
      <vt:lpstr>First Class Futures</vt:lpstr>
      <vt:lpstr>First Class Futures</vt:lpstr>
      <vt:lpstr>ASP: Summary and Results</vt:lpstr>
      <vt:lpstr>Active Objects – Limitations</vt:lpstr>
      <vt:lpstr>Another model: Cooperative multithreading </vt:lpstr>
      <vt:lpstr>ABS in more details</vt:lpstr>
      <vt:lpstr>Active Object Models</vt:lpstr>
      <vt:lpstr>Explicit vs Transparent </vt:lpstr>
      <vt:lpstr>Threading Models in Active Objects</vt:lpstr>
      <vt:lpstr>Some related work: JAC</vt:lpstr>
      <vt:lpstr>Agenda</vt:lpstr>
      <vt:lpstr>Multi-active objects</vt:lpstr>
      <vt:lpstr>Scheduling Requests</vt:lpstr>
      <vt:lpstr>Declarative concurrency by annotating request methods</vt:lpstr>
      <vt:lpstr>Dynamic compatibility</vt:lpstr>
      <vt:lpstr>Hypotheses and programming methodology</vt:lpstr>
      <vt:lpstr>Experiment: CAN P2P network</vt:lpstr>
      <vt:lpstr>Agenda</vt:lpstr>
      <vt:lpstr>Thread Limitation</vt:lpstr>
      <vt:lpstr>Muti-active Objects Scheduling - Overview</vt:lpstr>
      <vt:lpstr>Priority Specification Mechanism</vt:lpstr>
      <vt:lpstr>Thread Limitation per Group</vt:lpstr>
      <vt:lpstr>Summary of the programming model</vt:lpstr>
      <vt:lpstr>Agenda</vt:lpstr>
      <vt:lpstr>Motivation</vt:lpstr>
      <vt:lpstr>Challenge</vt:lpstr>
      <vt:lpstr>Active Object Creation in ProActive </vt:lpstr>
      <vt:lpstr>Method calls in ProActive</vt:lpstr>
      <vt:lpstr>Translation Issues</vt:lpstr>
      <vt:lpstr>Towards translation of ABS in ProActive</vt:lpstr>
      <vt:lpstr>Translation of a new cog statement</vt:lpstr>
      <vt:lpstr>Translation Issues</vt:lpstr>
      <vt:lpstr>Translation of an Asynchronous Method Call</vt:lpstr>
      <vt:lpstr>Asynchronous Method Call with Parameters</vt:lpstr>
      <vt:lpstr>Translation Issues</vt:lpstr>
      <vt:lpstr>Translation of an await statement</vt:lpstr>
      <vt:lpstr>Translation of a get statement</vt:lpstr>
      <vt:lpstr>Direct Modifications for Distribution</vt:lpstr>
      <vt:lpstr>Experimental Evaluation</vt:lpstr>
      <vt:lpstr>Correctness of translation</vt:lpstr>
      <vt:lpstr>Conclusion – A Fully Working Tool</vt:lpstr>
      <vt:lpstr>Agenda</vt:lpstr>
      <vt:lpstr>Conclusion (1/2): a new programming model</vt:lpstr>
      <vt:lpstr>Conclusion (2/2): Results and Status</vt:lpstr>
      <vt:lpstr>Questions?</vt:lpstr>
      <vt:lpstr>Diaporama perso.1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Distributed Components and Futures:  Models and Challenges </dc:title>
  <dc:creator>Ludovic Henrio</dc:creator>
  <cp:lastModifiedBy>Justine Rochas</cp:lastModifiedBy>
  <cp:revision>510</cp:revision>
  <dcterms:created xsi:type="dcterms:W3CDTF">2011-04-26T15:08:08Z</dcterms:created>
  <dcterms:modified xsi:type="dcterms:W3CDTF">2015-01-21T13:00:50Z</dcterms:modified>
</cp:coreProperties>
</file>