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Inter SemiBold"/>
      <p:regular r:id="rId19"/>
      <p:bold r:id="rId20"/>
      <p:italic r:id="rId21"/>
      <p:boldItalic r:id="rId22"/>
    </p:embeddedFont>
    <p:embeddedFont>
      <p:font typeface="Inter Light"/>
      <p:regular r:id="rId23"/>
      <p:bold r:id="rId24"/>
      <p:italic r:id="rId25"/>
      <p:boldItalic r:id="rId26"/>
    </p:embeddedFont>
    <p:embeddedFont>
      <p:font typeface="Inter"/>
      <p:regular r:id="rId27"/>
      <p:bold r:id="rId28"/>
      <p:italic r:id="rId29"/>
      <p:boldItalic r:id="rId30"/>
    </p:embeddedFont>
    <p:embeddedFont>
      <p:font typeface="Inter ExtraBold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SemiBold-bold.fntdata"/><Relationship Id="rId22" Type="http://schemas.openxmlformats.org/officeDocument/2006/relationships/font" Target="fonts/InterSemiBold-boldItalic.fntdata"/><Relationship Id="rId21" Type="http://schemas.openxmlformats.org/officeDocument/2006/relationships/font" Target="fonts/InterSemiBold-italic.fntdata"/><Relationship Id="rId24" Type="http://schemas.openxmlformats.org/officeDocument/2006/relationships/font" Target="fonts/InterLight-bold.fntdata"/><Relationship Id="rId23" Type="http://schemas.openxmlformats.org/officeDocument/2006/relationships/font" Target="fonts/Inter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Light-boldItalic.fntdata"/><Relationship Id="rId25" Type="http://schemas.openxmlformats.org/officeDocument/2006/relationships/font" Target="fonts/InterLight-italic.fntdata"/><Relationship Id="rId28" Type="http://schemas.openxmlformats.org/officeDocument/2006/relationships/font" Target="fonts/Inter-bold.fntdata"/><Relationship Id="rId27" Type="http://schemas.openxmlformats.org/officeDocument/2006/relationships/font" Target="fonts/In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ExtraBold-bold.fntdata"/><Relationship Id="rId30" Type="http://schemas.openxmlformats.org/officeDocument/2006/relationships/font" Target="fonts/Int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InterExtra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Inter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407dad75c9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407dad75c9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407dad75c9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407dad75c9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35bf0e1a4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35bf0e1a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35bf0e1a4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35bf0e1a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35bf0e1a4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35bf0e1a4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407dad75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407dad75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407dad75c9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407dad75c9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35bf4e11c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35bf4e11c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409d5e26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409d5e26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407dad75c9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407dad75c9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407dad75c9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407dad75c9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407dad75c9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407dad75c9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35bf4e11c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35bf4e11c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33" name="Google Shape;133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6" name="Google Shape;176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7" name="Google Shape;177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8" name="Google Shape;178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9" name="Google Shape;179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5" name="Google Shape;205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8" name="Google Shape;3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2" name="Google Shape;332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3" name="Google Shape;73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4" name="Google Shape;74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5" name="Google Shape;75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420875" y="1705496"/>
            <a:ext cx="43248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FInal Project - High Altitude Balloon Payload</a:t>
            </a:r>
            <a:endParaRPr sz="3000"/>
          </a:p>
        </p:txBody>
      </p:sp>
      <p:sp>
        <p:nvSpPr>
          <p:cNvPr id="340" name="Google Shape;340;p41"/>
          <p:cNvSpPr txBox="1"/>
          <p:nvPr>
            <p:ph idx="2" type="title"/>
          </p:nvPr>
        </p:nvSpPr>
        <p:spPr>
          <a:xfrm>
            <a:off x="420875" y="3318663"/>
            <a:ext cx="40365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Luciano Henriquez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03/13/2025</a:t>
            </a:r>
            <a:endParaRPr/>
          </a:p>
        </p:txBody>
      </p:sp>
      <p:pic>
        <p:nvPicPr>
          <p:cNvPr descr="Abstract image of blue ribbons on a black background." id="341" name="Google Shape;341;p4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2943" r="32255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  <p:sp>
        <p:nvSpPr>
          <p:cNvPr id="342" name="Google Shape;342;p41"/>
          <p:cNvSpPr/>
          <p:nvPr/>
        </p:nvSpPr>
        <p:spPr>
          <a:xfrm>
            <a:off x="560525" y="1083400"/>
            <a:ext cx="2563800" cy="521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University of Denver</a:t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/>
          <p:nvPr>
            <p:ph type="title"/>
          </p:nvPr>
        </p:nvSpPr>
        <p:spPr>
          <a:xfrm>
            <a:off x="472350" y="431875"/>
            <a:ext cx="53541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pic>
        <p:nvPicPr>
          <p:cNvPr id="396" name="Google Shape;39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13" y="1263762"/>
            <a:ext cx="6505575" cy="35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"/>
          <p:cNvSpPr txBox="1"/>
          <p:nvPr>
            <p:ph type="title"/>
          </p:nvPr>
        </p:nvSpPr>
        <p:spPr>
          <a:xfrm>
            <a:off x="472350" y="336625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402" name="Google Shape;402;p51"/>
          <p:cNvSpPr txBox="1"/>
          <p:nvPr>
            <p:ph idx="2" type="title"/>
          </p:nvPr>
        </p:nvSpPr>
        <p:spPr>
          <a:xfrm>
            <a:off x="472350" y="1521225"/>
            <a:ext cx="7665900" cy="32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MAX31865 and PT100 RTD sensors. More expensive, but more accurate and work at temperatures as cold as -200°C. Uses SPI protocol, better than using analog pins.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Adafruit MPRLS sensor for pressure, expensive but well worth it, highly reliable, good accuracy, and works well in extreme environments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sensors using I2C protocol, which is better in high radiation environments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Significantly less power draw, as accelerometer and internal temp sensors draw very little current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type="title"/>
          </p:nvPr>
        </p:nvSpPr>
        <p:spPr>
          <a:xfrm>
            <a:off x="472350" y="513275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</a:t>
            </a:r>
            <a:endParaRPr/>
          </a:p>
        </p:txBody>
      </p:sp>
      <p:pic>
        <p:nvPicPr>
          <p:cNvPr id="408" name="Google Shape;40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50" y="1460750"/>
            <a:ext cx="3478226" cy="2221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60750"/>
            <a:ext cx="2703431" cy="222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3"/>
          <p:cNvSpPr txBox="1"/>
          <p:nvPr>
            <p:ph type="title"/>
          </p:nvPr>
        </p:nvSpPr>
        <p:spPr>
          <a:xfrm>
            <a:off x="420875" y="378175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</a:t>
            </a:r>
            <a:endParaRPr/>
          </a:p>
        </p:txBody>
      </p:sp>
      <p:pic>
        <p:nvPicPr>
          <p:cNvPr id="415" name="Google Shape;41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905" y="1211350"/>
            <a:ext cx="5437525" cy="398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410825" y="427200"/>
            <a:ext cx="74349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Objectives</a:t>
            </a:r>
            <a:endParaRPr/>
          </a:p>
        </p:txBody>
      </p:sp>
      <p:sp>
        <p:nvSpPr>
          <p:cNvPr id="348" name="Google Shape;348;p42"/>
          <p:cNvSpPr txBox="1"/>
          <p:nvPr>
            <p:ph idx="2" type="title"/>
          </p:nvPr>
        </p:nvSpPr>
        <p:spPr>
          <a:xfrm>
            <a:off x="502300" y="1496850"/>
            <a:ext cx="5013000" cy="3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wish to design a payload capable of taking measurements at high altitudes. The payload has a microprocessor equipped with a shield that: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in </a:t>
            </a:r>
            <a:r>
              <a:rPr lang="en"/>
              <a:t>extreme</a:t>
            </a:r>
            <a:r>
              <a:rPr lang="en"/>
              <a:t> 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cost-effective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easily-available parts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/>
          <p:nvPr>
            <p:ph type="title"/>
          </p:nvPr>
        </p:nvSpPr>
        <p:spPr>
          <a:xfrm>
            <a:off x="560525" y="336800"/>
            <a:ext cx="78168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Objectives</a:t>
            </a:r>
            <a:endParaRPr/>
          </a:p>
        </p:txBody>
      </p:sp>
      <p:sp>
        <p:nvSpPr>
          <p:cNvPr id="354" name="Google Shape;354;p43"/>
          <p:cNvSpPr txBox="1"/>
          <p:nvPr>
            <p:ph idx="2" type="title"/>
          </p:nvPr>
        </p:nvSpPr>
        <p:spPr>
          <a:xfrm>
            <a:off x="402050" y="1517375"/>
            <a:ext cx="8579100" cy="30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Further, the microprocessor and shield must be capable of the following: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Measuring both internal and external temperature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Measuring pressure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Measuring humidity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data to storage medium (sd card)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 acceleration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battery operated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/>
          <p:nvPr>
            <p:ph type="title"/>
          </p:nvPr>
        </p:nvSpPr>
        <p:spPr>
          <a:xfrm>
            <a:off x="430400" y="61890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Block Diagram</a:t>
            </a:r>
            <a:endParaRPr/>
          </a:p>
        </p:txBody>
      </p:sp>
      <p:pic>
        <p:nvPicPr>
          <p:cNvPr id="360" name="Google Shape;3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2307600"/>
            <a:ext cx="3086510" cy="253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"/>
          <p:cNvSpPr txBox="1"/>
          <p:nvPr>
            <p:ph type="title"/>
          </p:nvPr>
        </p:nvSpPr>
        <p:spPr>
          <a:xfrm>
            <a:off x="420875" y="492475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Specs</a:t>
            </a:r>
            <a:endParaRPr/>
          </a:p>
        </p:txBody>
      </p:sp>
      <p:pic>
        <p:nvPicPr>
          <p:cNvPr id="366" name="Google Shape;36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600" y="1845200"/>
            <a:ext cx="4422791" cy="265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type="title"/>
          </p:nvPr>
        </p:nvSpPr>
        <p:spPr>
          <a:xfrm>
            <a:off x="560525" y="387025"/>
            <a:ext cx="8278800" cy="13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Design- Flaws</a:t>
            </a:r>
            <a:endParaRPr/>
          </a:p>
        </p:txBody>
      </p:sp>
      <p:sp>
        <p:nvSpPr>
          <p:cNvPr id="372" name="Google Shape;372;p46"/>
          <p:cNvSpPr txBox="1"/>
          <p:nvPr>
            <p:ph idx="2" type="title"/>
          </p:nvPr>
        </p:nvSpPr>
        <p:spPr>
          <a:xfrm>
            <a:off x="560525" y="2130175"/>
            <a:ext cx="8179500" cy="23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current design of the PCB shield has several drawbacks that may encumber a student’s ability to launch the payload: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components are unavailable, </a:t>
            </a:r>
            <a:r>
              <a:rPr lang="en"/>
              <a:t>including</a:t>
            </a:r>
            <a:r>
              <a:rPr lang="en"/>
              <a:t> the humidity sensor.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shield relies heavily on components that use analog pins to communicate with the microprocessor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 txBox="1"/>
          <p:nvPr>
            <p:ph type="title"/>
          </p:nvPr>
        </p:nvSpPr>
        <p:spPr>
          <a:xfrm>
            <a:off x="472350" y="497550"/>
            <a:ext cx="8106900" cy="17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 on analog pins</a:t>
            </a:r>
            <a:endParaRPr/>
          </a:p>
        </p:txBody>
      </p:sp>
      <p:sp>
        <p:nvSpPr>
          <p:cNvPr id="378" name="Google Shape;378;p47"/>
          <p:cNvSpPr txBox="1"/>
          <p:nvPr>
            <p:ph idx="2" type="title"/>
          </p:nvPr>
        </p:nvSpPr>
        <p:spPr>
          <a:xfrm>
            <a:off x="472350" y="1889050"/>
            <a:ext cx="8388000" cy="26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 - with so many components relying on the Arduino analog pins, it is likely that a few of them will be placed far from the arduino analog pins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susceptibility - Analog pins read voltage levels, which are highly susceptible to environmental noise. In high altitude, electrical interference is more likely due to the presence of high energy radiation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Convenience - You need an ADC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/>
          <p:nvPr>
            <p:ph type="title"/>
          </p:nvPr>
        </p:nvSpPr>
        <p:spPr>
          <a:xfrm>
            <a:off x="378175" y="410550"/>
            <a:ext cx="7998600" cy="13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</a:t>
            </a:r>
            <a:endParaRPr/>
          </a:p>
        </p:txBody>
      </p:sp>
      <p:sp>
        <p:nvSpPr>
          <p:cNvPr id="384" name="Google Shape;384;p48"/>
          <p:cNvSpPr txBox="1"/>
          <p:nvPr>
            <p:ph idx="2" type="title"/>
          </p:nvPr>
        </p:nvSpPr>
        <p:spPr>
          <a:xfrm>
            <a:off x="378175" y="1586825"/>
            <a:ext cx="82974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use I2C or SPI for reasons outlined in preceding slide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multiple devices, it is convenient to use I2C - due to its shared bus architecture with unique addresses (so long as we don’t use too many of the exact same 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humidity sensor needs to operate in extreme conditions, we are looking for a humidity sensor that is able to take measurements in all RH ranges.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external temperature </a:t>
            </a:r>
            <a:r>
              <a:rPr lang="en"/>
              <a:t>sensor must withstand &lt; -50 °C temperatures (this is not very common)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>
            <p:ph type="title"/>
          </p:nvPr>
        </p:nvSpPr>
        <p:spPr>
          <a:xfrm>
            <a:off x="411350" y="723675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Block Diagram</a:t>
            </a:r>
            <a:endParaRPr/>
          </a:p>
        </p:txBody>
      </p:sp>
      <p:pic>
        <p:nvPicPr>
          <p:cNvPr id="390" name="Google Shape;39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2526675"/>
            <a:ext cx="2788225" cy="242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