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nter SemiBold"/>
      <p:regular r:id="rId18"/>
      <p:bold r:id="rId19"/>
      <p:italic r:id="rId20"/>
      <p:boldItalic r:id="rId21"/>
    </p:embeddedFont>
    <p:embeddedFont>
      <p:font typeface="Inter Light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Inter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italic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Light-italic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ExtraBold-boldItalic.fntdata"/><Relationship Id="rId30" Type="http://schemas.openxmlformats.org/officeDocument/2006/relationships/font" Target="fonts/Inter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07dad75c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07dad75c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5bf0e1a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5bf0e1a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5bf0e1a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5bf0e1a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5bf0e1a4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35bf0e1a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07dad75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07dad75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07dad75c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07dad75c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5bf4e11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5bf4e11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07dad75c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07dad75c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07dad75c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07dad75c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7dad75c9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7dad75c9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5bf4e11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5bf4e11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07dad75c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07dad75c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Project - High Altitude Balloon Payload</a:t>
            </a:r>
            <a:endParaRPr sz="30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Luciano Henriquez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03/13/2025</a:t>
            </a:r>
            <a:endParaRPr/>
          </a:p>
        </p:txBody>
      </p:sp>
      <p:pic>
        <p:nvPicPr>
          <p:cNvPr descr="Abstract image of blue ribbons on a black background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/>
          <p:nvPr/>
        </p:nvSpPr>
        <p:spPr>
          <a:xfrm>
            <a:off x="560525" y="1083400"/>
            <a:ext cx="2563800" cy="521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University of Denver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472350" y="336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96" name="Google Shape;396;p50"/>
          <p:cNvSpPr txBox="1"/>
          <p:nvPr>
            <p:ph idx="2" type="title"/>
          </p:nvPr>
        </p:nvSpPr>
        <p:spPr>
          <a:xfrm>
            <a:off x="472350" y="1521225"/>
            <a:ext cx="7665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MAX31865 and PT100 RTD sensors. More expensive, but more accurate and work at temperatures as cold as -200°C. Uses SPI protocol, better than using analog pins.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Adafruit MPRLS sensor for pressure, expensive but well worth it, highly reliable, good accuracy, and works well in extreme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sensors using I2C protocol, which is better in high radiation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Significantly less power draw, as accelerometer and internal temp sensors draw very little current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472350" y="5132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endParaRPr/>
          </a:p>
        </p:txBody>
      </p:sp>
      <p:pic>
        <p:nvPicPr>
          <p:cNvPr id="402" name="Google Shape;4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460750"/>
            <a:ext cx="3478226" cy="222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0750"/>
            <a:ext cx="2703431" cy="22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420875" y="3781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409" name="Google Shape;4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905" y="1211350"/>
            <a:ext cx="5437525" cy="398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10825" y="427200"/>
            <a:ext cx="74349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Objectives</a:t>
            </a:r>
            <a:endParaRPr/>
          </a:p>
        </p:txBody>
      </p:sp>
      <p:sp>
        <p:nvSpPr>
          <p:cNvPr id="348" name="Google Shape;348;p42"/>
          <p:cNvSpPr txBox="1"/>
          <p:nvPr>
            <p:ph idx="2" type="title"/>
          </p:nvPr>
        </p:nvSpPr>
        <p:spPr>
          <a:xfrm>
            <a:off x="502300" y="1496850"/>
            <a:ext cx="5013000" cy="3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wish to design a payload capable of taking measurements at high altitudes. The payload has a microprocessor equipped with a shield that: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in </a:t>
            </a:r>
            <a:r>
              <a:rPr lang="en"/>
              <a:t>extreme</a:t>
            </a:r>
            <a:r>
              <a:rPr lang="en"/>
              <a:t>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cost-effective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easily-available parts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560525" y="336800"/>
            <a:ext cx="78168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Objectives</a:t>
            </a:r>
            <a:endParaRPr/>
          </a:p>
        </p:txBody>
      </p:sp>
      <p:sp>
        <p:nvSpPr>
          <p:cNvPr id="354" name="Google Shape;354;p43"/>
          <p:cNvSpPr txBox="1"/>
          <p:nvPr>
            <p:ph idx="2" type="title"/>
          </p:nvPr>
        </p:nvSpPr>
        <p:spPr>
          <a:xfrm>
            <a:off x="402050" y="1517375"/>
            <a:ext cx="85791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Further, the microprocessor and shield must be capable of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both internal and external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humidity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data to storage medium (sd card)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battery operated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430400" y="61890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Block Diagram</a:t>
            </a:r>
            <a:endParaRPr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307600"/>
            <a:ext cx="3063857" cy="25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560525" y="387025"/>
            <a:ext cx="82788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Design- Flaws</a:t>
            </a:r>
            <a:endParaRPr/>
          </a:p>
        </p:txBody>
      </p:sp>
      <p:sp>
        <p:nvSpPr>
          <p:cNvPr id="366" name="Google Shape;366;p45"/>
          <p:cNvSpPr txBox="1"/>
          <p:nvPr>
            <p:ph idx="2" type="title"/>
          </p:nvPr>
        </p:nvSpPr>
        <p:spPr>
          <a:xfrm>
            <a:off x="560525" y="2130175"/>
            <a:ext cx="81795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design of the PCB shield has several drawbacks that may encumber a student’s ability to launch the payload: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components are unavailable, </a:t>
            </a:r>
            <a:r>
              <a:rPr lang="en"/>
              <a:t>including</a:t>
            </a:r>
            <a:r>
              <a:rPr lang="en"/>
              <a:t> the humidity sensor.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shield relies heavily on components that use analog pins to communicate with the microprocessor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472350" y="497550"/>
            <a:ext cx="8106900" cy="17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on analog pins</a:t>
            </a:r>
            <a:endParaRPr/>
          </a:p>
        </p:txBody>
      </p:sp>
      <p:sp>
        <p:nvSpPr>
          <p:cNvPr id="372" name="Google Shape;372;p46"/>
          <p:cNvSpPr txBox="1"/>
          <p:nvPr>
            <p:ph idx="2" type="title"/>
          </p:nvPr>
        </p:nvSpPr>
        <p:spPr>
          <a:xfrm>
            <a:off x="472350" y="1889050"/>
            <a:ext cx="8388000" cy="26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- with so many components relying on the Arduino analog pins, it is likely that a few of them will be placed far from the arduino analog pins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susceptibility - Analog pins read voltage levels, which are highly susceptible to environmental noise. In high altitude, electrical interference is more likely due to the presence of high energy radiation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- You need an ADC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378175" y="410550"/>
            <a:ext cx="79986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378" name="Google Shape;378;p47"/>
          <p:cNvSpPr txBox="1"/>
          <p:nvPr>
            <p:ph idx="2" type="title"/>
          </p:nvPr>
        </p:nvSpPr>
        <p:spPr>
          <a:xfrm>
            <a:off x="378175" y="1586825"/>
            <a:ext cx="82974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use I2C or SPI for reasons outlined in preceding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multiple devices, it is convenient to use I2C - due to its shared bus architecture with unique addresses (so long as we don’t use too many of the exact same 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humidity sensor needs to operate in extreme conditions, we are looking for a humidity sensor that is able to take measurements in all RH ranges.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external temperature </a:t>
            </a:r>
            <a:r>
              <a:rPr lang="en"/>
              <a:t>sensor must withstand &lt; -50 °C temperatures (this is not very common)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411350" y="7236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Block Diagram</a:t>
            </a:r>
            <a:endParaRPr/>
          </a:p>
        </p:txBody>
      </p:sp>
      <p:pic>
        <p:nvPicPr>
          <p:cNvPr id="384" name="Google Shape;3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526675"/>
            <a:ext cx="2788225" cy="24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472350" y="431875"/>
            <a:ext cx="53541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263762"/>
            <a:ext cx="6505575" cy="3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