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Poppins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28366ab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28366ab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6446d7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6446d7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6c6e4985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6c6e4985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6446d79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6446d79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446d79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6446d79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6446d79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6446d79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6446d79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6446d79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6446d79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6446d79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6446d79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6446d79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14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5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54" name="Google Shape;154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CRÉDITS</a:t>
            </a:r>
            <a:r>
              <a:rPr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Ce modèle de présentation a été créé par </a:t>
            </a:r>
            <a:r>
              <a:rPr b="1" lang="fr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comprenant des icônes de </a:t>
            </a:r>
            <a:r>
              <a:rPr b="1" lang="fr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des infographies et des images de </a:t>
            </a:r>
            <a:r>
              <a:rPr b="1" lang="fr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 du contenu par</a:t>
            </a:r>
            <a:r>
              <a:rPr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48" name="Google Shape;48;p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1514550" y="1161725"/>
            <a:ext cx="61149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6700"/>
              <a:t>Toys and models</a:t>
            </a:r>
            <a:endParaRPr sz="6700"/>
          </a:p>
        </p:txBody>
      </p:sp>
      <p:sp>
        <p:nvSpPr>
          <p:cNvPr id="195" name="Google Shape;195;p23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ctrTitle"/>
          </p:nvPr>
        </p:nvSpPr>
        <p:spPr>
          <a:xfrm>
            <a:off x="599425" y="603450"/>
            <a:ext cx="37950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4294967295" type="body"/>
          </p:nvPr>
        </p:nvSpPr>
        <p:spPr>
          <a:xfrm>
            <a:off x="599425" y="1352425"/>
            <a:ext cx="78297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Récapitulatif de la demande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Outils utilisés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Lexique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Informations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Présentation du dashboard et analyse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Conseils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fr" sz="1600"/>
              <a:t>Questions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Récapitulatif de la demande</a:t>
            </a:r>
            <a:endParaRPr sz="2500"/>
          </a:p>
        </p:txBody>
      </p:sp>
      <p:sp>
        <p:nvSpPr>
          <p:cNvPr id="208" name="Google Shape;208;p25"/>
          <p:cNvSpPr txBox="1"/>
          <p:nvPr>
            <p:ph idx="4294967295" type="body"/>
          </p:nvPr>
        </p:nvSpPr>
        <p:spPr>
          <a:xfrm>
            <a:off x="418300" y="904600"/>
            <a:ext cx="801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Mise à jour du dashboard en un clic articulé autour de 4 thèmes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25"/>
          <p:cNvSpPr/>
          <p:nvPr/>
        </p:nvSpPr>
        <p:spPr>
          <a:xfrm>
            <a:off x="822450" y="1457825"/>
            <a:ext cx="1413000" cy="75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Poppins"/>
                <a:ea typeface="Poppins"/>
                <a:cs typeface="Poppins"/>
                <a:sym typeface="Poppins"/>
              </a:rPr>
              <a:t>RH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886800" y="1457825"/>
            <a:ext cx="1413000" cy="75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Poppins"/>
                <a:ea typeface="Poppins"/>
                <a:cs typeface="Poppins"/>
                <a:sym typeface="Poppins"/>
              </a:rPr>
              <a:t>Logistique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942763" y="1457825"/>
            <a:ext cx="1413000" cy="75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Poppins"/>
                <a:ea typeface="Poppins"/>
                <a:cs typeface="Poppins"/>
                <a:sym typeface="Poppins"/>
              </a:rPr>
              <a:t>Finances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6961350" y="1457825"/>
            <a:ext cx="1413000" cy="75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Poppins"/>
                <a:ea typeface="Poppins"/>
                <a:cs typeface="Poppins"/>
                <a:sym typeface="Poppins"/>
              </a:rPr>
              <a:t>Ventes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822450" y="2365150"/>
            <a:ext cx="1413000" cy="5607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TOP vendeurs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886800" y="2414725"/>
            <a:ext cx="1413000" cy="5607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stock des </a:t>
            </a: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TOP produits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942763" y="2414725"/>
            <a:ext cx="1413000" cy="5607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commandes non réglées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4942775" y="3129700"/>
            <a:ext cx="1413000" cy="8763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CA des commandes des 2 derniers mois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961350" y="2414725"/>
            <a:ext cx="1413000" cy="15327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Nombre de produits vendus par gamme et par mois avec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N-1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% évolution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822350" y="4092275"/>
            <a:ext cx="7685400" cy="560700"/>
          </a:xfrm>
          <a:prstGeom prst="rect">
            <a:avLst/>
          </a:prstGeom>
          <a:solidFill>
            <a:srgbClr val="E9F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+"/>
            </a:pPr>
            <a:r>
              <a:rPr i="1" lang="fr">
                <a:latin typeface="Poppins"/>
                <a:ea typeface="Poppins"/>
                <a:cs typeface="Poppins"/>
                <a:sym typeface="Poppins"/>
              </a:rPr>
              <a:t>tout autre KPI utile à la gestion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2"/>
            </a:pPr>
            <a:r>
              <a:rPr lang="fr" sz="2500"/>
              <a:t>Outils utilisés</a:t>
            </a:r>
            <a:endParaRPr sz="25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075" y="1586750"/>
            <a:ext cx="3314299" cy="18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0" y="1953213"/>
            <a:ext cx="2390475" cy="12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fr" sz="2500"/>
              <a:t>Lexique</a:t>
            </a:r>
            <a:endParaRPr sz="2500"/>
          </a:p>
        </p:txBody>
      </p:sp>
      <p:sp>
        <p:nvSpPr>
          <p:cNvPr id="231" name="Google Shape;231;p27"/>
          <p:cNvSpPr txBox="1"/>
          <p:nvPr>
            <p:ph idx="4294967295" type="body"/>
          </p:nvPr>
        </p:nvSpPr>
        <p:spPr>
          <a:xfrm>
            <a:off x="418300" y="1231450"/>
            <a:ext cx="8010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Agence</a:t>
            </a:r>
            <a:r>
              <a:rPr lang="fr" sz="1600"/>
              <a:t> = Office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Gamme</a:t>
            </a:r>
            <a:r>
              <a:rPr lang="fr" sz="1600"/>
              <a:t> = productLine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Marge commerciale</a:t>
            </a:r>
            <a:r>
              <a:rPr lang="fr" sz="1600"/>
              <a:t> = Chiffre d’affaires - coût d’achat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Temps </a:t>
            </a:r>
            <a:r>
              <a:rPr b="1" lang="fr" sz="1600"/>
              <a:t>d'exécution</a:t>
            </a:r>
            <a:r>
              <a:rPr lang="fr" sz="1600"/>
              <a:t> = temps écoulé entre la date de la commande et la date d’expédition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Localisation</a:t>
            </a:r>
            <a:r>
              <a:rPr lang="fr" sz="1600"/>
              <a:t> = territoire-pays-agence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4"/>
            </a:pPr>
            <a:r>
              <a:rPr lang="fr" sz="2500"/>
              <a:t>Information</a:t>
            </a:r>
            <a:endParaRPr sz="2500"/>
          </a:p>
        </p:txBody>
      </p:sp>
      <p:sp>
        <p:nvSpPr>
          <p:cNvPr id="237" name="Google Shape;237;p28"/>
          <p:cNvSpPr txBox="1"/>
          <p:nvPr>
            <p:ph idx="4294967295" type="body"/>
          </p:nvPr>
        </p:nvSpPr>
        <p:spPr>
          <a:xfrm>
            <a:off x="418300" y="1231450"/>
            <a:ext cx="80106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600"/>
              <a:t>Chiffres en $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600"/>
              <a:t>Annulations exclues des chiffres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600"/>
              <a:t>Dashboard compatible avec l’ouverture de nouvelles agences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600"/>
              <a:t>Indicateur n°3 “</a:t>
            </a:r>
            <a:r>
              <a:rPr i="1" lang="fr" sz="1600"/>
              <a:t>chiffre d’affaires des commandes des 2 derniers mois par pays</a:t>
            </a:r>
            <a:r>
              <a:rPr lang="fr" sz="1600"/>
              <a:t>”     ⇒ par </a:t>
            </a:r>
            <a:r>
              <a:rPr b="1" lang="fr" sz="1600"/>
              <a:t>pays des agences</a:t>
            </a:r>
            <a:r>
              <a:rPr lang="fr" sz="1600"/>
              <a:t> ou par </a:t>
            </a:r>
            <a:r>
              <a:rPr b="1" lang="fr" sz="1600"/>
              <a:t>pays des clients ?</a:t>
            </a:r>
            <a:br>
              <a:rPr b="1" lang="fr" sz="1600"/>
            </a:br>
            <a:r>
              <a:rPr b="1" lang="fr" sz="1600"/>
              <a:t>	                  ⇒ </a:t>
            </a:r>
            <a:r>
              <a:rPr lang="fr" sz="1600"/>
              <a:t>2 derniers mois de </a:t>
            </a:r>
            <a:r>
              <a:rPr b="1" lang="fr" sz="1600"/>
              <a:t>date à date</a:t>
            </a:r>
            <a:r>
              <a:rPr lang="fr" sz="1600"/>
              <a:t> ou </a:t>
            </a:r>
            <a:r>
              <a:rPr b="1" lang="fr" sz="1600"/>
              <a:t>terminés</a:t>
            </a:r>
            <a:r>
              <a:rPr lang="fr" sz="1600"/>
              <a:t> 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fr" sz="1600"/>
              <a:t>Agrégation par années et mois, possible par années et trimestre (attention : il n’est </a:t>
            </a:r>
            <a:r>
              <a:rPr lang="fr" sz="1600" u="sng"/>
              <a:t>pas recommandé</a:t>
            </a:r>
            <a:r>
              <a:rPr lang="fr" sz="1600"/>
              <a:t> d’agréger par mois </a:t>
            </a:r>
            <a:r>
              <a:rPr lang="fr" sz="1600" u="sng"/>
              <a:t>ET</a:t>
            </a:r>
            <a:r>
              <a:rPr lang="fr" sz="1600"/>
              <a:t> trimestre)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fr" sz="2500"/>
              <a:t>Présentation du dashboard et analyse</a:t>
            </a:r>
            <a:endParaRPr sz="2500"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850" y="1736150"/>
            <a:ext cx="3314299" cy="18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6"/>
            </a:pPr>
            <a:r>
              <a:rPr lang="fr" sz="2500"/>
              <a:t>Recommandations techniques </a:t>
            </a:r>
            <a:endParaRPr sz="2500"/>
          </a:p>
        </p:txBody>
      </p:sp>
      <p:sp>
        <p:nvSpPr>
          <p:cNvPr id="249" name="Google Shape;249;p30"/>
          <p:cNvSpPr txBox="1"/>
          <p:nvPr>
            <p:ph idx="4294967295" type="body"/>
          </p:nvPr>
        </p:nvSpPr>
        <p:spPr>
          <a:xfrm>
            <a:off x="418300" y="1231450"/>
            <a:ext cx="83211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Ajout de 2 colonnes dans la table “payments” : n° de commande et “statut”</a:t>
            </a:r>
            <a:br>
              <a:rPr lang="fr" sz="1600"/>
            </a:br>
            <a:r>
              <a:rPr b="1" lang="fr" sz="1600"/>
              <a:t>		⇒ obtenir en détail les factures non réglées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Ajout de toutes autres charges (salariales, immobilières etc.)</a:t>
            </a:r>
            <a:br>
              <a:rPr lang="fr" sz="1600"/>
            </a:br>
            <a:r>
              <a:rPr lang="fr" sz="1600"/>
              <a:t>		</a:t>
            </a:r>
            <a:r>
              <a:rPr b="1" lang="fr" sz="1600"/>
              <a:t>⇒ calculer la marge nette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ctrTitle"/>
          </p:nvPr>
        </p:nvSpPr>
        <p:spPr>
          <a:xfrm>
            <a:off x="418300" y="345750"/>
            <a:ext cx="83661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 startAt="6"/>
            </a:pPr>
            <a:r>
              <a:rPr lang="fr" sz="2500"/>
              <a:t>Questions</a:t>
            </a:r>
            <a:endParaRPr sz="2500"/>
          </a:p>
        </p:txBody>
      </p:sp>
      <p:sp>
        <p:nvSpPr>
          <p:cNvPr id="255" name="Google Shape;255;p31"/>
          <p:cNvSpPr txBox="1"/>
          <p:nvPr>
            <p:ph idx="4294967295" type="body"/>
          </p:nvPr>
        </p:nvSpPr>
        <p:spPr>
          <a:xfrm>
            <a:off x="566700" y="1978425"/>
            <a:ext cx="801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Avez-vous des questions ?</a:t>
            </a:r>
            <a:endParaRPr sz="2500"/>
          </a:p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04800" lvl="0" marL="45720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rajouter des seuils sur les dettes clients</a:t>
            </a:r>
            <a:endParaRPr sz="1200"/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- cmparer le taux d’endettement au poids du client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