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Elsie"/>
      <p:regular r:id="rId23"/>
    </p:embeddedFont>
    <p:embeddedFont>
      <p:font typeface="Barlow Medium"/>
      <p:regular r:id="rId24"/>
      <p:bold r:id="rId25"/>
      <p:italic r:id="rId26"/>
      <p:boldItalic r:id="rId27"/>
    </p:embeddedFont>
    <p:embeddedFont>
      <p:font typeface="Barlow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2236AD-4160-490F-99F9-6BC19A74055C}">
  <a:tblStyle styleId="{452236AD-4160-490F-99F9-6BC19A7405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BarlowMedium-regular.fntdata"/><Relationship Id="rId23" Type="http://schemas.openxmlformats.org/officeDocument/2006/relationships/font" Target="fonts/Elsi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Medium-italic.fntdata"/><Relationship Id="rId25" Type="http://schemas.openxmlformats.org/officeDocument/2006/relationships/font" Target="fonts/BarlowMedium-bold.fntdata"/><Relationship Id="rId28" Type="http://schemas.openxmlformats.org/officeDocument/2006/relationships/font" Target="fonts/Barlow-regular.fntdata"/><Relationship Id="rId27" Type="http://schemas.openxmlformats.org/officeDocument/2006/relationships/font" Target="fonts/Barlow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boldItalic.fntdata"/><Relationship Id="rId30" Type="http://schemas.openxmlformats.org/officeDocument/2006/relationships/font" Target="fonts/Barlow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fb87c9a92b_0_1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5085b1b4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b5085b1b49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6fa079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b6fa079ce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5085b1b4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b5085b1b49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87c9a92b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fb87c9a92b_0_10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b87c9a92b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fb87c9a92b_0_10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4bae87034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b4bae87034_0_3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5085b1b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b5085b1b4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5085b1b4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b5085b1b49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6fa079ce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b6fa079ced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6fa079c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b6fa079ced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5085b1b4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b5085b1b49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5085b1b4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b5085b1b49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fmla="val 14385217" name="adj1"/>
              <a:gd fmla="val 720831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00" y="0"/>
            <a:ext cx="9144000" cy="5151300"/>
          </a:xfrm>
          <a:prstGeom prst="rect">
            <a:avLst/>
          </a:prstGeom>
          <a:solidFill>
            <a:srgbClr val="363739">
              <a:alpha val="70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32425" y="4618200"/>
            <a:ext cx="611400" cy="525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514350" y="2263175"/>
            <a:ext cx="5557200" cy="6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14350" y="2894375"/>
            <a:ext cx="5557200" cy="27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42900" y="361950"/>
            <a:ext cx="539646" cy="134911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488950" lvl="0" marL="457200" rtl="0">
              <a:spcBef>
                <a:spcPts val="0"/>
              </a:spcBef>
              <a:spcAft>
                <a:spcPts val="0"/>
              </a:spcAft>
              <a:buSzPts val="4100"/>
              <a:buChar char="•"/>
              <a:defRPr b="1" sz="4100"/>
            </a:lvl1pPr>
            <a:lvl2pPr indent="-488950" lvl="1" marL="91440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b="1" sz="4100"/>
            </a:lvl2pPr>
            <a:lvl3pPr indent="-488950" lvl="2" marL="137160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b="1" sz="4100"/>
            </a:lvl3pPr>
            <a:lvl4pPr indent="-488950" lvl="3" marL="182880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b="1" sz="4100"/>
            </a:lvl4pPr>
            <a:lvl5pPr indent="-488950" lvl="4" marL="228600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b="1" sz="4100"/>
            </a:lvl5pPr>
            <a:lvl6pPr indent="-488950" lvl="5" marL="274320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b="1" sz="4100"/>
            </a:lvl6pPr>
            <a:lvl7pPr indent="-488950" lvl="6" marL="320040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b="1" sz="4100"/>
            </a:lvl7pPr>
            <a:lvl8pPr indent="-488950" lvl="7" marL="365760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b="1" sz="4100"/>
            </a:lvl8pPr>
            <a:lvl9pPr indent="-488950" lvl="8" marL="4114800" rtl="0">
              <a:spcBef>
                <a:spcPts val="800"/>
              </a:spcBef>
              <a:spcAft>
                <a:spcPts val="800"/>
              </a:spcAft>
              <a:buSzPts val="4100"/>
              <a:buChar char="■"/>
              <a:defRPr b="1" sz="41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515532" y="604394"/>
            <a:ext cx="537342" cy="539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549307" y="869192"/>
            <a:ext cx="1810639" cy="181063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5817581" y="2205888"/>
            <a:ext cx="1467171" cy="734205"/>
          </a:xfrm>
          <a:custGeom>
            <a:rect b="b" l="l" r="r" t="t"/>
            <a:pathLst>
              <a:path extrusionOk="0" h="1468410" w="2934342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97262" y="806038"/>
            <a:ext cx="173875" cy="1364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516600" y="1967475"/>
            <a:ext cx="3162600" cy="24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122876" y="1967475"/>
            <a:ext cx="3162600" cy="24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_ONLY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244527" y="379439"/>
            <a:ext cx="539646" cy="134912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9.jpg"/><Relationship Id="rId5" Type="http://schemas.openxmlformats.org/officeDocument/2006/relationships/image" Target="../media/image5.jp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insee.fr/fr/statistiques/2011101?geo=DEP-23" TargetMode="External"/><Relationship Id="rId4" Type="http://schemas.openxmlformats.org/officeDocument/2006/relationships/hyperlink" Target="https://www.insee.fr/fr/statistiques/2011101?geo=DEP-23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 rot="10800000">
            <a:off x="5764825" y="-164975"/>
            <a:ext cx="5367600" cy="5748900"/>
          </a:xfrm>
          <a:prstGeom prst="chord">
            <a:avLst>
              <a:gd fmla="val 14385217" name="adj1"/>
              <a:gd fmla="val 7205046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7114102" y="1090057"/>
            <a:ext cx="1810639" cy="181063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313425" y="1230900"/>
            <a:ext cx="5178900" cy="268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Recommandations de films</a:t>
            </a:r>
            <a:endParaRPr sz="4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chemeClr val="lt2"/>
                </a:solidFill>
              </a:rPr>
              <a:t>Ciné Creuse</a:t>
            </a:r>
            <a:endParaRPr i="1" sz="4800">
              <a:solidFill>
                <a:schemeClr val="lt2"/>
              </a:solidFill>
            </a:endParaRPr>
          </a:p>
        </p:txBody>
      </p:sp>
      <p:sp>
        <p:nvSpPr>
          <p:cNvPr id="62" name="Google Shape;62;p12"/>
          <p:cNvSpPr txBox="1"/>
          <p:nvPr>
            <p:ph idx="4294967295" type="body"/>
          </p:nvPr>
        </p:nvSpPr>
        <p:spPr>
          <a:xfrm>
            <a:off x="6014850" y="3066900"/>
            <a:ext cx="3050700" cy="70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/>
              <a:t>p</a:t>
            </a:r>
            <a:r>
              <a:rPr b="1" i="1" lang="en" sz="3000"/>
              <a:t>ar LTA ANALYSIS</a:t>
            </a:r>
            <a:endParaRPr i="1" sz="300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412" y="3605125"/>
            <a:ext cx="1668025" cy="969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517925" y="199775"/>
            <a:ext cx="8151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Présentation du système de recommandations</a:t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488" y="1516300"/>
            <a:ext cx="4361876" cy="255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6559" y="90448"/>
            <a:ext cx="1085589" cy="6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517925" y="199775"/>
            <a:ext cx="8151000" cy="8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Axes d’amélioration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559" y="90448"/>
            <a:ext cx="1085589" cy="6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>
            <p:ph idx="2" type="body"/>
          </p:nvPr>
        </p:nvSpPr>
        <p:spPr>
          <a:xfrm>
            <a:off x="517925" y="868300"/>
            <a:ext cx="7858200" cy="357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Char char="•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Tableau de bord de suivi de votre activité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Char char="•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E</a:t>
            </a: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nvoi de notifications aux clients à terme (actuellement cold start)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Char char="•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Création d’une interface de connexion à l’application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Char char="•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Création d’une infrastructure de données pour pouvoir sécuriser et gérer les données clients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Char char="•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Intégrer une inscription à une newsletter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Char char="•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Intégrer les films directement dans l’application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Char char="•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Améliorer le système de recommandation, par rapport aux habitudes de l’utilisateur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Char char="•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Ajout de séries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/>
        </p:nvSpPr>
        <p:spPr>
          <a:xfrm>
            <a:off x="1590788" y="2274625"/>
            <a:ext cx="6972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Avez-vous des questions ?</a:t>
            </a:r>
            <a:endParaRPr sz="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0" y="0"/>
            <a:ext cx="951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-944609" y="-4"/>
            <a:ext cx="1891805" cy="5180466"/>
            <a:chOff x="1026284" y="-180719"/>
            <a:chExt cx="3816432" cy="10450808"/>
          </a:xfrm>
        </p:grpSpPr>
        <p:sp>
          <p:nvSpPr>
            <p:cNvPr id="214" name="Google Shape;214;p23"/>
            <p:cNvSpPr/>
            <p:nvPr/>
          </p:nvSpPr>
          <p:spPr>
            <a:xfrm>
              <a:off x="1026284" y="-180719"/>
              <a:ext cx="3814476" cy="10450808"/>
            </a:xfrm>
            <a:custGeom>
              <a:rect b="b" l="l" r="r" t="t"/>
              <a:pathLst>
                <a:path extrusionOk="0" h="10450808" w="10450619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1033531" y="9306856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033531" y="8358118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1033531" y="7409283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1033531" y="6460545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1033531" y="5511807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033531" y="4563068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033531" y="3614330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1033531" y="2665592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1033531" y="1716757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1033531" y="768019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4821265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3872543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923726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1975005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23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559" y="90448"/>
            <a:ext cx="1085589" cy="6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4"/>
          <p:cNvGrpSpPr/>
          <p:nvPr/>
        </p:nvGrpSpPr>
        <p:grpSpPr>
          <a:xfrm>
            <a:off x="-768525" y="-48199"/>
            <a:ext cx="5225404" cy="5225404"/>
            <a:chOff x="-1537049" y="-96399"/>
            <a:chExt cx="10450808" cy="10450808"/>
          </a:xfrm>
        </p:grpSpPr>
        <p:sp>
          <p:nvSpPr>
            <p:cNvPr id="236" name="Google Shape;236;p24"/>
            <p:cNvSpPr/>
            <p:nvPr/>
          </p:nvSpPr>
          <p:spPr>
            <a:xfrm>
              <a:off x="-1537049" y="-96399"/>
              <a:ext cx="10450808" cy="10450808"/>
            </a:xfrm>
            <a:custGeom>
              <a:rect b="b" l="l" r="r" t="t"/>
              <a:pathLst>
                <a:path extrusionOk="0" h="10450808" w="10450808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-1529802" y="9391176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-1529802" y="8442438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-1529802" y="7493603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-1529802" y="6544865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-1529802" y="5596127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-1529802" y="4647388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-1529802" y="3698650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-1529802" y="2749912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-1529802" y="1801077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-1529802" y="852339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7950525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7001787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6052952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5104214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4155476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3206737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2257999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1309261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360426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-588311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24"/>
          <p:cNvSpPr txBox="1"/>
          <p:nvPr/>
        </p:nvSpPr>
        <p:spPr>
          <a:xfrm>
            <a:off x="2022230" y="1913392"/>
            <a:ext cx="5099513" cy="115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Thank you!</a:t>
            </a:r>
            <a:endParaRPr sz="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244527" y="379439"/>
            <a:ext cx="539646" cy="134912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4"/>
          <p:cNvSpPr/>
          <p:nvPr/>
        </p:nvSpPr>
        <p:spPr>
          <a:xfrm rot="5400000">
            <a:off x="1412630" y="3399051"/>
            <a:ext cx="1219200" cy="1219197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4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559" y="90448"/>
            <a:ext cx="1085589" cy="6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/>
        </p:nvSpPr>
        <p:spPr>
          <a:xfrm>
            <a:off x="1085838" y="201900"/>
            <a:ext cx="6972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Sommaire</a:t>
            </a:r>
            <a:endParaRPr sz="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0" y="0"/>
            <a:ext cx="951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3"/>
          <p:cNvGrpSpPr/>
          <p:nvPr/>
        </p:nvGrpSpPr>
        <p:grpSpPr>
          <a:xfrm>
            <a:off x="-944609" y="-4"/>
            <a:ext cx="1891805" cy="5180466"/>
            <a:chOff x="1026284" y="-180719"/>
            <a:chExt cx="3816432" cy="10450808"/>
          </a:xfrm>
        </p:grpSpPr>
        <p:sp>
          <p:nvSpPr>
            <p:cNvPr id="71" name="Google Shape;71;p13"/>
            <p:cNvSpPr/>
            <p:nvPr/>
          </p:nvSpPr>
          <p:spPr>
            <a:xfrm>
              <a:off x="1026284" y="-180719"/>
              <a:ext cx="3814476" cy="10450808"/>
            </a:xfrm>
            <a:custGeom>
              <a:rect b="b" l="l" r="r" t="t"/>
              <a:pathLst>
                <a:path extrusionOk="0" h="10450808" w="10450619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033531" y="9306856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033531" y="8358118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033531" y="7409283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033531" y="6460545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033531" y="5511807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033531" y="4563068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1033531" y="3614330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33531" y="2665592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1033531" y="1716757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1033531" y="768019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4821265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3872543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2923726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975005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1634650" y="916750"/>
            <a:ext cx="395104" cy="381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647723" y="990368"/>
            <a:ext cx="356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9" name="Google Shape;89;p13"/>
          <p:cNvSpPr txBox="1"/>
          <p:nvPr>
            <p:ph idx="4294967295" type="body"/>
          </p:nvPr>
        </p:nvSpPr>
        <p:spPr>
          <a:xfrm>
            <a:off x="2280525" y="990375"/>
            <a:ext cx="3373800" cy="2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Présentation de l’équipe</a:t>
            </a:r>
            <a:endParaRPr/>
          </a:p>
        </p:txBody>
      </p:sp>
      <p:sp>
        <p:nvSpPr>
          <p:cNvPr id="90" name="Google Shape;90;p13"/>
          <p:cNvSpPr txBox="1"/>
          <p:nvPr>
            <p:ph idx="4294967295" type="body"/>
          </p:nvPr>
        </p:nvSpPr>
        <p:spPr>
          <a:xfrm>
            <a:off x="2280525" y="1503711"/>
            <a:ext cx="3373800" cy="2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Rappel de la demande</a:t>
            </a:r>
            <a:endParaRPr/>
          </a:p>
        </p:txBody>
      </p:sp>
      <p:sp>
        <p:nvSpPr>
          <p:cNvPr id="91" name="Google Shape;91;p13"/>
          <p:cNvSpPr txBox="1"/>
          <p:nvPr>
            <p:ph idx="4294967295" type="body"/>
          </p:nvPr>
        </p:nvSpPr>
        <p:spPr>
          <a:xfrm>
            <a:off x="2280525" y="2017060"/>
            <a:ext cx="3373800" cy="2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Outils utilisés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2" name="Google Shape;92;p13"/>
          <p:cNvSpPr txBox="1"/>
          <p:nvPr>
            <p:ph idx="4294967295" type="body"/>
          </p:nvPr>
        </p:nvSpPr>
        <p:spPr>
          <a:xfrm>
            <a:off x="2280525" y="2530384"/>
            <a:ext cx="3373800" cy="2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Méthodes de travail</a:t>
            </a:r>
            <a:endParaRPr/>
          </a:p>
        </p:txBody>
      </p:sp>
      <p:sp>
        <p:nvSpPr>
          <p:cNvPr id="93" name="Google Shape;93;p13"/>
          <p:cNvSpPr txBox="1"/>
          <p:nvPr>
            <p:ph idx="4294967295" type="body"/>
          </p:nvPr>
        </p:nvSpPr>
        <p:spPr>
          <a:xfrm>
            <a:off x="2280525" y="3043720"/>
            <a:ext cx="3373800" cy="2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Contexte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1634650" y="1430385"/>
            <a:ext cx="395104" cy="381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1647723" y="1504003"/>
            <a:ext cx="356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634650" y="1944033"/>
            <a:ext cx="395104" cy="381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647723" y="2017650"/>
            <a:ext cx="356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634650" y="2457680"/>
            <a:ext cx="395104" cy="381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1647723" y="2531298"/>
            <a:ext cx="356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1634650" y="2971328"/>
            <a:ext cx="395104" cy="381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647723" y="3044945"/>
            <a:ext cx="356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1634650" y="3484975"/>
            <a:ext cx="395104" cy="381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1647723" y="3558593"/>
            <a:ext cx="356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4" name="Google Shape;104;p13"/>
          <p:cNvSpPr txBox="1"/>
          <p:nvPr>
            <p:ph idx="4294967295" type="body"/>
          </p:nvPr>
        </p:nvSpPr>
        <p:spPr>
          <a:xfrm>
            <a:off x="2280525" y="3557068"/>
            <a:ext cx="6458700" cy="2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Présentation des chiffres</a:t>
            </a:r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559" y="90448"/>
            <a:ext cx="1085589" cy="6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/>
          <p:nvPr/>
        </p:nvSpPr>
        <p:spPr>
          <a:xfrm>
            <a:off x="1647725" y="3998625"/>
            <a:ext cx="395104" cy="381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660798" y="4072243"/>
            <a:ext cx="356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" name="Google Shape;108;p13"/>
          <p:cNvSpPr txBox="1"/>
          <p:nvPr>
            <p:ph idx="4294967295" type="body"/>
          </p:nvPr>
        </p:nvSpPr>
        <p:spPr>
          <a:xfrm>
            <a:off x="2293600" y="4070718"/>
            <a:ext cx="6458700" cy="2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Présentation de l’application de recommandation de films</a:t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1660800" y="4521250"/>
            <a:ext cx="395104" cy="381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1673873" y="4594868"/>
            <a:ext cx="356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8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1" name="Google Shape;111;p13"/>
          <p:cNvSpPr txBox="1"/>
          <p:nvPr>
            <p:ph idx="4294967295" type="body"/>
          </p:nvPr>
        </p:nvSpPr>
        <p:spPr>
          <a:xfrm>
            <a:off x="2306675" y="4593343"/>
            <a:ext cx="6458700" cy="2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Axes d’amélioration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517925" y="199775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Présentation de l’équipe</a:t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3">
            <a:alphaModFix/>
          </a:blip>
          <a:srcRect b="9099" l="17933" r="9754" t="0"/>
          <a:stretch/>
        </p:blipFill>
        <p:spPr>
          <a:xfrm>
            <a:off x="3651900" y="1286425"/>
            <a:ext cx="1840200" cy="17343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0" name="Google Shape;120;p14"/>
          <p:cNvSpPr txBox="1"/>
          <p:nvPr>
            <p:ph idx="2" type="body"/>
          </p:nvPr>
        </p:nvSpPr>
        <p:spPr>
          <a:xfrm>
            <a:off x="857025" y="3247875"/>
            <a:ext cx="1840200" cy="184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/>
              <a:t>IULIANELLA </a:t>
            </a:r>
            <a:endParaRPr b="1" i="1" sz="17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/>
              <a:t>Alexandre</a:t>
            </a:r>
            <a:endParaRPr b="1" i="1" sz="17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/>
              <a:t>Product Owner</a:t>
            </a:r>
            <a:endParaRPr b="1" i="1" sz="1700"/>
          </a:p>
          <a:p>
            <a:pPr indent="0" lvl="0" marL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21" name="Google Shape;121;p14"/>
          <p:cNvSpPr txBox="1"/>
          <p:nvPr>
            <p:ph idx="2" type="body"/>
          </p:nvPr>
        </p:nvSpPr>
        <p:spPr>
          <a:xfrm>
            <a:off x="3651900" y="3247875"/>
            <a:ext cx="1840200" cy="184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/>
              <a:t>HERLEDAN</a:t>
            </a:r>
            <a:endParaRPr b="1" i="1" sz="17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/>
              <a:t>Lucie</a:t>
            </a:r>
            <a:endParaRPr b="1" i="1" sz="17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/>
              <a:t>SCRUM Master</a:t>
            </a:r>
            <a:endParaRPr b="1" i="1" sz="1700"/>
          </a:p>
          <a:p>
            <a:pPr indent="0" lvl="0" marL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22" name="Google Shape;122;p14"/>
          <p:cNvSpPr txBox="1"/>
          <p:nvPr>
            <p:ph idx="2" type="body"/>
          </p:nvPr>
        </p:nvSpPr>
        <p:spPr>
          <a:xfrm>
            <a:off x="6446775" y="3247875"/>
            <a:ext cx="1840200" cy="12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/>
              <a:t>BEN MOHAMED</a:t>
            </a:r>
            <a:endParaRPr b="1" i="1" sz="17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/>
              <a:t>Tarek</a:t>
            </a:r>
            <a:endParaRPr b="1" i="1" sz="17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/>
              <a:t>Data analyst</a:t>
            </a:r>
            <a:endParaRPr b="1" i="1" sz="1700"/>
          </a:p>
          <a:p>
            <a:pPr indent="0" lvl="0" marL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025" y="1286425"/>
            <a:ext cx="1840200" cy="17343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4" name="Google Shape;12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6775" y="1286425"/>
            <a:ext cx="1840200" cy="17343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5" name="Google Shape;12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6559" y="90448"/>
            <a:ext cx="1085589" cy="6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517925" y="199775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Rappel de la demande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 txBox="1"/>
          <p:nvPr>
            <p:ph idx="2" type="body"/>
          </p:nvPr>
        </p:nvSpPr>
        <p:spPr>
          <a:xfrm>
            <a:off x="517875" y="1040150"/>
            <a:ext cx="7858200" cy="33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-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Création d’un moteur de recommandations de films avec : </a:t>
            </a:r>
            <a:endParaRPr sz="1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-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Zone de saisie de titre de film par l’utilisateur</a:t>
            </a:r>
            <a:endParaRPr sz="1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-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Affiches de films dans l’interface</a:t>
            </a:r>
            <a:endParaRPr sz="1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-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Envoi de notifications aux clients à terme</a:t>
            </a:r>
            <a:endParaRPr sz="1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-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Avoir à disposition les KPI </a:t>
            </a:r>
            <a:endParaRPr sz="180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33" name="Google Shape;133;p15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559" y="90448"/>
            <a:ext cx="1085589" cy="6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517925" y="199775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Outils </a:t>
            </a:r>
            <a:r>
              <a:rPr lang="en"/>
              <a:t>utilisés</a:t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559" y="90448"/>
            <a:ext cx="1085589" cy="6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006" y="917663"/>
            <a:ext cx="2028227" cy="11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7425" y="2026765"/>
            <a:ext cx="2320748" cy="135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3036" y="1855163"/>
            <a:ext cx="1467370" cy="17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/>
        </p:nvSpPr>
        <p:spPr>
          <a:xfrm>
            <a:off x="3990888" y="2026775"/>
            <a:ext cx="11625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Power BI</a:t>
            </a:r>
            <a:endParaRPr b="1"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1875" y="2790813"/>
            <a:ext cx="1744475" cy="17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517875" y="1831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Méthodes de travail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idx="2" type="body"/>
          </p:nvPr>
        </p:nvSpPr>
        <p:spPr>
          <a:xfrm>
            <a:off x="517875" y="1808375"/>
            <a:ext cx="7858200" cy="25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Etapes :</a:t>
            </a:r>
            <a:endParaRPr b="1" sz="1800"/>
          </a:p>
          <a:p>
            <a:pPr indent="-330200" lvl="0" marL="91440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AutoNum type="arabicPeriod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Brainstorming (Mindmeister)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91440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AutoNum type="arabicPeriod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Etude du contexte de la Creuse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91440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AutoNum type="arabicPeriod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Exploration et nettoyage des données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91440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AutoNum type="arabicPeriod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Réflexion et sélection de données pertinentes pour l’étude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91440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AutoNum type="arabicPeriod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Etude statistiques sur Power BI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91440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AutoNum type="arabicPeriod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Création d’une application bêta sur Streamlit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55" name="Google Shape;155;p17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559" y="90448"/>
            <a:ext cx="1085589" cy="6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1599425" y="1013075"/>
            <a:ext cx="622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rPr>
              <a:t>Méthode  Agile : KANBAN &amp; Scrum</a:t>
            </a:r>
            <a:endParaRPr b="1" sz="2500">
              <a:solidFill>
                <a:schemeClr val="dk1"/>
              </a:solidFill>
              <a:latin typeface="Elsie"/>
              <a:ea typeface="Elsie"/>
              <a:cs typeface="Elsie"/>
              <a:sym typeface="Elsi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517925" y="199775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Contexte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2" type="body"/>
          </p:nvPr>
        </p:nvSpPr>
        <p:spPr>
          <a:xfrm>
            <a:off x="309850" y="818150"/>
            <a:ext cx="8712300" cy="180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latin typeface="Elsie"/>
                <a:ea typeface="Elsie"/>
                <a:cs typeface="Elsie"/>
                <a:sym typeface="Elsie"/>
              </a:rPr>
              <a:t>Le cinéma  en Creuse</a:t>
            </a:r>
            <a:endParaRPr b="1" sz="2200" u="sng">
              <a:latin typeface="Elsie"/>
              <a:ea typeface="Elsie"/>
              <a:cs typeface="Elsie"/>
              <a:sym typeface="Elsi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latin typeface="Elsie"/>
              <a:ea typeface="Elsie"/>
              <a:cs typeface="Elsie"/>
              <a:sym typeface="Elsi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u="sng">
              <a:latin typeface="Elsie"/>
              <a:ea typeface="Elsie"/>
              <a:cs typeface="Elsie"/>
              <a:sym typeface="Elsie"/>
            </a:endParaRPr>
          </a:p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559" y="90448"/>
            <a:ext cx="1085589" cy="6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875" y="1468800"/>
            <a:ext cx="4441899" cy="1963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8" name="Google Shape;168;p18"/>
          <p:cNvGraphicFramePr/>
          <p:nvPr/>
        </p:nvGraphicFramePr>
        <p:xfrm>
          <a:off x="89650" y="14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{452236AD-4160-490F-99F9-6BC19A74055C}</a:tableStyleId>
              </a:tblPr>
              <a:tblGrid>
                <a:gridCol w="2539425"/>
                <a:gridCol w="863675"/>
                <a:gridCol w="811975"/>
              </a:tblGrid>
              <a:tr h="39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2022</a:t>
                      </a:r>
                      <a:endParaRPr b="1" sz="16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Barlow"/>
                          <a:ea typeface="Barlow"/>
                          <a:cs typeface="Barlow"/>
                          <a:sym typeface="Barlow"/>
                        </a:rPr>
                        <a:t>Creuse</a:t>
                      </a:r>
                      <a:endParaRPr b="1" sz="13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Barlow"/>
                          <a:ea typeface="Barlow"/>
                          <a:cs typeface="Barlow"/>
                          <a:sym typeface="Barlow"/>
                        </a:rPr>
                        <a:t>France</a:t>
                      </a:r>
                      <a:endParaRPr b="1" sz="13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/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Barlow"/>
                          <a:ea typeface="Barlow"/>
                          <a:cs typeface="Barlow"/>
                          <a:sym typeface="Barlow"/>
                        </a:rPr>
                        <a:t>Indice de fréquentation</a:t>
                      </a:r>
                      <a:endParaRPr b="1" sz="13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1.14</a:t>
                      </a:r>
                      <a:endParaRPr sz="13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2.29</a:t>
                      </a:r>
                      <a:endParaRPr sz="13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/>
                </a:tc>
              </a:tr>
              <a:tr h="5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Barlow"/>
                          <a:ea typeface="Barlow"/>
                          <a:cs typeface="Barlow"/>
                          <a:sym typeface="Barlow"/>
                        </a:rPr>
                        <a:t>Taux d’occupation des fauteuils</a:t>
                      </a:r>
                      <a:endParaRPr b="1" sz="13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7.4%</a:t>
                      </a:r>
                      <a:endParaRPr sz="13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10.4%</a:t>
                      </a:r>
                      <a:endParaRPr sz="13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/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Barlow"/>
                          <a:ea typeface="Barlow"/>
                          <a:cs typeface="Barlow"/>
                          <a:sym typeface="Barlow"/>
                        </a:rPr>
                        <a:t>Evolution des entrées</a:t>
                      </a:r>
                      <a:endParaRPr b="1" sz="13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arlow"/>
                          <a:ea typeface="Barlow"/>
                          <a:cs typeface="Barlow"/>
                          <a:sym typeface="Barlow"/>
                        </a:rPr>
                        <a:t>+53%</a:t>
                      </a:r>
                      <a:endParaRPr sz="13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arlow"/>
                          <a:ea typeface="Barlow"/>
                          <a:cs typeface="Barlow"/>
                          <a:sym typeface="Barlow"/>
                        </a:rPr>
                        <a:t>+59.2%</a:t>
                      </a:r>
                      <a:endParaRPr sz="13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9" name="Google Shape;169;p18"/>
          <p:cNvSpPr txBox="1"/>
          <p:nvPr>
            <p:ph idx="2" type="body"/>
          </p:nvPr>
        </p:nvSpPr>
        <p:spPr>
          <a:xfrm>
            <a:off x="2672700" y="3536763"/>
            <a:ext cx="3798600" cy="8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des recettes : +51.2%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du nombre de séances : +77.4%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latin typeface="Elsie"/>
              <a:ea typeface="Elsie"/>
              <a:cs typeface="Elsie"/>
              <a:sym typeface="Elsi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u="sng">
              <a:latin typeface="Elsie"/>
              <a:ea typeface="Elsie"/>
              <a:cs typeface="Elsie"/>
              <a:sym typeface="Elsi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2" type="body"/>
          </p:nvPr>
        </p:nvSpPr>
        <p:spPr>
          <a:xfrm>
            <a:off x="165550" y="90450"/>
            <a:ext cx="4600500" cy="42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latin typeface="Elsie"/>
                <a:ea typeface="Elsie"/>
                <a:cs typeface="Elsie"/>
                <a:sym typeface="Elsie"/>
              </a:rPr>
              <a:t>La Creuse</a:t>
            </a:r>
            <a:endParaRPr b="1" sz="2200" u="sng">
              <a:latin typeface="Elsie"/>
              <a:ea typeface="Elsie"/>
              <a:cs typeface="Elsie"/>
              <a:sym typeface="Elsi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116 000 habitants en 2023   </a:t>
            </a:r>
            <a:endParaRPr sz="18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2121"/>
                </a:solidFill>
                <a:highlight>
                  <a:srgbClr val="F5F5EF"/>
                </a:highlight>
                <a:latin typeface="Roboto"/>
                <a:ea typeface="Roboto"/>
                <a:cs typeface="Roboto"/>
                <a:sym typeface="Roboto"/>
              </a:rPr>
              <a:t>↓</a:t>
            </a:r>
            <a:r>
              <a:rPr lang="en" sz="2400">
                <a:solidFill>
                  <a:srgbClr val="212121"/>
                </a:solidFill>
                <a:highlight>
                  <a:srgbClr val="F5F5E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solidFill>
                  <a:srgbClr val="F5F5EF"/>
                </a:solidFill>
                <a:highlight>
                  <a:srgbClr val="F5F5EF"/>
                </a:highlight>
                <a:latin typeface="Roboto"/>
                <a:ea typeface="Roboto"/>
                <a:cs typeface="Roboto"/>
                <a:sym typeface="Roboto"/>
              </a:rPr>
              <a:t> vvvvvvv</a:t>
            </a:r>
            <a:r>
              <a:rPr lang="en" sz="2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 b="1" sz="18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r>
              <a:rPr lang="en" sz="1800">
                <a:uFill>
                  <a:noFill/>
                </a:uFill>
                <a:hlinkClick r:id="rId3"/>
              </a:rPr>
              <a:t>- 7,6%</a:t>
            </a:r>
            <a:r>
              <a:rPr lang="en" sz="1800"/>
              <a:t>e</a:t>
            </a:r>
            <a:r>
              <a:rPr lang="en" sz="1800">
                <a:uFill>
                  <a:noFill/>
                </a:uFill>
                <a:hlinkClick r:id="rId4"/>
              </a:rPr>
              <a:t>ntre 2009 et 2020 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forts et points faibles </a:t>
            </a:r>
            <a:r>
              <a:rPr lang="en"/>
              <a:t>:</a:t>
            </a:r>
            <a:endParaRPr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beauté naturelle, ses paysages vallonnés, forêts et ses lacs.</a:t>
            </a:r>
            <a:endParaRPr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faible densité de population et éloignement des grands centres urbains.</a:t>
            </a:r>
            <a:endParaRPr/>
          </a:p>
        </p:txBody>
      </p:sp>
      <p:sp>
        <p:nvSpPr>
          <p:cNvPr id="176" name="Google Shape;176;p19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6559" y="90448"/>
            <a:ext cx="1085589" cy="6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8224" y="917663"/>
            <a:ext cx="4153924" cy="319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551" y="792450"/>
            <a:ext cx="1950050" cy="20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517925" y="199775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Présentation des chiffres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113" y="1341625"/>
            <a:ext cx="4373775" cy="246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6559" y="90448"/>
            <a:ext cx="1085589" cy="6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