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7" autoAdjust="0"/>
  </p:normalViewPr>
  <p:slideViewPr>
    <p:cSldViewPr snapToGrid="0">
      <p:cViewPr>
        <p:scale>
          <a:sx n="10" d="100"/>
          <a:sy n="10" d="100"/>
        </p:scale>
        <p:origin x="217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0000">
              <a:schemeClr val="accent2">
                <a:lumMod val="45000"/>
                <a:lumOff val="55000"/>
              </a:schemeClr>
            </a:gs>
            <a:gs pos="60000">
              <a:schemeClr val="accent2">
                <a:lumMod val="45000"/>
                <a:lumOff val="55000"/>
              </a:schemeClr>
            </a:gs>
            <a:gs pos="87000">
              <a:schemeClr val="accent2">
                <a:lumMod val="30000"/>
                <a:lumOff val="70000"/>
              </a:schemeClr>
            </a:gs>
          </a:gsLst>
          <a:lin ang="5400000" scaled="1"/>
          <a:tileRect/>
        </a:gradFill>
        <a:effectLst/>
      </p:bgPr>
    </p:bg>
    <p:spTree>
      <p:nvGrpSpPr>
        <p:cNvPr id="1" name="Shape 88"/>
        <p:cNvGrpSpPr/>
        <p:nvPr/>
      </p:nvGrpSpPr>
      <p:grpSpPr>
        <a:xfrm>
          <a:off x="0" y="0"/>
          <a:ext cx="0" cy="0"/>
          <a:chOff x="0" y="0"/>
          <a:chExt cx="0" cy="0"/>
        </a:xfrm>
      </p:grpSpPr>
      <p:sp>
        <p:nvSpPr>
          <p:cNvPr id="90" name="Shape 90"/>
          <p:cNvSpPr txBox="1"/>
          <p:nvPr/>
        </p:nvSpPr>
        <p:spPr>
          <a:xfrm>
            <a:off x="6967965" y="2787545"/>
            <a:ext cx="19797600" cy="2521978"/>
          </a:xfrm>
          <a:prstGeom prst="rect">
            <a:avLst/>
          </a:prstGeom>
          <a:noFill/>
          <a:ln>
            <a:noFill/>
          </a:ln>
        </p:spPr>
        <p:txBody>
          <a:bodyPr spcFirstLastPara="1" wrap="square" lIns="98650" tIns="49325" rIns="98650" bIns="49325" anchor="ctr" anchorCtr="0">
            <a:noAutofit/>
          </a:bodyPr>
          <a:lstStyle/>
          <a:p>
            <a:pPr marL="0" marR="0" lvl="0" indent="0" algn="ctr" rtl="0">
              <a:lnSpc>
                <a:spcPct val="100000"/>
              </a:lnSpc>
              <a:spcBef>
                <a:spcPts val="0"/>
              </a:spcBef>
              <a:spcAft>
                <a:spcPts val="0"/>
              </a:spcAft>
              <a:buClr>
                <a:srgbClr val="3333CC"/>
              </a:buClr>
              <a:buFont typeface="Arial"/>
              <a:buNone/>
            </a:pPr>
            <a:r>
              <a:rPr lang="en-US" sz="6000" b="1" dirty="0">
                <a:solidFill>
                  <a:srgbClr val="3333CC"/>
                </a:solidFill>
              </a:rPr>
              <a:t>  </a:t>
            </a:r>
            <a:r>
              <a:rPr lang="en-US" sz="6000" b="1" dirty="0" err="1">
                <a:solidFill>
                  <a:srgbClr val="3333CC"/>
                </a:solidFill>
              </a:rPr>
              <a:t>BreazeHome</a:t>
            </a:r>
            <a:r>
              <a:rPr lang="en-US" sz="6000" b="1" dirty="0">
                <a:solidFill>
                  <a:srgbClr val="3333CC"/>
                </a:solidFill>
              </a:rPr>
              <a:t> 4.0: Filters and Refined Search</a:t>
            </a:r>
            <a:endParaRPr sz="6000"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Arial"/>
                <a:ea typeface="Arial"/>
                <a:cs typeface="Arial"/>
                <a:sym typeface="Arial"/>
              </a:rPr>
              <a:t>Student: </a:t>
            </a:r>
            <a:r>
              <a:rPr lang="en-US" sz="3500" i="0" u="none" strike="noStrike" cap="none" dirty="0">
                <a:solidFill>
                  <a:srgbClr val="3333CC"/>
                </a:solidFill>
                <a:latin typeface="Arial"/>
                <a:ea typeface="Arial"/>
                <a:cs typeface="Arial"/>
                <a:sym typeface="Arial"/>
              </a:rPr>
              <a:t>Lester Hernandez Alfonso</a:t>
            </a:r>
            <a:r>
              <a:rPr lang="en-US" sz="3500" b="0" i="0" u="none" strike="noStrike" cap="none" dirty="0">
                <a:solidFill>
                  <a:srgbClr val="3333CC"/>
                </a:solidFill>
                <a:latin typeface="Arial"/>
                <a:ea typeface="Arial"/>
                <a:cs typeface="Arial"/>
                <a:sym typeface="Arial"/>
              </a:rPr>
              <a:t>, Florida International University</a:t>
            </a:r>
            <a:endParaRPr dirty="0"/>
          </a:p>
          <a:p>
            <a:pPr lvl="0" algn="ctr">
              <a:buClr>
                <a:srgbClr val="3333CC"/>
              </a:buClr>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err="1">
                <a:solidFill>
                  <a:srgbClr val="3333CC"/>
                </a:solidFill>
              </a:rPr>
              <a:t>Yuzhou</a:t>
            </a:r>
            <a:r>
              <a:rPr lang="en-US" sz="3500" dirty="0">
                <a:solidFill>
                  <a:srgbClr val="3333CC"/>
                </a:solidFill>
              </a:rPr>
              <a:t> (Aaron) Feng, Research Assistant, Florida International University</a:t>
            </a:r>
          </a:p>
          <a:p>
            <a:pPr lvl="0" algn="ctr">
              <a:buClr>
                <a:srgbClr val="3333CC"/>
              </a:buClr>
            </a:pPr>
            <a:r>
              <a:rPr lang="en-US" sz="3500" b="1" dirty="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u="none" strike="noStrike" cap="none" dirty="0">
                <a:solidFill>
                  <a:srgbClr val="3333CC"/>
                </a:solidFill>
                <a:latin typeface="Arial"/>
                <a:ea typeface="Arial"/>
                <a:cs typeface="Arial"/>
                <a:sym typeface="Arial"/>
              </a:rPr>
              <a:t>Dr.</a:t>
            </a:r>
            <a:r>
              <a:rPr lang="en-US" sz="3500" b="1" i="1" u="none" strike="noStrike" cap="none" dirty="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Masoud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endParaRPr dirty="0"/>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92" name="Shape 92"/>
          <p:cNvSpPr txBox="1"/>
          <p:nvPr/>
        </p:nvSpPr>
        <p:spPr>
          <a:xfrm>
            <a:off x="1636400" y="6095926"/>
            <a:ext cx="9671100" cy="7279892"/>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Problem</a:t>
            </a:r>
            <a:endParaRPr lang="en-US" sz="3600" dirty="0">
              <a:solidFill>
                <a:srgbClr val="336699"/>
              </a:solidFill>
            </a:endParaRPr>
          </a:p>
          <a:p>
            <a:pPr lvl="0"/>
            <a:r>
              <a:rPr lang="en-US" sz="3400" dirty="0">
                <a:solidFill>
                  <a:srgbClr val="336699"/>
                </a:solidFill>
              </a:rPr>
              <a:t>	</a:t>
            </a:r>
            <a:r>
              <a:rPr lang="en-US" sz="3600" dirty="0" err="1">
                <a:solidFill>
                  <a:srgbClr val="336699"/>
                </a:solidFill>
              </a:rPr>
              <a:t>BreazeHome</a:t>
            </a:r>
            <a:r>
              <a:rPr lang="en-US" sz="3600" dirty="0">
                <a:solidFill>
                  <a:srgbClr val="336699"/>
                </a:solidFill>
              </a:rPr>
              <a:t> is an academic project originated and lead by Dr. Masoud </a:t>
            </a:r>
            <a:r>
              <a:rPr lang="en-US" sz="3600" dirty="0" err="1">
                <a:solidFill>
                  <a:srgbClr val="336699"/>
                </a:solidFill>
              </a:rPr>
              <a:t>Sadjadi</a:t>
            </a:r>
            <a:r>
              <a:rPr lang="en-US" sz="3600" dirty="0">
                <a:solidFill>
                  <a:srgbClr val="336699"/>
                </a:solidFill>
              </a:rPr>
              <a:t> to help his students learn Agile Software Development in the context of a Web-based real-estate application that provides property information and services for home buyers, sellers, renters and realtors. </a:t>
            </a:r>
          </a:p>
          <a:p>
            <a:pPr marL="0" marR="0" lvl="0" indent="0" algn="l" rtl="0">
              <a:lnSpc>
                <a:spcPct val="100000"/>
              </a:lnSpc>
              <a:spcBef>
                <a:spcPts val="0"/>
              </a:spcBef>
              <a:spcAft>
                <a:spcPts val="0"/>
              </a:spcAft>
              <a:buNone/>
            </a:pPr>
            <a:r>
              <a:rPr lang="en-US" sz="3600" dirty="0">
                <a:solidFill>
                  <a:srgbClr val="336699"/>
                </a:solidFill>
              </a:rPr>
              <a:t>	The UI to filter properties based on certain options was not implemented. Users would like a UI that is simple to use, and that also provides advanced options and features that are not available in other real estate websites.</a:t>
            </a:r>
            <a:endParaRPr sz="3600" dirty="0"/>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endParaRPr dirty="0"/>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4"/>
            <a:ext cx="8349300" cy="7279894"/>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Current System</a:t>
            </a:r>
            <a:endParaRPr lang="en-US" sz="3600" dirty="0">
              <a:solidFill>
                <a:srgbClr val="336699"/>
              </a:solidFill>
            </a:endParaRPr>
          </a:p>
          <a:p>
            <a:pPr marL="0" marR="0" lvl="0" indent="0" algn="l" rtl="0">
              <a:lnSpc>
                <a:spcPct val="100000"/>
              </a:lnSpc>
              <a:spcBef>
                <a:spcPts val="0"/>
              </a:spcBef>
              <a:spcAft>
                <a:spcPts val="0"/>
              </a:spcAft>
              <a:buClr>
                <a:srgbClr val="336699"/>
              </a:buClr>
              <a:buFont typeface="Arial"/>
              <a:buNone/>
            </a:pPr>
            <a:r>
              <a:rPr lang="en-US" sz="3600" dirty="0">
                <a:solidFill>
                  <a:srgbClr val="336699"/>
                </a:solidFill>
              </a:rPr>
              <a:t>	The initial system had some very basic UI elements defined for the filters. Most elements were either not present or not compliant with the planned design. Backend queries for each filter option were also not implemented.</a:t>
            </a:r>
            <a:endParaRPr sz="3600" dirty="0"/>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636400" y="23063149"/>
            <a:ext cx="14289400" cy="94970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ctr" rtl="0">
              <a:lnSpc>
                <a:spcPct val="100000"/>
              </a:lnSpc>
              <a:spcBef>
                <a:spcPts val="0"/>
              </a:spcBef>
              <a:spcAft>
                <a:spcPts val="0"/>
              </a:spcAft>
              <a:buClr>
                <a:srgbClr val="336699"/>
              </a:buClr>
              <a:buFont typeface="Arial"/>
              <a:buNone/>
            </a:pPr>
            <a:endParaRPr lang="en-US" sz="4100" b="1" i="0" u="none" strike="noStrike" cap="none" dirty="0">
              <a:solidFill>
                <a:srgbClr val="336699"/>
              </a:solidFill>
              <a:latin typeface="Arial"/>
              <a:ea typeface="Arial"/>
              <a:cs typeface="Arial"/>
              <a:sym typeface="Aria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dirty="0">
                <a:solidFill>
                  <a:srgbClr val="336699"/>
                </a:solidFill>
              </a:rPr>
              <a:t>Model UI based on provided design.</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i="0" u="none" strike="noStrike" cap="none" dirty="0">
                <a:solidFill>
                  <a:srgbClr val="336699"/>
                </a:solidFill>
                <a:latin typeface="Arial"/>
                <a:ea typeface="Arial"/>
                <a:cs typeface="Arial"/>
                <a:sym typeface="Arial"/>
              </a:rPr>
              <a:t>Applying filters displays correct filtered properties list and map.</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dirty="0">
                <a:solidFill>
                  <a:srgbClr val="336699"/>
                </a:solidFill>
              </a:rPr>
              <a:t>Applying filters displays correct density charts information and counts as described in provided design.</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dirty="0">
                <a:solidFill>
                  <a:srgbClr val="336699"/>
                </a:solidFill>
              </a:rPr>
              <a:t>User can see selected filters for price, bedrooms and bathrooms.</a:t>
            </a: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dirty="0">
                <a:solidFill>
                  <a:srgbClr val="336699"/>
                </a:solidFill>
              </a:rPr>
              <a:t>User can reset all filters.</a:t>
            </a: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dirty="0">
              <a:solidFill>
                <a:srgbClr val="336699"/>
              </a:solidFill>
            </a:endParaRPr>
          </a:p>
          <a:p>
            <a:pPr lvl="2">
              <a:buClr>
                <a:srgbClr val="336699"/>
              </a:buClr>
            </a:pPr>
            <a:r>
              <a:rPr lang="en-US" sz="3600" dirty="0">
                <a:solidFill>
                  <a:srgbClr val="336699"/>
                </a:solidFill>
              </a:rPr>
              <a:t>				</a:t>
            </a:r>
            <a:endParaRPr lang="en-US" sz="2000" dirty="0">
              <a:solidFill>
                <a:srgbClr val="336699"/>
              </a:solidFill>
            </a:endParaRPr>
          </a:p>
        </p:txBody>
      </p:sp>
      <p:sp>
        <p:nvSpPr>
          <p:cNvPr id="98" name="Shape 98"/>
          <p:cNvSpPr txBox="1"/>
          <p:nvPr/>
        </p:nvSpPr>
        <p:spPr>
          <a:xfrm>
            <a:off x="15925799" y="23063150"/>
            <a:ext cx="15391401" cy="9497074"/>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System Design and Im</a:t>
            </a:r>
            <a:r>
              <a:rPr lang="en-US" sz="4100" b="1" dirty="0">
                <a:solidFill>
                  <a:srgbClr val="336699"/>
                </a:solidFill>
              </a:rPr>
              <a:t>plementation</a:t>
            </a:r>
            <a:endParaRPr sz="4100" b="1"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dirty="0">
              <a:solidFill>
                <a:srgbClr val="336699"/>
              </a:solidFill>
            </a:endParaRPr>
          </a:p>
          <a:p>
            <a:pPr marL="457200" lvl="0" indent="-488950">
              <a:buClr>
                <a:srgbClr val="336699"/>
              </a:buClr>
              <a:buSzPts val="4100"/>
              <a:buChar char="●"/>
            </a:pPr>
            <a:r>
              <a:rPr lang="en-US" sz="3600" dirty="0">
                <a:solidFill>
                  <a:srgbClr val="336699"/>
                </a:solidFill>
              </a:rPr>
              <a:t>Desktop Frontend: AngularJS (HTML, JavaScript, CSS)</a:t>
            </a:r>
            <a:endParaRPr sz="3600" dirty="0">
              <a:solidFill>
                <a:srgbClr val="336699"/>
              </a:solidFill>
            </a:endParaRPr>
          </a:p>
          <a:p>
            <a:pPr marL="457200" marR="0" lvl="0" indent="-488950" algn="l" rtl="0">
              <a:lnSpc>
                <a:spcPct val="100000"/>
              </a:lnSpc>
              <a:spcBef>
                <a:spcPts val="0"/>
              </a:spcBef>
              <a:spcAft>
                <a:spcPts val="0"/>
              </a:spcAft>
              <a:buClr>
                <a:srgbClr val="336699"/>
              </a:buClr>
              <a:buSzPts val="4100"/>
              <a:buChar char="●"/>
            </a:pPr>
            <a:r>
              <a:rPr lang="en-US" sz="3600" dirty="0">
                <a:solidFill>
                  <a:srgbClr val="336699"/>
                </a:solidFill>
              </a:rPr>
              <a:t>Backend API: Django REST framework (Python)</a:t>
            </a:r>
          </a:p>
          <a:p>
            <a:pPr marL="457200" marR="0" lvl="0" indent="-488950" algn="l" rtl="0">
              <a:lnSpc>
                <a:spcPct val="100000"/>
              </a:lnSpc>
              <a:spcBef>
                <a:spcPts val="0"/>
              </a:spcBef>
              <a:spcAft>
                <a:spcPts val="0"/>
              </a:spcAft>
              <a:buClr>
                <a:srgbClr val="336699"/>
              </a:buClr>
              <a:buSzPts val="4100"/>
              <a:buChar char="●"/>
            </a:pPr>
            <a:r>
              <a:rPr lang="en-US" sz="3600" dirty="0">
                <a:solidFill>
                  <a:srgbClr val="336699"/>
                </a:solidFill>
              </a:rPr>
              <a:t>Database: PostgreSQL</a:t>
            </a:r>
          </a:p>
          <a:p>
            <a:pPr marL="457200" marR="0" lvl="0" indent="-488950" algn="l" rtl="0">
              <a:lnSpc>
                <a:spcPct val="100000"/>
              </a:lnSpc>
              <a:spcBef>
                <a:spcPts val="0"/>
              </a:spcBef>
              <a:spcAft>
                <a:spcPts val="0"/>
              </a:spcAft>
              <a:buClr>
                <a:srgbClr val="336699"/>
              </a:buClr>
              <a:buSzPts val="4100"/>
              <a:buChar char="●"/>
            </a:pPr>
            <a:r>
              <a:rPr lang="en-US" sz="3600" dirty="0">
                <a:solidFill>
                  <a:srgbClr val="336699"/>
                </a:solidFill>
              </a:rPr>
              <a:t>OS: Linux (Ubuntu)</a:t>
            </a:r>
          </a:p>
          <a:p>
            <a:pPr marL="457200" indent="-488950">
              <a:buClr>
                <a:srgbClr val="336699"/>
              </a:buClr>
              <a:buSzPts val="4100"/>
              <a:buFont typeface="Arial"/>
              <a:buChar char="●"/>
            </a:pPr>
            <a:r>
              <a:rPr lang="en-US" sz="3600" dirty="0">
                <a:solidFill>
                  <a:srgbClr val="336699"/>
                </a:solidFill>
              </a:rPr>
              <a:t>Version control: git</a:t>
            </a:r>
          </a:p>
          <a:p>
            <a:pPr>
              <a:buClr>
                <a:srgbClr val="336699"/>
              </a:buClr>
              <a:buSzPts val="4100"/>
            </a:pPr>
            <a:endParaRPr lang="en-US" sz="3600" dirty="0">
              <a:solidFill>
                <a:srgbClr val="336699"/>
              </a:solidFill>
            </a:endParaRPr>
          </a:p>
          <a:p>
            <a:pPr>
              <a:buClr>
                <a:srgbClr val="336699"/>
              </a:buClr>
              <a:buSzPts val="4100"/>
            </a:pPr>
            <a:endParaRPr lang="en-US" sz="4100" dirty="0">
              <a:solidFill>
                <a:srgbClr val="336699"/>
              </a:solidFill>
            </a:endParaRPr>
          </a:p>
          <a:p>
            <a:pPr marL="457200" indent="-488950">
              <a:buClr>
                <a:srgbClr val="336699"/>
              </a:buClr>
              <a:buSzPts val="4100"/>
              <a:buFont typeface="Arial"/>
              <a:buChar char="●"/>
            </a:pPr>
            <a:endParaRPr lang="en-US" sz="4100" dirty="0">
              <a:solidFill>
                <a:srgbClr val="336699"/>
              </a:solidFill>
            </a:endParaRPr>
          </a:p>
          <a:p>
            <a:pPr>
              <a:buClr>
                <a:srgbClr val="336699"/>
              </a:buClr>
              <a:buSzPts val="4100"/>
            </a:pPr>
            <a:endParaRPr lang="en-US" sz="4100" dirty="0">
              <a:solidFill>
                <a:srgbClr val="336699"/>
              </a:solidFill>
            </a:endParaRPr>
          </a:p>
          <a:p>
            <a:pPr lvl="1">
              <a:buClr>
                <a:srgbClr val="336699"/>
              </a:buClr>
              <a:buSzPts val="4100"/>
            </a:pPr>
            <a:r>
              <a:rPr lang="en-US" sz="4100" dirty="0">
                <a:solidFill>
                  <a:srgbClr val="336699"/>
                </a:solidFill>
              </a:rPr>
              <a:t>		</a:t>
            </a:r>
          </a:p>
          <a:p>
            <a:pPr lvl="1">
              <a:buClr>
                <a:srgbClr val="336699"/>
              </a:buClr>
              <a:buSzPts val="4100"/>
            </a:pPr>
            <a:endParaRPr lang="en-US" sz="4100" dirty="0">
              <a:solidFill>
                <a:srgbClr val="336699"/>
              </a:solidFill>
            </a:endParaRPr>
          </a:p>
          <a:p>
            <a:pPr lvl="1">
              <a:buClr>
                <a:srgbClr val="336699"/>
              </a:buClr>
              <a:buSzPts val="4100"/>
            </a:pPr>
            <a:endParaRPr lang="en-US" sz="4100" dirty="0">
              <a:solidFill>
                <a:srgbClr val="336699"/>
              </a:solidFill>
            </a:endParaRPr>
          </a:p>
          <a:p>
            <a:pPr lvl="1">
              <a:buClr>
                <a:srgbClr val="336699"/>
              </a:buClr>
              <a:buSzPts val="4100"/>
            </a:pPr>
            <a:endParaRPr lang="en-US" sz="4100" dirty="0">
              <a:solidFill>
                <a:srgbClr val="336699"/>
              </a:solidFill>
            </a:endParaRPr>
          </a:p>
          <a:p>
            <a:pPr lvl="1">
              <a:buClr>
                <a:srgbClr val="336699"/>
              </a:buClr>
              <a:buSzPts val="4100"/>
            </a:pPr>
            <a:endParaRPr lang="en-US" sz="4100" dirty="0">
              <a:solidFill>
                <a:srgbClr val="336699"/>
              </a:solidFill>
            </a:endParaRPr>
          </a:p>
          <a:p>
            <a:pPr lvl="1">
              <a:buClr>
                <a:srgbClr val="336699"/>
              </a:buClr>
              <a:buSzPts val="4100"/>
            </a:pPr>
            <a:r>
              <a:rPr lang="en-US" sz="4100" dirty="0">
                <a:solidFill>
                  <a:srgbClr val="336699"/>
                </a:solidFill>
              </a:rPr>
              <a:t>				       </a:t>
            </a:r>
            <a:endParaRPr lang="en-US" sz="3200" dirty="0">
              <a:solidFill>
                <a:srgbClr val="336699"/>
              </a:solidFill>
            </a:endParaRPr>
          </a:p>
        </p:txBody>
      </p:sp>
      <p:sp>
        <p:nvSpPr>
          <p:cNvPr id="99" name="Shape 99"/>
          <p:cNvSpPr txBox="1"/>
          <p:nvPr/>
        </p:nvSpPr>
        <p:spPr>
          <a:xfrm>
            <a:off x="1636400" y="33020500"/>
            <a:ext cx="17585455"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Verification and Object Design</a:t>
            </a:r>
          </a:p>
          <a:p>
            <a:pPr marL="0" marR="0" lvl="0" indent="0" algn="ctr" rtl="0">
              <a:lnSpc>
                <a:spcPct val="100000"/>
              </a:lnSpc>
              <a:spcBef>
                <a:spcPts val="0"/>
              </a:spcBef>
              <a:spcAft>
                <a:spcPts val="0"/>
              </a:spcAft>
              <a:buClr>
                <a:srgbClr val="336699"/>
              </a:buClr>
              <a:buFont typeface="Arial"/>
              <a:buNone/>
            </a:pPr>
            <a:endParaRPr lang="en-US" sz="4100" b="1"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r>
              <a:rPr lang="en-US" sz="4100" b="1" dirty="0">
                <a:solidFill>
                  <a:srgbClr val="336699"/>
                </a:solidFill>
              </a:rPr>
              <a:t>                       </a:t>
            </a:r>
            <a:endParaRPr lang="en-US" sz="3600" dirty="0">
              <a:solidFill>
                <a:srgbClr val="336699"/>
              </a:solidFill>
            </a:endParaRPr>
          </a:p>
          <a:p>
            <a:pPr marL="0" marR="0" lvl="0" indent="0" algn="ctr" rtl="0">
              <a:lnSpc>
                <a:spcPct val="100000"/>
              </a:lnSpc>
              <a:spcBef>
                <a:spcPts val="0"/>
              </a:spcBef>
              <a:spcAft>
                <a:spcPts val="0"/>
              </a:spcAft>
              <a:buClr>
                <a:srgbClr val="336699"/>
              </a:buClr>
              <a:buFont typeface="Arial"/>
              <a:buNone/>
            </a:pPr>
            <a:endParaRPr lang="en-US" sz="360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r>
              <a:rPr lang="en-US" sz="3600" dirty="0">
                <a:solidFill>
                  <a:srgbClr val="336699"/>
                </a:solidFill>
              </a:rPr>
              <a:t>				    </a:t>
            </a:r>
          </a:p>
          <a:p>
            <a:pPr marL="0" marR="0" lvl="0" indent="0" algn="ctr" rtl="0">
              <a:lnSpc>
                <a:spcPct val="100000"/>
              </a:lnSpc>
              <a:spcBef>
                <a:spcPts val="0"/>
              </a:spcBef>
              <a:spcAft>
                <a:spcPts val="0"/>
              </a:spcAft>
              <a:buClr>
                <a:srgbClr val="336699"/>
              </a:buClr>
              <a:buFont typeface="Arial"/>
              <a:buNone/>
            </a:pPr>
            <a:endParaRPr lang="en-US" sz="360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lang="en-US" sz="3600" dirty="0">
              <a:solidFill>
                <a:srgbClr val="336699"/>
              </a:solidFill>
            </a:endParaRPr>
          </a:p>
          <a:p>
            <a:pPr marL="0" marR="0" lvl="0" indent="0" algn="ctr" rtl="0">
              <a:lnSpc>
                <a:spcPct val="100000"/>
              </a:lnSpc>
              <a:spcBef>
                <a:spcPts val="0"/>
              </a:spcBef>
              <a:spcAft>
                <a:spcPts val="0"/>
              </a:spcAft>
              <a:buClr>
                <a:srgbClr val="336699"/>
              </a:buClr>
              <a:buFont typeface="Arial"/>
              <a:buNone/>
            </a:pPr>
            <a:endParaRPr lang="en-US" sz="360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lang="en-US" sz="200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lang="en-US" sz="3600" dirty="0">
              <a:solidFill>
                <a:srgbClr val="336699"/>
              </a:solidFill>
            </a:endParaRPr>
          </a:p>
        </p:txBody>
      </p:sp>
      <p:sp>
        <p:nvSpPr>
          <p:cNvPr id="100" name="Shape 100"/>
          <p:cNvSpPr txBox="1"/>
          <p:nvPr/>
        </p:nvSpPr>
        <p:spPr>
          <a:xfrm>
            <a:off x="1636400" y="13904425"/>
            <a:ext cx="29680800" cy="8747843"/>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Screenshots</a:t>
            </a:r>
          </a:p>
          <a:p>
            <a:pPr marL="0" marR="0" lvl="0" indent="0" algn="ctr" rtl="0">
              <a:lnSpc>
                <a:spcPct val="100000"/>
              </a:lnSpc>
              <a:spcBef>
                <a:spcPts val="0"/>
              </a:spcBef>
              <a:spcAft>
                <a:spcPts val="0"/>
              </a:spcAft>
              <a:buClr>
                <a:srgbClr val="336699"/>
              </a:buClr>
              <a:buFont typeface="Arial"/>
              <a:buNone/>
            </a:pPr>
            <a:endParaRPr lang="en-US" sz="3600" dirty="0">
              <a:solidFill>
                <a:srgbClr val="336699"/>
              </a:solidFill>
            </a:endParaRPr>
          </a:p>
          <a:p>
            <a:pPr marL="0" marR="0" lvl="0" indent="0" algn="ctr" rtl="0">
              <a:lnSpc>
                <a:spcPct val="100000"/>
              </a:lnSpc>
              <a:spcBef>
                <a:spcPts val="0"/>
              </a:spcBef>
              <a:spcAft>
                <a:spcPts val="0"/>
              </a:spcAft>
              <a:buClr>
                <a:srgbClr val="336699"/>
              </a:buClr>
              <a:buFont typeface="Arial"/>
              <a:buNone/>
            </a:pPr>
            <a:endParaRPr sz="3600" dirty="0"/>
          </a:p>
        </p:txBody>
      </p:sp>
      <p:sp>
        <p:nvSpPr>
          <p:cNvPr id="101" name="Shape 101"/>
          <p:cNvSpPr txBox="1"/>
          <p:nvPr/>
        </p:nvSpPr>
        <p:spPr>
          <a:xfrm>
            <a:off x="19221855" y="33020500"/>
            <a:ext cx="12095346"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Summary</a:t>
            </a:r>
            <a:endParaRPr dirty="0"/>
          </a:p>
          <a:p>
            <a:pPr marL="0" marR="0" lvl="0" indent="0" algn="l" rtl="0">
              <a:lnSpc>
                <a:spcPct val="100000"/>
              </a:lnSpc>
              <a:spcBef>
                <a:spcPts val="0"/>
              </a:spcBef>
              <a:spcAft>
                <a:spcPts val="0"/>
              </a:spcAft>
              <a:buNone/>
            </a:pPr>
            <a:endParaRPr lang="en-US" sz="41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i="0" u="none" strike="noStrike" cap="none" dirty="0" err="1">
                <a:solidFill>
                  <a:srgbClr val="336699"/>
                </a:solidFill>
                <a:latin typeface="Arial"/>
                <a:ea typeface="Arial"/>
                <a:cs typeface="Arial"/>
                <a:sym typeface="Arial"/>
              </a:rPr>
              <a:t>Breaze</a:t>
            </a:r>
            <a:r>
              <a:rPr lang="en-US" sz="3600" dirty="0" err="1">
                <a:solidFill>
                  <a:srgbClr val="336699"/>
                </a:solidFill>
              </a:rPr>
              <a:t>Home</a:t>
            </a:r>
            <a:r>
              <a:rPr lang="en-US" sz="3600" dirty="0">
                <a:solidFill>
                  <a:srgbClr val="336699"/>
                </a:solidFill>
              </a:rPr>
              <a:t> needed a way to filter properties in the results page.</a:t>
            </a:r>
          </a:p>
          <a:p>
            <a:pPr marR="0" lvl="0" rtl="0">
              <a:lnSpc>
                <a:spcPct val="100000"/>
              </a:lnSpc>
              <a:spcBef>
                <a:spcPts val="0"/>
              </a:spcBef>
              <a:spcAft>
                <a:spcPts val="0"/>
              </a:spcAft>
              <a:buClr>
                <a:srgbClr val="336699"/>
              </a:buClr>
            </a:pPr>
            <a:endParaRPr lang="en-US" sz="3600" dirty="0">
              <a:solidFill>
                <a:srgbClr val="336699"/>
              </a:solidFil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i="0" u="none" strike="noStrike" cap="none" dirty="0">
                <a:solidFill>
                  <a:srgbClr val="336699"/>
                </a:solidFill>
                <a:latin typeface="Arial"/>
                <a:ea typeface="Arial"/>
                <a:cs typeface="Arial"/>
                <a:sym typeface="Arial"/>
              </a:rPr>
              <a:t>The filters UI devel</a:t>
            </a:r>
            <a:r>
              <a:rPr lang="en-US" sz="3600" dirty="0">
                <a:solidFill>
                  <a:srgbClr val="336699"/>
                </a:solidFill>
              </a:rPr>
              <a:t>oped has a simple design, is easy to use, and also contains advanced options for more sophisticated users.</a:t>
            </a:r>
          </a:p>
          <a:p>
            <a:pPr marL="571500" marR="0" lvl="0" indent="-571500" rtl="0">
              <a:lnSpc>
                <a:spcPct val="100000"/>
              </a:lnSpc>
              <a:spcBef>
                <a:spcPts val="0"/>
              </a:spcBef>
              <a:spcAft>
                <a:spcPts val="0"/>
              </a:spcAft>
              <a:buClr>
                <a:srgbClr val="336699"/>
              </a:buClr>
              <a:buFont typeface="Arial" panose="020B0604020202020204" pitchFamily="34" charset="0"/>
              <a:buChar char="•"/>
            </a:pPr>
            <a:endParaRPr lang="en-US" sz="3600" i="0" u="none" strike="noStrike" cap="none" dirty="0">
              <a:solidFill>
                <a:srgbClr val="336699"/>
              </a:solidFill>
              <a:latin typeface="Arial"/>
              <a:ea typeface="Arial"/>
              <a:cs typeface="Arial"/>
              <a:sym typeface="Arial"/>
            </a:endParaRPr>
          </a:p>
          <a:p>
            <a:pPr marL="571500" marR="0" lvl="0" indent="-571500" rtl="0">
              <a:lnSpc>
                <a:spcPct val="100000"/>
              </a:lnSpc>
              <a:spcBef>
                <a:spcPts val="0"/>
              </a:spcBef>
              <a:spcAft>
                <a:spcPts val="0"/>
              </a:spcAft>
              <a:buClr>
                <a:srgbClr val="336699"/>
              </a:buClr>
              <a:buFont typeface="Arial" panose="020B0604020202020204" pitchFamily="34" charset="0"/>
              <a:buChar char="•"/>
            </a:pPr>
            <a:r>
              <a:rPr lang="en-US" sz="3600" dirty="0">
                <a:solidFill>
                  <a:srgbClr val="336699"/>
                </a:solidFill>
              </a:rPr>
              <a:t>Density charts for numerical filter options and a commute time filter are the most valuable improvements encompassed by the filters UI.</a:t>
            </a:r>
            <a:endParaRPr lang="en-US" sz="3600" i="0" u="none" strike="noStrike" cap="none" dirty="0">
              <a:solidFill>
                <a:srgbClr val="336699"/>
              </a:solidFill>
              <a:latin typeface="Arial"/>
              <a:ea typeface="Arial"/>
              <a:cs typeface="Arial"/>
              <a:sym typeface="Arial"/>
            </a:endParaRPr>
          </a:p>
        </p:txBody>
      </p:sp>
      <p:sp>
        <p:nvSpPr>
          <p:cNvPr id="102" name="Shape 102"/>
          <p:cNvSpPr txBox="1"/>
          <p:nvPr/>
        </p:nvSpPr>
        <p:spPr>
          <a:xfrm>
            <a:off x="12302175" y="6034200"/>
            <a:ext cx="9671100" cy="7341618"/>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Solution</a:t>
            </a:r>
            <a:endParaRPr dirty="0"/>
          </a:p>
          <a:p>
            <a:pPr marL="0" marR="0" lvl="0" indent="0" rtl="0">
              <a:lnSpc>
                <a:spcPct val="100000"/>
              </a:lnSpc>
              <a:spcBef>
                <a:spcPts val="0"/>
              </a:spcBef>
              <a:spcAft>
                <a:spcPts val="0"/>
              </a:spcAft>
              <a:buClr>
                <a:srgbClr val="336699"/>
              </a:buClr>
              <a:buFont typeface="Arial"/>
              <a:buNone/>
            </a:pPr>
            <a:r>
              <a:rPr lang="en-US" sz="3600" dirty="0">
                <a:solidFill>
                  <a:srgbClr val="336699"/>
                </a:solidFill>
              </a:rPr>
              <a:t>	Implement a filters UI that remains simple, but also includes advanced features. The UI is based on a predefined design that includes sliders, buttons, dropdowns, and density charts displaying the amount of properties in each set of intervals over the whole selectable range for each available filtering option.</a:t>
            </a:r>
            <a:br>
              <a:rPr lang="en-US" sz="3600" dirty="0">
                <a:solidFill>
                  <a:srgbClr val="336699"/>
                </a:solidFill>
              </a:rPr>
            </a:br>
            <a:br>
              <a:rPr lang="en-US" sz="4100" dirty="0">
                <a:solidFill>
                  <a:srgbClr val="336699"/>
                </a:solidFill>
              </a:rPr>
            </a:br>
            <a:endParaRPr sz="4100" b="0" i="0" u="none" strike="noStrike" cap="none" dirty="0">
              <a:solidFill>
                <a:srgbClr val="336699"/>
              </a:solidFill>
              <a:latin typeface="Arial"/>
              <a:ea typeface="Arial"/>
              <a:cs typeface="Arial"/>
              <a:sym typeface="Arial"/>
            </a:endParaRPr>
          </a:p>
        </p:txBody>
      </p:sp>
      <p:sp>
        <p:nvSpPr>
          <p:cNvPr id="103" name="Shape 103"/>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lvl="0">
              <a:buClr>
                <a:schemeClr val="dk1"/>
              </a:buClr>
            </a:pPr>
            <a:r>
              <a:rPr lang="en-US" sz="3000" dirty="0">
                <a:solidFill>
                  <a:schemeClr val="dk1"/>
                </a:solidFill>
              </a:rPr>
              <a:t>The material presented in this poster is based upon the work supported by </a:t>
            </a:r>
            <a:r>
              <a:rPr lang="en-US" sz="3000" dirty="0"/>
              <a:t>Dr. Masoud </a:t>
            </a:r>
            <a:r>
              <a:rPr lang="en-US" sz="3000" dirty="0" err="1"/>
              <a:t>Sadjadi</a:t>
            </a:r>
            <a:r>
              <a:rPr lang="en-US" sz="3000" dirty="0"/>
              <a:t> and </a:t>
            </a:r>
            <a:r>
              <a:rPr lang="en-US" sz="3000" dirty="0" err="1"/>
              <a:t>Yuzhou</a:t>
            </a:r>
            <a:r>
              <a:rPr lang="en-US" sz="3000" dirty="0"/>
              <a:t> Feng</a:t>
            </a:r>
            <a:r>
              <a:rPr lang="en-US" sz="2800" dirty="0">
                <a:solidFill>
                  <a:schemeClr val="dk1"/>
                </a:solidFill>
              </a:rPr>
              <a:t>. </a:t>
            </a:r>
            <a:r>
              <a:rPr lang="en-US" sz="3000" dirty="0">
                <a:solidFill>
                  <a:schemeClr val="dk1"/>
                </a:solidFill>
              </a:rPr>
              <a:t>I am thankful for the help that I received from my group members: </a:t>
            </a:r>
            <a:r>
              <a:rPr lang="en-US" sz="3200" dirty="0"/>
              <a:t>Alex </a:t>
            </a:r>
            <a:r>
              <a:rPr lang="en-US" sz="3200" dirty="0" err="1"/>
              <a:t>Dubuisson</a:t>
            </a:r>
            <a:r>
              <a:rPr lang="en-US" sz="3200" dirty="0"/>
              <a:t>, Jorge </a:t>
            </a:r>
            <a:r>
              <a:rPr lang="en-US" sz="3200" dirty="0" err="1"/>
              <a:t>Cura</a:t>
            </a:r>
            <a:r>
              <a:rPr lang="en-US" sz="3200" dirty="0"/>
              <a:t>, </a:t>
            </a:r>
            <a:r>
              <a:rPr lang="en-US" sz="3200" dirty="0" err="1"/>
              <a:t>Lyda</a:t>
            </a:r>
            <a:r>
              <a:rPr lang="en-US" sz="3200" dirty="0"/>
              <a:t> Caballero, </a:t>
            </a:r>
            <a:r>
              <a:rPr lang="en-US" sz="3200" dirty="0" err="1"/>
              <a:t>Eithel</a:t>
            </a:r>
            <a:r>
              <a:rPr lang="en-US" sz="3200" dirty="0"/>
              <a:t> Sierra and Richard </a:t>
            </a:r>
            <a:r>
              <a:rPr lang="en-US" sz="3200" dirty="0" err="1"/>
              <a:t>Roda</a:t>
            </a:r>
            <a:r>
              <a:rPr lang="en-US" sz="3200" dirty="0"/>
              <a:t>.</a:t>
            </a:r>
            <a:endParaRPr sz="3200" dirty="0">
              <a:solidFill>
                <a:schemeClr val="dk1"/>
              </a:solidFill>
            </a:endParaRPr>
          </a:p>
          <a:p>
            <a:pPr marL="0" lvl="0" indent="0">
              <a:spcBef>
                <a:spcPts val="0"/>
              </a:spcBef>
              <a:spcAft>
                <a:spcPts val="0"/>
              </a:spcAft>
              <a:buNone/>
            </a:pPr>
            <a:endParaRPr dirty="0"/>
          </a:p>
        </p:txBody>
      </p:sp>
      <p:pic>
        <p:nvPicPr>
          <p:cNvPr id="104" name="Shape 104"/>
          <p:cNvPicPr preferRelativeResize="0"/>
          <p:nvPr/>
        </p:nvPicPr>
        <p:blipFill>
          <a:blip r:embed="rId4">
            <a:alphaModFix/>
          </a:blip>
          <a:stretch>
            <a:fillRect/>
          </a:stretch>
        </p:blipFill>
        <p:spPr>
          <a:xfrm>
            <a:off x="2208550" y="1094625"/>
            <a:ext cx="6100815" cy="3144750"/>
          </a:xfrm>
          <a:prstGeom prst="rect">
            <a:avLst/>
          </a:prstGeom>
          <a:noFill/>
          <a:ln>
            <a:noFill/>
          </a:ln>
        </p:spPr>
      </p:pic>
      <p:pic>
        <p:nvPicPr>
          <p:cNvPr id="105" name="Shape 105"/>
          <p:cNvPicPr preferRelativeResize="0"/>
          <p:nvPr/>
        </p:nvPicPr>
        <p:blipFill>
          <a:blip r:embed="rId5">
            <a:alphaModFix/>
          </a:blip>
          <a:stretch>
            <a:fillRect/>
          </a:stretch>
        </p:blipFill>
        <p:spPr>
          <a:xfrm>
            <a:off x="25178815" y="784212"/>
            <a:ext cx="7301252" cy="1356600"/>
          </a:xfrm>
          <a:prstGeom prst="rect">
            <a:avLst/>
          </a:prstGeom>
          <a:noFill/>
          <a:ln>
            <a:noFill/>
          </a:ln>
        </p:spPr>
      </p:pic>
      <p:pic>
        <p:nvPicPr>
          <p:cNvPr id="108" name="Shape 108"/>
          <p:cNvPicPr preferRelativeResize="0"/>
          <p:nvPr/>
        </p:nvPicPr>
        <p:blipFill>
          <a:blip r:embed="rId6">
            <a:alphaModFix/>
          </a:blip>
          <a:stretch>
            <a:fillRect/>
          </a:stretch>
        </p:blipFill>
        <p:spPr>
          <a:xfrm>
            <a:off x="21716520" y="25909753"/>
            <a:ext cx="2908331" cy="2744662"/>
          </a:xfrm>
          <a:prstGeom prst="rect">
            <a:avLst/>
          </a:prstGeom>
          <a:noFill/>
          <a:ln>
            <a:noFill/>
          </a:ln>
        </p:spPr>
      </p:pic>
      <p:pic>
        <p:nvPicPr>
          <p:cNvPr id="109" name="Shape 109"/>
          <p:cNvPicPr preferRelativeResize="0"/>
          <p:nvPr/>
        </p:nvPicPr>
        <p:blipFill>
          <a:blip r:embed="rId7">
            <a:alphaModFix/>
          </a:blip>
          <a:stretch>
            <a:fillRect/>
          </a:stretch>
        </p:blipFill>
        <p:spPr>
          <a:xfrm>
            <a:off x="25033276" y="26107942"/>
            <a:ext cx="5253647" cy="2291638"/>
          </a:xfrm>
          <a:prstGeom prst="rect">
            <a:avLst/>
          </a:prstGeom>
          <a:noFill/>
          <a:ln>
            <a:noFill/>
          </a:ln>
        </p:spPr>
      </p:pic>
      <p:pic>
        <p:nvPicPr>
          <p:cNvPr id="4" name="Picture 3">
            <a:extLst>
              <a:ext uri="{FF2B5EF4-FFF2-40B4-BE49-F238E27FC236}">
                <a16:creationId xmlns:a16="http://schemas.microsoft.com/office/drawing/2014/main" id="{DC20FFAE-5F02-4538-A901-FC132267AA5F}"/>
              </a:ext>
            </a:extLst>
          </p:cNvPr>
          <p:cNvPicPr>
            <a:picLocks noChangeAspect="1"/>
          </p:cNvPicPr>
          <p:nvPr/>
        </p:nvPicPr>
        <p:blipFill>
          <a:blip r:embed="rId8"/>
          <a:stretch>
            <a:fillRect/>
          </a:stretch>
        </p:blipFill>
        <p:spPr>
          <a:xfrm>
            <a:off x="2874311" y="15573836"/>
            <a:ext cx="12717810" cy="5977988"/>
          </a:xfrm>
          <a:prstGeom prst="rect">
            <a:avLst/>
          </a:prstGeom>
        </p:spPr>
      </p:pic>
      <p:pic>
        <p:nvPicPr>
          <p:cNvPr id="8" name="Picture 7">
            <a:extLst>
              <a:ext uri="{FF2B5EF4-FFF2-40B4-BE49-F238E27FC236}">
                <a16:creationId xmlns:a16="http://schemas.microsoft.com/office/drawing/2014/main" id="{BA480372-CB96-4D85-A62A-AF73F6578E56}"/>
              </a:ext>
            </a:extLst>
          </p:cNvPr>
          <p:cNvPicPr>
            <a:picLocks noChangeAspect="1"/>
          </p:cNvPicPr>
          <p:nvPr/>
        </p:nvPicPr>
        <p:blipFill>
          <a:blip r:embed="rId9"/>
          <a:stretch>
            <a:fillRect/>
          </a:stretch>
        </p:blipFill>
        <p:spPr>
          <a:xfrm>
            <a:off x="17326281" y="15573837"/>
            <a:ext cx="12774593" cy="5977987"/>
          </a:xfrm>
          <a:prstGeom prst="rect">
            <a:avLst/>
          </a:prstGeom>
        </p:spPr>
      </p:pic>
      <p:pic>
        <p:nvPicPr>
          <p:cNvPr id="10" name="Picture 9">
            <a:extLst>
              <a:ext uri="{FF2B5EF4-FFF2-40B4-BE49-F238E27FC236}">
                <a16:creationId xmlns:a16="http://schemas.microsoft.com/office/drawing/2014/main" id="{71B7FCCD-29CD-4068-86EA-204B7F0C2B1A}"/>
              </a:ext>
            </a:extLst>
          </p:cNvPr>
          <p:cNvPicPr>
            <a:picLocks noChangeAspect="1"/>
          </p:cNvPicPr>
          <p:nvPr/>
        </p:nvPicPr>
        <p:blipFill>
          <a:blip r:embed="rId10"/>
          <a:stretch>
            <a:fillRect/>
          </a:stretch>
        </p:blipFill>
        <p:spPr>
          <a:xfrm>
            <a:off x="16866765" y="28859856"/>
            <a:ext cx="12607842" cy="2168147"/>
          </a:xfrm>
          <a:prstGeom prst="rect">
            <a:avLst/>
          </a:prstGeom>
        </p:spPr>
      </p:pic>
      <p:pic>
        <p:nvPicPr>
          <p:cNvPr id="12" name="Picture 11">
            <a:extLst>
              <a:ext uri="{FF2B5EF4-FFF2-40B4-BE49-F238E27FC236}">
                <a16:creationId xmlns:a16="http://schemas.microsoft.com/office/drawing/2014/main" id="{4F5AD57D-8077-401F-8D1A-D39DD7A855E4}"/>
              </a:ext>
            </a:extLst>
          </p:cNvPr>
          <p:cNvPicPr>
            <a:picLocks noChangeAspect="1"/>
          </p:cNvPicPr>
          <p:nvPr/>
        </p:nvPicPr>
        <p:blipFill>
          <a:blip r:embed="rId11"/>
          <a:stretch>
            <a:fillRect/>
          </a:stretch>
        </p:blipFill>
        <p:spPr>
          <a:xfrm>
            <a:off x="5659882" y="27592125"/>
            <a:ext cx="5804141" cy="3919501"/>
          </a:xfrm>
          <a:prstGeom prst="rect">
            <a:avLst/>
          </a:prstGeom>
        </p:spPr>
      </p:pic>
      <p:pic>
        <p:nvPicPr>
          <p:cNvPr id="14" name="Picture 13">
            <a:extLst>
              <a:ext uri="{FF2B5EF4-FFF2-40B4-BE49-F238E27FC236}">
                <a16:creationId xmlns:a16="http://schemas.microsoft.com/office/drawing/2014/main" id="{8525DD5F-C551-4246-ACCC-1BD1DCBB2666}"/>
              </a:ext>
            </a:extLst>
          </p:cNvPr>
          <p:cNvPicPr>
            <a:picLocks noChangeAspect="1"/>
          </p:cNvPicPr>
          <p:nvPr/>
        </p:nvPicPr>
        <p:blipFill>
          <a:blip r:embed="rId12"/>
          <a:stretch>
            <a:fillRect/>
          </a:stretch>
        </p:blipFill>
        <p:spPr>
          <a:xfrm>
            <a:off x="2586303" y="34202595"/>
            <a:ext cx="4788674" cy="5244225"/>
          </a:xfrm>
          <a:prstGeom prst="rect">
            <a:avLst/>
          </a:prstGeom>
        </p:spPr>
      </p:pic>
      <p:pic>
        <p:nvPicPr>
          <p:cNvPr id="16" name="Picture 15">
            <a:extLst>
              <a:ext uri="{FF2B5EF4-FFF2-40B4-BE49-F238E27FC236}">
                <a16:creationId xmlns:a16="http://schemas.microsoft.com/office/drawing/2014/main" id="{994155FA-9FD0-4C19-936D-6AF1878EC4E6}"/>
              </a:ext>
            </a:extLst>
          </p:cNvPr>
          <p:cNvPicPr>
            <a:picLocks noChangeAspect="1"/>
          </p:cNvPicPr>
          <p:nvPr/>
        </p:nvPicPr>
        <p:blipFill>
          <a:blip r:embed="rId13"/>
          <a:stretch>
            <a:fillRect/>
          </a:stretch>
        </p:blipFill>
        <p:spPr>
          <a:xfrm>
            <a:off x="8717291" y="33922253"/>
            <a:ext cx="3531860" cy="5719046"/>
          </a:xfrm>
          <a:prstGeom prst="rect">
            <a:avLst/>
          </a:prstGeom>
        </p:spPr>
      </p:pic>
      <p:sp>
        <p:nvSpPr>
          <p:cNvPr id="2" name="TextBox 1">
            <a:extLst>
              <a:ext uri="{FF2B5EF4-FFF2-40B4-BE49-F238E27FC236}">
                <a16:creationId xmlns:a16="http://schemas.microsoft.com/office/drawing/2014/main" id="{4BFAE33A-83F0-4AD7-85FF-70860513CC25}"/>
              </a:ext>
            </a:extLst>
          </p:cNvPr>
          <p:cNvSpPr txBox="1"/>
          <p:nvPr/>
        </p:nvSpPr>
        <p:spPr>
          <a:xfrm>
            <a:off x="4127500" y="39616067"/>
            <a:ext cx="2439986" cy="400110"/>
          </a:xfrm>
          <a:prstGeom prst="rect">
            <a:avLst/>
          </a:prstGeom>
          <a:noFill/>
        </p:spPr>
        <p:txBody>
          <a:bodyPr wrap="square" rtlCol="0">
            <a:spAutoFit/>
          </a:bodyPr>
          <a:lstStyle/>
          <a:p>
            <a:r>
              <a:rPr lang="en-US" sz="2000" dirty="0">
                <a:solidFill>
                  <a:srgbClr val="336699"/>
                </a:solidFill>
              </a:rPr>
              <a:t>Class Diagram</a:t>
            </a:r>
          </a:p>
        </p:txBody>
      </p:sp>
      <p:sp>
        <p:nvSpPr>
          <p:cNvPr id="3" name="TextBox 2">
            <a:extLst>
              <a:ext uri="{FF2B5EF4-FFF2-40B4-BE49-F238E27FC236}">
                <a16:creationId xmlns:a16="http://schemas.microsoft.com/office/drawing/2014/main" id="{02C9F9D4-C76A-4520-B8A3-161F3BB433AF}"/>
              </a:ext>
            </a:extLst>
          </p:cNvPr>
          <p:cNvSpPr txBox="1"/>
          <p:nvPr/>
        </p:nvSpPr>
        <p:spPr>
          <a:xfrm>
            <a:off x="9426752" y="39615089"/>
            <a:ext cx="2743199" cy="400110"/>
          </a:xfrm>
          <a:prstGeom prst="rect">
            <a:avLst/>
          </a:prstGeom>
          <a:noFill/>
        </p:spPr>
        <p:txBody>
          <a:bodyPr wrap="square" rtlCol="0">
            <a:spAutoFit/>
          </a:bodyPr>
          <a:lstStyle/>
          <a:p>
            <a:r>
              <a:rPr lang="en-US" sz="2000" dirty="0">
                <a:solidFill>
                  <a:srgbClr val="336699"/>
                </a:solidFill>
              </a:rPr>
              <a:t>Sequence Diagram</a:t>
            </a:r>
          </a:p>
        </p:txBody>
      </p:sp>
      <p:sp>
        <p:nvSpPr>
          <p:cNvPr id="5" name="TextBox 4">
            <a:extLst>
              <a:ext uri="{FF2B5EF4-FFF2-40B4-BE49-F238E27FC236}">
                <a16:creationId xmlns:a16="http://schemas.microsoft.com/office/drawing/2014/main" id="{A33472D2-70FA-4951-8468-D7A482154137}"/>
              </a:ext>
            </a:extLst>
          </p:cNvPr>
          <p:cNvSpPr txBox="1"/>
          <p:nvPr/>
        </p:nvSpPr>
        <p:spPr>
          <a:xfrm>
            <a:off x="8008463" y="31541708"/>
            <a:ext cx="2449507" cy="400110"/>
          </a:xfrm>
          <a:prstGeom prst="rect">
            <a:avLst/>
          </a:prstGeom>
          <a:noFill/>
        </p:spPr>
        <p:txBody>
          <a:bodyPr wrap="square" rtlCol="0">
            <a:spAutoFit/>
          </a:bodyPr>
          <a:lstStyle/>
          <a:p>
            <a:r>
              <a:rPr lang="en-US" sz="2000" dirty="0">
                <a:solidFill>
                  <a:srgbClr val="336699"/>
                </a:solidFill>
              </a:rPr>
              <a:t>Use Case Diagram</a:t>
            </a:r>
          </a:p>
        </p:txBody>
      </p:sp>
      <p:sp>
        <p:nvSpPr>
          <p:cNvPr id="7" name="TextBox 6">
            <a:extLst>
              <a:ext uri="{FF2B5EF4-FFF2-40B4-BE49-F238E27FC236}">
                <a16:creationId xmlns:a16="http://schemas.microsoft.com/office/drawing/2014/main" id="{DC804982-2059-498E-A7FD-80F84CB3FFE3}"/>
              </a:ext>
            </a:extLst>
          </p:cNvPr>
          <p:cNvSpPr txBox="1"/>
          <p:nvPr/>
        </p:nvSpPr>
        <p:spPr>
          <a:xfrm>
            <a:off x="8140577" y="21946959"/>
            <a:ext cx="1931404" cy="400110"/>
          </a:xfrm>
          <a:prstGeom prst="rect">
            <a:avLst/>
          </a:prstGeom>
          <a:noFill/>
        </p:spPr>
        <p:txBody>
          <a:bodyPr wrap="square" rtlCol="0">
            <a:spAutoFit/>
          </a:bodyPr>
          <a:lstStyle/>
          <a:p>
            <a:r>
              <a:rPr lang="en-US" sz="2000" dirty="0">
                <a:solidFill>
                  <a:srgbClr val="336699"/>
                </a:solidFill>
              </a:rPr>
              <a:t>Basic Filters UI</a:t>
            </a:r>
          </a:p>
        </p:txBody>
      </p:sp>
      <p:sp>
        <p:nvSpPr>
          <p:cNvPr id="9" name="TextBox 8">
            <a:extLst>
              <a:ext uri="{FF2B5EF4-FFF2-40B4-BE49-F238E27FC236}">
                <a16:creationId xmlns:a16="http://schemas.microsoft.com/office/drawing/2014/main" id="{4F4D441A-A532-4D76-8FD8-124C1E790230}"/>
              </a:ext>
            </a:extLst>
          </p:cNvPr>
          <p:cNvSpPr txBox="1"/>
          <p:nvPr/>
        </p:nvSpPr>
        <p:spPr>
          <a:xfrm>
            <a:off x="22702823" y="21951856"/>
            <a:ext cx="2475992" cy="400110"/>
          </a:xfrm>
          <a:prstGeom prst="rect">
            <a:avLst/>
          </a:prstGeom>
          <a:noFill/>
        </p:spPr>
        <p:txBody>
          <a:bodyPr wrap="square" rtlCol="0">
            <a:spAutoFit/>
          </a:bodyPr>
          <a:lstStyle/>
          <a:p>
            <a:r>
              <a:rPr lang="en-US" sz="2000" dirty="0">
                <a:solidFill>
                  <a:srgbClr val="336699"/>
                </a:solidFill>
              </a:rPr>
              <a:t>Expanded Filters UI</a:t>
            </a:r>
          </a:p>
        </p:txBody>
      </p:sp>
      <p:sp>
        <p:nvSpPr>
          <p:cNvPr id="6" name="TextBox 5">
            <a:extLst>
              <a:ext uri="{FF2B5EF4-FFF2-40B4-BE49-F238E27FC236}">
                <a16:creationId xmlns:a16="http://schemas.microsoft.com/office/drawing/2014/main" id="{E4D25120-C8AD-40F2-A247-FF1A15B1741D}"/>
              </a:ext>
            </a:extLst>
          </p:cNvPr>
          <p:cNvSpPr txBox="1"/>
          <p:nvPr/>
        </p:nvSpPr>
        <p:spPr>
          <a:xfrm>
            <a:off x="20805245" y="31157683"/>
            <a:ext cx="5177795" cy="707886"/>
          </a:xfrm>
          <a:prstGeom prst="rect">
            <a:avLst/>
          </a:prstGeom>
          <a:noFill/>
        </p:spPr>
        <p:txBody>
          <a:bodyPr wrap="square" rtlCol="0">
            <a:spAutoFit/>
          </a:bodyPr>
          <a:lstStyle/>
          <a:p>
            <a:r>
              <a:rPr lang="en-US" sz="4000" dirty="0">
                <a:solidFill>
                  <a:srgbClr val="336699"/>
                </a:solidFill>
              </a:rPr>
              <a:t>Software Architecture</a:t>
            </a:r>
          </a:p>
        </p:txBody>
      </p:sp>
      <p:sp>
        <p:nvSpPr>
          <p:cNvPr id="11" name="TextBox 10">
            <a:extLst>
              <a:ext uri="{FF2B5EF4-FFF2-40B4-BE49-F238E27FC236}">
                <a16:creationId xmlns:a16="http://schemas.microsoft.com/office/drawing/2014/main" id="{B944098C-C27E-40C8-810F-A9BC8EF76C4D}"/>
              </a:ext>
            </a:extLst>
          </p:cNvPr>
          <p:cNvSpPr txBox="1"/>
          <p:nvPr/>
        </p:nvSpPr>
        <p:spPr>
          <a:xfrm>
            <a:off x="10483221" y="1727104"/>
            <a:ext cx="12565369" cy="1200329"/>
          </a:xfrm>
          <a:prstGeom prst="rect">
            <a:avLst/>
          </a:prstGeom>
          <a:noFill/>
        </p:spPr>
        <p:txBody>
          <a:bodyPr wrap="square" rtlCol="0">
            <a:spAutoFit/>
          </a:bodyPr>
          <a:lstStyle/>
          <a:p>
            <a:pPr algn="ctr"/>
            <a:r>
              <a:rPr lang="en-US" sz="7200" b="1" dirty="0"/>
              <a:t>Senior Project, 2018, Spring</a:t>
            </a:r>
          </a:p>
        </p:txBody>
      </p:sp>
      <p:sp>
        <p:nvSpPr>
          <p:cNvPr id="13" name="TextBox 12">
            <a:extLst>
              <a:ext uri="{FF2B5EF4-FFF2-40B4-BE49-F238E27FC236}">
                <a16:creationId xmlns:a16="http://schemas.microsoft.com/office/drawing/2014/main" id="{BAF68994-EA54-486E-BFDD-B84CD25C968C}"/>
              </a:ext>
            </a:extLst>
          </p:cNvPr>
          <p:cNvSpPr txBox="1"/>
          <p:nvPr/>
        </p:nvSpPr>
        <p:spPr>
          <a:xfrm>
            <a:off x="12815566" y="34202595"/>
            <a:ext cx="6406289" cy="1200329"/>
          </a:xfrm>
          <a:prstGeom prst="rect">
            <a:avLst/>
          </a:prstGeom>
          <a:noFill/>
        </p:spPr>
        <p:txBody>
          <a:bodyPr wrap="square" rtlCol="0">
            <a:spAutoFit/>
          </a:bodyPr>
          <a:lstStyle/>
          <a:p>
            <a:r>
              <a:rPr lang="en-US" sz="3600" dirty="0">
                <a:solidFill>
                  <a:srgbClr val="336699"/>
                </a:solidFill>
              </a:rPr>
              <a:t>Unit testing:</a:t>
            </a:r>
          </a:p>
          <a:p>
            <a:r>
              <a:rPr lang="en-US" sz="3600" dirty="0">
                <a:solidFill>
                  <a:srgbClr val="336699"/>
                </a:solidFill>
              </a:rPr>
              <a:t>     Covered all filter options.</a:t>
            </a:r>
            <a:endParaRPr lang="en-US" dirty="0"/>
          </a:p>
        </p:txBody>
      </p:sp>
      <p:sp>
        <p:nvSpPr>
          <p:cNvPr id="15" name="TextBox 14">
            <a:extLst>
              <a:ext uri="{FF2B5EF4-FFF2-40B4-BE49-F238E27FC236}">
                <a16:creationId xmlns:a16="http://schemas.microsoft.com/office/drawing/2014/main" id="{57FEDF80-FF35-4485-BC21-D72935E25612}"/>
              </a:ext>
            </a:extLst>
          </p:cNvPr>
          <p:cNvSpPr txBox="1"/>
          <p:nvPr/>
        </p:nvSpPr>
        <p:spPr>
          <a:xfrm>
            <a:off x="12815566" y="35587000"/>
            <a:ext cx="6765594" cy="1754326"/>
          </a:xfrm>
          <a:prstGeom prst="rect">
            <a:avLst/>
          </a:prstGeom>
          <a:noFill/>
        </p:spPr>
        <p:txBody>
          <a:bodyPr wrap="square" rtlCol="0">
            <a:spAutoFit/>
          </a:bodyPr>
          <a:lstStyle/>
          <a:p>
            <a:pPr lvl="0">
              <a:buClr>
                <a:srgbClr val="336699"/>
              </a:buClr>
            </a:pPr>
            <a:r>
              <a:rPr lang="en-US" sz="3600" dirty="0">
                <a:solidFill>
                  <a:srgbClr val="336699"/>
                </a:solidFill>
              </a:rPr>
              <a:t>Integration testing:</a:t>
            </a:r>
          </a:p>
          <a:p>
            <a:pPr lvl="0">
              <a:buClr>
                <a:srgbClr val="336699"/>
              </a:buClr>
            </a:pPr>
            <a:r>
              <a:rPr lang="en-US" sz="3600" dirty="0">
                <a:solidFill>
                  <a:srgbClr val="336699"/>
                </a:solidFill>
              </a:rPr>
              <a:t>     Covered conflicts with </a:t>
            </a:r>
          </a:p>
          <a:p>
            <a:pPr lvl="0">
              <a:buClr>
                <a:srgbClr val="336699"/>
              </a:buClr>
            </a:pPr>
            <a:r>
              <a:rPr lang="en-US" sz="3600" dirty="0">
                <a:solidFill>
                  <a:srgbClr val="336699"/>
                </a:solidFill>
              </a:rPr>
              <a:t>     other results page features.</a:t>
            </a:r>
          </a:p>
        </p:txBody>
      </p:sp>
      <p:sp>
        <p:nvSpPr>
          <p:cNvPr id="17" name="TextBox 16">
            <a:extLst>
              <a:ext uri="{FF2B5EF4-FFF2-40B4-BE49-F238E27FC236}">
                <a16:creationId xmlns:a16="http://schemas.microsoft.com/office/drawing/2014/main" id="{47EE793C-ADBE-4364-8AE8-8B7DBD6046F1}"/>
              </a:ext>
            </a:extLst>
          </p:cNvPr>
          <p:cNvSpPr txBox="1"/>
          <p:nvPr/>
        </p:nvSpPr>
        <p:spPr>
          <a:xfrm>
            <a:off x="14433316" y="14743429"/>
            <a:ext cx="4204168" cy="646331"/>
          </a:xfrm>
          <a:prstGeom prst="rect">
            <a:avLst/>
          </a:prstGeom>
          <a:noFill/>
        </p:spPr>
        <p:txBody>
          <a:bodyPr wrap="square" rtlCol="0">
            <a:spAutoFit/>
          </a:bodyPr>
          <a:lstStyle/>
          <a:p>
            <a:pPr lvl="0" algn="ctr">
              <a:buClr>
                <a:srgbClr val="336699"/>
              </a:buClr>
            </a:pPr>
            <a:r>
              <a:rPr lang="en-US" sz="3600" dirty="0">
                <a:solidFill>
                  <a:srgbClr val="336699"/>
                </a:solidFill>
              </a:rPr>
              <a:t>Finalized Feature</a:t>
            </a:r>
            <a:endParaRPr lang="en-US" sz="3600" dirty="0"/>
          </a:p>
        </p:txBody>
      </p:sp>
      <p:sp>
        <p:nvSpPr>
          <p:cNvPr id="18" name="TextBox 17">
            <a:extLst>
              <a:ext uri="{FF2B5EF4-FFF2-40B4-BE49-F238E27FC236}">
                <a16:creationId xmlns:a16="http://schemas.microsoft.com/office/drawing/2014/main" id="{B891883B-AE9C-45C0-B619-AD49018372B4}"/>
              </a:ext>
            </a:extLst>
          </p:cNvPr>
          <p:cNvSpPr txBox="1"/>
          <p:nvPr/>
        </p:nvSpPr>
        <p:spPr>
          <a:xfrm>
            <a:off x="26079913" y="57834"/>
            <a:ext cx="4551246" cy="646331"/>
          </a:xfrm>
          <a:prstGeom prst="rect">
            <a:avLst/>
          </a:prstGeom>
          <a:noFill/>
        </p:spPr>
        <p:txBody>
          <a:bodyPr wrap="none" rtlCol="0">
            <a:spAutoFit/>
          </a:bodyPr>
          <a:lstStyle/>
          <a:p>
            <a:r>
              <a:rPr lang="en-US" sz="3600" dirty="0"/>
              <a:t>Follow us @FIUSCIS</a:t>
            </a:r>
          </a:p>
        </p:txBody>
      </p:sp>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305</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Lester Hernandez Alfonso</cp:lastModifiedBy>
  <cp:revision>48</cp:revision>
  <dcterms:modified xsi:type="dcterms:W3CDTF">2018-04-16T19:03:19Z</dcterms:modified>
</cp:coreProperties>
</file>