
<file path=[Content_Types].xml><?xml version="1.0" encoding="utf-8"?>
<Types xmlns="http://schemas.openxmlformats.org/package/2006/content-types">
  <Default Extension="jpeg" ContentType="image/jpeg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82" r:id="rId2"/>
    <p:sldId id="412" r:id="rId3"/>
    <p:sldId id="418" r:id="rId4"/>
    <p:sldId id="421" r:id="rId5"/>
    <p:sldId id="424" r:id="rId6"/>
    <p:sldId id="433" r:id="rId7"/>
    <p:sldId id="439" r:id="rId8"/>
    <p:sldId id="447" r:id="rId9"/>
    <p:sldId id="453" r:id="rId10"/>
    <p:sldId id="430" r:id="rId11"/>
    <p:sldId id="400" r:id="rId12"/>
    <p:sldId id="401" r:id="rId13"/>
    <p:sldId id="402" r:id="rId14"/>
    <p:sldId id="403" r:id="rId15"/>
    <p:sldId id="404" r:id="rId16"/>
    <p:sldId id="405" r:id="rId17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51908D3D-813E-39F6-B5F2-07F0A583B3B0}" name="Jaime Gonzalez Rodriguez" initials="JGR" userId="545d365ff4ed060f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3765" autoAdjust="0"/>
  </p:normalViewPr>
  <p:slideViewPr>
    <p:cSldViewPr snapToGrid="0">
      <p:cViewPr varScale="1">
        <p:scale>
          <a:sx n="65" d="100"/>
          <a:sy n="65" d="100"/>
        </p:scale>
        <p:origin x="135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65" d="100"/>
          <a:sy n="65" d="100"/>
        </p:scale>
        <p:origin x="3154" y="18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8/10/relationships/authors" Target="authors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AA5EC3-B5E1-4539-AD11-85C9EEDB78DF}" type="datetimeFigureOut">
              <a:rPr lang="es-ES" smtClean="0"/>
              <a:t>26/02/2024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535738-C109-468B-B1E5-BF4B2E2A425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701202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535738-C109-468B-B1E5-BF4B2E2A425F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592698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535738-C109-468B-B1E5-BF4B2E2A425F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102608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535738-C109-468B-B1E5-BF4B2E2A425F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262551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535738-C109-468B-B1E5-BF4B2E2A425F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497921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535738-C109-468B-B1E5-BF4B2E2A425F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279890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535738-C109-468B-B1E5-BF4B2E2A425F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175023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535738-C109-468B-B1E5-BF4B2E2A425F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484529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535738-C109-468B-B1E5-BF4B2E2A425F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609181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535738-C109-468B-B1E5-BF4B2E2A425F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945156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535738-C109-468B-B1E5-BF4B2E2A425F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478519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527D5B-51C5-3682-AC6C-DCB23AD53B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7D8C742-67D3-DB10-ED15-68219D58E8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2D5FB3D-B8EA-B9F2-341E-56F3ADF07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BEC2E-AA88-4615-B9AD-86A66A0B736E}" type="datetimeFigureOut">
              <a:rPr lang="es-ES" smtClean="0"/>
              <a:t>26/02/2024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863F7E1-C229-D289-5B07-2469497A1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05B8BA3-5AA5-C9DE-B63E-ADC4EF2CB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6D0BE-9CC0-42E8-AEF8-5FA17326561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7348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8BD54C-71E2-7BE6-705E-0037EE706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CF2555E-EEAC-19FD-A819-C2274B5E1E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8111540-C622-CABC-D955-B6D7E227F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BEC2E-AA88-4615-B9AD-86A66A0B736E}" type="datetimeFigureOut">
              <a:rPr lang="es-ES" smtClean="0"/>
              <a:t>26/02/2024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A753ECE-F459-1AEF-C154-B8CAB2CBA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CF50412-6D71-5B98-2D7A-265890FA7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6D0BE-9CC0-42E8-AEF8-5FA17326561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59813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506BFB1-0F4B-A343-8A0A-25D8F3C1B6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C9F470D-6A05-BA82-4839-778D96BDDE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9E3E7C9-3127-6543-DD49-ABD19D87E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BEC2E-AA88-4615-B9AD-86A66A0B736E}" type="datetimeFigureOut">
              <a:rPr lang="es-ES" smtClean="0"/>
              <a:t>26/02/2024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C224EAC-AD6E-2864-B0B9-9110B362C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3AF811F-23FC-D173-946D-D604BFE46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6D0BE-9CC0-42E8-AEF8-5FA17326561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35361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720C35-1CF2-23EB-7C21-A00DD94BF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0F9348-5F6B-EFC6-BA6F-46540BD678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BA26EA6-6497-0641-708E-D5D3DC566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BEC2E-AA88-4615-B9AD-86A66A0B736E}" type="datetimeFigureOut">
              <a:rPr lang="es-ES" smtClean="0"/>
              <a:t>26/02/2024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D4F5DAC-1676-6A4D-125E-35589FAD5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DC2A0DF-6ECB-B562-EFB8-17C9E79F5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6D0BE-9CC0-42E8-AEF8-5FA17326561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9625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7A1FA1-7799-AC3B-A1FA-E28F27A55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C860233-E50D-AA03-62BF-B89617822C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B2ADC65-AB08-4FEE-53DD-EEBF14899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BEC2E-AA88-4615-B9AD-86A66A0B736E}" type="datetimeFigureOut">
              <a:rPr lang="es-ES" smtClean="0"/>
              <a:t>26/02/2024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65DD56A-B1AE-9E10-D5E6-7857D9393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D713499-34D5-C2C7-1FC1-DA67F9107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6D0BE-9CC0-42E8-AEF8-5FA17326561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34187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76BA25-F753-AF43-E4C8-104939297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59D4EA0-A011-3CF8-45B8-57D8650EB7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6191AFD-FECA-A404-5167-0947200193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2D70D31-3BF9-D96E-5BAE-313DE71E0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BEC2E-AA88-4615-B9AD-86A66A0B736E}" type="datetimeFigureOut">
              <a:rPr lang="es-ES" smtClean="0"/>
              <a:t>26/02/2024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4D01B31-846A-3144-A519-9E50CEE8D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C847125-76E2-F827-0B13-B40707693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6D0BE-9CC0-42E8-AEF8-5FA17326561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1188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BB85FF-5075-9ECB-097A-79D8D7DE1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3113E27-9B89-DC5E-9CD7-075FAD2C4A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89EF0D1-8DEC-5B6F-3816-9EF2B7521C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BA1A806-C53D-21B1-D527-9EA4C1FC17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7D4E9AC-3A40-FCA5-EC99-40516D19DA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88B0C1E-0F70-5B72-41BE-F44291498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BEC2E-AA88-4615-B9AD-86A66A0B736E}" type="datetimeFigureOut">
              <a:rPr lang="es-ES" smtClean="0"/>
              <a:t>26/02/2024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1CE2731-477B-B7EB-E0F9-AF6518B7E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4D0C8F9-522D-6BC4-C425-7CEAD04B4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6D0BE-9CC0-42E8-AEF8-5FA17326561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33152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5636B4-68AD-19BE-6646-31C7BD8B8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CA6B5ED-6B9F-86EE-F9D1-3BFBB9A73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BEC2E-AA88-4615-B9AD-86A66A0B736E}" type="datetimeFigureOut">
              <a:rPr lang="es-ES" smtClean="0"/>
              <a:t>26/02/2024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CADC8E9-86E5-15B7-BBB5-57FDD3F2C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1921D28-D4E3-D9AC-E924-1895C4544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6D0BE-9CC0-42E8-AEF8-5FA17326561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9039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A009AC2-38A3-5D43-EBE3-15214A41B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BEC2E-AA88-4615-B9AD-86A66A0B736E}" type="datetimeFigureOut">
              <a:rPr lang="es-ES" smtClean="0"/>
              <a:t>26/02/2024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C5E991F-2DD0-DED3-4EE8-6B0BD85BF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798A00F-D24F-53AA-2A05-ED34F8B79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6D0BE-9CC0-42E8-AEF8-5FA17326561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24338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E54693-F6B5-F5C9-FF0E-D661BEF80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F7A8375-D683-13C3-D6ED-74E93DBFAB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8984783-732B-3C13-3801-85B1EFEA05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08460C9-8F93-1052-19DE-050FC7BA5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BEC2E-AA88-4615-B9AD-86A66A0B736E}" type="datetimeFigureOut">
              <a:rPr lang="es-ES" smtClean="0"/>
              <a:t>26/02/2024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D3C36DC-C51F-0B15-0436-CC2380F0F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AC4AF69-CC44-97D2-70D6-2B0246C59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6D0BE-9CC0-42E8-AEF8-5FA17326561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04328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849C57-030B-884E-8FEC-FB4BF9978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E73E495-3BE3-43AE-77B5-367447CDF5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82FBDE8-86EC-54B2-AB56-CAC443E16B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70791E9-1AF3-146C-BE54-F3380902C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BEC2E-AA88-4615-B9AD-86A66A0B736E}" type="datetimeFigureOut">
              <a:rPr lang="es-ES" smtClean="0"/>
              <a:t>26/02/2024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B427024-7F3D-206F-815A-B5D5FEE1E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446D5DA-7DFE-9482-88A0-F0D230886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6D0BE-9CC0-42E8-AEF8-5FA17326561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73350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6DABE53-3921-32AA-00A7-7BFEA82F4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999C60E-F3EF-4BCE-A756-5E81A98AC7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D46486F-C710-0B07-12EE-E8C59AB9F2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6BEC2E-AA88-4615-B9AD-86A66A0B736E}" type="datetimeFigureOut">
              <a:rPr lang="es-ES" smtClean="0"/>
              <a:t>26/02/2024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060AAC3-3AD5-B42F-8E5F-B757807E7B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7CFE191-7E06-8A07-AE6B-27ECA6120B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D6D0BE-9CC0-42E8-AEF8-5FA17326561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50563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8.png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8.png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8.png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9.png"/><Relationship Id="rId2" Type="http://schemas.openxmlformats.org/officeDocument/2006/relationships/audio" Target="../media/media4.m4a"/><Relationship Id="rId1" Type="http://schemas.microsoft.com/office/2007/relationships/media" Target="../media/media4.m4a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9.png"/><Relationship Id="rId2" Type="http://schemas.openxmlformats.org/officeDocument/2006/relationships/audio" Target="../media/media5.m4a"/><Relationship Id="rId1" Type="http://schemas.microsoft.com/office/2007/relationships/media" Target="../media/media5.m4a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9.png"/><Relationship Id="rId2" Type="http://schemas.openxmlformats.org/officeDocument/2006/relationships/audio" Target="../media/media6.m4a"/><Relationship Id="rId1" Type="http://schemas.microsoft.com/office/2007/relationships/media" Target="../media/media6.m4a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 descr="Logotipo, Icono&#10;&#10;Descripción generada automáticamente">
            <a:extLst>
              <a:ext uri="{FF2B5EF4-FFF2-40B4-BE49-F238E27FC236}">
                <a16:creationId xmlns:a16="http://schemas.microsoft.com/office/drawing/2014/main" id="{59C61616-CF05-1B0D-4337-DECB41C5A0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497" y="5647974"/>
            <a:ext cx="882870" cy="836519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C10E53FC-A394-3DCD-27A7-B5DD05937DF1}"/>
              </a:ext>
            </a:extLst>
          </p:cNvPr>
          <p:cNvSpPr txBox="1"/>
          <p:nvPr/>
        </p:nvSpPr>
        <p:spPr>
          <a:xfrm>
            <a:off x="2753202" y="2300823"/>
            <a:ext cx="63219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800" b="1" dirty="0"/>
              <a:t>Q-</a:t>
            </a:r>
            <a:r>
              <a:rPr lang="es-ES" sz="4800" b="1" dirty="0" err="1"/>
              <a:t>Learning</a:t>
            </a:r>
            <a:endParaRPr lang="es-ES" sz="4800" b="1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5EC875AE-01D5-638D-88BC-13489ECDFD8E}"/>
              </a:ext>
            </a:extLst>
          </p:cNvPr>
          <p:cNvSpPr txBox="1"/>
          <p:nvPr/>
        </p:nvSpPr>
        <p:spPr>
          <a:xfrm>
            <a:off x="1571296" y="5527624"/>
            <a:ext cx="368913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/>
              <a:t>DATA SCIENCE ONLINE</a:t>
            </a:r>
          </a:p>
        </p:txBody>
      </p:sp>
      <p:pic>
        <p:nvPicPr>
          <p:cNvPr id="3" name="Picture 2" descr="human learning">
            <a:extLst>
              <a:ext uri="{FF2B5EF4-FFF2-40B4-BE49-F238E27FC236}">
                <a16:creationId xmlns:a16="http://schemas.microsoft.com/office/drawing/2014/main" id="{1AF6880E-0A45-EB21-320E-4E8AB74B61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408" r="42188" b="25807"/>
          <a:stretch/>
        </p:blipFill>
        <p:spPr bwMode="auto">
          <a:xfrm>
            <a:off x="11089068" y="178625"/>
            <a:ext cx="767295" cy="792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1642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3154"/>
    </mc:Choice>
    <mc:Fallback xmlns="">
      <p:transition spd="slow" advTm="53154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ADAB9D8D-D0D2-0452-0A44-0BFEC1118A7C}"/>
              </a:ext>
            </a:extLst>
          </p:cNvPr>
          <p:cNvCxnSpPr/>
          <p:nvPr/>
        </p:nvCxnSpPr>
        <p:spPr>
          <a:xfrm>
            <a:off x="0" y="6253655"/>
            <a:ext cx="12192000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n 8" descr="Logotipo, Icono&#10;&#10;Descripción generada automáticamente">
            <a:extLst>
              <a:ext uri="{FF2B5EF4-FFF2-40B4-BE49-F238E27FC236}">
                <a16:creationId xmlns:a16="http://schemas.microsoft.com/office/drawing/2014/main" id="{59C61616-CF05-1B0D-4337-DECB41C5A0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7846" y="2171713"/>
            <a:ext cx="2156307" cy="2043100"/>
          </a:xfrm>
          <a:prstGeom prst="rect">
            <a:avLst/>
          </a:prstGeom>
        </p:spPr>
      </p:pic>
      <p:pic>
        <p:nvPicPr>
          <p:cNvPr id="11" name="Imagen 10" descr="Imagen que contiene dibujo&#10;&#10;Descripción generada automáticamente">
            <a:extLst>
              <a:ext uri="{FF2B5EF4-FFF2-40B4-BE49-F238E27FC236}">
                <a16:creationId xmlns:a16="http://schemas.microsoft.com/office/drawing/2014/main" id="{7A70170E-985D-4058-27D7-1C9BDBC50F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572" y="6350098"/>
            <a:ext cx="1647269" cy="329454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AB4AB109-5ABE-41D8-EA82-AFE3D41F54F2}"/>
              </a:ext>
            </a:extLst>
          </p:cNvPr>
          <p:cNvSpPr txBox="1"/>
          <p:nvPr/>
        </p:nvSpPr>
        <p:spPr>
          <a:xfrm>
            <a:off x="5508434" y="6341752"/>
            <a:ext cx="6399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r"/>
            <a:r>
              <a:rPr lang="es-ES" b="1" dirty="0"/>
              <a:t>Data </a:t>
            </a:r>
            <a:r>
              <a:rPr lang="es-ES" b="1" dirty="0" err="1"/>
              <a:t>Science</a:t>
            </a:r>
            <a:r>
              <a:rPr lang="es-ES" b="1" dirty="0"/>
              <a:t> Online, </a:t>
            </a:r>
            <a:r>
              <a:rPr lang="es-ES" b="1" dirty="0" err="1"/>
              <a:t>Reinforcement</a:t>
            </a:r>
            <a:r>
              <a:rPr lang="es-ES" b="1" dirty="0"/>
              <a:t> </a:t>
            </a:r>
            <a:r>
              <a:rPr lang="es-ES" b="1" dirty="0" err="1"/>
              <a:t>Learning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4182562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1847"/>
    </mc:Choice>
    <mc:Fallback xmlns="">
      <p:transition spd="slow" advTm="51847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 descr="Imagen que contiene dibujo&#10;&#10;Descripción generada automáticamente">
            <a:extLst>
              <a:ext uri="{FF2B5EF4-FFF2-40B4-BE49-F238E27FC236}">
                <a16:creationId xmlns:a16="http://schemas.microsoft.com/office/drawing/2014/main" id="{7A70170E-985D-4058-27D7-1C9BDBC50F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572" y="6438233"/>
            <a:ext cx="1647269" cy="329454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8B376C6D-CC05-1259-931A-BD3AFC726FA7}"/>
              </a:ext>
            </a:extLst>
          </p:cNvPr>
          <p:cNvSpPr txBox="1"/>
          <p:nvPr/>
        </p:nvSpPr>
        <p:spPr>
          <a:xfrm>
            <a:off x="5508434" y="6341752"/>
            <a:ext cx="6399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r"/>
            <a:r>
              <a:rPr lang="es-ES" b="1" dirty="0"/>
              <a:t>Data </a:t>
            </a:r>
            <a:r>
              <a:rPr lang="es-ES" b="1" dirty="0" err="1"/>
              <a:t>Science</a:t>
            </a:r>
            <a:r>
              <a:rPr lang="es-ES" b="1" dirty="0"/>
              <a:t> Online, </a:t>
            </a:r>
            <a:r>
              <a:rPr lang="es-ES" b="1" dirty="0" err="1"/>
              <a:t>Reinforcement</a:t>
            </a:r>
            <a:r>
              <a:rPr lang="es-ES" b="1" dirty="0"/>
              <a:t> </a:t>
            </a:r>
            <a:r>
              <a:rPr lang="es-ES" b="1" dirty="0" err="1"/>
              <a:t>Learning</a:t>
            </a:r>
            <a:endParaRPr lang="es-ES" b="1" dirty="0"/>
          </a:p>
        </p:txBody>
      </p: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6625E862-C106-1C02-92C4-6DD44DE4FBD6}"/>
              </a:ext>
            </a:extLst>
          </p:cNvPr>
          <p:cNvCxnSpPr/>
          <p:nvPr/>
        </p:nvCxnSpPr>
        <p:spPr>
          <a:xfrm>
            <a:off x="0" y="6253655"/>
            <a:ext cx="12192000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413E064A-FDD5-F4E9-B8C0-53A08E1CC6D7}"/>
              </a:ext>
            </a:extLst>
          </p:cNvPr>
          <p:cNvSpPr txBox="1"/>
          <p:nvPr/>
        </p:nvSpPr>
        <p:spPr>
          <a:xfrm>
            <a:off x="819806" y="188845"/>
            <a:ext cx="113721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b="1" dirty="0"/>
              <a:t>Q-</a:t>
            </a:r>
            <a:r>
              <a:rPr lang="es-ES" sz="4800" b="1" dirty="0" err="1"/>
              <a:t>Learning</a:t>
            </a:r>
            <a:r>
              <a:rPr lang="es-ES" sz="4800" b="1" dirty="0"/>
              <a:t> a “mano” (I)</a:t>
            </a:r>
            <a:endParaRPr lang="es-ES" sz="4000" b="1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3EEDAE89-8064-9D18-BF44-E1781D1013E4}"/>
              </a:ext>
            </a:extLst>
          </p:cNvPr>
          <p:cNvSpPr txBox="1"/>
          <p:nvPr/>
        </p:nvSpPr>
        <p:spPr>
          <a:xfrm>
            <a:off x="7010418" y="294981"/>
            <a:ext cx="540978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374151"/>
                </a:solidFill>
                <a:effectLst/>
                <a:latin typeface="Söhne"/>
              </a:rPr>
              <a:t>¿Te has perdido? Vamos a hacer un par de iteraciones “a mano” para que veas como funciona el algoritmo</a:t>
            </a:r>
          </a:p>
        </p:txBody>
      </p:sp>
      <p:pic>
        <p:nvPicPr>
          <p:cNvPr id="2" name="Imagen 1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BDAD3698-0194-7D29-C478-679AE308E49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806" y="1446537"/>
            <a:ext cx="4433518" cy="4380422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F997F7D9-EA54-03C1-E5AB-BDDAC2EB5F7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73772" y="3539023"/>
            <a:ext cx="490122" cy="533495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240CF972-DF8D-96A4-A2EE-DA107654CF2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31204" y="4245990"/>
            <a:ext cx="490122" cy="53349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35BAE57B-A1CA-1939-C799-FBE16C03F22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66807" y="4241756"/>
            <a:ext cx="490122" cy="533495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BDAC3963-94EC-AF0A-C733-8F427E1784F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90704" y="4894900"/>
            <a:ext cx="490122" cy="533495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D87AAC65-EE6B-AAB3-980A-5ED36A04218E}"/>
              </a:ext>
            </a:extLst>
          </p:cNvPr>
          <p:cNvSpPr txBox="1"/>
          <p:nvPr/>
        </p:nvSpPr>
        <p:spPr>
          <a:xfrm>
            <a:off x="2111138" y="4616393"/>
            <a:ext cx="874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s = 328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08506C3E-50C7-DBC2-4FCC-2B453C9DBEB3}"/>
              </a:ext>
            </a:extLst>
          </p:cNvPr>
          <p:cNvSpPr txBox="1"/>
          <p:nvPr/>
        </p:nvSpPr>
        <p:spPr>
          <a:xfrm>
            <a:off x="2081505" y="3636748"/>
            <a:ext cx="874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228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3057D9EA-DB05-75BB-EBEB-1E43F2E3DA89}"/>
              </a:ext>
            </a:extLst>
          </p:cNvPr>
          <p:cNvSpPr txBox="1"/>
          <p:nvPr/>
        </p:nvSpPr>
        <p:spPr>
          <a:xfrm>
            <a:off x="2070098" y="4966765"/>
            <a:ext cx="874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428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55EB0681-49C5-2232-1E5A-08599EF96D01}"/>
              </a:ext>
            </a:extLst>
          </p:cNvPr>
          <p:cNvSpPr txBox="1"/>
          <p:nvPr/>
        </p:nvSpPr>
        <p:spPr>
          <a:xfrm>
            <a:off x="2722111" y="4311670"/>
            <a:ext cx="874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348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B68053F7-352F-5A91-568A-887D77A39AF7}"/>
              </a:ext>
            </a:extLst>
          </p:cNvPr>
          <p:cNvSpPr txBox="1"/>
          <p:nvPr/>
        </p:nvSpPr>
        <p:spPr>
          <a:xfrm>
            <a:off x="5843725" y="1874209"/>
            <a:ext cx="540978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374151"/>
                </a:solidFill>
                <a:latin typeface="Söhne"/>
              </a:rPr>
              <a:t> Partimos del estado 328 (s)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s-E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374151"/>
                </a:solidFill>
                <a:latin typeface="Söhne"/>
              </a:rPr>
              <a:t> Inicializamos la Q-table a cero</a:t>
            </a:r>
            <a:endParaRPr lang="es-ES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graphicFrame>
        <p:nvGraphicFramePr>
          <p:cNvPr id="20" name="Tabla 6">
            <a:extLst>
              <a:ext uri="{FF2B5EF4-FFF2-40B4-BE49-F238E27FC236}">
                <a16:creationId xmlns:a16="http://schemas.microsoft.com/office/drawing/2014/main" id="{1586D3B6-AF58-CE36-9193-BA456C247101}"/>
              </a:ext>
            </a:extLst>
          </p:cNvPr>
          <p:cNvGraphicFramePr>
            <a:graphicFrameLocks noGrp="1"/>
          </p:cNvGraphicFramePr>
          <p:nvPr/>
        </p:nvGraphicFramePr>
        <p:xfrm>
          <a:off x="6246319" y="2885635"/>
          <a:ext cx="5551539" cy="13485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3077">
                  <a:extLst>
                    <a:ext uri="{9D8B030D-6E8A-4147-A177-3AD203B41FA5}">
                      <a16:colId xmlns:a16="http://schemas.microsoft.com/office/drawing/2014/main" val="1056556068"/>
                    </a:ext>
                  </a:extLst>
                </a:gridCol>
                <a:gridCol w="793077">
                  <a:extLst>
                    <a:ext uri="{9D8B030D-6E8A-4147-A177-3AD203B41FA5}">
                      <a16:colId xmlns:a16="http://schemas.microsoft.com/office/drawing/2014/main" val="2864172620"/>
                    </a:ext>
                  </a:extLst>
                </a:gridCol>
                <a:gridCol w="793077">
                  <a:extLst>
                    <a:ext uri="{9D8B030D-6E8A-4147-A177-3AD203B41FA5}">
                      <a16:colId xmlns:a16="http://schemas.microsoft.com/office/drawing/2014/main" val="978797534"/>
                    </a:ext>
                  </a:extLst>
                </a:gridCol>
                <a:gridCol w="793077">
                  <a:extLst>
                    <a:ext uri="{9D8B030D-6E8A-4147-A177-3AD203B41FA5}">
                      <a16:colId xmlns:a16="http://schemas.microsoft.com/office/drawing/2014/main" val="3190452025"/>
                    </a:ext>
                  </a:extLst>
                </a:gridCol>
                <a:gridCol w="793077">
                  <a:extLst>
                    <a:ext uri="{9D8B030D-6E8A-4147-A177-3AD203B41FA5}">
                      <a16:colId xmlns:a16="http://schemas.microsoft.com/office/drawing/2014/main" val="1590993324"/>
                    </a:ext>
                  </a:extLst>
                </a:gridCol>
                <a:gridCol w="793077">
                  <a:extLst>
                    <a:ext uri="{9D8B030D-6E8A-4147-A177-3AD203B41FA5}">
                      <a16:colId xmlns:a16="http://schemas.microsoft.com/office/drawing/2014/main" val="1236786016"/>
                    </a:ext>
                  </a:extLst>
                </a:gridCol>
                <a:gridCol w="793077">
                  <a:extLst>
                    <a:ext uri="{9D8B030D-6E8A-4147-A177-3AD203B41FA5}">
                      <a16:colId xmlns:a16="http://schemas.microsoft.com/office/drawing/2014/main" val="1799649413"/>
                    </a:ext>
                  </a:extLst>
                </a:gridCol>
              </a:tblGrid>
              <a:tr h="256418">
                <a:tc>
                  <a:txBody>
                    <a:bodyPr/>
                    <a:lstStyle/>
                    <a:p>
                      <a:pPr algn="ctr"/>
                      <a:r>
                        <a:rPr lang="es-ES" sz="1300"/>
                        <a:t>Estado</a:t>
                      </a:r>
                      <a:endParaRPr lang="es-ES" sz="1300" dirty="0"/>
                    </a:p>
                  </a:txBody>
                  <a:tcPr marL="62455" marR="62455" marT="31227" marB="312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300"/>
                        <a:t>Sur</a:t>
                      </a:r>
                      <a:endParaRPr lang="es-ES" sz="1300" dirty="0"/>
                    </a:p>
                  </a:txBody>
                  <a:tcPr marL="62455" marR="62455" marT="31227" marB="312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300"/>
                        <a:t>Norte</a:t>
                      </a:r>
                      <a:endParaRPr lang="es-ES" sz="1300" dirty="0"/>
                    </a:p>
                  </a:txBody>
                  <a:tcPr marL="62455" marR="62455" marT="31227" marB="312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300"/>
                        <a:t>Este</a:t>
                      </a:r>
                      <a:endParaRPr lang="es-ES" sz="1300" dirty="0"/>
                    </a:p>
                  </a:txBody>
                  <a:tcPr marL="62455" marR="62455" marT="31227" marB="312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300"/>
                        <a:t>Oeste</a:t>
                      </a:r>
                      <a:endParaRPr lang="es-ES" sz="1300" dirty="0"/>
                    </a:p>
                  </a:txBody>
                  <a:tcPr marL="62455" marR="62455" marT="31227" marB="312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300"/>
                        <a:t>Recoger</a:t>
                      </a:r>
                      <a:endParaRPr lang="es-ES" sz="1300" dirty="0"/>
                    </a:p>
                  </a:txBody>
                  <a:tcPr marL="62455" marR="62455" marT="31227" marB="312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300"/>
                        <a:t>Dejar</a:t>
                      </a:r>
                      <a:endParaRPr lang="es-ES" sz="1300" dirty="0"/>
                    </a:p>
                  </a:txBody>
                  <a:tcPr marL="62455" marR="62455" marT="31227" marB="31227"/>
                </a:tc>
                <a:extLst>
                  <a:ext uri="{0D108BD9-81ED-4DB2-BD59-A6C34878D82A}">
                    <a16:rowId xmlns:a16="http://schemas.microsoft.com/office/drawing/2014/main" val="524747864"/>
                  </a:ext>
                </a:extLst>
              </a:tr>
              <a:tr h="256418">
                <a:tc>
                  <a:txBody>
                    <a:bodyPr/>
                    <a:lstStyle/>
                    <a:p>
                      <a:pPr algn="ctr"/>
                      <a:r>
                        <a:rPr lang="es-ES" sz="1300"/>
                        <a:t>…</a:t>
                      </a:r>
                      <a:endParaRPr lang="es-ES" sz="1300" dirty="0"/>
                    </a:p>
                  </a:txBody>
                  <a:tcPr marL="62455" marR="62455" marT="31227" marB="312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300" dirty="0"/>
                        <a:t>0</a:t>
                      </a:r>
                    </a:p>
                  </a:txBody>
                  <a:tcPr marL="62455" marR="62455" marT="31227" marB="312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300" dirty="0"/>
                        <a:t>0</a:t>
                      </a:r>
                    </a:p>
                  </a:txBody>
                  <a:tcPr marL="62455" marR="62455" marT="31227" marB="312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300" dirty="0"/>
                        <a:t>0</a:t>
                      </a:r>
                    </a:p>
                  </a:txBody>
                  <a:tcPr marL="62455" marR="62455" marT="31227" marB="312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300" dirty="0"/>
                        <a:t>0</a:t>
                      </a:r>
                    </a:p>
                  </a:txBody>
                  <a:tcPr marL="62455" marR="62455" marT="31227" marB="312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300" dirty="0"/>
                        <a:t>0</a:t>
                      </a:r>
                    </a:p>
                  </a:txBody>
                  <a:tcPr marL="62455" marR="62455" marT="31227" marB="312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300" dirty="0"/>
                        <a:t>0</a:t>
                      </a:r>
                    </a:p>
                  </a:txBody>
                  <a:tcPr marL="62455" marR="62455" marT="31227" marB="31227"/>
                </a:tc>
                <a:extLst>
                  <a:ext uri="{0D108BD9-81ED-4DB2-BD59-A6C34878D82A}">
                    <a16:rowId xmlns:a16="http://schemas.microsoft.com/office/drawing/2014/main" val="3079070523"/>
                  </a:ext>
                </a:extLst>
              </a:tr>
              <a:tr h="256418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328</a:t>
                      </a:r>
                    </a:p>
                  </a:txBody>
                  <a:tcPr marL="62455" marR="62455" marT="31227" marB="312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300" dirty="0"/>
                        <a:t>0</a:t>
                      </a:r>
                    </a:p>
                  </a:txBody>
                  <a:tcPr marL="62455" marR="62455" marT="31227" marB="312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300" dirty="0"/>
                        <a:t>0</a:t>
                      </a:r>
                    </a:p>
                  </a:txBody>
                  <a:tcPr marL="62455" marR="62455" marT="31227" marB="312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300" dirty="0"/>
                        <a:t>0</a:t>
                      </a:r>
                    </a:p>
                  </a:txBody>
                  <a:tcPr marL="62455" marR="62455" marT="31227" marB="312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300" dirty="0"/>
                        <a:t>0</a:t>
                      </a:r>
                    </a:p>
                  </a:txBody>
                  <a:tcPr marL="62455" marR="62455" marT="31227" marB="312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300" dirty="0"/>
                        <a:t>0</a:t>
                      </a:r>
                    </a:p>
                  </a:txBody>
                  <a:tcPr marL="62455" marR="62455" marT="31227" marB="312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300" dirty="0"/>
                        <a:t>0</a:t>
                      </a:r>
                    </a:p>
                  </a:txBody>
                  <a:tcPr marL="62455" marR="62455" marT="31227" marB="31227"/>
                </a:tc>
                <a:extLst>
                  <a:ext uri="{0D108BD9-81ED-4DB2-BD59-A6C34878D82A}">
                    <a16:rowId xmlns:a16="http://schemas.microsoft.com/office/drawing/2014/main" val="3325015692"/>
                  </a:ext>
                </a:extLst>
              </a:tr>
              <a:tr h="256418">
                <a:tc>
                  <a:txBody>
                    <a:bodyPr/>
                    <a:lstStyle/>
                    <a:p>
                      <a:pPr algn="ctr"/>
                      <a:r>
                        <a:rPr lang="es-ES" sz="1300" dirty="0"/>
                        <a:t>329</a:t>
                      </a:r>
                    </a:p>
                  </a:txBody>
                  <a:tcPr marL="62455" marR="62455" marT="31227" marB="312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300" dirty="0"/>
                        <a:t>0</a:t>
                      </a:r>
                    </a:p>
                  </a:txBody>
                  <a:tcPr marL="62455" marR="62455" marT="31227" marB="312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300" dirty="0"/>
                        <a:t>0</a:t>
                      </a:r>
                    </a:p>
                  </a:txBody>
                  <a:tcPr marL="62455" marR="62455" marT="31227" marB="312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300" dirty="0"/>
                        <a:t>0</a:t>
                      </a:r>
                    </a:p>
                  </a:txBody>
                  <a:tcPr marL="62455" marR="62455" marT="31227" marB="312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300" dirty="0"/>
                        <a:t>0</a:t>
                      </a:r>
                    </a:p>
                  </a:txBody>
                  <a:tcPr marL="62455" marR="62455" marT="31227" marB="312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300" dirty="0"/>
                        <a:t>0</a:t>
                      </a:r>
                    </a:p>
                  </a:txBody>
                  <a:tcPr marL="62455" marR="62455" marT="31227" marB="312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300" dirty="0"/>
                        <a:t>0</a:t>
                      </a:r>
                    </a:p>
                  </a:txBody>
                  <a:tcPr marL="62455" marR="62455" marT="31227" marB="31227"/>
                </a:tc>
                <a:extLst>
                  <a:ext uri="{0D108BD9-81ED-4DB2-BD59-A6C34878D82A}">
                    <a16:rowId xmlns:a16="http://schemas.microsoft.com/office/drawing/2014/main" val="4029191672"/>
                  </a:ext>
                </a:extLst>
              </a:tr>
              <a:tr h="256418">
                <a:tc>
                  <a:txBody>
                    <a:bodyPr/>
                    <a:lstStyle/>
                    <a:p>
                      <a:pPr algn="ctr"/>
                      <a:r>
                        <a:rPr lang="es-ES" sz="1300" dirty="0"/>
                        <a:t>…</a:t>
                      </a:r>
                    </a:p>
                  </a:txBody>
                  <a:tcPr marL="62455" marR="62455" marT="31227" marB="312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300" dirty="0"/>
                        <a:t>0</a:t>
                      </a:r>
                    </a:p>
                  </a:txBody>
                  <a:tcPr marL="62455" marR="62455" marT="31227" marB="312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300" dirty="0"/>
                        <a:t>0</a:t>
                      </a:r>
                    </a:p>
                  </a:txBody>
                  <a:tcPr marL="62455" marR="62455" marT="31227" marB="312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300" dirty="0"/>
                        <a:t>0</a:t>
                      </a:r>
                    </a:p>
                  </a:txBody>
                  <a:tcPr marL="62455" marR="62455" marT="31227" marB="312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300" dirty="0"/>
                        <a:t>0</a:t>
                      </a:r>
                    </a:p>
                  </a:txBody>
                  <a:tcPr marL="62455" marR="62455" marT="31227" marB="312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300" dirty="0"/>
                        <a:t>0</a:t>
                      </a:r>
                    </a:p>
                  </a:txBody>
                  <a:tcPr marL="62455" marR="62455" marT="31227" marB="312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300" dirty="0"/>
                        <a:t>0</a:t>
                      </a:r>
                    </a:p>
                  </a:txBody>
                  <a:tcPr marL="62455" marR="62455" marT="31227" marB="31227"/>
                </a:tc>
                <a:extLst>
                  <a:ext uri="{0D108BD9-81ED-4DB2-BD59-A6C34878D82A}">
                    <a16:rowId xmlns:a16="http://schemas.microsoft.com/office/drawing/2014/main" val="2587778525"/>
                  </a:ext>
                </a:extLst>
              </a:tr>
            </a:tbl>
          </a:graphicData>
        </a:graphic>
      </p:graphicFrame>
      <p:sp>
        <p:nvSpPr>
          <p:cNvPr id="21" name="CuadroTexto 20">
            <a:extLst>
              <a:ext uri="{FF2B5EF4-FFF2-40B4-BE49-F238E27FC236}">
                <a16:creationId xmlns:a16="http://schemas.microsoft.com/office/drawing/2014/main" id="{30B3D235-BA27-C914-70FE-9AA1D89FFC23}"/>
              </a:ext>
            </a:extLst>
          </p:cNvPr>
          <p:cNvSpPr txBox="1"/>
          <p:nvPr/>
        </p:nvSpPr>
        <p:spPr>
          <a:xfrm>
            <a:off x="5864297" y="4508503"/>
            <a:ext cx="540978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374151"/>
                </a:solidFill>
                <a:latin typeface="Söhne"/>
              </a:rPr>
              <a:t> Elegimos </a:t>
            </a:r>
            <a:r>
              <a:rPr lang="es-ES" dirty="0" err="1">
                <a:solidFill>
                  <a:srgbClr val="374151"/>
                </a:solidFill>
                <a:latin typeface="Söhne"/>
              </a:rPr>
              <a:t>hiperparámetros</a:t>
            </a:r>
            <a:r>
              <a:rPr lang="es-ES" dirty="0">
                <a:solidFill>
                  <a:srgbClr val="374151"/>
                </a:solidFill>
                <a:latin typeface="Söhne"/>
              </a:rPr>
              <a:t>: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s-ES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881771E5-4499-8A8D-BF11-60046A7DC2B7}"/>
              </a:ext>
            </a:extLst>
          </p:cNvPr>
          <p:cNvSpPr txBox="1"/>
          <p:nvPr/>
        </p:nvSpPr>
        <p:spPr>
          <a:xfrm>
            <a:off x="6851055" y="4963714"/>
            <a:ext cx="305024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0" i="0" dirty="0">
                <a:solidFill>
                  <a:srgbClr val="374151"/>
                </a:solidFill>
                <a:effectLst/>
                <a:latin typeface="Söhne"/>
              </a:rPr>
              <a:t>α = 0.9</a:t>
            </a:r>
          </a:p>
          <a:p>
            <a:r>
              <a:rPr lang="es-ES" b="0" i="0" dirty="0">
                <a:solidFill>
                  <a:srgbClr val="374151"/>
                </a:solidFill>
                <a:effectLst/>
                <a:latin typeface="Söhne"/>
              </a:rPr>
              <a:t>γ</a:t>
            </a:r>
            <a:r>
              <a:rPr lang="es-ES" dirty="0">
                <a:solidFill>
                  <a:srgbClr val="374151"/>
                </a:solidFill>
                <a:latin typeface="Söhne"/>
              </a:rPr>
              <a:t> = 0.99</a:t>
            </a:r>
          </a:p>
          <a:p>
            <a:r>
              <a:rPr lang="es-ES" dirty="0" err="1">
                <a:solidFill>
                  <a:srgbClr val="374151"/>
                </a:solidFill>
                <a:latin typeface="Söhne"/>
              </a:rPr>
              <a:t>Epsilon</a:t>
            </a:r>
            <a:r>
              <a:rPr lang="es-ES" dirty="0">
                <a:solidFill>
                  <a:srgbClr val="374151"/>
                </a:solidFill>
                <a:latin typeface="Söhne"/>
              </a:rPr>
              <a:t> = 0.1</a:t>
            </a:r>
          </a:p>
          <a:p>
            <a:endParaRPr lang="es-ES" b="0" i="0" dirty="0">
              <a:solidFill>
                <a:srgbClr val="374151"/>
              </a:solidFill>
              <a:effectLst/>
              <a:latin typeface="Söhne"/>
            </a:endParaRPr>
          </a:p>
          <a:p>
            <a:endParaRPr lang="es-ES" dirty="0"/>
          </a:p>
        </p:txBody>
      </p:sp>
      <p:pic>
        <p:nvPicPr>
          <p:cNvPr id="3" name="Audio 2">
            <a:hlinkClick r:id="" action="ppaction://media"/>
            <a:extLst>
              <a:ext uri="{FF2B5EF4-FFF2-40B4-BE49-F238E27FC236}">
                <a16:creationId xmlns:a16="http://schemas.microsoft.com/office/drawing/2014/main" id="{FDC2D5AE-B8E4-3CC2-AC43-13D304A42BC2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rcRect l="-161075" t="-161075" r="-161075" b="-161075"/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1337840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12"/>
    </mc:Choice>
    <mc:Fallback xmlns="">
      <p:transition spd="slow" advTm="91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 descr="Imagen que contiene dibujo&#10;&#10;Descripción generada automáticamente">
            <a:extLst>
              <a:ext uri="{FF2B5EF4-FFF2-40B4-BE49-F238E27FC236}">
                <a16:creationId xmlns:a16="http://schemas.microsoft.com/office/drawing/2014/main" id="{7A70170E-985D-4058-27D7-1C9BDBC50F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572" y="6438233"/>
            <a:ext cx="1647269" cy="329454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8B376C6D-CC05-1259-931A-BD3AFC726FA7}"/>
              </a:ext>
            </a:extLst>
          </p:cNvPr>
          <p:cNvSpPr txBox="1"/>
          <p:nvPr/>
        </p:nvSpPr>
        <p:spPr>
          <a:xfrm>
            <a:off x="5508434" y="6341752"/>
            <a:ext cx="6399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r"/>
            <a:r>
              <a:rPr lang="es-ES" b="1" dirty="0"/>
              <a:t>Data </a:t>
            </a:r>
            <a:r>
              <a:rPr lang="es-ES" b="1" dirty="0" err="1"/>
              <a:t>Science</a:t>
            </a:r>
            <a:r>
              <a:rPr lang="es-ES" b="1" dirty="0"/>
              <a:t> Online, </a:t>
            </a:r>
            <a:r>
              <a:rPr lang="es-ES" b="1" dirty="0" err="1"/>
              <a:t>Reinforcement</a:t>
            </a:r>
            <a:r>
              <a:rPr lang="es-ES" b="1" dirty="0"/>
              <a:t> </a:t>
            </a:r>
            <a:r>
              <a:rPr lang="es-ES" b="1" dirty="0" err="1"/>
              <a:t>Learning</a:t>
            </a:r>
            <a:endParaRPr lang="es-ES" b="1" dirty="0"/>
          </a:p>
        </p:txBody>
      </p: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6625E862-C106-1C02-92C4-6DD44DE4FBD6}"/>
              </a:ext>
            </a:extLst>
          </p:cNvPr>
          <p:cNvCxnSpPr/>
          <p:nvPr/>
        </p:nvCxnSpPr>
        <p:spPr>
          <a:xfrm>
            <a:off x="117662" y="6253655"/>
            <a:ext cx="12192000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413E064A-FDD5-F4E9-B8C0-53A08E1CC6D7}"/>
              </a:ext>
            </a:extLst>
          </p:cNvPr>
          <p:cNvSpPr txBox="1"/>
          <p:nvPr/>
        </p:nvSpPr>
        <p:spPr>
          <a:xfrm>
            <a:off x="819806" y="188845"/>
            <a:ext cx="113721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b="1" dirty="0"/>
              <a:t>Q-</a:t>
            </a:r>
            <a:r>
              <a:rPr lang="es-ES" sz="4800" b="1" dirty="0" err="1"/>
              <a:t>Learning</a:t>
            </a:r>
            <a:r>
              <a:rPr lang="es-ES" sz="4800" b="1" dirty="0"/>
              <a:t> a “mano”</a:t>
            </a:r>
            <a:endParaRPr lang="es-ES" sz="4000" b="1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3EEDAE89-8064-9D18-BF44-E1781D1013E4}"/>
              </a:ext>
            </a:extLst>
          </p:cNvPr>
          <p:cNvSpPr txBox="1"/>
          <p:nvPr/>
        </p:nvSpPr>
        <p:spPr>
          <a:xfrm>
            <a:off x="7010418" y="294981"/>
            <a:ext cx="540978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374151"/>
                </a:solidFill>
                <a:effectLst/>
                <a:latin typeface="Söhne"/>
              </a:rPr>
              <a:t>¿Te has perdido? Vamos a hacer un par de iteraciones “a mano” para que veas como funciona el algoritmo</a:t>
            </a:r>
          </a:p>
        </p:txBody>
      </p:sp>
      <p:pic>
        <p:nvPicPr>
          <p:cNvPr id="2" name="Imagen 1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BDAD3698-0194-7D29-C478-679AE308E49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806" y="1446537"/>
            <a:ext cx="4433518" cy="4380422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F997F7D9-EA54-03C1-E5AB-BDDAC2EB5F7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73772" y="3539023"/>
            <a:ext cx="490122" cy="533495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240CF972-DF8D-96A4-A2EE-DA107654CF2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31204" y="4245990"/>
            <a:ext cx="490122" cy="53349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35BAE57B-A1CA-1939-C799-FBE16C03F22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66807" y="4241756"/>
            <a:ext cx="490122" cy="533495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BDAC3963-94EC-AF0A-C733-8F427E1784F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90704" y="4894900"/>
            <a:ext cx="490122" cy="533495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D87AAC65-EE6B-AAB3-980A-5ED36A04218E}"/>
              </a:ext>
            </a:extLst>
          </p:cNvPr>
          <p:cNvSpPr txBox="1"/>
          <p:nvPr/>
        </p:nvSpPr>
        <p:spPr>
          <a:xfrm>
            <a:off x="2111138" y="4616393"/>
            <a:ext cx="874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s = 328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08506C3E-50C7-DBC2-4FCC-2B453C9DBEB3}"/>
              </a:ext>
            </a:extLst>
          </p:cNvPr>
          <p:cNvSpPr txBox="1"/>
          <p:nvPr/>
        </p:nvSpPr>
        <p:spPr>
          <a:xfrm>
            <a:off x="2081505" y="3636748"/>
            <a:ext cx="874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228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3057D9EA-DB05-75BB-EBEB-1E43F2E3DA89}"/>
              </a:ext>
            </a:extLst>
          </p:cNvPr>
          <p:cNvSpPr txBox="1"/>
          <p:nvPr/>
        </p:nvSpPr>
        <p:spPr>
          <a:xfrm>
            <a:off x="2070098" y="4966765"/>
            <a:ext cx="874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428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55EB0681-49C5-2232-1E5A-08599EF96D01}"/>
              </a:ext>
            </a:extLst>
          </p:cNvPr>
          <p:cNvSpPr txBox="1"/>
          <p:nvPr/>
        </p:nvSpPr>
        <p:spPr>
          <a:xfrm>
            <a:off x="2722111" y="4311670"/>
            <a:ext cx="874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348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B68053F7-352F-5A91-568A-887D77A39AF7}"/>
              </a:ext>
            </a:extLst>
          </p:cNvPr>
          <p:cNvSpPr txBox="1"/>
          <p:nvPr/>
        </p:nvSpPr>
        <p:spPr>
          <a:xfrm>
            <a:off x="5679864" y="1606776"/>
            <a:ext cx="617410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374151"/>
                </a:solidFill>
                <a:latin typeface="Söhne"/>
              </a:rPr>
              <a:t> Arrancamos el episodio</a:t>
            </a:r>
            <a:endParaRPr lang="es-E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374151"/>
                </a:solidFill>
                <a:latin typeface="Söhne"/>
              </a:rPr>
              <a:t> Lanzamos un aleatorio entre (0,1) si el valor nos da menor que 0.1 elegiremos al azar si no la acción para nuestro estado como mayor Q (voz: Como estamos al principio ambas opciones son equivalentes)</a:t>
            </a:r>
            <a:endParaRPr lang="es-ES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graphicFrame>
        <p:nvGraphicFramePr>
          <p:cNvPr id="20" name="Tabla 6">
            <a:extLst>
              <a:ext uri="{FF2B5EF4-FFF2-40B4-BE49-F238E27FC236}">
                <a16:creationId xmlns:a16="http://schemas.microsoft.com/office/drawing/2014/main" id="{1586D3B6-AF58-CE36-9193-BA456C247101}"/>
              </a:ext>
            </a:extLst>
          </p:cNvPr>
          <p:cNvGraphicFramePr>
            <a:graphicFrameLocks noGrp="1"/>
          </p:cNvGraphicFramePr>
          <p:nvPr/>
        </p:nvGraphicFramePr>
        <p:xfrm>
          <a:off x="6213662" y="3162634"/>
          <a:ext cx="5551539" cy="13485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3077">
                  <a:extLst>
                    <a:ext uri="{9D8B030D-6E8A-4147-A177-3AD203B41FA5}">
                      <a16:colId xmlns:a16="http://schemas.microsoft.com/office/drawing/2014/main" val="1056556068"/>
                    </a:ext>
                  </a:extLst>
                </a:gridCol>
                <a:gridCol w="793077">
                  <a:extLst>
                    <a:ext uri="{9D8B030D-6E8A-4147-A177-3AD203B41FA5}">
                      <a16:colId xmlns:a16="http://schemas.microsoft.com/office/drawing/2014/main" val="2864172620"/>
                    </a:ext>
                  </a:extLst>
                </a:gridCol>
                <a:gridCol w="793077">
                  <a:extLst>
                    <a:ext uri="{9D8B030D-6E8A-4147-A177-3AD203B41FA5}">
                      <a16:colId xmlns:a16="http://schemas.microsoft.com/office/drawing/2014/main" val="978797534"/>
                    </a:ext>
                  </a:extLst>
                </a:gridCol>
                <a:gridCol w="793077">
                  <a:extLst>
                    <a:ext uri="{9D8B030D-6E8A-4147-A177-3AD203B41FA5}">
                      <a16:colId xmlns:a16="http://schemas.microsoft.com/office/drawing/2014/main" val="3190452025"/>
                    </a:ext>
                  </a:extLst>
                </a:gridCol>
                <a:gridCol w="793077">
                  <a:extLst>
                    <a:ext uri="{9D8B030D-6E8A-4147-A177-3AD203B41FA5}">
                      <a16:colId xmlns:a16="http://schemas.microsoft.com/office/drawing/2014/main" val="1590993324"/>
                    </a:ext>
                  </a:extLst>
                </a:gridCol>
                <a:gridCol w="793077">
                  <a:extLst>
                    <a:ext uri="{9D8B030D-6E8A-4147-A177-3AD203B41FA5}">
                      <a16:colId xmlns:a16="http://schemas.microsoft.com/office/drawing/2014/main" val="1236786016"/>
                    </a:ext>
                  </a:extLst>
                </a:gridCol>
                <a:gridCol w="793077">
                  <a:extLst>
                    <a:ext uri="{9D8B030D-6E8A-4147-A177-3AD203B41FA5}">
                      <a16:colId xmlns:a16="http://schemas.microsoft.com/office/drawing/2014/main" val="1799649413"/>
                    </a:ext>
                  </a:extLst>
                </a:gridCol>
              </a:tblGrid>
              <a:tr h="256418">
                <a:tc>
                  <a:txBody>
                    <a:bodyPr/>
                    <a:lstStyle/>
                    <a:p>
                      <a:pPr algn="ctr"/>
                      <a:r>
                        <a:rPr lang="es-ES" sz="1300"/>
                        <a:t>Estado</a:t>
                      </a:r>
                      <a:endParaRPr lang="es-ES" sz="1300" dirty="0"/>
                    </a:p>
                  </a:txBody>
                  <a:tcPr marL="62455" marR="62455" marT="31227" marB="312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300"/>
                        <a:t>Sur</a:t>
                      </a:r>
                      <a:endParaRPr lang="es-ES" sz="1300" dirty="0"/>
                    </a:p>
                  </a:txBody>
                  <a:tcPr marL="62455" marR="62455" marT="31227" marB="312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300"/>
                        <a:t>Norte</a:t>
                      </a:r>
                      <a:endParaRPr lang="es-ES" sz="1300" dirty="0"/>
                    </a:p>
                  </a:txBody>
                  <a:tcPr marL="62455" marR="62455" marT="31227" marB="312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300"/>
                        <a:t>Este</a:t>
                      </a:r>
                      <a:endParaRPr lang="es-ES" sz="1300" dirty="0"/>
                    </a:p>
                  </a:txBody>
                  <a:tcPr marL="62455" marR="62455" marT="31227" marB="312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300"/>
                        <a:t>Oeste</a:t>
                      </a:r>
                      <a:endParaRPr lang="es-ES" sz="1300" dirty="0"/>
                    </a:p>
                  </a:txBody>
                  <a:tcPr marL="62455" marR="62455" marT="31227" marB="312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300"/>
                        <a:t>Recoger</a:t>
                      </a:r>
                      <a:endParaRPr lang="es-ES" sz="1300" dirty="0"/>
                    </a:p>
                  </a:txBody>
                  <a:tcPr marL="62455" marR="62455" marT="31227" marB="312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300"/>
                        <a:t>Dejar</a:t>
                      </a:r>
                      <a:endParaRPr lang="es-ES" sz="1300" dirty="0"/>
                    </a:p>
                  </a:txBody>
                  <a:tcPr marL="62455" marR="62455" marT="31227" marB="31227"/>
                </a:tc>
                <a:extLst>
                  <a:ext uri="{0D108BD9-81ED-4DB2-BD59-A6C34878D82A}">
                    <a16:rowId xmlns:a16="http://schemas.microsoft.com/office/drawing/2014/main" val="524747864"/>
                  </a:ext>
                </a:extLst>
              </a:tr>
              <a:tr h="256418">
                <a:tc>
                  <a:txBody>
                    <a:bodyPr/>
                    <a:lstStyle/>
                    <a:p>
                      <a:pPr algn="ctr"/>
                      <a:r>
                        <a:rPr lang="es-ES" sz="1300"/>
                        <a:t>…</a:t>
                      </a:r>
                      <a:endParaRPr lang="es-ES" sz="1300" dirty="0"/>
                    </a:p>
                  </a:txBody>
                  <a:tcPr marL="62455" marR="62455" marT="31227" marB="312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300" dirty="0"/>
                        <a:t>0</a:t>
                      </a:r>
                    </a:p>
                  </a:txBody>
                  <a:tcPr marL="62455" marR="62455" marT="31227" marB="312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300" dirty="0"/>
                        <a:t>0</a:t>
                      </a:r>
                    </a:p>
                  </a:txBody>
                  <a:tcPr marL="62455" marR="62455" marT="31227" marB="312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300" dirty="0"/>
                        <a:t>0</a:t>
                      </a:r>
                    </a:p>
                  </a:txBody>
                  <a:tcPr marL="62455" marR="62455" marT="31227" marB="312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300" dirty="0"/>
                        <a:t>0</a:t>
                      </a:r>
                    </a:p>
                  </a:txBody>
                  <a:tcPr marL="62455" marR="62455" marT="31227" marB="312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300" dirty="0"/>
                        <a:t>0</a:t>
                      </a:r>
                    </a:p>
                  </a:txBody>
                  <a:tcPr marL="62455" marR="62455" marT="31227" marB="312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300" dirty="0"/>
                        <a:t>0</a:t>
                      </a:r>
                    </a:p>
                  </a:txBody>
                  <a:tcPr marL="62455" marR="62455" marT="31227" marB="31227"/>
                </a:tc>
                <a:extLst>
                  <a:ext uri="{0D108BD9-81ED-4DB2-BD59-A6C34878D82A}">
                    <a16:rowId xmlns:a16="http://schemas.microsoft.com/office/drawing/2014/main" val="3079070523"/>
                  </a:ext>
                </a:extLst>
              </a:tr>
              <a:tr h="256418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328</a:t>
                      </a:r>
                    </a:p>
                  </a:txBody>
                  <a:tcPr marL="62455" marR="62455" marT="31227" marB="312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300" dirty="0"/>
                        <a:t>0</a:t>
                      </a:r>
                    </a:p>
                  </a:txBody>
                  <a:tcPr marL="62455" marR="62455" marT="31227" marB="312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300" dirty="0"/>
                        <a:t>0</a:t>
                      </a:r>
                    </a:p>
                  </a:txBody>
                  <a:tcPr marL="62455" marR="62455" marT="31227" marB="312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300" dirty="0"/>
                        <a:t>0</a:t>
                      </a:r>
                    </a:p>
                  </a:txBody>
                  <a:tcPr marL="62455" marR="62455" marT="31227" marB="312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300" dirty="0"/>
                        <a:t>0</a:t>
                      </a:r>
                    </a:p>
                  </a:txBody>
                  <a:tcPr marL="62455" marR="62455" marT="31227" marB="312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300" dirty="0"/>
                        <a:t>0</a:t>
                      </a:r>
                    </a:p>
                  </a:txBody>
                  <a:tcPr marL="62455" marR="62455" marT="31227" marB="312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300" dirty="0"/>
                        <a:t>0</a:t>
                      </a:r>
                    </a:p>
                  </a:txBody>
                  <a:tcPr marL="62455" marR="62455" marT="31227" marB="31227"/>
                </a:tc>
                <a:extLst>
                  <a:ext uri="{0D108BD9-81ED-4DB2-BD59-A6C34878D82A}">
                    <a16:rowId xmlns:a16="http://schemas.microsoft.com/office/drawing/2014/main" val="3325015692"/>
                  </a:ext>
                </a:extLst>
              </a:tr>
              <a:tr h="256418">
                <a:tc>
                  <a:txBody>
                    <a:bodyPr/>
                    <a:lstStyle/>
                    <a:p>
                      <a:pPr algn="ctr"/>
                      <a:r>
                        <a:rPr lang="es-ES" sz="1300" dirty="0"/>
                        <a:t>329</a:t>
                      </a:r>
                    </a:p>
                  </a:txBody>
                  <a:tcPr marL="62455" marR="62455" marT="31227" marB="312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300" dirty="0"/>
                        <a:t>0</a:t>
                      </a:r>
                    </a:p>
                  </a:txBody>
                  <a:tcPr marL="62455" marR="62455" marT="31227" marB="312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300" dirty="0"/>
                        <a:t>0</a:t>
                      </a:r>
                    </a:p>
                  </a:txBody>
                  <a:tcPr marL="62455" marR="62455" marT="31227" marB="312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300" dirty="0"/>
                        <a:t>0</a:t>
                      </a:r>
                    </a:p>
                  </a:txBody>
                  <a:tcPr marL="62455" marR="62455" marT="31227" marB="312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300" dirty="0"/>
                        <a:t>0</a:t>
                      </a:r>
                    </a:p>
                  </a:txBody>
                  <a:tcPr marL="62455" marR="62455" marT="31227" marB="312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300" dirty="0"/>
                        <a:t>0</a:t>
                      </a:r>
                    </a:p>
                  </a:txBody>
                  <a:tcPr marL="62455" marR="62455" marT="31227" marB="312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300" dirty="0"/>
                        <a:t>0</a:t>
                      </a:r>
                    </a:p>
                  </a:txBody>
                  <a:tcPr marL="62455" marR="62455" marT="31227" marB="31227"/>
                </a:tc>
                <a:extLst>
                  <a:ext uri="{0D108BD9-81ED-4DB2-BD59-A6C34878D82A}">
                    <a16:rowId xmlns:a16="http://schemas.microsoft.com/office/drawing/2014/main" val="4029191672"/>
                  </a:ext>
                </a:extLst>
              </a:tr>
              <a:tr h="256418">
                <a:tc>
                  <a:txBody>
                    <a:bodyPr/>
                    <a:lstStyle/>
                    <a:p>
                      <a:pPr algn="ctr"/>
                      <a:r>
                        <a:rPr lang="es-ES" sz="1300" dirty="0"/>
                        <a:t>…</a:t>
                      </a:r>
                    </a:p>
                  </a:txBody>
                  <a:tcPr marL="62455" marR="62455" marT="31227" marB="312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300" dirty="0"/>
                        <a:t>0</a:t>
                      </a:r>
                    </a:p>
                  </a:txBody>
                  <a:tcPr marL="62455" marR="62455" marT="31227" marB="312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300" dirty="0"/>
                        <a:t>0</a:t>
                      </a:r>
                    </a:p>
                  </a:txBody>
                  <a:tcPr marL="62455" marR="62455" marT="31227" marB="312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300" dirty="0"/>
                        <a:t>0</a:t>
                      </a:r>
                    </a:p>
                  </a:txBody>
                  <a:tcPr marL="62455" marR="62455" marT="31227" marB="312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300" dirty="0"/>
                        <a:t>0</a:t>
                      </a:r>
                    </a:p>
                  </a:txBody>
                  <a:tcPr marL="62455" marR="62455" marT="31227" marB="312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300" dirty="0"/>
                        <a:t>0</a:t>
                      </a:r>
                    </a:p>
                  </a:txBody>
                  <a:tcPr marL="62455" marR="62455" marT="31227" marB="312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300" dirty="0"/>
                        <a:t>0</a:t>
                      </a:r>
                    </a:p>
                  </a:txBody>
                  <a:tcPr marL="62455" marR="62455" marT="31227" marB="31227"/>
                </a:tc>
                <a:extLst>
                  <a:ext uri="{0D108BD9-81ED-4DB2-BD59-A6C34878D82A}">
                    <a16:rowId xmlns:a16="http://schemas.microsoft.com/office/drawing/2014/main" val="2587778525"/>
                  </a:ext>
                </a:extLst>
              </a:tr>
            </a:tbl>
          </a:graphicData>
        </a:graphic>
      </p:graphicFrame>
      <p:sp>
        <p:nvSpPr>
          <p:cNvPr id="3" name="CuadroTexto 2">
            <a:extLst>
              <a:ext uri="{FF2B5EF4-FFF2-40B4-BE49-F238E27FC236}">
                <a16:creationId xmlns:a16="http://schemas.microsoft.com/office/drawing/2014/main" id="{786B4261-48E7-DF72-08ED-52BDC8DB0821}"/>
              </a:ext>
            </a:extLst>
          </p:cNvPr>
          <p:cNvSpPr txBox="1"/>
          <p:nvPr/>
        </p:nvSpPr>
        <p:spPr>
          <a:xfrm>
            <a:off x="5734117" y="4531159"/>
            <a:ext cx="617410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374151"/>
                </a:solidFill>
                <a:latin typeface="Söhne"/>
              </a:rPr>
              <a:t> Nos sale acción: “sur”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374151"/>
                </a:solidFill>
                <a:latin typeface="Söhne"/>
              </a:rPr>
              <a:t> El agente pregunta al entorno y este nos dice: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374151"/>
                </a:solidFill>
                <a:effectLst/>
                <a:latin typeface="Söhne"/>
              </a:rPr>
              <a:t> s’ = 428 (</a:t>
            </a:r>
            <a:r>
              <a:rPr lang="es-ES" dirty="0">
                <a:solidFill>
                  <a:srgbClr val="374151"/>
                </a:solidFill>
                <a:latin typeface="Söhne"/>
              </a:rPr>
              <a:t>el estado futuro)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374151"/>
                </a:solidFill>
                <a:effectLst/>
                <a:latin typeface="Söhne"/>
              </a:rPr>
              <a:t> r = -1 (la recompensa)</a:t>
            </a:r>
          </a:p>
        </p:txBody>
      </p:sp>
      <p:sp>
        <p:nvSpPr>
          <p:cNvPr id="16" name="Forma libre: forma 15">
            <a:extLst>
              <a:ext uri="{FF2B5EF4-FFF2-40B4-BE49-F238E27FC236}">
                <a16:creationId xmlns:a16="http://schemas.microsoft.com/office/drawing/2014/main" id="{9A06D5B7-6442-9BD3-5A79-3ACC6AA5D70C}"/>
              </a:ext>
            </a:extLst>
          </p:cNvPr>
          <p:cNvSpPr/>
          <p:nvPr/>
        </p:nvSpPr>
        <p:spPr>
          <a:xfrm>
            <a:off x="2503714" y="5290457"/>
            <a:ext cx="3690257" cy="718463"/>
          </a:xfrm>
          <a:custGeom>
            <a:avLst/>
            <a:gdLst>
              <a:gd name="connsiteX0" fmla="*/ 3690257 w 3690257"/>
              <a:gd name="connsiteY0" fmla="*/ 0 h 718463"/>
              <a:gd name="connsiteX1" fmla="*/ 1099457 w 3690257"/>
              <a:gd name="connsiteY1" fmla="*/ 718457 h 718463"/>
              <a:gd name="connsiteX2" fmla="*/ 0 w 3690257"/>
              <a:gd name="connsiteY2" fmla="*/ 10886 h 718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90257" h="718463">
                <a:moveTo>
                  <a:pt x="3690257" y="0"/>
                </a:moveTo>
                <a:cubicBezTo>
                  <a:pt x="2702378" y="358321"/>
                  <a:pt x="1714500" y="716643"/>
                  <a:pt x="1099457" y="718457"/>
                </a:cubicBezTo>
                <a:cubicBezTo>
                  <a:pt x="484414" y="720271"/>
                  <a:pt x="242207" y="365578"/>
                  <a:pt x="0" y="10886"/>
                </a:cubicBezTo>
              </a:path>
            </a:pathLst>
          </a:custGeom>
          <a:ln w="28575">
            <a:headEnd type="diamond" w="med" len="med"/>
            <a:tailEnd type="diamond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6" name="Audio 5">
            <a:hlinkClick r:id="" action="ppaction://media"/>
            <a:extLst>
              <a:ext uri="{FF2B5EF4-FFF2-40B4-BE49-F238E27FC236}">
                <a16:creationId xmlns:a16="http://schemas.microsoft.com/office/drawing/2014/main" id="{FAF33032-A077-4ED1-5768-44173EC47B7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rcRect l="-161075" t="-161075" r="-161075" b="-161075"/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805649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6"/>
    </mc:Choice>
    <mc:Fallback xmlns="">
      <p:transition spd="slow" advTm="26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 descr="Imagen que contiene dibujo&#10;&#10;Descripción generada automáticamente">
            <a:extLst>
              <a:ext uri="{FF2B5EF4-FFF2-40B4-BE49-F238E27FC236}">
                <a16:creationId xmlns:a16="http://schemas.microsoft.com/office/drawing/2014/main" id="{7A70170E-985D-4058-27D7-1C9BDBC50F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572" y="6438233"/>
            <a:ext cx="1647269" cy="329454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8B376C6D-CC05-1259-931A-BD3AFC726FA7}"/>
              </a:ext>
            </a:extLst>
          </p:cNvPr>
          <p:cNvSpPr txBox="1"/>
          <p:nvPr/>
        </p:nvSpPr>
        <p:spPr>
          <a:xfrm>
            <a:off x="5508434" y="6341752"/>
            <a:ext cx="6399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r"/>
            <a:r>
              <a:rPr lang="es-ES" b="1" dirty="0"/>
              <a:t>Data </a:t>
            </a:r>
            <a:r>
              <a:rPr lang="es-ES" b="1" dirty="0" err="1"/>
              <a:t>Science</a:t>
            </a:r>
            <a:r>
              <a:rPr lang="es-ES" b="1" dirty="0"/>
              <a:t> Online, </a:t>
            </a:r>
            <a:r>
              <a:rPr lang="es-ES" b="1" dirty="0" err="1"/>
              <a:t>Reinforcement</a:t>
            </a:r>
            <a:r>
              <a:rPr lang="es-ES" b="1" dirty="0"/>
              <a:t> </a:t>
            </a:r>
            <a:r>
              <a:rPr lang="es-ES" b="1" dirty="0" err="1"/>
              <a:t>Learning</a:t>
            </a:r>
            <a:endParaRPr lang="es-ES" b="1" dirty="0"/>
          </a:p>
        </p:txBody>
      </p: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6625E862-C106-1C02-92C4-6DD44DE4FBD6}"/>
              </a:ext>
            </a:extLst>
          </p:cNvPr>
          <p:cNvCxnSpPr/>
          <p:nvPr/>
        </p:nvCxnSpPr>
        <p:spPr>
          <a:xfrm>
            <a:off x="117662" y="6253655"/>
            <a:ext cx="12192000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413E064A-FDD5-F4E9-B8C0-53A08E1CC6D7}"/>
              </a:ext>
            </a:extLst>
          </p:cNvPr>
          <p:cNvSpPr txBox="1"/>
          <p:nvPr/>
        </p:nvSpPr>
        <p:spPr>
          <a:xfrm>
            <a:off x="819806" y="188845"/>
            <a:ext cx="113721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b="1" dirty="0"/>
              <a:t>Q-</a:t>
            </a:r>
            <a:r>
              <a:rPr lang="es-ES" sz="4800" b="1" dirty="0" err="1"/>
              <a:t>Learning</a:t>
            </a:r>
            <a:r>
              <a:rPr lang="es-ES" sz="4800" b="1" dirty="0"/>
              <a:t> a “mano”</a:t>
            </a:r>
            <a:endParaRPr lang="es-ES" sz="4000" b="1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3EEDAE89-8064-9D18-BF44-E1781D1013E4}"/>
              </a:ext>
            </a:extLst>
          </p:cNvPr>
          <p:cNvSpPr txBox="1"/>
          <p:nvPr/>
        </p:nvSpPr>
        <p:spPr>
          <a:xfrm>
            <a:off x="7010418" y="294981"/>
            <a:ext cx="540978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374151"/>
                </a:solidFill>
                <a:effectLst/>
                <a:latin typeface="Söhne"/>
              </a:rPr>
              <a:t>¿Te has perdido? Vamos a hacer un par de iteraciones “a mano” para que veas como funciona el algoritmo</a:t>
            </a:r>
          </a:p>
        </p:txBody>
      </p:sp>
      <p:pic>
        <p:nvPicPr>
          <p:cNvPr id="2" name="Imagen 1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BDAD3698-0194-7D29-C478-679AE308E49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806" y="1446537"/>
            <a:ext cx="4433518" cy="4380422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F997F7D9-EA54-03C1-E5AB-BDDAC2EB5F7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73772" y="3539023"/>
            <a:ext cx="490122" cy="533495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240CF972-DF8D-96A4-A2EE-DA107654CF2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31204" y="4245990"/>
            <a:ext cx="490122" cy="53349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35BAE57B-A1CA-1939-C799-FBE16C03F22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66807" y="4241756"/>
            <a:ext cx="490122" cy="533495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BDAC3963-94EC-AF0A-C733-8F427E1784F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90704" y="4894900"/>
            <a:ext cx="490122" cy="533495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D87AAC65-EE6B-AAB3-980A-5ED36A04218E}"/>
              </a:ext>
            </a:extLst>
          </p:cNvPr>
          <p:cNvSpPr txBox="1"/>
          <p:nvPr/>
        </p:nvSpPr>
        <p:spPr>
          <a:xfrm>
            <a:off x="2111138" y="4616393"/>
            <a:ext cx="874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s = 328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08506C3E-50C7-DBC2-4FCC-2B453C9DBEB3}"/>
              </a:ext>
            </a:extLst>
          </p:cNvPr>
          <p:cNvSpPr txBox="1"/>
          <p:nvPr/>
        </p:nvSpPr>
        <p:spPr>
          <a:xfrm>
            <a:off x="2081505" y="3636748"/>
            <a:ext cx="874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228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3057D9EA-DB05-75BB-EBEB-1E43F2E3DA89}"/>
              </a:ext>
            </a:extLst>
          </p:cNvPr>
          <p:cNvSpPr txBox="1"/>
          <p:nvPr/>
        </p:nvSpPr>
        <p:spPr>
          <a:xfrm>
            <a:off x="2070098" y="4966765"/>
            <a:ext cx="874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428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55EB0681-49C5-2232-1E5A-08599EF96D01}"/>
              </a:ext>
            </a:extLst>
          </p:cNvPr>
          <p:cNvSpPr txBox="1"/>
          <p:nvPr/>
        </p:nvSpPr>
        <p:spPr>
          <a:xfrm>
            <a:off x="2722111" y="4311670"/>
            <a:ext cx="874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348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B68053F7-352F-5A91-568A-887D77A39AF7}"/>
              </a:ext>
            </a:extLst>
          </p:cNvPr>
          <p:cNvSpPr txBox="1"/>
          <p:nvPr/>
        </p:nvSpPr>
        <p:spPr>
          <a:xfrm>
            <a:off x="5679864" y="1606776"/>
            <a:ext cx="6174104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374151"/>
                </a:solidFill>
                <a:latin typeface="Söhne"/>
              </a:rPr>
              <a:t> Actualizamos Q(328,sur) (ojo)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s-E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s-ES" dirty="0">
              <a:solidFill>
                <a:srgbClr val="374151"/>
              </a:solidFill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374151"/>
                </a:solidFill>
                <a:effectLst/>
                <a:latin typeface="Söhne"/>
              </a:rPr>
              <a:t> Observa que </a:t>
            </a:r>
            <a:r>
              <a:rPr lang="es-ES" b="0" i="0" dirty="0" err="1">
                <a:solidFill>
                  <a:srgbClr val="374151"/>
                </a:solidFill>
                <a:effectLst/>
                <a:latin typeface="Söhne"/>
              </a:rPr>
              <a:t>max</a:t>
            </a:r>
            <a:r>
              <a:rPr lang="es-ES" b="0" i="0" dirty="0">
                <a:solidFill>
                  <a:srgbClr val="374151"/>
                </a:solidFill>
                <a:effectLst/>
                <a:latin typeface="Söhne"/>
              </a:rPr>
              <a:t>(Q(428,a’) = 0,(voz: ya que todos los valores de Q están inicializados a 0 y no hemos actualizado ninguno todavía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s-ES" dirty="0">
              <a:solidFill>
                <a:srgbClr val="374151"/>
              </a:solidFill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s-E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374151"/>
                </a:solidFill>
                <a:effectLst/>
                <a:latin typeface="Söhne"/>
              </a:rPr>
              <a:t> Actualizamos la tabla</a:t>
            </a:r>
          </a:p>
        </p:txBody>
      </p:sp>
      <p:graphicFrame>
        <p:nvGraphicFramePr>
          <p:cNvPr id="20" name="Tabla 6">
            <a:extLst>
              <a:ext uri="{FF2B5EF4-FFF2-40B4-BE49-F238E27FC236}">
                <a16:creationId xmlns:a16="http://schemas.microsoft.com/office/drawing/2014/main" id="{1586D3B6-AF58-CE36-9193-BA456C247101}"/>
              </a:ext>
            </a:extLst>
          </p:cNvPr>
          <p:cNvGraphicFramePr>
            <a:graphicFrameLocks noGrp="1"/>
          </p:cNvGraphicFramePr>
          <p:nvPr/>
        </p:nvGraphicFramePr>
        <p:xfrm>
          <a:off x="6199627" y="4253295"/>
          <a:ext cx="5551539" cy="13485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3077">
                  <a:extLst>
                    <a:ext uri="{9D8B030D-6E8A-4147-A177-3AD203B41FA5}">
                      <a16:colId xmlns:a16="http://schemas.microsoft.com/office/drawing/2014/main" val="1056556068"/>
                    </a:ext>
                  </a:extLst>
                </a:gridCol>
                <a:gridCol w="793077">
                  <a:extLst>
                    <a:ext uri="{9D8B030D-6E8A-4147-A177-3AD203B41FA5}">
                      <a16:colId xmlns:a16="http://schemas.microsoft.com/office/drawing/2014/main" val="2864172620"/>
                    </a:ext>
                  </a:extLst>
                </a:gridCol>
                <a:gridCol w="793077">
                  <a:extLst>
                    <a:ext uri="{9D8B030D-6E8A-4147-A177-3AD203B41FA5}">
                      <a16:colId xmlns:a16="http://schemas.microsoft.com/office/drawing/2014/main" val="978797534"/>
                    </a:ext>
                  </a:extLst>
                </a:gridCol>
                <a:gridCol w="793077">
                  <a:extLst>
                    <a:ext uri="{9D8B030D-6E8A-4147-A177-3AD203B41FA5}">
                      <a16:colId xmlns:a16="http://schemas.microsoft.com/office/drawing/2014/main" val="3190452025"/>
                    </a:ext>
                  </a:extLst>
                </a:gridCol>
                <a:gridCol w="793077">
                  <a:extLst>
                    <a:ext uri="{9D8B030D-6E8A-4147-A177-3AD203B41FA5}">
                      <a16:colId xmlns:a16="http://schemas.microsoft.com/office/drawing/2014/main" val="1590993324"/>
                    </a:ext>
                  </a:extLst>
                </a:gridCol>
                <a:gridCol w="793077">
                  <a:extLst>
                    <a:ext uri="{9D8B030D-6E8A-4147-A177-3AD203B41FA5}">
                      <a16:colId xmlns:a16="http://schemas.microsoft.com/office/drawing/2014/main" val="1236786016"/>
                    </a:ext>
                  </a:extLst>
                </a:gridCol>
                <a:gridCol w="793077">
                  <a:extLst>
                    <a:ext uri="{9D8B030D-6E8A-4147-A177-3AD203B41FA5}">
                      <a16:colId xmlns:a16="http://schemas.microsoft.com/office/drawing/2014/main" val="17996494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ES" sz="1300"/>
                        <a:t>Estado</a:t>
                      </a:r>
                      <a:endParaRPr lang="es-ES" sz="1300" dirty="0"/>
                    </a:p>
                  </a:txBody>
                  <a:tcPr marL="62455" marR="62455" marT="31227" marB="312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300"/>
                        <a:t>Sur</a:t>
                      </a:r>
                      <a:endParaRPr lang="es-ES" sz="1300" dirty="0"/>
                    </a:p>
                  </a:txBody>
                  <a:tcPr marL="62455" marR="62455" marT="31227" marB="312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300"/>
                        <a:t>Norte</a:t>
                      </a:r>
                      <a:endParaRPr lang="es-ES" sz="1300" dirty="0"/>
                    </a:p>
                  </a:txBody>
                  <a:tcPr marL="62455" marR="62455" marT="31227" marB="312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300" dirty="0"/>
                        <a:t>Este</a:t>
                      </a:r>
                    </a:p>
                  </a:txBody>
                  <a:tcPr marL="62455" marR="62455" marT="31227" marB="312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300" dirty="0"/>
                        <a:t>Oeste</a:t>
                      </a:r>
                    </a:p>
                  </a:txBody>
                  <a:tcPr marL="62455" marR="62455" marT="31227" marB="312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300"/>
                        <a:t>Recoger</a:t>
                      </a:r>
                      <a:endParaRPr lang="es-ES" sz="1300" dirty="0"/>
                    </a:p>
                  </a:txBody>
                  <a:tcPr marL="62455" marR="62455" marT="31227" marB="312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300"/>
                        <a:t>Dejar</a:t>
                      </a:r>
                      <a:endParaRPr lang="es-ES" sz="1300" dirty="0"/>
                    </a:p>
                  </a:txBody>
                  <a:tcPr marL="62455" marR="62455" marT="31227" marB="31227"/>
                </a:tc>
                <a:extLst>
                  <a:ext uri="{0D108BD9-81ED-4DB2-BD59-A6C34878D82A}">
                    <a16:rowId xmlns:a16="http://schemas.microsoft.com/office/drawing/2014/main" val="524747864"/>
                  </a:ext>
                </a:extLst>
              </a:tr>
              <a:tr h="256418">
                <a:tc>
                  <a:txBody>
                    <a:bodyPr/>
                    <a:lstStyle/>
                    <a:p>
                      <a:pPr algn="ctr"/>
                      <a:r>
                        <a:rPr lang="es-ES" sz="1300"/>
                        <a:t>…</a:t>
                      </a:r>
                      <a:endParaRPr lang="es-ES" sz="1300" dirty="0"/>
                    </a:p>
                  </a:txBody>
                  <a:tcPr marL="62455" marR="62455" marT="31227" marB="312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300" dirty="0"/>
                        <a:t>0</a:t>
                      </a:r>
                    </a:p>
                  </a:txBody>
                  <a:tcPr marL="62455" marR="62455" marT="31227" marB="312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300" dirty="0"/>
                        <a:t>0</a:t>
                      </a:r>
                    </a:p>
                  </a:txBody>
                  <a:tcPr marL="62455" marR="62455" marT="31227" marB="312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300" dirty="0"/>
                        <a:t>0</a:t>
                      </a:r>
                    </a:p>
                  </a:txBody>
                  <a:tcPr marL="62455" marR="62455" marT="31227" marB="312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300" dirty="0"/>
                        <a:t>0</a:t>
                      </a:r>
                    </a:p>
                  </a:txBody>
                  <a:tcPr marL="62455" marR="62455" marT="31227" marB="312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300" dirty="0"/>
                        <a:t>0</a:t>
                      </a:r>
                    </a:p>
                  </a:txBody>
                  <a:tcPr marL="62455" marR="62455" marT="31227" marB="312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300" dirty="0"/>
                        <a:t>0</a:t>
                      </a:r>
                    </a:p>
                  </a:txBody>
                  <a:tcPr marL="62455" marR="62455" marT="31227" marB="31227"/>
                </a:tc>
                <a:extLst>
                  <a:ext uri="{0D108BD9-81ED-4DB2-BD59-A6C34878D82A}">
                    <a16:rowId xmlns:a16="http://schemas.microsoft.com/office/drawing/2014/main" val="3079070523"/>
                  </a:ext>
                </a:extLst>
              </a:tr>
              <a:tr h="256418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328</a:t>
                      </a:r>
                    </a:p>
                  </a:txBody>
                  <a:tcPr marL="62455" marR="62455" marT="31227" marB="312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300" dirty="0"/>
                        <a:t>-0.9</a:t>
                      </a:r>
                    </a:p>
                  </a:txBody>
                  <a:tcPr marL="62455" marR="62455" marT="31227" marB="312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300" dirty="0"/>
                        <a:t>0</a:t>
                      </a:r>
                    </a:p>
                  </a:txBody>
                  <a:tcPr marL="62455" marR="62455" marT="31227" marB="312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300" dirty="0"/>
                        <a:t>0</a:t>
                      </a:r>
                    </a:p>
                  </a:txBody>
                  <a:tcPr marL="62455" marR="62455" marT="31227" marB="312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300" dirty="0"/>
                        <a:t>0</a:t>
                      </a:r>
                    </a:p>
                  </a:txBody>
                  <a:tcPr marL="62455" marR="62455" marT="31227" marB="312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300" dirty="0"/>
                        <a:t>0</a:t>
                      </a:r>
                    </a:p>
                  </a:txBody>
                  <a:tcPr marL="62455" marR="62455" marT="31227" marB="312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300" dirty="0"/>
                        <a:t>0</a:t>
                      </a:r>
                    </a:p>
                  </a:txBody>
                  <a:tcPr marL="62455" marR="62455" marT="31227" marB="31227"/>
                </a:tc>
                <a:extLst>
                  <a:ext uri="{0D108BD9-81ED-4DB2-BD59-A6C34878D82A}">
                    <a16:rowId xmlns:a16="http://schemas.microsoft.com/office/drawing/2014/main" val="3325015692"/>
                  </a:ext>
                </a:extLst>
              </a:tr>
              <a:tr h="256418">
                <a:tc>
                  <a:txBody>
                    <a:bodyPr/>
                    <a:lstStyle/>
                    <a:p>
                      <a:pPr algn="ctr"/>
                      <a:r>
                        <a:rPr lang="es-ES" sz="1300" dirty="0"/>
                        <a:t>329</a:t>
                      </a:r>
                    </a:p>
                  </a:txBody>
                  <a:tcPr marL="62455" marR="62455" marT="31227" marB="312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300" dirty="0"/>
                        <a:t>0</a:t>
                      </a:r>
                    </a:p>
                  </a:txBody>
                  <a:tcPr marL="62455" marR="62455" marT="31227" marB="312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300" dirty="0"/>
                        <a:t>0</a:t>
                      </a:r>
                    </a:p>
                  </a:txBody>
                  <a:tcPr marL="62455" marR="62455" marT="31227" marB="312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300" dirty="0"/>
                        <a:t>0</a:t>
                      </a:r>
                    </a:p>
                  </a:txBody>
                  <a:tcPr marL="62455" marR="62455" marT="31227" marB="312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300" dirty="0"/>
                        <a:t>0</a:t>
                      </a:r>
                    </a:p>
                  </a:txBody>
                  <a:tcPr marL="62455" marR="62455" marT="31227" marB="312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300" dirty="0"/>
                        <a:t>0</a:t>
                      </a:r>
                    </a:p>
                  </a:txBody>
                  <a:tcPr marL="62455" marR="62455" marT="31227" marB="312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300" dirty="0"/>
                        <a:t>0</a:t>
                      </a:r>
                    </a:p>
                  </a:txBody>
                  <a:tcPr marL="62455" marR="62455" marT="31227" marB="31227"/>
                </a:tc>
                <a:extLst>
                  <a:ext uri="{0D108BD9-81ED-4DB2-BD59-A6C34878D82A}">
                    <a16:rowId xmlns:a16="http://schemas.microsoft.com/office/drawing/2014/main" val="4029191672"/>
                  </a:ext>
                </a:extLst>
              </a:tr>
              <a:tr h="256418">
                <a:tc>
                  <a:txBody>
                    <a:bodyPr/>
                    <a:lstStyle/>
                    <a:p>
                      <a:pPr algn="ctr"/>
                      <a:r>
                        <a:rPr lang="es-ES" sz="1300" dirty="0"/>
                        <a:t>…</a:t>
                      </a:r>
                    </a:p>
                  </a:txBody>
                  <a:tcPr marL="62455" marR="62455" marT="31227" marB="312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300" dirty="0"/>
                        <a:t>0</a:t>
                      </a:r>
                    </a:p>
                  </a:txBody>
                  <a:tcPr marL="62455" marR="62455" marT="31227" marB="312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300" dirty="0"/>
                        <a:t>0</a:t>
                      </a:r>
                    </a:p>
                  </a:txBody>
                  <a:tcPr marL="62455" marR="62455" marT="31227" marB="312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300" dirty="0"/>
                        <a:t>0</a:t>
                      </a:r>
                    </a:p>
                  </a:txBody>
                  <a:tcPr marL="62455" marR="62455" marT="31227" marB="312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300" dirty="0"/>
                        <a:t>0</a:t>
                      </a:r>
                    </a:p>
                  </a:txBody>
                  <a:tcPr marL="62455" marR="62455" marT="31227" marB="312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300" dirty="0"/>
                        <a:t>0</a:t>
                      </a:r>
                    </a:p>
                  </a:txBody>
                  <a:tcPr marL="62455" marR="62455" marT="31227" marB="312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300" dirty="0"/>
                        <a:t>0</a:t>
                      </a:r>
                    </a:p>
                  </a:txBody>
                  <a:tcPr marL="62455" marR="62455" marT="31227" marB="31227"/>
                </a:tc>
                <a:extLst>
                  <a:ext uri="{0D108BD9-81ED-4DB2-BD59-A6C34878D82A}">
                    <a16:rowId xmlns:a16="http://schemas.microsoft.com/office/drawing/2014/main" val="2587778525"/>
                  </a:ext>
                </a:extLst>
              </a:tr>
            </a:tbl>
          </a:graphicData>
        </a:graphic>
      </p:graphicFrame>
      <p:sp>
        <p:nvSpPr>
          <p:cNvPr id="3" name="CuadroTexto 2">
            <a:extLst>
              <a:ext uri="{FF2B5EF4-FFF2-40B4-BE49-F238E27FC236}">
                <a16:creationId xmlns:a16="http://schemas.microsoft.com/office/drawing/2014/main" id="{786B4261-48E7-DF72-08ED-52BDC8DB0821}"/>
              </a:ext>
            </a:extLst>
          </p:cNvPr>
          <p:cNvSpPr txBox="1"/>
          <p:nvPr/>
        </p:nvSpPr>
        <p:spPr>
          <a:xfrm>
            <a:off x="5701636" y="5771028"/>
            <a:ext cx="61741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374151"/>
                </a:solidFill>
                <a:latin typeface="Söhne"/>
              </a:rPr>
              <a:t> Movemos el coche y continuamos</a:t>
            </a:r>
            <a:endParaRPr lang="es-ES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5D8FF14A-0CA7-6E58-59A8-3F4B18265EA1}"/>
              </a:ext>
            </a:extLst>
          </p:cNvPr>
          <p:cNvSpPr txBox="1"/>
          <p:nvPr/>
        </p:nvSpPr>
        <p:spPr>
          <a:xfrm>
            <a:off x="5110545" y="2068441"/>
            <a:ext cx="73127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dirty="0"/>
              <a:t>Q(328, </a:t>
            </a:r>
            <a:r>
              <a:rPr lang="pt-BR" dirty="0" err="1"/>
              <a:t>sur</a:t>
            </a:r>
            <a:r>
              <a:rPr lang="pt-BR" dirty="0"/>
              <a:t>) = (1 – 0.9) * Q(328,sur) + 0.9 * (-1 + 0.99 * </a:t>
            </a:r>
            <a:r>
              <a:rPr lang="pt-BR" dirty="0" err="1"/>
              <a:t>max</a:t>
            </a:r>
            <a:r>
              <a:rPr lang="pt-BR" dirty="0"/>
              <a:t>(Q(428, a')))</a:t>
            </a:r>
            <a:endParaRPr lang="es-ES" dirty="0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7B725608-39D1-FEE4-0C5A-69AF062CF494}"/>
              </a:ext>
            </a:extLst>
          </p:cNvPr>
          <p:cNvSpPr txBox="1"/>
          <p:nvPr/>
        </p:nvSpPr>
        <p:spPr>
          <a:xfrm>
            <a:off x="4996920" y="3270835"/>
            <a:ext cx="73127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dirty="0"/>
              <a:t>Q(328 </a:t>
            </a:r>
            <a:r>
              <a:rPr lang="pt-BR" dirty="0" err="1"/>
              <a:t>sur</a:t>
            </a:r>
            <a:r>
              <a:rPr lang="pt-BR" dirty="0"/>
              <a:t>) = 0 + 0.9 * (-1 + 0.99 * 0) = -0.9</a:t>
            </a:r>
            <a:endParaRPr lang="es-ES" dirty="0"/>
          </a:p>
        </p:txBody>
      </p:sp>
      <p:pic>
        <p:nvPicPr>
          <p:cNvPr id="16" name="Audio 15">
            <a:hlinkClick r:id="" action="ppaction://media"/>
            <a:extLst>
              <a:ext uri="{FF2B5EF4-FFF2-40B4-BE49-F238E27FC236}">
                <a16:creationId xmlns:a16="http://schemas.microsoft.com/office/drawing/2014/main" id="{4788A2E5-B8CD-6262-957B-D149DA81AC7B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rcRect l="-161075" t="-161075" r="-161075" b="-161075"/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2035147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42"/>
    </mc:Choice>
    <mc:Fallback xmlns="">
      <p:transition spd="slow" advTm="44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6"/>
                </p:tgtEl>
              </p:cMediaNode>
            </p:audio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 descr="Imagen que contiene dibujo&#10;&#10;Descripción generada automáticamente">
            <a:extLst>
              <a:ext uri="{FF2B5EF4-FFF2-40B4-BE49-F238E27FC236}">
                <a16:creationId xmlns:a16="http://schemas.microsoft.com/office/drawing/2014/main" id="{7A70170E-985D-4058-27D7-1C9BDBC50F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572" y="6438233"/>
            <a:ext cx="1647269" cy="329454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8B376C6D-CC05-1259-931A-BD3AFC726FA7}"/>
              </a:ext>
            </a:extLst>
          </p:cNvPr>
          <p:cNvSpPr txBox="1"/>
          <p:nvPr/>
        </p:nvSpPr>
        <p:spPr>
          <a:xfrm>
            <a:off x="5508434" y="6341752"/>
            <a:ext cx="6399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r"/>
            <a:r>
              <a:rPr lang="es-ES" b="1" dirty="0"/>
              <a:t>Data </a:t>
            </a:r>
            <a:r>
              <a:rPr lang="es-ES" b="1" dirty="0" err="1"/>
              <a:t>Science</a:t>
            </a:r>
            <a:r>
              <a:rPr lang="es-ES" b="1" dirty="0"/>
              <a:t> Online, </a:t>
            </a:r>
            <a:r>
              <a:rPr lang="es-ES" b="1" dirty="0" err="1"/>
              <a:t>Reinforcement</a:t>
            </a:r>
            <a:r>
              <a:rPr lang="es-ES" b="1" dirty="0"/>
              <a:t> </a:t>
            </a:r>
            <a:r>
              <a:rPr lang="es-ES" b="1" dirty="0" err="1"/>
              <a:t>Learning</a:t>
            </a:r>
            <a:endParaRPr lang="es-ES" b="1" dirty="0"/>
          </a:p>
        </p:txBody>
      </p: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6625E862-C106-1C02-92C4-6DD44DE4FBD6}"/>
              </a:ext>
            </a:extLst>
          </p:cNvPr>
          <p:cNvCxnSpPr/>
          <p:nvPr/>
        </p:nvCxnSpPr>
        <p:spPr>
          <a:xfrm>
            <a:off x="117662" y="6253655"/>
            <a:ext cx="12192000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413E064A-FDD5-F4E9-B8C0-53A08E1CC6D7}"/>
              </a:ext>
            </a:extLst>
          </p:cNvPr>
          <p:cNvSpPr txBox="1"/>
          <p:nvPr/>
        </p:nvSpPr>
        <p:spPr>
          <a:xfrm>
            <a:off x="819806" y="188845"/>
            <a:ext cx="113721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b="1" dirty="0"/>
              <a:t>Q-</a:t>
            </a:r>
            <a:r>
              <a:rPr lang="es-ES" sz="4800" b="1" dirty="0" err="1"/>
              <a:t>Learning</a:t>
            </a:r>
            <a:r>
              <a:rPr lang="es-ES" sz="4800" b="1" dirty="0"/>
              <a:t> a “mano”</a:t>
            </a:r>
            <a:endParaRPr lang="es-ES" sz="4000" b="1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3EEDAE89-8064-9D18-BF44-E1781D1013E4}"/>
              </a:ext>
            </a:extLst>
          </p:cNvPr>
          <p:cNvSpPr txBox="1"/>
          <p:nvPr/>
        </p:nvSpPr>
        <p:spPr>
          <a:xfrm>
            <a:off x="7010418" y="294981"/>
            <a:ext cx="540978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374151"/>
                </a:solidFill>
                <a:effectLst/>
                <a:latin typeface="Söhne"/>
              </a:rPr>
              <a:t>¿Te has perdido? Vamos a hacer un par de iteraciones “a mano” para que veas como funciona el algoritmo</a:t>
            </a:r>
          </a:p>
        </p:txBody>
      </p:sp>
      <p:pic>
        <p:nvPicPr>
          <p:cNvPr id="2" name="Imagen 1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BDAD3698-0194-7D29-C478-679AE308E49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806" y="1446537"/>
            <a:ext cx="4433518" cy="4380422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F997F7D9-EA54-03C1-E5AB-BDDAC2EB5F7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73772" y="3539023"/>
            <a:ext cx="490122" cy="533495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240CF972-DF8D-96A4-A2EE-DA107654CF2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31204" y="4245990"/>
            <a:ext cx="490122" cy="53349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35BAE57B-A1CA-1939-C799-FBE16C03F22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66807" y="4241756"/>
            <a:ext cx="490122" cy="533495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BDAC3963-94EC-AF0A-C733-8F427E1784F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90704" y="4894900"/>
            <a:ext cx="490122" cy="533495"/>
          </a:xfrm>
          <a:prstGeom prst="rect">
            <a:avLst/>
          </a:prstGeom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3057D9EA-DB05-75BB-EBEB-1E43F2E3DA89}"/>
              </a:ext>
            </a:extLst>
          </p:cNvPr>
          <p:cNvSpPr txBox="1"/>
          <p:nvPr/>
        </p:nvSpPr>
        <p:spPr>
          <a:xfrm>
            <a:off x="2732414" y="4941180"/>
            <a:ext cx="874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448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55EB0681-49C5-2232-1E5A-08599EF96D01}"/>
              </a:ext>
            </a:extLst>
          </p:cNvPr>
          <p:cNvSpPr txBox="1"/>
          <p:nvPr/>
        </p:nvSpPr>
        <p:spPr>
          <a:xfrm>
            <a:off x="2722111" y="4311670"/>
            <a:ext cx="874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348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B68053F7-352F-5A91-568A-887D77A39AF7}"/>
              </a:ext>
            </a:extLst>
          </p:cNvPr>
          <p:cNvSpPr txBox="1"/>
          <p:nvPr/>
        </p:nvSpPr>
        <p:spPr>
          <a:xfrm>
            <a:off x="5734117" y="1653890"/>
            <a:ext cx="6174104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374151"/>
                </a:solidFill>
                <a:latin typeface="Söhne"/>
              </a:rPr>
              <a:t> Actualizamos Q(328,sur) (ojo)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s-E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s-ES" dirty="0">
              <a:solidFill>
                <a:srgbClr val="374151"/>
              </a:solidFill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374151"/>
                </a:solidFill>
                <a:effectLst/>
                <a:latin typeface="Söhne"/>
              </a:rPr>
              <a:t> Observa que </a:t>
            </a:r>
            <a:r>
              <a:rPr lang="es-ES" b="0" i="0" dirty="0" err="1">
                <a:solidFill>
                  <a:srgbClr val="374151"/>
                </a:solidFill>
                <a:effectLst/>
                <a:latin typeface="Söhne"/>
              </a:rPr>
              <a:t>max</a:t>
            </a:r>
            <a:r>
              <a:rPr lang="es-ES" b="0" i="0" dirty="0">
                <a:solidFill>
                  <a:srgbClr val="374151"/>
                </a:solidFill>
                <a:effectLst/>
                <a:latin typeface="Söhne"/>
              </a:rPr>
              <a:t>(Q(428,a’) = 0,(voz: ya que todos los valores de Q están inicializados a 0 y no hemos actualizado ninguno todavía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s-ES" dirty="0">
              <a:solidFill>
                <a:srgbClr val="374151"/>
              </a:solidFill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s-E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374151"/>
                </a:solidFill>
                <a:effectLst/>
                <a:latin typeface="Söhne"/>
              </a:rPr>
              <a:t> Actualizamos la tabla</a:t>
            </a:r>
          </a:p>
        </p:txBody>
      </p:sp>
      <p:graphicFrame>
        <p:nvGraphicFramePr>
          <p:cNvPr id="20" name="Tabla 6">
            <a:extLst>
              <a:ext uri="{FF2B5EF4-FFF2-40B4-BE49-F238E27FC236}">
                <a16:creationId xmlns:a16="http://schemas.microsoft.com/office/drawing/2014/main" id="{1586D3B6-AF58-CE36-9193-BA456C247101}"/>
              </a:ext>
            </a:extLst>
          </p:cNvPr>
          <p:cNvGraphicFramePr>
            <a:graphicFrameLocks noGrp="1"/>
          </p:cNvGraphicFramePr>
          <p:nvPr/>
        </p:nvGraphicFramePr>
        <p:xfrm>
          <a:off x="6199627" y="4253295"/>
          <a:ext cx="5551539" cy="13485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3077">
                  <a:extLst>
                    <a:ext uri="{9D8B030D-6E8A-4147-A177-3AD203B41FA5}">
                      <a16:colId xmlns:a16="http://schemas.microsoft.com/office/drawing/2014/main" val="1056556068"/>
                    </a:ext>
                  </a:extLst>
                </a:gridCol>
                <a:gridCol w="793077">
                  <a:extLst>
                    <a:ext uri="{9D8B030D-6E8A-4147-A177-3AD203B41FA5}">
                      <a16:colId xmlns:a16="http://schemas.microsoft.com/office/drawing/2014/main" val="2864172620"/>
                    </a:ext>
                  </a:extLst>
                </a:gridCol>
                <a:gridCol w="793077">
                  <a:extLst>
                    <a:ext uri="{9D8B030D-6E8A-4147-A177-3AD203B41FA5}">
                      <a16:colId xmlns:a16="http://schemas.microsoft.com/office/drawing/2014/main" val="978797534"/>
                    </a:ext>
                  </a:extLst>
                </a:gridCol>
                <a:gridCol w="793077">
                  <a:extLst>
                    <a:ext uri="{9D8B030D-6E8A-4147-A177-3AD203B41FA5}">
                      <a16:colId xmlns:a16="http://schemas.microsoft.com/office/drawing/2014/main" val="3190452025"/>
                    </a:ext>
                  </a:extLst>
                </a:gridCol>
                <a:gridCol w="793077">
                  <a:extLst>
                    <a:ext uri="{9D8B030D-6E8A-4147-A177-3AD203B41FA5}">
                      <a16:colId xmlns:a16="http://schemas.microsoft.com/office/drawing/2014/main" val="1590993324"/>
                    </a:ext>
                  </a:extLst>
                </a:gridCol>
                <a:gridCol w="793077">
                  <a:extLst>
                    <a:ext uri="{9D8B030D-6E8A-4147-A177-3AD203B41FA5}">
                      <a16:colId xmlns:a16="http://schemas.microsoft.com/office/drawing/2014/main" val="1236786016"/>
                    </a:ext>
                  </a:extLst>
                </a:gridCol>
                <a:gridCol w="793077">
                  <a:extLst>
                    <a:ext uri="{9D8B030D-6E8A-4147-A177-3AD203B41FA5}">
                      <a16:colId xmlns:a16="http://schemas.microsoft.com/office/drawing/2014/main" val="17996494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ES" sz="1300"/>
                        <a:t>Estado</a:t>
                      </a:r>
                      <a:endParaRPr lang="es-ES" sz="1300" dirty="0"/>
                    </a:p>
                  </a:txBody>
                  <a:tcPr marL="62455" marR="62455" marT="31227" marB="312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300"/>
                        <a:t>Sur</a:t>
                      </a:r>
                      <a:endParaRPr lang="es-ES" sz="1300" dirty="0"/>
                    </a:p>
                  </a:txBody>
                  <a:tcPr marL="62455" marR="62455" marT="31227" marB="312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300"/>
                        <a:t>Norte</a:t>
                      </a:r>
                      <a:endParaRPr lang="es-ES" sz="1300" dirty="0"/>
                    </a:p>
                  </a:txBody>
                  <a:tcPr marL="62455" marR="62455" marT="31227" marB="312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300" dirty="0"/>
                        <a:t>Este</a:t>
                      </a:r>
                    </a:p>
                  </a:txBody>
                  <a:tcPr marL="62455" marR="62455" marT="31227" marB="312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300" dirty="0"/>
                        <a:t>Oeste</a:t>
                      </a:r>
                    </a:p>
                  </a:txBody>
                  <a:tcPr marL="62455" marR="62455" marT="31227" marB="312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300"/>
                        <a:t>Recoger</a:t>
                      </a:r>
                      <a:endParaRPr lang="es-ES" sz="1300" dirty="0"/>
                    </a:p>
                  </a:txBody>
                  <a:tcPr marL="62455" marR="62455" marT="31227" marB="312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300"/>
                        <a:t>Dejar</a:t>
                      </a:r>
                      <a:endParaRPr lang="es-ES" sz="1300" dirty="0"/>
                    </a:p>
                  </a:txBody>
                  <a:tcPr marL="62455" marR="62455" marT="31227" marB="31227"/>
                </a:tc>
                <a:extLst>
                  <a:ext uri="{0D108BD9-81ED-4DB2-BD59-A6C34878D82A}">
                    <a16:rowId xmlns:a16="http://schemas.microsoft.com/office/drawing/2014/main" val="524747864"/>
                  </a:ext>
                </a:extLst>
              </a:tr>
              <a:tr h="256418">
                <a:tc>
                  <a:txBody>
                    <a:bodyPr/>
                    <a:lstStyle/>
                    <a:p>
                      <a:pPr algn="ctr"/>
                      <a:r>
                        <a:rPr lang="es-ES" sz="1300"/>
                        <a:t>…</a:t>
                      </a:r>
                      <a:endParaRPr lang="es-ES" sz="1300" dirty="0"/>
                    </a:p>
                  </a:txBody>
                  <a:tcPr marL="62455" marR="62455" marT="31227" marB="312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300" dirty="0"/>
                        <a:t>0</a:t>
                      </a:r>
                    </a:p>
                  </a:txBody>
                  <a:tcPr marL="62455" marR="62455" marT="31227" marB="312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300" dirty="0"/>
                        <a:t>0</a:t>
                      </a:r>
                    </a:p>
                  </a:txBody>
                  <a:tcPr marL="62455" marR="62455" marT="31227" marB="312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300" dirty="0"/>
                        <a:t>0</a:t>
                      </a:r>
                    </a:p>
                  </a:txBody>
                  <a:tcPr marL="62455" marR="62455" marT="31227" marB="312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300" dirty="0"/>
                        <a:t>0</a:t>
                      </a:r>
                    </a:p>
                  </a:txBody>
                  <a:tcPr marL="62455" marR="62455" marT="31227" marB="312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300" dirty="0"/>
                        <a:t>0</a:t>
                      </a:r>
                    </a:p>
                  </a:txBody>
                  <a:tcPr marL="62455" marR="62455" marT="31227" marB="312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300" dirty="0"/>
                        <a:t>0</a:t>
                      </a:r>
                    </a:p>
                  </a:txBody>
                  <a:tcPr marL="62455" marR="62455" marT="31227" marB="31227"/>
                </a:tc>
                <a:extLst>
                  <a:ext uri="{0D108BD9-81ED-4DB2-BD59-A6C34878D82A}">
                    <a16:rowId xmlns:a16="http://schemas.microsoft.com/office/drawing/2014/main" val="3079070523"/>
                  </a:ext>
                </a:extLst>
              </a:tr>
              <a:tr h="256418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328</a:t>
                      </a:r>
                    </a:p>
                  </a:txBody>
                  <a:tcPr marL="62455" marR="62455" marT="31227" marB="312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300" dirty="0"/>
                        <a:t>-0.9</a:t>
                      </a:r>
                    </a:p>
                  </a:txBody>
                  <a:tcPr marL="62455" marR="62455" marT="31227" marB="312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300" dirty="0"/>
                        <a:t>0</a:t>
                      </a:r>
                    </a:p>
                  </a:txBody>
                  <a:tcPr marL="62455" marR="62455" marT="31227" marB="312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300" dirty="0"/>
                        <a:t>0</a:t>
                      </a:r>
                    </a:p>
                  </a:txBody>
                  <a:tcPr marL="62455" marR="62455" marT="31227" marB="312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300" dirty="0"/>
                        <a:t>0</a:t>
                      </a:r>
                    </a:p>
                  </a:txBody>
                  <a:tcPr marL="62455" marR="62455" marT="31227" marB="312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300" dirty="0"/>
                        <a:t>0</a:t>
                      </a:r>
                    </a:p>
                  </a:txBody>
                  <a:tcPr marL="62455" marR="62455" marT="31227" marB="312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300" dirty="0"/>
                        <a:t>0</a:t>
                      </a:r>
                    </a:p>
                  </a:txBody>
                  <a:tcPr marL="62455" marR="62455" marT="31227" marB="31227"/>
                </a:tc>
                <a:extLst>
                  <a:ext uri="{0D108BD9-81ED-4DB2-BD59-A6C34878D82A}">
                    <a16:rowId xmlns:a16="http://schemas.microsoft.com/office/drawing/2014/main" val="3325015692"/>
                  </a:ext>
                </a:extLst>
              </a:tr>
              <a:tr h="256418">
                <a:tc>
                  <a:txBody>
                    <a:bodyPr/>
                    <a:lstStyle/>
                    <a:p>
                      <a:pPr algn="ctr"/>
                      <a:r>
                        <a:rPr lang="es-ES" sz="1300" dirty="0"/>
                        <a:t>329</a:t>
                      </a:r>
                    </a:p>
                  </a:txBody>
                  <a:tcPr marL="62455" marR="62455" marT="31227" marB="312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300" dirty="0"/>
                        <a:t>0</a:t>
                      </a:r>
                    </a:p>
                  </a:txBody>
                  <a:tcPr marL="62455" marR="62455" marT="31227" marB="312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300" dirty="0"/>
                        <a:t>0</a:t>
                      </a:r>
                    </a:p>
                  </a:txBody>
                  <a:tcPr marL="62455" marR="62455" marT="31227" marB="312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300" dirty="0"/>
                        <a:t>0</a:t>
                      </a:r>
                    </a:p>
                  </a:txBody>
                  <a:tcPr marL="62455" marR="62455" marT="31227" marB="312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300" dirty="0"/>
                        <a:t>0</a:t>
                      </a:r>
                    </a:p>
                  </a:txBody>
                  <a:tcPr marL="62455" marR="62455" marT="31227" marB="312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300" dirty="0"/>
                        <a:t>0</a:t>
                      </a:r>
                    </a:p>
                  </a:txBody>
                  <a:tcPr marL="62455" marR="62455" marT="31227" marB="312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300" dirty="0"/>
                        <a:t>0</a:t>
                      </a:r>
                    </a:p>
                  </a:txBody>
                  <a:tcPr marL="62455" marR="62455" marT="31227" marB="31227"/>
                </a:tc>
                <a:extLst>
                  <a:ext uri="{0D108BD9-81ED-4DB2-BD59-A6C34878D82A}">
                    <a16:rowId xmlns:a16="http://schemas.microsoft.com/office/drawing/2014/main" val="4029191672"/>
                  </a:ext>
                </a:extLst>
              </a:tr>
              <a:tr h="256418">
                <a:tc>
                  <a:txBody>
                    <a:bodyPr/>
                    <a:lstStyle/>
                    <a:p>
                      <a:pPr algn="ctr"/>
                      <a:r>
                        <a:rPr lang="es-ES" sz="1300" dirty="0"/>
                        <a:t>…</a:t>
                      </a:r>
                    </a:p>
                  </a:txBody>
                  <a:tcPr marL="62455" marR="62455" marT="31227" marB="312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300" dirty="0"/>
                        <a:t>0</a:t>
                      </a:r>
                    </a:p>
                  </a:txBody>
                  <a:tcPr marL="62455" marR="62455" marT="31227" marB="312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300" dirty="0"/>
                        <a:t>0</a:t>
                      </a:r>
                    </a:p>
                  </a:txBody>
                  <a:tcPr marL="62455" marR="62455" marT="31227" marB="312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300" dirty="0"/>
                        <a:t>0</a:t>
                      </a:r>
                    </a:p>
                  </a:txBody>
                  <a:tcPr marL="62455" marR="62455" marT="31227" marB="312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300" dirty="0"/>
                        <a:t>0</a:t>
                      </a:r>
                    </a:p>
                  </a:txBody>
                  <a:tcPr marL="62455" marR="62455" marT="31227" marB="312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300" dirty="0"/>
                        <a:t>0</a:t>
                      </a:r>
                    </a:p>
                  </a:txBody>
                  <a:tcPr marL="62455" marR="62455" marT="31227" marB="312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300" dirty="0"/>
                        <a:t>0</a:t>
                      </a:r>
                    </a:p>
                  </a:txBody>
                  <a:tcPr marL="62455" marR="62455" marT="31227" marB="31227"/>
                </a:tc>
                <a:extLst>
                  <a:ext uri="{0D108BD9-81ED-4DB2-BD59-A6C34878D82A}">
                    <a16:rowId xmlns:a16="http://schemas.microsoft.com/office/drawing/2014/main" val="2587778525"/>
                  </a:ext>
                </a:extLst>
              </a:tr>
            </a:tbl>
          </a:graphicData>
        </a:graphic>
      </p:graphicFrame>
      <p:sp>
        <p:nvSpPr>
          <p:cNvPr id="3" name="CuadroTexto 2">
            <a:extLst>
              <a:ext uri="{FF2B5EF4-FFF2-40B4-BE49-F238E27FC236}">
                <a16:creationId xmlns:a16="http://schemas.microsoft.com/office/drawing/2014/main" id="{786B4261-48E7-DF72-08ED-52BDC8DB0821}"/>
              </a:ext>
            </a:extLst>
          </p:cNvPr>
          <p:cNvSpPr txBox="1"/>
          <p:nvPr/>
        </p:nvSpPr>
        <p:spPr>
          <a:xfrm>
            <a:off x="5701636" y="5771028"/>
            <a:ext cx="61741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374151"/>
                </a:solidFill>
                <a:latin typeface="Söhne"/>
              </a:rPr>
              <a:t> Movemos el coche y continuamos</a:t>
            </a:r>
            <a:endParaRPr lang="es-ES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5D8FF14A-0CA7-6E58-59A8-3F4B18265EA1}"/>
              </a:ext>
            </a:extLst>
          </p:cNvPr>
          <p:cNvSpPr txBox="1"/>
          <p:nvPr/>
        </p:nvSpPr>
        <p:spPr>
          <a:xfrm>
            <a:off x="5110545" y="2068441"/>
            <a:ext cx="73127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dirty="0"/>
              <a:t>Q(328, </a:t>
            </a:r>
            <a:r>
              <a:rPr lang="pt-BR" dirty="0" err="1"/>
              <a:t>sur</a:t>
            </a:r>
            <a:r>
              <a:rPr lang="pt-BR" dirty="0"/>
              <a:t>) = (1 – 0.9) * Q(328,sur) + 0.9 * (-1 + 0.99 * </a:t>
            </a:r>
            <a:r>
              <a:rPr lang="pt-BR" dirty="0" err="1"/>
              <a:t>max</a:t>
            </a:r>
            <a:r>
              <a:rPr lang="pt-BR" dirty="0"/>
              <a:t>(Q(428, a')))</a:t>
            </a:r>
            <a:endParaRPr lang="es-ES" dirty="0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7B725608-39D1-FEE4-0C5A-69AF062CF494}"/>
              </a:ext>
            </a:extLst>
          </p:cNvPr>
          <p:cNvSpPr txBox="1"/>
          <p:nvPr/>
        </p:nvSpPr>
        <p:spPr>
          <a:xfrm>
            <a:off x="4996920" y="3270835"/>
            <a:ext cx="73127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dirty="0"/>
              <a:t>Q(328 </a:t>
            </a:r>
            <a:r>
              <a:rPr lang="pt-BR" dirty="0" err="1"/>
              <a:t>sur</a:t>
            </a:r>
            <a:r>
              <a:rPr lang="pt-BR" dirty="0"/>
              <a:t>) = 0 + 0.9 * (-1 + 0.99 * 0) = -0.9</a:t>
            </a:r>
            <a:endParaRPr lang="es-ES" dirty="0"/>
          </a:p>
        </p:txBody>
      </p:sp>
      <p:pic>
        <p:nvPicPr>
          <p:cNvPr id="22" name="Imagen 21">
            <a:extLst>
              <a:ext uri="{FF2B5EF4-FFF2-40B4-BE49-F238E27FC236}">
                <a16:creationId xmlns:a16="http://schemas.microsoft.com/office/drawing/2014/main" id="{BD094CCB-0250-BFED-C59D-DDE27A8D6BF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76490" y="4874156"/>
            <a:ext cx="311859" cy="616550"/>
          </a:xfrm>
          <a:prstGeom prst="rect">
            <a:avLst/>
          </a:prstGeom>
        </p:spPr>
      </p:pic>
      <p:pic>
        <p:nvPicPr>
          <p:cNvPr id="23" name="Imagen 22">
            <a:extLst>
              <a:ext uri="{FF2B5EF4-FFF2-40B4-BE49-F238E27FC236}">
                <a16:creationId xmlns:a16="http://schemas.microsoft.com/office/drawing/2014/main" id="{1047576B-FA37-F5BF-E851-16EE6CC8978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98432" y="4229588"/>
            <a:ext cx="490122" cy="533495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D87AAC65-EE6B-AAB3-980A-5ED36A04218E}"/>
              </a:ext>
            </a:extLst>
          </p:cNvPr>
          <p:cNvSpPr txBox="1"/>
          <p:nvPr/>
        </p:nvSpPr>
        <p:spPr>
          <a:xfrm>
            <a:off x="2106165" y="5283069"/>
            <a:ext cx="874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s = 428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EB0280A1-EDB0-2E63-328C-8B6F2BE60D00}"/>
              </a:ext>
            </a:extLst>
          </p:cNvPr>
          <p:cNvSpPr txBox="1"/>
          <p:nvPr/>
        </p:nvSpPr>
        <p:spPr>
          <a:xfrm>
            <a:off x="2100865" y="4319522"/>
            <a:ext cx="874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328</a:t>
            </a:r>
          </a:p>
        </p:txBody>
      </p:sp>
      <p:pic>
        <p:nvPicPr>
          <p:cNvPr id="14" name="Audio 13">
            <a:hlinkClick r:id="" action="ppaction://media"/>
            <a:extLst>
              <a:ext uri="{FF2B5EF4-FFF2-40B4-BE49-F238E27FC236}">
                <a16:creationId xmlns:a16="http://schemas.microsoft.com/office/drawing/2014/main" id="{747E4F54-67EC-2415-2AEA-4A211C5DBE7F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rcRect l="-161075" t="-161075" r="-161075" b="-161075"/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579269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8"/>
    </mc:Choice>
    <mc:Fallback xmlns="">
      <p:transition spd="slow" advTm="50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4"/>
                </p:tgtEl>
              </p:cMediaNode>
            </p:audio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 descr="Imagen que contiene dibujo&#10;&#10;Descripción generada automáticamente">
            <a:extLst>
              <a:ext uri="{FF2B5EF4-FFF2-40B4-BE49-F238E27FC236}">
                <a16:creationId xmlns:a16="http://schemas.microsoft.com/office/drawing/2014/main" id="{7A70170E-985D-4058-27D7-1C9BDBC50F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572" y="6438233"/>
            <a:ext cx="1647269" cy="329454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8B376C6D-CC05-1259-931A-BD3AFC726FA7}"/>
              </a:ext>
            </a:extLst>
          </p:cNvPr>
          <p:cNvSpPr txBox="1"/>
          <p:nvPr/>
        </p:nvSpPr>
        <p:spPr>
          <a:xfrm>
            <a:off x="5508434" y="6341752"/>
            <a:ext cx="6399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r"/>
            <a:r>
              <a:rPr lang="es-ES" b="1" dirty="0"/>
              <a:t>Data </a:t>
            </a:r>
            <a:r>
              <a:rPr lang="es-ES" b="1" dirty="0" err="1"/>
              <a:t>Science</a:t>
            </a:r>
            <a:r>
              <a:rPr lang="es-ES" b="1" dirty="0"/>
              <a:t> Online, </a:t>
            </a:r>
            <a:r>
              <a:rPr lang="es-ES" b="1" dirty="0" err="1"/>
              <a:t>Reinforcement</a:t>
            </a:r>
            <a:r>
              <a:rPr lang="es-ES" b="1" dirty="0"/>
              <a:t> </a:t>
            </a:r>
            <a:r>
              <a:rPr lang="es-ES" b="1" dirty="0" err="1"/>
              <a:t>Learning</a:t>
            </a:r>
            <a:endParaRPr lang="es-ES" b="1" dirty="0"/>
          </a:p>
        </p:txBody>
      </p: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6625E862-C106-1C02-92C4-6DD44DE4FBD6}"/>
              </a:ext>
            </a:extLst>
          </p:cNvPr>
          <p:cNvCxnSpPr/>
          <p:nvPr/>
        </p:nvCxnSpPr>
        <p:spPr>
          <a:xfrm>
            <a:off x="117662" y="6253655"/>
            <a:ext cx="12192000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413E064A-FDD5-F4E9-B8C0-53A08E1CC6D7}"/>
              </a:ext>
            </a:extLst>
          </p:cNvPr>
          <p:cNvSpPr txBox="1"/>
          <p:nvPr/>
        </p:nvSpPr>
        <p:spPr>
          <a:xfrm>
            <a:off x="819806" y="188845"/>
            <a:ext cx="113721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b="1" dirty="0"/>
              <a:t>Q-</a:t>
            </a:r>
            <a:r>
              <a:rPr lang="es-ES" sz="4800" b="1" dirty="0" err="1"/>
              <a:t>Learning</a:t>
            </a:r>
            <a:r>
              <a:rPr lang="es-ES" sz="4800" b="1" dirty="0"/>
              <a:t> a “mano”</a:t>
            </a:r>
            <a:endParaRPr lang="es-ES" sz="4000" b="1" dirty="0"/>
          </a:p>
        </p:txBody>
      </p:sp>
      <p:pic>
        <p:nvPicPr>
          <p:cNvPr id="2" name="Imagen 1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BDAD3698-0194-7D29-C478-679AE308E49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806" y="1446537"/>
            <a:ext cx="4433518" cy="4380422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F997F7D9-EA54-03C1-E5AB-BDDAC2EB5F7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73772" y="3539023"/>
            <a:ext cx="490122" cy="533495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240CF972-DF8D-96A4-A2EE-DA107654CF2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31204" y="4245990"/>
            <a:ext cx="490122" cy="53349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35BAE57B-A1CA-1939-C799-FBE16C03F22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66807" y="4241756"/>
            <a:ext cx="490122" cy="533495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BDAC3963-94EC-AF0A-C733-8F427E1784F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90704" y="4894900"/>
            <a:ext cx="490122" cy="533495"/>
          </a:xfrm>
          <a:prstGeom prst="rect">
            <a:avLst/>
          </a:prstGeom>
        </p:spPr>
      </p:pic>
      <p:sp>
        <p:nvSpPr>
          <p:cNvPr id="17" name="CuadroTexto 16">
            <a:extLst>
              <a:ext uri="{FF2B5EF4-FFF2-40B4-BE49-F238E27FC236}">
                <a16:creationId xmlns:a16="http://schemas.microsoft.com/office/drawing/2014/main" id="{55EB0681-49C5-2232-1E5A-08599EF96D01}"/>
              </a:ext>
            </a:extLst>
          </p:cNvPr>
          <p:cNvSpPr txBox="1"/>
          <p:nvPr/>
        </p:nvSpPr>
        <p:spPr>
          <a:xfrm>
            <a:off x="4125369" y="2940070"/>
            <a:ext cx="874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188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B68053F7-352F-5A91-568A-887D77A39AF7}"/>
              </a:ext>
            </a:extLst>
          </p:cNvPr>
          <p:cNvSpPr txBox="1"/>
          <p:nvPr/>
        </p:nvSpPr>
        <p:spPr>
          <a:xfrm>
            <a:off x="5679864" y="1606776"/>
            <a:ext cx="6174104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374151"/>
                </a:solidFill>
                <a:latin typeface="Söhne"/>
              </a:rPr>
              <a:t> Avancemos unos cuantos pasos el “entrenamiento”  y supongamos que estamos en el estado 88 con  la siguiente Q-table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s-E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s-ES" dirty="0">
              <a:solidFill>
                <a:srgbClr val="374151"/>
              </a:solidFill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s-E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s-ES" dirty="0">
              <a:solidFill>
                <a:srgbClr val="374151"/>
              </a:solidFill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s-E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s-ES" dirty="0">
              <a:solidFill>
                <a:srgbClr val="374151"/>
              </a:solidFill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s-E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374151"/>
                </a:solidFill>
                <a:latin typeface="Söhne"/>
              </a:rPr>
              <a:t> Lanzamos un aleatorio y nos sale por ejemplo 0.4 &gt; épsilon, en vez de explorar haremos la acción de mayor Q, es decir “Dejar”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s-E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374151"/>
                </a:solidFill>
                <a:latin typeface="Söhne"/>
              </a:rPr>
              <a:t> El entorno nos devuelve (por ejemplo): s’ = 88  y r = -10 (voz: hemos querido dejar al pasajero y no está en el taxi, como corresponde al estado 88)</a:t>
            </a:r>
            <a:endParaRPr lang="es-E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es-ES" dirty="0">
                <a:solidFill>
                  <a:srgbClr val="374151"/>
                </a:solidFill>
                <a:latin typeface="Söhne"/>
              </a:rPr>
              <a:t> </a:t>
            </a:r>
            <a:endParaRPr lang="es-E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374151"/>
                </a:solidFill>
                <a:effectLst/>
                <a:latin typeface="Söhne"/>
              </a:rPr>
              <a:t> Ahora a actualizar la tabla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s-ES" dirty="0">
              <a:solidFill>
                <a:srgbClr val="374151"/>
              </a:solidFill>
              <a:latin typeface="Söhne"/>
            </a:endParaRPr>
          </a:p>
        </p:txBody>
      </p:sp>
      <p:graphicFrame>
        <p:nvGraphicFramePr>
          <p:cNvPr id="20" name="Tabla 6">
            <a:extLst>
              <a:ext uri="{FF2B5EF4-FFF2-40B4-BE49-F238E27FC236}">
                <a16:creationId xmlns:a16="http://schemas.microsoft.com/office/drawing/2014/main" id="{1586D3B6-AF58-CE36-9193-BA456C247101}"/>
              </a:ext>
            </a:extLst>
          </p:cNvPr>
          <p:cNvGraphicFramePr>
            <a:graphicFrameLocks noGrp="1"/>
          </p:cNvGraphicFramePr>
          <p:nvPr/>
        </p:nvGraphicFramePr>
        <p:xfrm>
          <a:off x="6064516" y="2641114"/>
          <a:ext cx="5551539" cy="16548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3077">
                  <a:extLst>
                    <a:ext uri="{9D8B030D-6E8A-4147-A177-3AD203B41FA5}">
                      <a16:colId xmlns:a16="http://schemas.microsoft.com/office/drawing/2014/main" val="1056556068"/>
                    </a:ext>
                  </a:extLst>
                </a:gridCol>
                <a:gridCol w="793077">
                  <a:extLst>
                    <a:ext uri="{9D8B030D-6E8A-4147-A177-3AD203B41FA5}">
                      <a16:colId xmlns:a16="http://schemas.microsoft.com/office/drawing/2014/main" val="2864172620"/>
                    </a:ext>
                  </a:extLst>
                </a:gridCol>
                <a:gridCol w="793077">
                  <a:extLst>
                    <a:ext uri="{9D8B030D-6E8A-4147-A177-3AD203B41FA5}">
                      <a16:colId xmlns:a16="http://schemas.microsoft.com/office/drawing/2014/main" val="978797534"/>
                    </a:ext>
                  </a:extLst>
                </a:gridCol>
                <a:gridCol w="793077">
                  <a:extLst>
                    <a:ext uri="{9D8B030D-6E8A-4147-A177-3AD203B41FA5}">
                      <a16:colId xmlns:a16="http://schemas.microsoft.com/office/drawing/2014/main" val="3190452025"/>
                    </a:ext>
                  </a:extLst>
                </a:gridCol>
                <a:gridCol w="793077">
                  <a:extLst>
                    <a:ext uri="{9D8B030D-6E8A-4147-A177-3AD203B41FA5}">
                      <a16:colId xmlns:a16="http://schemas.microsoft.com/office/drawing/2014/main" val="1590993324"/>
                    </a:ext>
                  </a:extLst>
                </a:gridCol>
                <a:gridCol w="793077">
                  <a:extLst>
                    <a:ext uri="{9D8B030D-6E8A-4147-A177-3AD203B41FA5}">
                      <a16:colId xmlns:a16="http://schemas.microsoft.com/office/drawing/2014/main" val="1236786016"/>
                    </a:ext>
                  </a:extLst>
                </a:gridCol>
                <a:gridCol w="793077">
                  <a:extLst>
                    <a:ext uri="{9D8B030D-6E8A-4147-A177-3AD203B41FA5}">
                      <a16:colId xmlns:a16="http://schemas.microsoft.com/office/drawing/2014/main" val="17996494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ES" sz="1300"/>
                        <a:t>Estado</a:t>
                      </a:r>
                      <a:endParaRPr lang="es-ES" sz="1300" dirty="0"/>
                    </a:p>
                  </a:txBody>
                  <a:tcPr marL="62455" marR="62455" marT="31227" marB="312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300" dirty="0"/>
                        <a:t>Sur</a:t>
                      </a:r>
                    </a:p>
                  </a:txBody>
                  <a:tcPr marL="62455" marR="62455" marT="31227" marB="312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300"/>
                        <a:t>Norte</a:t>
                      </a:r>
                      <a:endParaRPr lang="es-ES" sz="1300" dirty="0"/>
                    </a:p>
                  </a:txBody>
                  <a:tcPr marL="62455" marR="62455" marT="31227" marB="312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300" dirty="0"/>
                        <a:t>Este</a:t>
                      </a:r>
                    </a:p>
                  </a:txBody>
                  <a:tcPr marL="62455" marR="62455" marT="31227" marB="312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300" dirty="0"/>
                        <a:t>Oeste</a:t>
                      </a:r>
                    </a:p>
                  </a:txBody>
                  <a:tcPr marL="62455" marR="62455" marT="31227" marB="312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300"/>
                        <a:t>Recoger</a:t>
                      </a:r>
                      <a:endParaRPr lang="es-ES" sz="1300" dirty="0"/>
                    </a:p>
                  </a:txBody>
                  <a:tcPr marL="62455" marR="62455" marT="31227" marB="312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300"/>
                        <a:t>Dejar</a:t>
                      </a:r>
                      <a:endParaRPr lang="es-ES" sz="1300" dirty="0"/>
                    </a:p>
                  </a:txBody>
                  <a:tcPr marL="62455" marR="62455" marT="31227" marB="31227"/>
                </a:tc>
                <a:extLst>
                  <a:ext uri="{0D108BD9-81ED-4DB2-BD59-A6C34878D82A}">
                    <a16:rowId xmlns:a16="http://schemas.microsoft.com/office/drawing/2014/main" val="524747864"/>
                  </a:ext>
                </a:extLst>
              </a:tr>
              <a:tr h="256418">
                <a:tc>
                  <a:txBody>
                    <a:bodyPr/>
                    <a:lstStyle/>
                    <a:p>
                      <a:pPr algn="ctr"/>
                      <a:r>
                        <a:rPr lang="es-ES" sz="1300" dirty="0"/>
                        <a:t>68</a:t>
                      </a:r>
                    </a:p>
                  </a:txBody>
                  <a:tcPr marL="62455" marR="62455" marT="31227" marB="312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300" dirty="0"/>
                        <a:t>-2.3</a:t>
                      </a:r>
                    </a:p>
                  </a:txBody>
                  <a:tcPr marL="62455" marR="62455" marT="31227" marB="312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300" dirty="0"/>
                        <a:t>-6.7</a:t>
                      </a:r>
                    </a:p>
                  </a:txBody>
                  <a:tcPr marL="62455" marR="62455" marT="31227" marB="312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300" dirty="0"/>
                        <a:t>-4.3</a:t>
                      </a:r>
                    </a:p>
                  </a:txBody>
                  <a:tcPr marL="62455" marR="62455" marT="31227" marB="312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300" dirty="0"/>
                        <a:t>-2.6</a:t>
                      </a:r>
                    </a:p>
                  </a:txBody>
                  <a:tcPr marL="62455" marR="62455" marT="31227" marB="312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300" dirty="0"/>
                        <a:t>-10.12</a:t>
                      </a:r>
                    </a:p>
                  </a:txBody>
                  <a:tcPr marL="62455" marR="62455" marT="31227" marB="312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300" dirty="0"/>
                        <a:t>-8.88</a:t>
                      </a:r>
                    </a:p>
                  </a:txBody>
                  <a:tcPr marL="62455" marR="62455" marT="31227" marB="31227"/>
                </a:tc>
                <a:extLst>
                  <a:ext uri="{0D108BD9-81ED-4DB2-BD59-A6C34878D82A}">
                    <a16:rowId xmlns:a16="http://schemas.microsoft.com/office/drawing/2014/main" val="3079070523"/>
                  </a:ext>
                </a:extLst>
              </a:tr>
              <a:tr h="256418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…</a:t>
                      </a:r>
                    </a:p>
                  </a:txBody>
                  <a:tcPr marL="62455" marR="62455" marT="31227" marB="312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300" dirty="0"/>
                        <a:t>…</a:t>
                      </a:r>
                    </a:p>
                  </a:txBody>
                  <a:tcPr marL="62455" marR="62455" marT="31227" marB="312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300" dirty="0"/>
                        <a:t>…</a:t>
                      </a:r>
                    </a:p>
                  </a:txBody>
                  <a:tcPr marL="62455" marR="62455" marT="31227" marB="312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300" dirty="0"/>
                        <a:t>…</a:t>
                      </a:r>
                    </a:p>
                  </a:txBody>
                  <a:tcPr marL="62455" marR="62455" marT="31227" marB="312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300" dirty="0"/>
                        <a:t>…</a:t>
                      </a:r>
                    </a:p>
                  </a:txBody>
                  <a:tcPr marL="62455" marR="62455" marT="31227" marB="312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300" dirty="0"/>
                        <a:t>…</a:t>
                      </a:r>
                    </a:p>
                  </a:txBody>
                  <a:tcPr marL="62455" marR="62455" marT="31227" marB="312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300" dirty="0"/>
                        <a:t>…</a:t>
                      </a:r>
                    </a:p>
                  </a:txBody>
                  <a:tcPr marL="62455" marR="62455" marT="31227" marB="31227"/>
                </a:tc>
                <a:extLst>
                  <a:ext uri="{0D108BD9-81ED-4DB2-BD59-A6C34878D82A}">
                    <a16:rowId xmlns:a16="http://schemas.microsoft.com/office/drawing/2014/main" val="2091003954"/>
                  </a:ext>
                </a:extLst>
              </a:tr>
              <a:tr h="256418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88</a:t>
                      </a:r>
                    </a:p>
                  </a:txBody>
                  <a:tcPr marL="62455" marR="62455" marT="31227" marB="312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300" dirty="0"/>
                        <a:t>6</a:t>
                      </a:r>
                    </a:p>
                  </a:txBody>
                  <a:tcPr marL="62455" marR="62455" marT="31227" marB="312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300" dirty="0"/>
                        <a:t>-3.3</a:t>
                      </a:r>
                    </a:p>
                  </a:txBody>
                  <a:tcPr marL="62455" marR="62455" marT="31227" marB="312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300" dirty="0"/>
                        <a:t>-5.6</a:t>
                      </a:r>
                    </a:p>
                  </a:txBody>
                  <a:tcPr marL="62455" marR="62455" marT="31227" marB="312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300" dirty="0"/>
                        <a:t>-2.2</a:t>
                      </a:r>
                    </a:p>
                  </a:txBody>
                  <a:tcPr marL="62455" marR="62455" marT="31227" marB="312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300" dirty="0"/>
                        <a:t>12</a:t>
                      </a:r>
                    </a:p>
                  </a:txBody>
                  <a:tcPr marL="62455" marR="62455" marT="31227" marB="312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300" dirty="0"/>
                        <a:t>16</a:t>
                      </a:r>
                    </a:p>
                  </a:txBody>
                  <a:tcPr marL="62455" marR="62455" marT="31227" marB="31227"/>
                </a:tc>
                <a:extLst>
                  <a:ext uri="{0D108BD9-81ED-4DB2-BD59-A6C34878D82A}">
                    <a16:rowId xmlns:a16="http://schemas.microsoft.com/office/drawing/2014/main" val="3325015692"/>
                  </a:ext>
                </a:extLst>
              </a:tr>
              <a:tr h="256418">
                <a:tc>
                  <a:txBody>
                    <a:bodyPr/>
                    <a:lstStyle/>
                    <a:p>
                      <a:pPr algn="ctr"/>
                      <a:r>
                        <a:rPr lang="es-ES" sz="1300" dirty="0"/>
                        <a:t>….</a:t>
                      </a:r>
                    </a:p>
                  </a:txBody>
                  <a:tcPr marL="62455" marR="62455" marT="31227" marB="312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300" dirty="0"/>
                        <a:t>…</a:t>
                      </a:r>
                    </a:p>
                  </a:txBody>
                  <a:tcPr marL="62455" marR="62455" marT="31227" marB="312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300" dirty="0"/>
                        <a:t>…</a:t>
                      </a:r>
                    </a:p>
                  </a:txBody>
                  <a:tcPr marL="62455" marR="62455" marT="31227" marB="312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300" dirty="0"/>
                        <a:t>…</a:t>
                      </a:r>
                    </a:p>
                  </a:txBody>
                  <a:tcPr marL="62455" marR="62455" marT="31227" marB="312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300" dirty="0"/>
                        <a:t>…</a:t>
                      </a:r>
                    </a:p>
                  </a:txBody>
                  <a:tcPr marL="62455" marR="62455" marT="31227" marB="312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300" dirty="0"/>
                        <a:t>…</a:t>
                      </a:r>
                    </a:p>
                  </a:txBody>
                  <a:tcPr marL="62455" marR="62455" marT="31227" marB="312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300" dirty="0"/>
                        <a:t>…</a:t>
                      </a:r>
                    </a:p>
                  </a:txBody>
                  <a:tcPr marL="62455" marR="62455" marT="31227" marB="31227"/>
                </a:tc>
                <a:extLst>
                  <a:ext uri="{0D108BD9-81ED-4DB2-BD59-A6C34878D82A}">
                    <a16:rowId xmlns:a16="http://schemas.microsoft.com/office/drawing/2014/main" val="4029191672"/>
                  </a:ext>
                </a:extLst>
              </a:tr>
              <a:tr h="256418">
                <a:tc>
                  <a:txBody>
                    <a:bodyPr/>
                    <a:lstStyle/>
                    <a:p>
                      <a:pPr algn="ctr"/>
                      <a:r>
                        <a:rPr lang="es-ES" sz="1300" dirty="0"/>
                        <a:t>188</a:t>
                      </a:r>
                    </a:p>
                  </a:txBody>
                  <a:tcPr marL="62455" marR="62455" marT="31227" marB="312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300" dirty="0"/>
                        <a:t>-3.1</a:t>
                      </a:r>
                    </a:p>
                  </a:txBody>
                  <a:tcPr marL="62455" marR="62455" marT="31227" marB="312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300" dirty="0"/>
                        <a:t>-4.2</a:t>
                      </a:r>
                    </a:p>
                  </a:txBody>
                  <a:tcPr marL="62455" marR="62455" marT="31227" marB="312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300" dirty="0"/>
                        <a:t>-2.3</a:t>
                      </a:r>
                    </a:p>
                  </a:txBody>
                  <a:tcPr marL="62455" marR="62455" marT="31227" marB="312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300" dirty="0"/>
                        <a:t>-5.5</a:t>
                      </a:r>
                    </a:p>
                  </a:txBody>
                  <a:tcPr marL="62455" marR="62455" marT="31227" marB="312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300" dirty="0"/>
                        <a:t>-9.3</a:t>
                      </a:r>
                    </a:p>
                  </a:txBody>
                  <a:tcPr marL="62455" marR="62455" marT="31227" marB="312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300" dirty="0"/>
                        <a:t>-7.68</a:t>
                      </a:r>
                    </a:p>
                  </a:txBody>
                  <a:tcPr marL="62455" marR="62455" marT="31227" marB="31227"/>
                </a:tc>
                <a:extLst>
                  <a:ext uri="{0D108BD9-81ED-4DB2-BD59-A6C34878D82A}">
                    <a16:rowId xmlns:a16="http://schemas.microsoft.com/office/drawing/2014/main" val="2587778525"/>
                  </a:ext>
                </a:extLst>
              </a:tr>
            </a:tbl>
          </a:graphicData>
        </a:graphic>
      </p:graphicFrame>
      <p:pic>
        <p:nvPicPr>
          <p:cNvPr id="22" name="Imagen 21">
            <a:extLst>
              <a:ext uri="{FF2B5EF4-FFF2-40B4-BE49-F238E27FC236}">
                <a16:creationId xmlns:a16="http://schemas.microsoft.com/office/drawing/2014/main" id="{BD094CCB-0250-BFED-C59D-DDE27A8D6BF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06768" y="2154799"/>
            <a:ext cx="311859" cy="616550"/>
          </a:xfrm>
          <a:prstGeom prst="rect">
            <a:avLst/>
          </a:prstGeom>
        </p:spPr>
      </p:pic>
      <p:pic>
        <p:nvPicPr>
          <p:cNvPr id="23" name="Imagen 22">
            <a:extLst>
              <a:ext uri="{FF2B5EF4-FFF2-40B4-BE49-F238E27FC236}">
                <a16:creationId xmlns:a16="http://schemas.microsoft.com/office/drawing/2014/main" id="{1047576B-FA37-F5BF-E851-16EE6CC8978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98432" y="4229588"/>
            <a:ext cx="490122" cy="533495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D87AAC65-EE6B-AAB3-980A-5ED36A04218E}"/>
              </a:ext>
            </a:extLst>
          </p:cNvPr>
          <p:cNvSpPr txBox="1"/>
          <p:nvPr/>
        </p:nvSpPr>
        <p:spPr>
          <a:xfrm>
            <a:off x="4136176" y="2066703"/>
            <a:ext cx="874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s =88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EB0280A1-EDB0-2E63-328C-8B6F2BE60D00}"/>
              </a:ext>
            </a:extLst>
          </p:cNvPr>
          <p:cNvSpPr txBox="1"/>
          <p:nvPr/>
        </p:nvSpPr>
        <p:spPr>
          <a:xfrm>
            <a:off x="3431234" y="2271782"/>
            <a:ext cx="874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68</a:t>
            </a: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8B9199E3-D971-43D3-4C66-78563D2575F0}"/>
              </a:ext>
            </a:extLst>
          </p:cNvPr>
          <p:cNvSpPr/>
          <p:nvPr/>
        </p:nvSpPr>
        <p:spPr>
          <a:xfrm>
            <a:off x="10962698" y="3333656"/>
            <a:ext cx="516155" cy="51615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3" name="Audio 2">
            <a:hlinkClick r:id="" action="ppaction://media"/>
            <a:extLst>
              <a:ext uri="{FF2B5EF4-FFF2-40B4-BE49-F238E27FC236}">
                <a16:creationId xmlns:a16="http://schemas.microsoft.com/office/drawing/2014/main" id="{63F686AA-33F6-D9DF-0A4C-951FF43948ED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rcRect l="-161075" t="-161075" r="-161075" b="-161075"/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4185887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6"/>
    </mc:Choice>
    <mc:Fallback xmlns="">
      <p:transition spd="slow" advTm="45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 descr="Imagen que contiene dibujo&#10;&#10;Descripción generada automáticamente">
            <a:extLst>
              <a:ext uri="{FF2B5EF4-FFF2-40B4-BE49-F238E27FC236}">
                <a16:creationId xmlns:a16="http://schemas.microsoft.com/office/drawing/2014/main" id="{7A70170E-985D-4058-27D7-1C9BDBC50F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572" y="6438233"/>
            <a:ext cx="1647269" cy="329454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8B376C6D-CC05-1259-931A-BD3AFC726FA7}"/>
              </a:ext>
            </a:extLst>
          </p:cNvPr>
          <p:cNvSpPr txBox="1"/>
          <p:nvPr/>
        </p:nvSpPr>
        <p:spPr>
          <a:xfrm>
            <a:off x="5508434" y="6341752"/>
            <a:ext cx="6399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r"/>
            <a:r>
              <a:rPr lang="es-ES" b="1" dirty="0"/>
              <a:t>Data </a:t>
            </a:r>
            <a:r>
              <a:rPr lang="es-ES" b="1" dirty="0" err="1"/>
              <a:t>Science</a:t>
            </a:r>
            <a:r>
              <a:rPr lang="es-ES" b="1" dirty="0"/>
              <a:t> Online, </a:t>
            </a:r>
            <a:r>
              <a:rPr lang="es-ES" b="1" dirty="0" err="1"/>
              <a:t>Reinforcement</a:t>
            </a:r>
            <a:r>
              <a:rPr lang="es-ES" b="1" dirty="0"/>
              <a:t> </a:t>
            </a:r>
            <a:r>
              <a:rPr lang="es-ES" b="1" dirty="0" err="1"/>
              <a:t>Learning</a:t>
            </a:r>
            <a:endParaRPr lang="es-ES" b="1" dirty="0"/>
          </a:p>
        </p:txBody>
      </p: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6625E862-C106-1C02-92C4-6DD44DE4FBD6}"/>
              </a:ext>
            </a:extLst>
          </p:cNvPr>
          <p:cNvCxnSpPr/>
          <p:nvPr/>
        </p:nvCxnSpPr>
        <p:spPr>
          <a:xfrm>
            <a:off x="117662" y="6253655"/>
            <a:ext cx="12192000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413E064A-FDD5-F4E9-B8C0-53A08E1CC6D7}"/>
              </a:ext>
            </a:extLst>
          </p:cNvPr>
          <p:cNvSpPr txBox="1"/>
          <p:nvPr/>
        </p:nvSpPr>
        <p:spPr>
          <a:xfrm>
            <a:off x="819806" y="188845"/>
            <a:ext cx="113721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b="1" dirty="0"/>
              <a:t>Q-</a:t>
            </a:r>
            <a:r>
              <a:rPr lang="es-ES" sz="4800" b="1" dirty="0" err="1"/>
              <a:t>Learning</a:t>
            </a:r>
            <a:r>
              <a:rPr lang="es-ES" sz="4800" b="1" dirty="0"/>
              <a:t> a “mano”</a:t>
            </a:r>
            <a:endParaRPr lang="es-ES" sz="4000" b="1" dirty="0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B68053F7-352F-5A91-568A-887D77A39AF7}"/>
              </a:ext>
            </a:extLst>
          </p:cNvPr>
          <p:cNvSpPr txBox="1"/>
          <p:nvPr/>
        </p:nvSpPr>
        <p:spPr>
          <a:xfrm>
            <a:off x="5679864" y="1606776"/>
            <a:ext cx="617410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374151"/>
                </a:solidFill>
                <a:latin typeface="Söhne"/>
              </a:rPr>
              <a:t> Actualizamos Q(88,Dejar) (ojo)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s-E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s-ES" dirty="0">
              <a:solidFill>
                <a:srgbClr val="374151"/>
              </a:solidFill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374151"/>
                </a:solidFill>
                <a:effectLst/>
                <a:latin typeface="Söhne"/>
              </a:rPr>
              <a:t>  </a:t>
            </a:r>
            <a:r>
              <a:rPr lang="es-ES" b="0" i="0" dirty="0" err="1">
                <a:solidFill>
                  <a:srgbClr val="374151"/>
                </a:solidFill>
                <a:effectLst/>
                <a:latin typeface="Söhne"/>
              </a:rPr>
              <a:t>max</a:t>
            </a:r>
            <a:r>
              <a:rPr lang="es-ES" b="0" i="0" dirty="0">
                <a:solidFill>
                  <a:srgbClr val="374151"/>
                </a:solidFill>
                <a:effectLst/>
                <a:latin typeface="Söhne"/>
              </a:rPr>
              <a:t>(Q(88,a’), porque no hemos cambiado de estado con la acci</a:t>
            </a:r>
            <a:r>
              <a:rPr lang="es-ES" dirty="0">
                <a:solidFill>
                  <a:srgbClr val="374151"/>
                </a:solidFill>
                <a:latin typeface="Söhne"/>
              </a:rPr>
              <a:t>ón Dejar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s-E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es-E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374151"/>
                </a:solidFill>
                <a:effectLst/>
                <a:latin typeface="Söhne"/>
              </a:rPr>
              <a:t> Actualizamos la tabla (vay</a:t>
            </a:r>
            <a:r>
              <a:rPr lang="es-ES" dirty="0">
                <a:solidFill>
                  <a:srgbClr val="374151"/>
                </a:solidFill>
                <a:latin typeface="Söhne"/>
              </a:rPr>
              <a:t>a cambio)</a:t>
            </a:r>
            <a:endParaRPr lang="es-ES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graphicFrame>
        <p:nvGraphicFramePr>
          <p:cNvPr id="20" name="Tabla 6">
            <a:extLst>
              <a:ext uri="{FF2B5EF4-FFF2-40B4-BE49-F238E27FC236}">
                <a16:creationId xmlns:a16="http://schemas.microsoft.com/office/drawing/2014/main" id="{1586D3B6-AF58-CE36-9193-BA456C247101}"/>
              </a:ext>
            </a:extLst>
          </p:cNvPr>
          <p:cNvGraphicFramePr>
            <a:graphicFrameLocks noGrp="1"/>
          </p:cNvGraphicFramePr>
          <p:nvPr/>
        </p:nvGraphicFramePr>
        <p:xfrm>
          <a:off x="6213662" y="4057786"/>
          <a:ext cx="5551539" cy="13485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3077">
                  <a:extLst>
                    <a:ext uri="{9D8B030D-6E8A-4147-A177-3AD203B41FA5}">
                      <a16:colId xmlns:a16="http://schemas.microsoft.com/office/drawing/2014/main" val="1056556068"/>
                    </a:ext>
                  </a:extLst>
                </a:gridCol>
                <a:gridCol w="793077">
                  <a:extLst>
                    <a:ext uri="{9D8B030D-6E8A-4147-A177-3AD203B41FA5}">
                      <a16:colId xmlns:a16="http://schemas.microsoft.com/office/drawing/2014/main" val="2864172620"/>
                    </a:ext>
                  </a:extLst>
                </a:gridCol>
                <a:gridCol w="793077">
                  <a:extLst>
                    <a:ext uri="{9D8B030D-6E8A-4147-A177-3AD203B41FA5}">
                      <a16:colId xmlns:a16="http://schemas.microsoft.com/office/drawing/2014/main" val="978797534"/>
                    </a:ext>
                  </a:extLst>
                </a:gridCol>
                <a:gridCol w="793077">
                  <a:extLst>
                    <a:ext uri="{9D8B030D-6E8A-4147-A177-3AD203B41FA5}">
                      <a16:colId xmlns:a16="http://schemas.microsoft.com/office/drawing/2014/main" val="3190452025"/>
                    </a:ext>
                  </a:extLst>
                </a:gridCol>
                <a:gridCol w="793077">
                  <a:extLst>
                    <a:ext uri="{9D8B030D-6E8A-4147-A177-3AD203B41FA5}">
                      <a16:colId xmlns:a16="http://schemas.microsoft.com/office/drawing/2014/main" val="1590993324"/>
                    </a:ext>
                  </a:extLst>
                </a:gridCol>
                <a:gridCol w="793077">
                  <a:extLst>
                    <a:ext uri="{9D8B030D-6E8A-4147-A177-3AD203B41FA5}">
                      <a16:colId xmlns:a16="http://schemas.microsoft.com/office/drawing/2014/main" val="1236786016"/>
                    </a:ext>
                  </a:extLst>
                </a:gridCol>
                <a:gridCol w="793077">
                  <a:extLst>
                    <a:ext uri="{9D8B030D-6E8A-4147-A177-3AD203B41FA5}">
                      <a16:colId xmlns:a16="http://schemas.microsoft.com/office/drawing/2014/main" val="17996494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ES" sz="1300"/>
                        <a:t>Estado</a:t>
                      </a:r>
                      <a:endParaRPr lang="es-ES" sz="1300" dirty="0"/>
                    </a:p>
                  </a:txBody>
                  <a:tcPr marL="62455" marR="62455" marT="31227" marB="312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300"/>
                        <a:t>Sur</a:t>
                      </a:r>
                      <a:endParaRPr lang="es-ES" sz="1300" dirty="0"/>
                    </a:p>
                  </a:txBody>
                  <a:tcPr marL="62455" marR="62455" marT="31227" marB="312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300"/>
                        <a:t>Norte</a:t>
                      </a:r>
                      <a:endParaRPr lang="es-ES" sz="1300" dirty="0"/>
                    </a:p>
                  </a:txBody>
                  <a:tcPr marL="62455" marR="62455" marT="31227" marB="312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300" dirty="0"/>
                        <a:t>Este</a:t>
                      </a:r>
                    </a:p>
                  </a:txBody>
                  <a:tcPr marL="62455" marR="62455" marT="31227" marB="312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300" dirty="0"/>
                        <a:t>Oeste</a:t>
                      </a:r>
                    </a:p>
                  </a:txBody>
                  <a:tcPr marL="62455" marR="62455" marT="31227" marB="312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300"/>
                        <a:t>Recoger</a:t>
                      </a:r>
                      <a:endParaRPr lang="es-ES" sz="1300" dirty="0"/>
                    </a:p>
                  </a:txBody>
                  <a:tcPr marL="62455" marR="62455" marT="31227" marB="312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300"/>
                        <a:t>Dejar</a:t>
                      </a:r>
                      <a:endParaRPr lang="es-ES" sz="1300" dirty="0"/>
                    </a:p>
                  </a:txBody>
                  <a:tcPr marL="62455" marR="62455" marT="31227" marB="31227"/>
                </a:tc>
                <a:extLst>
                  <a:ext uri="{0D108BD9-81ED-4DB2-BD59-A6C34878D82A}">
                    <a16:rowId xmlns:a16="http://schemas.microsoft.com/office/drawing/2014/main" val="524747864"/>
                  </a:ext>
                </a:extLst>
              </a:tr>
              <a:tr h="256418">
                <a:tc>
                  <a:txBody>
                    <a:bodyPr/>
                    <a:lstStyle/>
                    <a:p>
                      <a:pPr algn="ctr"/>
                      <a:r>
                        <a:rPr lang="es-ES" sz="1300"/>
                        <a:t>…</a:t>
                      </a:r>
                      <a:endParaRPr lang="es-ES" sz="1300" dirty="0"/>
                    </a:p>
                  </a:txBody>
                  <a:tcPr marL="62455" marR="62455" marT="31227" marB="312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300" dirty="0"/>
                        <a:t>…</a:t>
                      </a:r>
                    </a:p>
                  </a:txBody>
                  <a:tcPr marL="62455" marR="62455" marT="31227" marB="312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300" dirty="0"/>
                        <a:t>…</a:t>
                      </a:r>
                    </a:p>
                  </a:txBody>
                  <a:tcPr marL="62455" marR="62455" marT="31227" marB="312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300" dirty="0"/>
                        <a:t>…</a:t>
                      </a:r>
                    </a:p>
                  </a:txBody>
                  <a:tcPr marL="62455" marR="62455" marT="31227" marB="312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300" dirty="0"/>
                        <a:t>…</a:t>
                      </a:r>
                    </a:p>
                  </a:txBody>
                  <a:tcPr marL="62455" marR="62455" marT="31227" marB="312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300" dirty="0"/>
                        <a:t>…</a:t>
                      </a:r>
                    </a:p>
                  </a:txBody>
                  <a:tcPr marL="62455" marR="62455" marT="31227" marB="312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300" dirty="0"/>
                        <a:t>…</a:t>
                      </a:r>
                    </a:p>
                  </a:txBody>
                  <a:tcPr marL="62455" marR="62455" marT="31227" marB="31227"/>
                </a:tc>
                <a:extLst>
                  <a:ext uri="{0D108BD9-81ED-4DB2-BD59-A6C34878D82A}">
                    <a16:rowId xmlns:a16="http://schemas.microsoft.com/office/drawing/2014/main" val="3079070523"/>
                  </a:ext>
                </a:extLst>
              </a:tr>
              <a:tr h="256418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88</a:t>
                      </a:r>
                    </a:p>
                  </a:txBody>
                  <a:tcPr marL="62455" marR="62455" marT="31227" marB="312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300" dirty="0"/>
                        <a:t>6</a:t>
                      </a:r>
                    </a:p>
                  </a:txBody>
                  <a:tcPr marL="62455" marR="62455" marT="31227" marB="312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300" dirty="0"/>
                        <a:t>-3.3</a:t>
                      </a:r>
                    </a:p>
                  </a:txBody>
                  <a:tcPr marL="62455" marR="62455" marT="31227" marB="312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300" dirty="0"/>
                        <a:t>-5.6</a:t>
                      </a:r>
                    </a:p>
                  </a:txBody>
                  <a:tcPr marL="62455" marR="62455" marT="31227" marB="312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300" dirty="0"/>
                        <a:t>-2.2</a:t>
                      </a:r>
                    </a:p>
                  </a:txBody>
                  <a:tcPr marL="62455" marR="62455" marT="31227" marB="312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300" dirty="0"/>
                        <a:t>12</a:t>
                      </a:r>
                    </a:p>
                  </a:txBody>
                  <a:tcPr marL="62455" marR="62455" marT="31227" marB="312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300" dirty="0"/>
                        <a:t>6.856</a:t>
                      </a:r>
                    </a:p>
                  </a:txBody>
                  <a:tcPr marL="62455" marR="62455" marT="31227" marB="31227"/>
                </a:tc>
                <a:extLst>
                  <a:ext uri="{0D108BD9-81ED-4DB2-BD59-A6C34878D82A}">
                    <a16:rowId xmlns:a16="http://schemas.microsoft.com/office/drawing/2014/main" val="3325015692"/>
                  </a:ext>
                </a:extLst>
              </a:tr>
              <a:tr h="256418">
                <a:tc>
                  <a:txBody>
                    <a:bodyPr/>
                    <a:lstStyle/>
                    <a:p>
                      <a:pPr algn="ctr"/>
                      <a:r>
                        <a:rPr lang="es-ES" sz="1300" dirty="0"/>
                        <a:t>…</a:t>
                      </a:r>
                    </a:p>
                  </a:txBody>
                  <a:tcPr marL="62455" marR="62455" marT="31227" marB="312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300" dirty="0"/>
                        <a:t>…</a:t>
                      </a:r>
                    </a:p>
                  </a:txBody>
                  <a:tcPr marL="62455" marR="62455" marT="31227" marB="312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300" dirty="0"/>
                        <a:t>…</a:t>
                      </a:r>
                    </a:p>
                  </a:txBody>
                  <a:tcPr marL="62455" marR="62455" marT="31227" marB="312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300" dirty="0"/>
                        <a:t>…</a:t>
                      </a:r>
                    </a:p>
                  </a:txBody>
                  <a:tcPr marL="62455" marR="62455" marT="31227" marB="312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300" dirty="0"/>
                        <a:t>…</a:t>
                      </a:r>
                    </a:p>
                  </a:txBody>
                  <a:tcPr marL="62455" marR="62455" marT="31227" marB="312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300" dirty="0"/>
                        <a:t>…</a:t>
                      </a:r>
                    </a:p>
                  </a:txBody>
                  <a:tcPr marL="62455" marR="62455" marT="31227" marB="312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300" dirty="0"/>
                        <a:t>…</a:t>
                      </a:r>
                    </a:p>
                  </a:txBody>
                  <a:tcPr marL="62455" marR="62455" marT="31227" marB="31227"/>
                </a:tc>
                <a:extLst>
                  <a:ext uri="{0D108BD9-81ED-4DB2-BD59-A6C34878D82A}">
                    <a16:rowId xmlns:a16="http://schemas.microsoft.com/office/drawing/2014/main" val="2587778525"/>
                  </a:ext>
                </a:extLst>
              </a:tr>
              <a:tr h="256418">
                <a:tc>
                  <a:txBody>
                    <a:bodyPr/>
                    <a:lstStyle/>
                    <a:p>
                      <a:pPr algn="ctr"/>
                      <a:endParaRPr lang="es-ES" sz="1300" dirty="0"/>
                    </a:p>
                  </a:txBody>
                  <a:tcPr marL="62455" marR="62455" marT="31227" marB="31227"/>
                </a:tc>
                <a:tc>
                  <a:txBody>
                    <a:bodyPr/>
                    <a:lstStyle/>
                    <a:p>
                      <a:pPr algn="ctr"/>
                      <a:endParaRPr lang="es-ES" sz="1300" dirty="0"/>
                    </a:p>
                  </a:txBody>
                  <a:tcPr marL="62455" marR="62455" marT="31227" marB="31227"/>
                </a:tc>
                <a:tc>
                  <a:txBody>
                    <a:bodyPr/>
                    <a:lstStyle/>
                    <a:p>
                      <a:pPr algn="ctr"/>
                      <a:endParaRPr lang="es-ES" sz="1300" dirty="0"/>
                    </a:p>
                  </a:txBody>
                  <a:tcPr marL="62455" marR="62455" marT="31227" marB="31227"/>
                </a:tc>
                <a:tc>
                  <a:txBody>
                    <a:bodyPr/>
                    <a:lstStyle/>
                    <a:p>
                      <a:pPr algn="ctr"/>
                      <a:endParaRPr lang="es-ES" sz="1300" dirty="0"/>
                    </a:p>
                  </a:txBody>
                  <a:tcPr marL="62455" marR="62455" marT="31227" marB="31227"/>
                </a:tc>
                <a:tc>
                  <a:txBody>
                    <a:bodyPr/>
                    <a:lstStyle/>
                    <a:p>
                      <a:pPr algn="ctr"/>
                      <a:endParaRPr lang="es-ES" sz="1300" dirty="0"/>
                    </a:p>
                  </a:txBody>
                  <a:tcPr marL="62455" marR="62455" marT="31227" marB="31227"/>
                </a:tc>
                <a:tc>
                  <a:txBody>
                    <a:bodyPr/>
                    <a:lstStyle/>
                    <a:p>
                      <a:pPr algn="ctr"/>
                      <a:endParaRPr lang="es-ES" sz="1300" dirty="0"/>
                    </a:p>
                  </a:txBody>
                  <a:tcPr marL="62455" marR="62455" marT="31227" marB="31227"/>
                </a:tc>
                <a:tc>
                  <a:txBody>
                    <a:bodyPr/>
                    <a:lstStyle/>
                    <a:p>
                      <a:pPr algn="ctr"/>
                      <a:endParaRPr lang="es-ES" sz="1300" dirty="0"/>
                    </a:p>
                  </a:txBody>
                  <a:tcPr marL="62455" marR="62455" marT="31227" marB="31227"/>
                </a:tc>
                <a:extLst>
                  <a:ext uri="{0D108BD9-81ED-4DB2-BD59-A6C34878D82A}">
                    <a16:rowId xmlns:a16="http://schemas.microsoft.com/office/drawing/2014/main" val="438802912"/>
                  </a:ext>
                </a:extLst>
              </a:tr>
            </a:tbl>
          </a:graphicData>
        </a:graphic>
      </p:graphicFrame>
      <p:sp>
        <p:nvSpPr>
          <p:cNvPr id="6" name="CuadroTexto 5">
            <a:extLst>
              <a:ext uri="{FF2B5EF4-FFF2-40B4-BE49-F238E27FC236}">
                <a16:creationId xmlns:a16="http://schemas.microsoft.com/office/drawing/2014/main" id="{5D8FF14A-0CA7-6E58-59A8-3F4B18265EA1}"/>
              </a:ext>
            </a:extLst>
          </p:cNvPr>
          <p:cNvSpPr txBox="1"/>
          <p:nvPr/>
        </p:nvSpPr>
        <p:spPr>
          <a:xfrm>
            <a:off x="5110545" y="2068441"/>
            <a:ext cx="73127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dirty="0"/>
              <a:t>Q(88, </a:t>
            </a:r>
            <a:r>
              <a:rPr lang="pt-BR" dirty="0" err="1"/>
              <a:t>Dejar</a:t>
            </a:r>
            <a:r>
              <a:rPr lang="pt-BR" dirty="0"/>
              <a:t>) = (1 – 0.9) * 16 + 0.9 * (-10 + 0.99 * </a:t>
            </a:r>
            <a:r>
              <a:rPr lang="pt-BR" dirty="0" err="1"/>
              <a:t>max</a:t>
            </a:r>
            <a:r>
              <a:rPr lang="pt-BR" dirty="0"/>
              <a:t>(Q(88, a')))</a:t>
            </a:r>
            <a:endParaRPr lang="es-ES" dirty="0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7B725608-39D1-FEE4-0C5A-69AF062CF494}"/>
              </a:ext>
            </a:extLst>
          </p:cNvPr>
          <p:cNvSpPr txBox="1"/>
          <p:nvPr/>
        </p:nvSpPr>
        <p:spPr>
          <a:xfrm>
            <a:off x="4902516" y="3149009"/>
            <a:ext cx="73127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dirty="0"/>
              <a:t>Q(88 , </a:t>
            </a:r>
            <a:r>
              <a:rPr lang="pt-BR" dirty="0" err="1"/>
              <a:t>Dejar</a:t>
            </a:r>
            <a:r>
              <a:rPr lang="pt-BR" dirty="0"/>
              <a:t>) = 1.6 + 0.9 * (-10 + 0.99 * 16) = 6.856</a:t>
            </a:r>
            <a:endParaRPr lang="es-ES" dirty="0"/>
          </a:p>
        </p:txBody>
      </p:sp>
      <p:pic>
        <p:nvPicPr>
          <p:cNvPr id="16" name="Imagen 15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0C2E9616-5E0C-8CDD-CD2D-1CB9BA8FB0E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806" y="1446537"/>
            <a:ext cx="4433518" cy="4380422"/>
          </a:xfrm>
          <a:prstGeom prst="rect">
            <a:avLst/>
          </a:prstGeom>
        </p:spPr>
      </p:pic>
      <p:pic>
        <p:nvPicPr>
          <p:cNvPr id="22" name="Imagen 21">
            <a:extLst>
              <a:ext uri="{FF2B5EF4-FFF2-40B4-BE49-F238E27FC236}">
                <a16:creationId xmlns:a16="http://schemas.microsoft.com/office/drawing/2014/main" id="{06B7FEC7-9584-9AE0-FBC7-04749E76274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73772" y="3539023"/>
            <a:ext cx="490122" cy="533495"/>
          </a:xfrm>
          <a:prstGeom prst="rect">
            <a:avLst/>
          </a:prstGeom>
        </p:spPr>
      </p:pic>
      <p:pic>
        <p:nvPicPr>
          <p:cNvPr id="23" name="Imagen 22">
            <a:extLst>
              <a:ext uri="{FF2B5EF4-FFF2-40B4-BE49-F238E27FC236}">
                <a16:creationId xmlns:a16="http://schemas.microsoft.com/office/drawing/2014/main" id="{024218FC-7B7C-23E8-60DC-5C5637E89DB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31204" y="4245990"/>
            <a:ext cx="490122" cy="533495"/>
          </a:xfrm>
          <a:prstGeom prst="rect">
            <a:avLst/>
          </a:prstGeom>
        </p:spPr>
      </p:pic>
      <p:pic>
        <p:nvPicPr>
          <p:cNvPr id="24" name="Imagen 23">
            <a:extLst>
              <a:ext uri="{FF2B5EF4-FFF2-40B4-BE49-F238E27FC236}">
                <a16:creationId xmlns:a16="http://schemas.microsoft.com/office/drawing/2014/main" id="{C25CFFC0-76AC-3875-5139-5AFD63EA0AA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66807" y="4241756"/>
            <a:ext cx="490122" cy="533495"/>
          </a:xfrm>
          <a:prstGeom prst="rect">
            <a:avLst/>
          </a:prstGeom>
        </p:spPr>
      </p:pic>
      <p:pic>
        <p:nvPicPr>
          <p:cNvPr id="25" name="Imagen 24">
            <a:extLst>
              <a:ext uri="{FF2B5EF4-FFF2-40B4-BE49-F238E27FC236}">
                <a16:creationId xmlns:a16="http://schemas.microsoft.com/office/drawing/2014/main" id="{7BC28E74-C903-26E9-86F3-51E8BDC5D82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90704" y="4894900"/>
            <a:ext cx="490122" cy="533495"/>
          </a:xfrm>
          <a:prstGeom prst="rect">
            <a:avLst/>
          </a:prstGeom>
        </p:spPr>
      </p:pic>
      <p:sp>
        <p:nvSpPr>
          <p:cNvPr id="26" name="CuadroTexto 25">
            <a:extLst>
              <a:ext uri="{FF2B5EF4-FFF2-40B4-BE49-F238E27FC236}">
                <a16:creationId xmlns:a16="http://schemas.microsoft.com/office/drawing/2014/main" id="{3E464498-9718-03F5-81B0-93FA3E0DDA05}"/>
              </a:ext>
            </a:extLst>
          </p:cNvPr>
          <p:cNvSpPr txBox="1"/>
          <p:nvPr/>
        </p:nvSpPr>
        <p:spPr>
          <a:xfrm>
            <a:off x="4125369" y="2940070"/>
            <a:ext cx="874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188</a:t>
            </a:r>
          </a:p>
        </p:txBody>
      </p:sp>
      <p:pic>
        <p:nvPicPr>
          <p:cNvPr id="27" name="Imagen 26">
            <a:extLst>
              <a:ext uri="{FF2B5EF4-FFF2-40B4-BE49-F238E27FC236}">
                <a16:creationId xmlns:a16="http://schemas.microsoft.com/office/drawing/2014/main" id="{7D138383-5A13-7738-9F5F-1D6D56A2915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06768" y="2154799"/>
            <a:ext cx="311859" cy="616550"/>
          </a:xfrm>
          <a:prstGeom prst="rect">
            <a:avLst/>
          </a:prstGeom>
        </p:spPr>
      </p:pic>
      <p:pic>
        <p:nvPicPr>
          <p:cNvPr id="28" name="Imagen 27">
            <a:extLst>
              <a:ext uri="{FF2B5EF4-FFF2-40B4-BE49-F238E27FC236}">
                <a16:creationId xmlns:a16="http://schemas.microsoft.com/office/drawing/2014/main" id="{FB9B107C-3DAD-D12F-2708-541EA22A41A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98432" y="4229588"/>
            <a:ext cx="490122" cy="533495"/>
          </a:xfrm>
          <a:prstGeom prst="rect">
            <a:avLst/>
          </a:prstGeom>
        </p:spPr>
      </p:pic>
      <p:sp>
        <p:nvSpPr>
          <p:cNvPr id="29" name="CuadroTexto 28">
            <a:extLst>
              <a:ext uri="{FF2B5EF4-FFF2-40B4-BE49-F238E27FC236}">
                <a16:creationId xmlns:a16="http://schemas.microsoft.com/office/drawing/2014/main" id="{BA4BF7D5-4293-0B99-4CBC-FA68BF66D6DC}"/>
              </a:ext>
            </a:extLst>
          </p:cNvPr>
          <p:cNvSpPr txBox="1"/>
          <p:nvPr/>
        </p:nvSpPr>
        <p:spPr>
          <a:xfrm>
            <a:off x="4136176" y="2066703"/>
            <a:ext cx="874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s =88</a:t>
            </a: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81FFFC07-1712-75D8-2B50-6A9E7EDB6B0A}"/>
              </a:ext>
            </a:extLst>
          </p:cNvPr>
          <p:cNvSpPr txBox="1"/>
          <p:nvPr/>
        </p:nvSpPr>
        <p:spPr>
          <a:xfrm>
            <a:off x="3431234" y="2271782"/>
            <a:ext cx="874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68</a:t>
            </a:r>
          </a:p>
        </p:txBody>
      </p:sp>
      <p:sp>
        <p:nvSpPr>
          <p:cNvPr id="31" name="Elipse 30">
            <a:extLst>
              <a:ext uri="{FF2B5EF4-FFF2-40B4-BE49-F238E27FC236}">
                <a16:creationId xmlns:a16="http://schemas.microsoft.com/office/drawing/2014/main" id="{3A8C4D82-5E1E-C139-112C-5C988B5E4AF0}"/>
              </a:ext>
            </a:extLst>
          </p:cNvPr>
          <p:cNvSpPr/>
          <p:nvPr/>
        </p:nvSpPr>
        <p:spPr>
          <a:xfrm>
            <a:off x="10941978" y="4537004"/>
            <a:ext cx="966243" cy="35789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2" name="Forma libre: forma 31">
            <a:extLst>
              <a:ext uri="{FF2B5EF4-FFF2-40B4-BE49-F238E27FC236}">
                <a16:creationId xmlns:a16="http://schemas.microsoft.com/office/drawing/2014/main" id="{2EE0E2DB-BF26-6D53-EA07-A9C4FA1732E9}"/>
              </a:ext>
            </a:extLst>
          </p:cNvPr>
          <p:cNvSpPr/>
          <p:nvPr/>
        </p:nvSpPr>
        <p:spPr>
          <a:xfrm>
            <a:off x="8989888" y="4869951"/>
            <a:ext cx="2301411" cy="1027415"/>
          </a:xfrm>
          <a:custGeom>
            <a:avLst/>
            <a:gdLst>
              <a:gd name="connsiteX0" fmla="*/ 2301411 w 2301411"/>
              <a:gd name="connsiteY0" fmla="*/ 0 h 1027415"/>
              <a:gd name="connsiteX1" fmla="*/ 1428108 w 2301411"/>
              <a:gd name="connsiteY1" fmla="*/ 760287 h 1027415"/>
              <a:gd name="connsiteX2" fmla="*/ 0 w 2301411"/>
              <a:gd name="connsiteY2" fmla="*/ 1027415 h 1027415"/>
              <a:gd name="connsiteX3" fmla="*/ 0 w 2301411"/>
              <a:gd name="connsiteY3" fmla="*/ 1027415 h 1027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01411" h="1027415">
                <a:moveTo>
                  <a:pt x="2301411" y="0"/>
                </a:moveTo>
                <a:cubicBezTo>
                  <a:pt x="2056543" y="294525"/>
                  <a:pt x="1811676" y="589051"/>
                  <a:pt x="1428108" y="760287"/>
                </a:cubicBezTo>
                <a:cubicBezTo>
                  <a:pt x="1044540" y="931523"/>
                  <a:pt x="0" y="1027415"/>
                  <a:pt x="0" y="1027415"/>
                </a:cubicBezTo>
                <a:lnTo>
                  <a:pt x="0" y="1027415"/>
                </a:lnTo>
              </a:path>
            </a:pathLst>
          </a:custGeom>
          <a:ln w="19050"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170CA50D-F8A1-B7B1-9198-12B52C4B21F3}"/>
              </a:ext>
            </a:extLst>
          </p:cNvPr>
          <p:cNvSpPr txBox="1"/>
          <p:nvPr/>
        </p:nvSpPr>
        <p:spPr>
          <a:xfrm>
            <a:off x="7409623" y="5691186"/>
            <a:ext cx="3398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De 16 a 6.856</a:t>
            </a: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D3CE3CA7-EF08-5B32-1090-AB8D2B4D8ACE}"/>
              </a:ext>
            </a:extLst>
          </p:cNvPr>
          <p:cNvSpPr txBox="1"/>
          <p:nvPr/>
        </p:nvSpPr>
        <p:spPr>
          <a:xfrm>
            <a:off x="9161680" y="5141423"/>
            <a:ext cx="31896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Voz: Así es como rápidamente aprenderá que en este estado no debe dejar al pasajero desde el estado 88)</a:t>
            </a:r>
          </a:p>
        </p:txBody>
      </p:sp>
      <p:pic>
        <p:nvPicPr>
          <p:cNvPr id="2" name="Audio 1">
            <a:hlinkClick r:id="" action="ppaction://media"/>
            <a:extLst>
              <a:ext uri="{FF2B5EF4-FFF2-40B4-BE49-F238E27FC236}">
                <a16:creationId xmlns:a16="http://schemas.microsoft.com/office/drawing/2014/main" id="{D11DF29E-CE1A-DEE4-AD24-F1DB7C5811B6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rcRect l="-161075" t="-161075" r="-161075" b="-161075"/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526258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8"/>
    </mc:Choice>
    <mc:Fallback xmlns="">
      <p:transition spd="slow" advTm="26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 descr="Imagen que contiene dibujo&#10;&#10;Descripción generada automáticamente">
            <a:extLst>
              <a:ext uri="{FF2B5EF4-FFF2-40B4-BE49-F238E27FC236}">
                <a16:creationId xmlns:a16="http://schemas.microsoft.com/office/drawing/2014/main" id="{7A70170E-985D-4058-27D7-1C9BDBC50F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572" y="6438233"/>
            <a:ext cx="1647269" cy="329454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69AD738F-5E2A-F7A0-3C45-59DBA6978173}"/>
              </a:ext>
            </a:extLst>
          </p:cNvPr>
          <p:cNvSpPr txBox="1"/>
          <p:nvPr/>
        </p:nvSpPr>
        <p:spPr>
          <a:xfrm>
            <a:off x="819806" y="188845"/>
            <a:ext cx="113721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b="1" dirty="0"/>
              <a:t>Volviendo a nuestro </a:t>
            </a:r>
            <a:r>
              <a:rPr lang="es-ES" sz="4800" b="1" dirty="0" err="1"/>
              <a:t>SmartCab</a:t>
            </a:r>
            <a:r>
              <a:rPr lang="es-ES" sz="4800" b="1" dirty="0"/>
              <a:t>…</a:t>
            </a:r>
            <a:endParaRPr lang="es-ES" sz="4000" b="1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8B376C6D-CC05-1259-931A-BD3AFC726FA7}"/>
              </a:ext>
            </a:extLst>
          </p:cNvPr>
          <p:cNvSpPr txBox="1"/>
          <p:nvPr/>
        </p:nvSpPr>
        <p:spPr>
          <a:xfrm>
            <a:off x="5508434" y="6341752"/>
            <a:ext cx="6399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r"/>
            <a:r>
              <a:rPr lang="es-ES" b="1" dirty="0"/>
              <a:t>Data </a:t>
            </a:r>
            <a:r>
              <a:rPr lang="es-ES" b="1" dirty="0" err="1"/>
              <a:t>Science</a:t>
            </a:r>
            <a:r>
              <a:rPr lang="es-ES" b="1" dirty="0"/>
              <a:t> Online, </a:t>
            </a:r>
            <a:r>
              <a:rPr lang="es-ES" b="1" dirty="0" err="1"/>
              <a:t>Reinforcement</a:t>
            </a:r>
            <a:r>
              <a:rPr lang="es-ES" b="1" dirty="0"/>
              <a:t> </a:t>
            </a:r>
            <a:r>
              <a:rPr lang="es-ES" b="1" dirty="0" err="1"/>
              <a:t>Learning</a:t>
            </a:r>
            <a:endParaRPr lang="es-ES" b="1" dirty="0"/>
          </a:p>
        </p:txBody>
      </p: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6625E862-C106-1C02-92C4-6DD44DE4FBD6}"/>
              </a:ext>
            </a:extLst>
          </p:cNvPr>
          <p:cNvCxnSpPr/>
          <p:nvPr/>
        </p:nvCxnSpPr>
        <p:spPr>
          <a:xfrm>
            <a:off x="0" y="6253655"/>
            <a:ext cx="12192000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n 2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C3141F84-C4F6-C69C-DF72-E6CBB654DD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445" y="1238789"/>
            <a:ext cx="4433518" cy="4380422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490A565C-C50B-B0D1-C230-C2CF3E118D96}"/>
              </a:ext>
            </a:extLst>
          </p:cNvPr>
          <p:cNvSpPr txBox="1"/>
          <p:nvPr/>
        </p:nvSpPr>
        <p:spPr>
          <a:xfrm>
            <a:off x="6096000" y="1810256"/>
            <a:ext cx="518465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Fue capaz de resolver el escenario de la figura…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r>
              <a:rPr lang="es-ES" dirty="0"/>
              <a:t>… en unos discretos cientos de movimientos</a:t>
            </a:r>
          </a:p>
          <a:p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Lo “aprendido” solo le sirve para ese escenario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¿Existe alguna manera de que aprenda realmente?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49992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631"/>
    </mc:Choice>
    <mc:Fallback xmlns="">
      <p:transition spd="slow" advTm="88631"/>
    </mc:Fallback>
  </mc:AlternateContent>
  <p:extLst>
    <p:ext uri="{3A86A75C-4F4B-4683-9AE1-C65F6400EC91}">
      <p14:laserTraceLst xmlns:p14="http://schemas.microsoft.com/office/powerpoint/2010/main">
        <p14:tracePtLst>
          <p14:tracePt t="9147" x="5478463" y="3911600"/>
          <p14:tracePt t="9157" x="8455025" y="3198813"/>
          <p14:tracePt t="9171" x="10418763" y="2708275"/>
          <p14:tracePt t="9189" x="11320463" y="2517775"/>
          <p14:tracePt t="9191" x="11749088" y="2406650"/>
          <p14:tracePt t="9205" x="11780838" y="2376488"/>
          <p14:tracePt t="9222" x="11796713" y="2328863"/>
          <p14:tracePt t="9224" x="11812588" y="2265363"/>
          <p14:tracePt t="9239" x="11828463" y="2154238"/>
          <p14:tracePt t="9255" x="11890375" y="1979613"/>
          <p14:tracePt t="9272" x="11969750" y="1836738"/>
          <p14:tracePt t="9289" x="12080875" y="1631950"/>
          <p14:tracePt t="9291" x="12096750" y="1584325"/>
          <p14:tracePt t="9305" x="12096750" y="1568450"/>
          <p14:tracePt t="9327" x="12096750" y="1552575"/>
          <p14:tracePt t="9339" x="12112625" y="1520825"/>
          <p14:tracePt t="9355" x="12160250" y="1393825"/>
          <p14:tracePt t="71246" x="5810250" y="998538"/>
          <p14:tracePt t="71257" x="5446713" y="1536700"/>
          <p14:tracePt t="71268" x="5256213" y="1773238"/>
          <p14:tracePt t="71282" x="5003800" y="2106613"/>
          <p14:tracePt t="71299" x="4765675" y="2392363"/>
          <p14:tracePt t="71315" x="4195763" y="2819400"/>
          <p14:tracePt t="71332" x="3609975" y="3198813"/>
          <p14:tracePt t="71349" x="2565400" y="3754438"/>
          <p14:tracePt t="71366" x="2090738" y="4038600"/>
          <p14:tracePt t="71383" x="1693863" y="4244975"/>
          <p14:tracePt t="71399" x="1550988" y="4308475"/>
          <p14:tracePt t="71417" x="1028700" y="4513263"/>
          <p14:tracePt t="71432" x="633413" y="4656138"/>
          <p14:tracePt t="71853" x="2247900" y="4640263"/>
          <p14:tracePt t="71866" x="4987925" y="3548063"/>
          <p14:tracePt t="71882" x="7789863" y="2281238"/>
          <p14:tracePt t="71899" x="11622088" y="506413"/>
          <p14:tracePt t="87134" x="7678738" y="190500"/>
          <p14:tracePt t="87142" x="7204075" y="649288"/>
          <p14:tracePt t="87154" x="6840538" y="1014413"/>
          <p14:tracePt t="87165" x="6334125" y="1536700"/>
          <p14:tracePt t="87177" x="5810250" y="2043113"/>
          <p14:tracePt t="87188" x="5541963" y="2344738"/>
          <p14:tracePt t="87206" x="5192713" y="2676525"/>
          <p14:tracePt t="87223" x="4322763" y="3436938"/>
          <p14:tracePt t="87239" x="3784600" y="4086225"/>
          <p14:tracePt t="87257" x="2247900" y="5891213"/>
        </p14:tracePtLst>
      </p14:laserTraceLst>
    </p:ext>
  </p:extLs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 descr="Imagen que contiene dibujo&#10;&#10;Descripción generada automáticamente">
            <a:extLst>
              <a:ext uri="{FF2B5EF4-FFF2-40B4-BE49-F238E27FC236}">
                <a16:creationId xmlns:a16="http://schemas.microsoft.com/office/drawing/2014/main" id="{7A70170E-985D-4058-27D7-1C9BDBC50F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572" y="6438233"/>
            <a:ext cx="1647269" cy="329454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69AD738F-5E2A-F7A0-3C45-59DBA6978173}"/>
              </a:ext>
            </a:extLst>
          </p:cNvPr>
          <p:cNvSpPr txBox="1"/>
          <p:nvPr/>
        </p:nvSpPr>
        <p:spPr>
          <a:xfrm>
            <a:off x="819806" y="188845"/>
            <a:ext cx="113721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b="1" dirty="0"/>
              <a:t>…imagina que tenemos una tabla…</a:t>
            </a:r>
            <a:endParaRPr lang="es-ES" sz="4000" b="1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8B376C6D-CC05-1259-931A-BD3AFC726FA7}"/>
              </a:ext>
            </a:extLst>
          </p:cNvPr>
          <p:cNvSpPr txBox="1"/>
          <p:nvPr/>
        </p:nvSpPr>
        <p:spPr>
          <a:xfrm>
            <a:off x="5508434" y="6341752"/>
            <a:ext cx="6399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r"/>
            <a:r>
              <a:rPr lang="es-ES" b="1" dirty="0"/>
              <a:t>Data </a:t>
            </a:r>
            <a:r>
              <a:rPr lang="es-ES" b="1" dirty="0" err="1"/>
              <a:t>Science</a:t>
            </a:r>
            <a:r>
              <a:rPr lang="es-ES" b="1" dirty="0"/>
              <a:t> Online, </a:t>
            </a:r>
            <a:r>
              <a:rPr lang="es-ES" b="1" dirty="0" err="1"/>
              <a:t>Reinforcement</a:t>
            </a:r>
            <a:r>
              <a:rPr lang="es-ES" b="1" dirty="0"/>
              <a:t> </a:t>
            </a:r>
            <a:r>
              <a:rPr lang="es-ES" b="1" dirty="0" err="1"/>
              <a:t>Learning</a:t>
            </a:r>
            <a:endParaRPr lang="es-ES" b="1" dirty="0"/>
          </a:p>
        </p:txBody>
      </p: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6625E862-C106-1C02-92C4-6DD44DE4FBD6}"/>
              </a:ext>
            </a:extLst>
          </p:cNvPr>
          <p:cNvCxnSpPr/>
          <p:nvPr/>
        </p:nvCxnSpPr>
        <p:spPr>
          <a:xfrm>
            <a:off x="0" y="6253655"/>
            <a:ext cx="12192000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uadroTexto 1">
            <a:extLst>
              <a:ext uri="{FF2B5EF4-FFF2-40B4-BE49-F238E27FC236}">
                <a16:creationId xmlns:a16="http://schemas.microsoft.com/office/drawing/2014/main" id="{5C37FFD6-FB3E-3132-099A-6A03A97015F4}"/>
              </a:ext>
            </a:extLst>
          </p:cNvPr>
          <p:cNvSpPr txBox="1"/>
          <p:nvPr/>
        </p:nvSpPr>
        <p:spPr>
          <a:xfrm>
            <a:off x="922676" y="1676711"/>
            <a:ext cx="391221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Una tabla que tuviera tantas filas como estados y tantas columnas como acciones posibles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</p:txBody>
      </p:sp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42AAF487-9745-74A6-5FD4-5F27E9ED71EC}"/>
              </a:ext>
            </a:extLst>
          </p:cNvPr>
          <p:cNvGraphicFramePr>
            <a:graphicFrameLocks noGrp="1"/>
          </p:cNvGraphicFramePr>
          <p:nvPr/>
        </p:nvGraphicFramePr>
        <p:xfrm>
          <a:off x="5018747" y="1341619"/>
          <a:ext cx="6717368" cy="18365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9624">
                  <a:extLst>
                    <a:ext uri="{9D8B030D-6E8A-4147-A177-3AD203B41FA5}">
                      <a16:colId xmlns:a16="http://schemas.microsoft.com/office/drawing/2014/main" val="1056556068"/>
                    </a:ext>
                  </a:extLst>
                </a:gridCol>
                <a:gridCol w="993929">
                  <a:extLst>
                    <a:ext uri="{9D8B030D-6E8A-4147-A177-3AD203B41FA5}">
                      <a16:colId xmlns:a16="http://schemas.microsoft.com/office/drawing/2014/main" val="2864172620"/>
                    </a:ext>
                  </a:extLst>
                </a:gridCol>
                <a:gridCol w="925319">
                  <a:extLst>
                    <a:ext uri="{9D8B030D-6E8A-4147-A177-3AD203B41FA5}">
                      <a16:colId xmlns:a16="http://schemas.microsoft.com/office/drawing/2014/main" val="978797534"/>
                    </a:ext>
                  </a:extLst>
                </a:gridCol>
                <a:gridCol w="959624">
                  <a:extLst>
                    <a:ext uri="{9D8B030D-6E8A-4147-A177-3AD203B41FA5}">
                      <a16:colId xmlns:a16="http://schemas.microsoft.com/office/drawing/2014/main" val="3190452025"/>
                    </a:ext>
                  </a:extLst>
                </a:gridCol>
                <a:gridCol w="959624">
                  <a:extLst>
                    <a:ext uri="{9D8B030D-6E8A-4147-A177-3AD203B41FA5}">
                      <a16:colId xmlns:a16="http://schemas.microsoft.com/office/drawing/2014/main" val="1590993324"/>
                    </a:ext>
                  </a:extLst>
                </a:gridCol>
                <a:gridCol w="959624">
                  <a:extLst>
                    <a:ext uri="{9D8B030D-6E8A-4147-A177-3AD203B41FA5}">
                      <a16:colId xmlns:a16="http://schemas.microsoft.com/office/drawing/2014/main" val="1236786016"/>
                    </a:ext>
                  </a:extLst>
                </a:gridCol>
                <a:gridCol w="959624">
                  <a:extLst>
                    <a:ext uri="{9D8B030D-6E8A-4147-A177-3AD203B41FA5}">
                      <a16:colId xmlns:a16="http://schemas.microsoft.com/office/drawing/2014/main" val="1799649413"/>
                    </a:ext>
                  </a:extLst>
                </a:gridCol>
              </a:tblGrid>
              <a:tr h="306479">
                <a:tc>
                  <a:txBody>
                    <a:bodyPr/>
                    <a:lstStyle/>
                    <a:p>
                      <a:pPr algn="ctr"/>
                      <a:r>
                        <a:rPr lang="es-ES" sz="1500"/>
                        <a:t>Estado</a:t>
                      </a:r>
                      <a:endParaRPr lang="es-ES" sz="1500" dirty="0"/>
                    </a:p>
                  </a:txBody>
                  <a:tcPr marL="75570" marR="75570" marT="37785" marB="3778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500" dirty="0"/>
                        <a:t>Sur</a:t>
                      </a:r>
                    </a:p>
                  </a:txBody>
                  <a:tcPr marL="75570" marR="75570" marT="37785" marB="3778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500"/>
                        <a:t>Norte</a:t>
                      </a:r>
                      <a:endParaRPr lang="es-ES" sz="1500" dirty="0"/>
                    </a:p>
                  </a:txBody>
                  <a:tcPr marL="75570" marR="75570" marT="37785" marB="3778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500"/>
                        <a:t>Este</a:t>
                      </a:r>
                      <a:endParaRPr lang="es-ES" sz="1500" dirty="0"/>
                    </a:p>
                  </a:txBody>
                  <a:tcPr marL="75570" marR="75570" marT="37785" marB="3778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500"/>
                        <a:t>Oeste</a:t>
                      </a:r>
                      <a:endParaRPr lang="es-ES" sz="1500" dirty="0"/>
                    </a:p>
                  </a:txBody>
                  <a:tcPr marL="75570" marR="75570" marT="37785" marB="3778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500"/>
                        <a:t>Recoger</a:t>
                      </a:r>
                      <a:endParaRPr lang="es-ES" sz="1500" dirty="0"/>
                    </a:p>
                  </a:txBody>
                  <a:tcPr marL="75570" marR="75570" marT="37785" marB="3778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500"/>
                        <a:t>Dejar</a:t>
                      </a:r>
                      <a:endParaRPr lang="es-ES" sz="1500" dirty="0"/>
                    </a:p>
                  </a:txBody>
                  <a:tcPr marL="75570" marR="75570" marT="37785" marB="37785"/>
                </a:tc>
                <a:extLst>
                  <a:ext uri="{0D108BD9-81ED-4DB2-BD59-A6C34878D82A}">
                    <a16:rowId xmlns:a16="http://schemas.microsoft.com/office/drawing/2014/main" val="524747864"/>
                  </a:ext>
                </a:extLst>
              </a:tr>
              <a:tr h="306479">
                <a:tc>
                  <a:txBody>
                    <a:bodyPr/>
                    <a:lstStyle/>
                    <a:p>
                      <a:pPr algn="ctr"/>
                      <a:r>
                        <a:rPr lang="es-ES" sz="1500" dirty="0"/>
                        <a:t>0</a:t>
                      </a:r>
                    </a:p>
                  </a:txBody>
                  <a:tcPr marL="75570" marR="75570" marT="37785" marB="3778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500" dirty="0"/>
                        <a:t>…</a:t>
                      </a:r>
                    </a:p>
                  </a:txBody>
                  <a:tcPr marL="75570" marR="75570" marT="37785" marB="3778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500" dirty="0"/>
                        <a:t>…</a:t>
                      </a:r>
                    </a:p>
                  </a:txBody>
                  <a:tcPr marL="75570" marR="75570" marT="37785" marB="3778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500" dirty="0"/>
                        <a:t>…</a:t>
                      </a:r>
                    </a:p>
                  </a:txBody>
                  <a:tcPr marL="75570" marR="75570" marT="37785" marB="3778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500" dirty="0"/>
                        <a:t>…</a:t>
                      </a:r>
                    </a:p>
                  </a:txBody>
                  <a:tcPr marL="75570" marR="75570" marT="37785" marB="3778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500" dirty="0"/>
                        <a:t>…</a:t>
                      </a:r>
                    </a:p>
                  </a:txBody>
                  <a:tcPr marL="75570" marR="75570" marT="37785" marB="3778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500" dirty="0"/>
                        <a:t>…</a:t>
                      </a:r>
                    </a:p>
                  </a:txBody>
                  <a:tcPr marL="75570" marR="75570" marT="37785" marB="37785"/>
                </a:tc>
                <a:extLst>
                  <a:ext uri="{0D108BD9-81ED-4DB2-BD59-A6C34878D82A}">
                    <a16:rowId xmlns:a16="http://schemas.microsoft.com/office/drawing/2014/main" val="3079070523"/>
                  </a:ext>
                </a:extLst>
              </a:tr>
              <a:tr h="306479">
                <a:tc>
                  <a:txBody>
                    <a:bodyPr/>
                    <a:lstStyle/>
                    <a:p>
                      <a:pPr algn="ctr"/>
                      <a:r>
                        <a:rPr lang="es-ES" sz="1500" dirty="0"/>
                        <a:t>…</a:t>
                      </a:r>
                    </a:p>
                  </a:txBody>
                  <a:tcPr marL="75570" marR="75570" marT="37785" marB="3778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500" dirty="0"/>
                        <a:t>…</a:t>
                      </a:r>
                    </a:p>
                  </a:txBody>
                  <a:tcPr marL="75570" marR="75570" marT="37785" marB="3778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500" dirty="0"/>
                        <a:t>…</a:t>
                      </a:r>
                    </a:p>
                  </a:txBody>
                  <a:tcPr marL="75570" marR="75570" marT="37785" marB="3778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500" dirty="0"/>
                        <a:t>…</a:t>
                      </a:r>
                    </a:p>
                  </a:txBody>
                  <a:tcPr marL="75570" marR="75570" marT="37785" marB="3778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500" dirty="0"/>
                        <a:t>…</a:t>
                      </a:r>
                    </a:p>
                  </a:txBody>
                  <a:tcPr marL="75570" marR="75570" marT="37785" marB="3778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500" dirty="0"/>
                        <a:t>…</a:t>
                      </a:r>
                    </a:p>
                  </a:txBody>
                  <a:tcPr marL="75570" marR="75570" marT="37785" marB="3778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500" dirty="0"/>
                        <a:t>…</a:t>
                      </a:r>
                    </a:p>
                  </a:txBody>
                  <a:tcPr marL="75570" marR="75570" marT="37785" marB="37785"/>
                </a:tc>
                <a:extLst>
                  <a:ext uri="{0D108BD9-81ED-4DB2-BD59-A6C34878D82A}">
                    <a16:rowId xmlns:a16="http://schemas.microsoft.com/office/drawing/2014/main" val="4009459558"/>
                  </a:ext>
                </a:extLst>
              </a:tr>
              <a:tr h="306479">
                <a:tc>
                  <a:txBody>
                    <a:bodyPr/>
                    <a:lstStyle/>
                    <a:p>
                      <a:pPr algn="ctr"/>
                      <a:r>
                        <a:rPr lang="es-ES" sz="1500" dirty="0"/>
                        <a:t>328</a:t>
                      </a:r>
                    </a:p>
                  </a:txBody>
                  <a:tcPr marL="75570" marR="75570" marT="37785" marB="3778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500" dirty="0"/>
                        <a:t>-4</a:t>
                      </a:r>
                    </a:p>
                  </a:txBody>
                  <a:tcPr marL="75570" marR="75570" marT="37785" marB="3778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500"/>
                        <a:t>-1.8</a:t>
                      </a:r>
                      <a:endParaRPr lang="es-ES" sz="1500" dirty="0"/>
                    </a:p>
                  </a:txBody>
                  <a:tcPr marL="75570" marR="75570" marT="37785" marB="3778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500" dirty="0"/>
                        <a:t>-2.3</a:t>
                      </a:r>
                    </a:p>
                  </a:txBody>
                  <a:tcPr marL="75570" marR="75570" marT="37785" marB="3778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500" dirty="0"/>
                        <a:t>-3.8</a:t>
                      </a:r>
                    </a:p>
                  </a:txBody>
                  <a:tcPr marL="75570" marR="75570" marT="37785" marB="3778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500" dirty="0"/>
                        <a:t>-12</a:t>
                      </a:r>
                    </a:p>
                  </a:txBody>
                  <a:tcPr marL="75570" marR="75570" marT="37785" marB="3778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500" dirty="0"/>
                        <a:t>-12</a:t>
                      </a:r>
                    </a:p>
                  </a:txBody>
                  <a:tcPr marL="75570" marR="75570" marT="37785" marB="37785"/>
                </a:tc>
                <a:extLst>
                  <a:ext uri="{0D108BD9-81ED-4DB2-BD59-A6C34878D82A}">
                    <a16:rowId xmlns:a16="http://schemas.microsoft.com/office/drawing/2014/main" val="116185181"/>
                  </a:ext>
                </a:extLst>
              </a:tr>
              <a:tr h="306479">
                <a:tc>
                  <a:txBody>
                    <a:bodyPr/>
                    <a:lstStyle/>
                    <a:p>
                      <a:pPr algn="ctr"/>
                      <a:r>
                        <a:rPr lang="es-ES" sz="1500" dirty="0"/>
                        <a:t>…</a:t>
                      </a:r>
                    </a:p>
                  </a:txBody>
                  <a:tcPr marL="75570" marR="75570" marT="37785" marB="3778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500" dirty="0"/>
                        <a:t>…</a:t>
                      </a:r>
                    </a:p>
                  </a:txBody>
                  <a:tcPr marL="75570" marR="75570" marT="37785" marB="3778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500" dirty="0"/>
                        <a:t>…</a:t>
                      </a:r>
                    </a:p>
                  </a:txBody>
                  <a:tcPr marL="75570" marR="75570" marT="37785" marB="3778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500" dirty="0"/>
                        <a:t>…</a:t>
                      </a:r>
                    </a:p>
                  </a:txBody>
                  <a:tcPr marL="75570" marR="75570" marT="37785" marB="3778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500" dirty="0"/>
                        <a:t>…</a:t>
                      </a:r>
                    </a:p>
                  </a:txBody>
                  <a:tcPr marL="75570" marR="75570" marT="37785" marB="3778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500" dirty="0"/>
                        <a:t>…</a:t>
                      </a:r>
                    </a:p>
                  </a:txBody>
                  <a:tcPr marL="75570" marR="75570" marT="37785" marB="3778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500" dirty="0"/>
                        <a:t>…</a:t>
                      </a:r>
                    </a:p>
                  </a:txBody>
                  <a:tcPr marL="75570" marR="75570" marT="37785" marB="37785"/>
                </a:tc>
                <a:extLst>
                  <a:ext uri="{0D108BD9-81ED-4DB2-BD59-A6C34878D82A}">
                    <a16:rowId xmlns:a16="http://schemas.microsoft.com/office/drawing/2014/main" val="3325015692"/>
                  </a:ext>
                </a:extLst>
              </a:tr>
              <a:tr h="296531">
                <a:tc>
                  <a:txBody>
                    <a:bodyPr/>
                    <a:lstStyle/>
                    <a:p>
                      <a:pPr algn="ctr"/>
                      <a:r>
                        <a:rPr lang="es-ES" sz="1500" dirty="0"/>
                        <a:t>499</a:t>
                      </a:r>
                    </a:p>
                  </a:txBody>
                  <a:tcPr marL="75570" marR="75570" marT="37785" marB="3778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500" dirty="0"/>
                        <a:t>…</a:t>
                      </a:r>
                    </a:p>
                  </a:txBody>
                  <a:tcPr marL="75570" marR="75570" marT="37785" marB="3778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500" dirty="0"/>
                        <a:t>…</a:t>
                      </a:r>
                    </a:p>
                  </a:txBody>
                  <a:tcPr marL="75570" marR="75570" marT="37785" marB="3778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500" dirty="0"/>
                        <a:t>…</a:t>
                      </a:r>
                    </a:p>
                  </a:txBody>
                  <a:tcPr marL="75570" marR="75570" marT="37785" marB="3778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500" dirty="0"/>
                        <a:t>…</a:t>
                      </a:r>
                    </a:p>
                  </a:txBody>
                  <a:tcPr marL="75570" marR="75570" marT="37785" marB="3778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500" dirty="0"/>
                        <a:t>…</a:t>
                      </a:r>
                    </a:p>
                  </a:txBody>
                  <a:tcPr marL="75570" marR="75570" marT="37785" marB="3778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500" dirty="0"/>
                        <a:t>...</a:t>
                      </a:r>
                    </a:p>
                  </a:txBody>
                  <a:tcPr marL="75570" marR="75570" marT="37785" marB="37785"/>
                </a:tc>
                <a:extLst>
                  <a:ext uri="{0D108BD9-81ED-4DB2-BD59-A6C34878D82A}">
                    <a16:rowId xmlns:a16="http://schemas.microsoft.com/office/drawing/2014/main" val="4279131570"/>
                  </a:ext>
                </a:extLst>
              </a:tr>
            </a:tbl>
          </a:graphicData>
        </a:graphic>
      </p:graphicFrame>
      <p:sp>
        <p:nvSpPr>
          <p:cNvPr id="4" name="CuadroTexto 3">
            <a:extLst>
              <a:ext uri="{FF2B5EF4-FFF2-40B4-BE49-F238E27FC236}">
                <a16:creationId xmlns:a16="http://schemas.microsoft.com/office/drawing/2014/main" id="{F6A53D0E-6DD4-F1C4-8979-0158AC2DC0C3}"/>
              </a:ext>
            </a:extLst>
          </p:cNvPr>
          <p:cNvSpPr txBox="1"/>
          <p:nvPr/>
        </p:nvSpPr>
        <p:spPr>
          <a:xfrm>
            <a:off x="922676" y="3258606"/>
            <a:ext cx="377505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Cada celda indicara el valor de la mayor recompensa ACUMULABLE que podrías obtener si estando en el estado indicado por la fila ejecutaras la acción indicada por la columna</a:t>
            </a:r>
          </a:p>
        </p:txBody>
      </p:sp>
      <p:pic>
        <p:nvPicPr>
          <p:cNvPr id="3" name="Imagen 2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4333A915-A785-3E88-D8FC-07868DA103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514160"/>
            <a:ext cx="2408216" cy="2379375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7B8886E8-9276-EEAB-2AF1-64E08FA4FED1}"/>
              </a:ext>
            </a:extLst>
          </p:cNvPr>
          <p:cNvSpPr txBox="1"/>
          <p:nvPr/>
        </p:nvSpPr>
        <p:spPr>
          <a:xfrm>
            <a:off x="8789670" y="4643600"/>
            <a:ext cx="1623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Estado: 328</a:t>
            </a:r>
          </a:p>
        </p:txBody>
      </p:sp>
    </p:spTree>
    <p:extLst>
      <p:ext uri="{BB962C8B-B14F-4D97-AF65-F5344CB8AC3E}">
        <p14:creationId xmlns:p14="http://schemas.microsoft.com/office/powerpoint/2010/main" val="3347186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3704"/>
    </mc:Choice>
    <mc:Fallback xmlns="">
      <p:transition spd="slow" advTm="43704"/>
    </mc:Fallback>
  </mc:AlternateContent>
  <p:extLst>
    <p:ext uri="{3A86A75C-4F4B-4683-9AE1-C65F6400EC91}">
      <p14:laserTraceLst xmlns:p14="http://schemas.microsoft.com/office/powerpoint/2010/main">
        <p14:tracePtLst>
          <p14:tracePt t="14867" x="2011363" y="4276725"/>
          <p14:tracePt t="14877" x="2216150" y="4070350"/>
          <p14:tracePt t="14888" x="2343150" y="3895725"/>
          <p14:tracePt t="14900" x="2422525" y="3784600"/>
          <p14:tracePt t="14911" x="2454275" y="3722688"/>
          <p14:tracePt t="14928" x="2517775" y="3643313"/>
          <p14:tracePt t="14944" x="2613025" y="3548063"/>
          <p14:tracePt t="14945" x="2754313" y="3452813"/>
          <p14:tracePt t="14960" x="2976563" y="3294063"/>
          <p14:tracePt t="14977" x="3151188" y="3182938"/>
          <p14:tracePt t="14979" x="3309938" y="3103563"/>
          <p14:tracePt t="14994" x="3451225" y="3041650"/>
          <p14:tracePt t="15010" x="3752850" y="2994025"/>
          <p14:tracePt t="15013" x="4068763" y="2914650"/>
          <p14:tracePt t="15027" x="4686300" y="2819400"/>
          <p14:tracePt t="15044" x="5099050" y="2771775"/>
          <p14:tracePt t="15060" x="5573713" y="2676525"/>
          <p14:tracePt t="15077" x="5573713" y="2660650"/>
          <p14:tracePt t="15094" x="5573713" y="2628900"/>
          <p14:tracePt t="15185" x="5541963" y="2597150"/>
          <p14:tracePt t="15193" x="5541963" y="2581275"/>
          <p14:tracePt t="15204" x="5510213" y="2549525"/>
          <p14:tracePt t="15555" x="5557838" y="2549525"/>
          <p14:tracePt t="15565" x="5621338" y="2565400"/>
          <p14:tracePt t="15633" x="5668963" y="2565400"/>
          <p14:tracePt t="15644" x="5780088" y="2565400"/>
          <p14:tracePt t="15655" x="5826125" y="2565400"/>
          <p14:tracePt t="15665" x="5842000" y="2565400"/>
          <p14:tracePt t="15725" x="5873750" y="2549525"/>
          <p14:tracePt t="15733" x="5873750" y="2501900"/>
          <p14:tracePt t="15745" x="5873750" y="2470150"/>
          <p14:tracePt t="15760" x="5873750" y="2422525"/>
          <p14:tracePt t="15776" x="5873750" y="2376488"/>
          <p14:tracePt t="15778" x="5857875" y="2312988"/>
          <p14:tracePt t="15794" x="5842000" y="2249488"/>
          <p14:tracePt t="15810" x="5810250" y="2185988"/>
          <p14:tracePt t="15812" x="5780088" y="2090738"/>
          <p14:tracePt t="15827" x="5748338" y="2011363"/>
          <p14:tracePt t="15843" x="5748338" y="1931988"/>
          <p14:tracePt t="15846" x="5732463" y="1820863"/>
          <p14:tracePt t="15859" x="5700713" y="1757363"/>
          <p14:tracePt t="15877" x="5637213" y="1725613"/>
          <p14:tracePt t="15879" x="5605463" y="1711325"/>
          <p14:tracePt t="15894" x="5589588" y="1695450"/>
          <p14:tracePt t="16038" x="5462588" y="1695450"/>
          <p14:tracePt t="16061" x="5178425" y="1757363"/>
          <p14:tracePt t="16071" x="5130800" y="1773238"/>
          <p14:tracePt t="16081" x="5099050" y="1773238"/>
          <p14:tracePt t="16105" x="5099050" y="1789113"/>
          <p14:tracePt t="16116" x="5083175" y="1804988"/>
          <p14:tracePt t="16127" x="5067300" y="1836738"/>
          <p14:tracePt t="16144" x="5019675" y="1884363"/>
          <p14:tracePt t="16160" x="4956175" y="1947863"/>
          <p14:tracePt t="16252" x="4956175" y="2027238"/>
          <p14:tracePt t="16262" x="4956175" y="2138363"/>
          <p14:tracePt t="16277" x="4987925" y="2201863"/>
          <p14:tracePt t="16294" x="5019675" y="2281238"/>
          <p14:tracePt t="16296" x="5019675" y="2328863"/>
          <p14:tracePt t="16309" x="5019675" y="2360613"/>
          <p14:tracePt t="16326" x="5003800" y="2360613"/>
          <p14:tracePt t="16328" x="5003800" y="2376488"/>
          <p14:tracePt t="16344" x="5003800" y="2392363"/>
          <p14:tracePt t="16360" x="5003800" y="2406650"/>
          <p14:tracePt t="16376" x="5019675" y="2438400"/>
          <p14:tracePt t="16393" x="5035550" y="2438400"/>
          <p14:tracePt t="16409" x="5035550" y="2454275"/>
          <p14:tracePt t="16442" x="5035550" y="2486025"/>
          <p14:tracePt t="16454" x="5035550" y="2501900"/>
          <p14:tracePt t="16522" x="5067300" y="2549525"/>
          <p14:tracePt t="16531" x="5192713" y="2597150"/>
          <p14:tracePt t="16545" x="5303838" y="2660650"/>
          <p14:tracePt t="16561" x="5367338" y="2708275"/>
          <p14:tracePt t="16576" x="5383213" y="2724150"/>
          <p14:tracePt t="16625" x="5446713" y="2724150"/>
          <p14:tracePt t="16633" x="5462588" y="2708275"/>
          <p14:tracePt t="16645" x="5478463" y="2708275"/>
          <p14:tracePt t="16692" x="5494338" y="2708275"/>
          <p14:tracePt t="16701" x="5557838" y="2692400"/>
          <p14:tracePt t="16712" x="5621338" y="2692400"/>
          <p14:tracePt t="16726" x="5653088" y="2692400"/>
          <p14:tracePt t="16743" x="5653088" y="2676525"/>
          <p14:tracePt t="16791" x="5653088" y="2660650"/>
          <p14:tracePt t="16802" x="5668963" y="2613025"/>
          <p14:tracePt t="16813" x="5700713" y="2517775"/>
          <p14:tracePt t="16826" x="5764213" y="2454275"/>
          <p14:tracePt t="16843" x="5810250" y="2422525"/>
          <p14:tracePt t="16859" x="5810250" y="2392363"/>
          <p14:tracePt t="16904" x="5810250" y="2376488"/>
          <p14:tracePt t="16915" x="5826125" y="2328863"/>
          <p14:tracePt t="16928" x="5826125" y="2281238"/>
          <p14:tracePt t="16944" x="5826125" y="2265363"/>
          <p14:tracePt t="16961" x="5826125" y="2233613"/>
          <p14:tracePt t="16976" x="5794375" y="2201863"/>
          <p14:tracePt t="16993" x="5653088" y="2122488"/>
          <p14:tracePt t="17009" x="5541963" y="2090738"/>
          <p14:tracePt t="17027" x="5414963" y="2058988"/>
          <p14:tracePt t="17118" x="5351463" y="2058988"/>
          <p14:tracePt t="17128" x="5303838" y="2058988"/>
          <p14:tracePt t="17141" x="5256213" y="2058988"/>
          <p14:tracePt t="17151" x="5224463" y="2058988"/>
          <p14:tracePt t="17161" x="5192713" y="2074863"/>
          <p14:tracePt t="17176" x="5146675" y="2090738"/>
          <p14:tracePt t="17193" x="5083175" y="2090738"/>
          <p14:tracePt t="17195" x="5019675" y="2106613"/>
          <p14:tracePt t="17209" x="4987925" y="2122488"/>
          <p14:tracePt t="17298" x="4972050" y="2138363"/>
          <p14:tracePt t="17311" x="4892675" y="2201863"/>
          <p14:tracePt t="17319" x="4829175" y="2297113"/>
          <p14:tracePt t="17331" x="4797425" y="2360613"/>
          <p14:tracePt t="17344" x="4797425" y="2392363"/>
          <p14:tracePt t="17360" x="4797425" y="2438400"/>
          <p14:tracePt t="17378" x="4797425" y="2470150"/>
          <p14:tracePt t="17467" x="4797425" y="2517775"/>
          <p14:tracePt t="17477" x="4845050" y="2581275"/>
          <p14:tracePt t="17489" x="4876800" y="2597150"/>
          <p14:tracePt t="17500" x="4892675" y="2613025"/>
          <p14:tracePt t="17546" x="4908550" y="2613025"/>
          <p14:tracePt t="17568" x="4908550" y="2628900"/>
          <p14:tracePt t="19300" x="4876800" y="2628900"/>
          <p14:tracePt t="19310" x="4670425" y="2628900"/>
          <p14:tracePt t="19323" x="4433888" y="2628900"/>
          <p14:tracePt t="19333" x="4259263" y="2628900"/>
          <p14:tracePt t="19345" x="4100513" y="2628900"/>
          <p14:tracePt t="19360" x="3959225" y="2628900"/>
          <p14:tracePt t="19375" x="3832225" y="2628900"/>
          <p14:tracePt t="19392" x="3530600" y="2628900"/>
          <p14:tracePt t="19408" x="3371850" y="2628900"/>
          <p14:tracePt t="19425" x="2817813" y="2628900"/>
          <p14:tracePt t="19441" x="2422525" y="2644775"/>
          <p14:tracePt t="19458" x="1709738" y="2676525"/>
          <p14:tracePt t="19475" x="1171575" y="2676525"/>
          <p14:tracePt t="19491" x="174625" y="2724150"/>
          <p14:tracePt t="24215" x="490538" y="3041650"/>
          <p14:tracePt t="24226" x="776288" y="3041650"/>
          <p14:tracePt t="24238" x="1060450" y="3041650"/>
          <p14:tracePt t="24255" x="1362075" y="3041650"/>
          <p14:tracePt t="24272" x="1504950" y="3041650"/>
          <p14:tracePt t="24289" x="1566863" y="3025775"/>
          <p14:tracePt t="24306" x="1916113" y="2930525"/>
          <p14:tracePt t="24321" x="2184400" y="2851150"/>
          <p14:tracePt t="24339" x="3246438" y="2692400"/>
          <p14:tracePt t="24355" x="3530600" y="2692400"/>
          <p14:tracePt t="24372" x="3768725" y="2692400"/>
          <p14:tracePt t="24374" x="3879850" y="2692400"/>
          <p14:tracePt t="24388" x="3927475" y="2692400"/>
          <p14:tracePt t="24405" x="3973513" y="2692400"/>
          <p14:tracePt t="24408" x="4021138" y="2692400"/>
          <p14:tracePt t="24421" x="4037013" y="2660650"/>
          <p14:tracePt t="24438" x="4037013" y="2628900"/>
          <p14:tracePt t="24441" x="4100513" y="2549525"/>
          <p14:tracePt t="24454" x="4132263" y="2533650"/>
          <p14:tracePt t="24471" x="4259263" y="2470150"/>
          <p14:tracePt t="24475" x="4402138" y="2438400"/>
          <p14:tracePt t="24488" x="4560888" y="2406650"/>
          <p14:tracePt t="24505" x="4670425" y="2392363"/>
          <p14:tracePt t="24508" x="4718050" y="2376488"/>
          <p14:tracePt t="24565" x="4765675" y="2376488"/>
          <p14:tracePt t="24577" x="4924425" y="2376488"/>
          <p14:tracePt t="24588" x="5240338" y="2376488"/>
          <p14:tracePt t="24605" x="5573713" y="2376488"/>
          <p14:tracePt t="24622" x="5873750" y="2376488"/>
          <p14:tracePt t="25042" x="5873750" y="2360613"/>
          <p14:tracePt t="25047" x="5857875" y="2297113"/>
          <p14:tracePt t="25060" x="5780088" y="2217738"/>
          <p14:tracePt t="25072" x="5716588" y="2185988"/>
          <p14:tracePt t="25088" x="5653088" y="2170113"/>
          <p14:tracePt t="25105" x="5510213" y="2138363"/>
          <p14:tracePt t="25121" x="5414963" y="2122488"/>
          <p14:tracePt t="25137" x="5399088" y="2122488"/>
          <p14:tracePt t="25297" x="5383213" y="2122488"/>
          <p14:tracePt t="25307" x="5367338" y="2122488"/>
          <p14:tracePt t="25319" x="5319713" y="2138363"/>
          <p14:tracePt t="25329" x="5287963" y="2154238"/>
          <p14:tracePt t="25341" x="5256213" y="2154238"/>
          <p14:tracePt t="25354" x="5240338" y="2170113"/>
          <p14:tracePt t="25371" x="5208588" y="2201863"/>
          <p14:tracePt t="25387" x="5162550" y="2233613"/>
          <p14:tracePt t="25408" x="5146675" y="2233613"/>
          <p14:tracePt t="25466" x="5114925" y="2233613"/>
          <p14:tracePt t="25476" x="5099050" y="2281238"/>
          <p14:tracePt t="25488" x="5083175" y="2328863"/>
          <p14:tracePt t="25504" x="5067300" y="2360613"/>
          <p14:tracePt t="25569" x="5067300" y="2376488"/>
          <p14:tracePt t="25577" x="5067300" y="2486025"/>
          <p14:tracePt t="25588" x="5067300" y="2533650"/>
          <p14:tracePt t="25604" x="5083175" y="2549525"/>
          <p14:tracePt t="25622" x="5099050" y="2565400"/>
          <p14:tracePt t="25680" x="5146675" y="2565400"/>
          <p14:tracePt t="25736" x="5162550" y="2565400"/>
          <p14:tracePt t="25746" x="5192713" y="2565400"/>
          <p14:tracePt t="25769" x="5208588" y="2565400"/>
          <p14:tracePt t="25780" x="5240338" y="2565400"/>
          <p14:tracePt t="25837" x="5256213" y="2565400"/>
          <p14:tracePt t="25847" x="5303838" y="2565400"/>
          <p14:tracePt t="25858" x="5335588" y="2565400"/>
          <p14:tracePt t="25872" x="5351463" y="2565400"/>
          <p14:tracePt t="25888" x="5367338" y="2565400"/>
          <p14:tracePt t="25905" x="5430838" y="2565400"/>
          <p14:tracePt t="25920" x="5446713" y="2565400"/>
          <p14:tracePt t="26062" x="5526088" y="2565400"/>
          <p14:tracePt t="26072" x="5621338" y="2565400"/>
          <p14:tracePt t="26084" x="5732463" y="2565400"/>
          <p14:tracePt t="26095" x="5780088" y="2565400"/>
          <p14:tracePt t="26106" x="5780088" y="2549525"/>
          <p14:tracePt t="26120" x="5794375" y="2549525"/>
          <p14:tracePt t="26175" x="5810250" y="2501900"/>
          <p14:tracePt t="26185" x="5826125" y="2438400"/>
          <p14:tracePt t="26196" x="5873750" y="2406650"/>
          <p14:tracePt t="26208" x="5889625" y="2406650"/>
          <p14:tracePt t="26220" x="5889625" y="2376488"/>
          <p14:tracePt t="26343" x="5889625" y="2360613"/>
          <p14:tracePt t="26355" x="5810250" y="2281238"/>
          <p14:tracePt t="26365" x="5716588" y="2201863"/>
          <p14:tracePt t="26377" x="5621338" y="2138363"/>
          <p14:tracePt t="26388" x="5605463" y="2138363"/>
          <p14:tracePt t="26403" x="5541963" y="2122488"/>
          <p14:tracePt t="26421" x="5462588" y="2090738"/>
          <p14:tracePt t="26437" x="5446713" y="2074863"/>
          <p14:tracePt t="26626" x="5399088" y="2074863"/>
          <p14:tracePt t="26635" x="5335588" y="2074863"/>
          <p14:tracePt t="26645" x="5256213" y="2106613"/>
          <p14:tracePt t="26657" x="5178425" y="2154238"/>
          <p14:tracePt t="26671" x="5114925" y="2217738"/>
          <p14:tracePt t="26688" x="5051425" y="2265363"/>
          <p14:tracePt t="26690" x="5019675" y="2281238"/>
          <p14:tracePt t="26703" x="4987925" y="2297113"/>
          <p14:tracePt t="26720" x="4972050" y="2297113"/>
          <p14:tracePt t="26782" x="4956175" y="2297113"/>
          <p14:tracePt t="26792" x="4940300" y="2344738"/>
          <p14:tracePt t="26803" x="4940300" y="2360613"/>
          <p14:tracePt t="26883" x="4940300" y="2406650"/>
          <p14:tracePt t="26895" x="4940300" y="2486025"/>
          <p14:tracePt t="26904" x="4940300" y="2597150"/>
          <p14:tracePt t="26921" x="4956175" y="2660650"/>
          <p14:tracePt t="26936" x="4987925" y="2676525"/>
          <p14:tracePt t="26938" x="5003800" y="2692400"/>
          <p14:tracePt t="26984" x="5035550" y="2692400"/>
          <p14:tracePt t="26994" x="5099050" y="2692400"/>
          <p14:tracePt t="27008" x="5162550" y="2692400"/>
          <p14:tracePt t="27019" x="5192713" y="2692400"/>
          <p14:tracePt t="27036" x="5208588" y="2692400"/>
          <p14:tracePt t="27074" x="5224463" y="2692400"/>
          <p14:tracePt t="27085" x="5272088" y="2692400"/>
          <p14:tracePt t="27095" x="5414963" y="2692400"/>
          <p14:tracePt t="27108" x="5526088" y="2692400"/>
          <p14:tracePt t="27120" x="5589588" y="2692400"/>
          <p14:tracePt t="27136" x="5605463" y="2692400"/>
          <p14:tracePt t="27367" x="5637213" y="2692400"/>
          <p14:tracePt t="27378" x="5700713" y="2644775"/>
          <p14:tracePt t="27388" x="5780088" y="2565400"/>
          <p14:tracePt t="27402" x="5842000" y="2501900"/>
          <p14:tracePt t="27419" x="5921375" y="2422525"/>
          <p14:tracePt t="27421" x="5969000" y="2376488"/>
          <p14:tracePt t="27435" x="5969000" y="2360613"/>
          <p14:tracePt t="27614" x="5937250" y="2344738"/>
          <p14:tracePt t="27625" x="5826125" y="2281238"/>
          <p14:tracePt t="27637" x="5732463" y="2249488"/>
          <p14:tracePt t="27653" x="5605463" y="2217738"/>
          <p14:tracePt t="27670" x="5446713" y="2154238"/>
          <p14:tracePt t="27686" x="5319713" y="2154238"/>
          <p14:tracePt t="27703" x="5240338" y="2154238"/>
          <p14:tracePt t="28267" x="5192713" y="2154238"/>
          <p14:tracePt t="28278" x="5067300" y="2154238"/>
          <p14:tracePt t="28288" x="4987925" y="2185988"/>
          <p14:tracePt t="28304" x="4924425" y="2217738"/>
          <p14:tracePt t="28320" x="4876800" y="2265363"/>
          <p14:tracePt t="28321" x="4845050" y="2281238"/>
          <p14:tracePt t="28605" x="4829175" y="2297113"/>
          <p14:tracePt t="28614" x="4829175" y="2344738"/>
          <p14:tracePt t="28626" x="4829175" y="2406650"/>
          <p14:tracePt t="28637" x="4829175" y="2454275"/>
          <p14:tracePt t="28652" x="4829175" y="2517775"/>
          <p14:tracePt t="28669" x="4781550" y="2565400"/>
          <p14:tracePt t="28671" x="4765675" y="2581275"/>
          <p14:tracePt t="28686" x="4749800" y="2597150"/>
          <p14:tracePt t="28704" x="4733925" y="2597150"/>
          <p14:tracePt t="29696" x="4622800" y="2597150"/>
          <p14:tracePt t="29706" x="4402138" y="2597150"/>
          <p14:tracePt t="29719" x="4037013" y="2597150"/>
          <p14:tracePt t="29734" x="3278188" y="2581275"/>
          <p14:tracePt t="29751" x="808038" y="2533650"/>
          <p14:tracePt t="33665" x="2058988" y="3057525"/>
          <p14:tracePt t="33676" x="2976563" y="3057525"/>
          <p14:tracePt t="33688" x="3371850" y="3025775"/>
          <p14:tracePt t="33699" x="3467100" y="3025775"/>
          <p14:tracePt t="33715" x="3482975" y="3025775"/>
          <p14:tracePt t="33756" x="3498850" y="2994025"/>
          <p14:tracePt t="33767" x="3562350" y="2946400"/>
          <p14:tracePt t="33778" x="3705225" y="2867025"/>
          <p14:tracePt t="33789" x="3943350" y="2787650"/>
          <p14:tracePt t="33800" x="4148138" y="2676525"/>
          <p14:tracePt t="33815" x="4243388" y="2597150"/>
          <p14:tracePt t="33832" x="4259263" y="2533650"/>
          <p14:tracePt t="33834" x="4259263" y="2501900"/>
          <p14:tracePt t="33857" x="4259263" y="2486025"/>
          <p14:tracePt t="33858" x="4306888" y="2470150"/>
          <p14:tracePt t="33867" x="4575175" y="2422525"/>
          <p14:tracePt t="33882" x="4860925" y="2406650"/>
          <p14:tracePt t="33899" x="5192713" y="2406650"/>
          <p14:tracePt t="33915" x="5589588" y="2376488"/>
          <p14:tracePt t="34117" x="5573713" y="2376488"/>
          <p14:tracePt t="34129" x="5541963" y="2376488"/>
          <p14:tracePt t="34139" x="5526088" y="2392363"/>
          <p14:tracePt t="34150" x="5478463" y="2438400"/>
          <p14:tracePt t="34166" x="5446713" y="2486025"/>
          <p14:tracePt t="34183" x="5414963" y="2581275"/>
          <p14:tracePt t="34241" x="5430838" y="2581275"/>
          <p14:tracePt t="34251" x="5462588" y="2581275"/>
          <p14:tracePt t="34308" x="5478463" y="2597150"/>
          <p14:tracePt t="34319" x="5510213" y="2628900"/>
          <p14:tracePt t="34330" x="5557838" y="2644775"/>
          <p14:tracePt t="34500" x="5589588" y="2644775"/>
          <p14:tracePt t="34509" x="5653088" y="2660650"/>
          <p14:tracePt t="34521" x="5780088" y="2708275"/>
          <p14:tracePt t="34532" x="5842000" y="2708275"/>
          <p14:tracePt t="34548" x="5857875" y="2708275"/>
          <p14:tracePt t="34611" x="5857875" y="2660650"/>
          <p14:tracePt t="34623" x="5873750" y="2628900"/>
          <p14:tracePt t="34634" x="5905500" y="2597150"/>
          <p14:tracePt t="34648" x="5969000" y="2533650"/>
          <p14:tracePt t="34665" x="6016625" y="2501900"/>
          <p14:tracePt t="34725" x="5984875" y="2486025"/>
          <p14:tracePt t="34734" x="5921375" y="2454275"/>
          <p14:tracePt t="34747" x="5889625" y="2422525"/>
          <p14:tracePt t="34765" x="5873750" y="2406650"/>
          <p14:tracePt t="34781" x="5857875" y="2376488"/>
          <p14:tracePt t="34799" x="5826125" y="2360613"/>
          <p14:tracePt t="34816" x="5748338" y="2297113"/>
          <p14:tracePt t="35017" x="5732463" y="2297113"/>
          <p14:tracePt t="35027" x="5637213" y="2297113"/>
          <p14:tracePt t="35041" x="5494338" y="2297113"/>
          <p14:tracePt t="35049" x="5414963" y="2297113"/>
          <p14:tracePt t="35065" x="5383213" y="2297113"/>
          <p14:tracePt t="35219" x="5303838" y="2297113"/>
          <p14:tracePt t="35232" x="5208588" y="2297113"/>
          <p14:tracePt t="35240" x="5162550" y="2297113"/>
          <p14:tracePt t="35264" x="5130800" y="2297113"/>
          <p14:tracePt t="35275" x="5067300" y="2328863"/>
          <p14:tracePt t="35286" x="5035550" y="2360613"/>
          <p14:tracePt t="35299" x="5003800" y="2360613"/>
          <p14:tracePt t="35314" x="4987925" y="2360613"/>
          <p14:tracePt t="35365" x="4987925" y="2438400"/>
          <p14:tracePt t="35376" x="5019675" y="2549525"/>
          <p14:tracePt t="35387" x="5035550" y="2660650"/>
          <p14:tracePt t="35397" x="5051425" y="2724150"/>
          <p14:tracePt t="35415" x="5051425" y="2740025"/>
          <p14:tracePt t="35457" x="5099050" y="2740025"/>
          <p14:tracePt t="35465" x="5162550" y="2740025"/>
          <p14:tracePt t="35477" x="5178425" y="2740025"/>
          <p14:tracePt t="35568" x="5224463" y="2740025"/>
          <p14:tracePt t="35579" x="5287963" y="2740025"/>
          <p14:tracePt t="35591" x="5335588" y="2740025"/>
          <p14:tracePt t="35612" x="5351463" y="2724150"/>
          <p14:tracePt t="35624" x="5367338" y="2708275"/>
          <p14:tracePt t="35703" x="5383213" y="2708275"/>
          <p14:tracePt t="35715" x="5399088" y="2692400"/>
          <p14:tracePt t="35725" x="5414963" y="2692400"/>
          <p14:tracePt t="35838" x="5414963" y="2676525"/>
          <p14:tracePt t="35848" x="5478463" y="2676525"/>
          <p14:tracePt t="35860" x="5510213" y="2676525"/>
          <p14:tracePt t="35872" x="5526088" y="2676525"/>
          <p14:tracePt t="35973" x="5541963" y="2644775"/>
          <p14:tracePt t="35985" x="5557838" y="2613025"/>
          <p14:tracePt t="35997" x="5557838" y="2597150"/>
          <p14:tracePt t="36142" x="5557838" y="2533650"/>
          <p14:tracePt t="36152" x="5557838" y="2470150"/>
          <p14:tracePt t="36165" x="5557838" y="2438400"/>
          <p14:tracePt t="36232" x="5557838" y="2422525"/>
          <p14:tracePt t="36389" x="5541963" y="2392363"/>
          <p14:tracePt t="36399" x="5510213" y="2360613"/>
          <p14:tracePt t="37943" x="5399088" y="2360613"/>
          <p14:tracePt t="38226" x="5367338" y="2360613"/>
          <p14:tracePt t="38233" x="5351463" y="2360613"/>
          <p14:tracePt t="38326" x="5335588" y="2360613"/>
          <p14:tracePt t="38437" x="5287963" y="2360613"/>
          <p14:tracePt t="38572" x="5272088" y="2360613"/>
          <p14:tracePt t="38775" x="5256213" y="2360613"/>
          <p14:tracePt t="38785" x="5224463" y="2360613"/>
          <p14:tracePt t="38796" x="5208588" y="2360613"/>
          <p14:tracePt t="38875" x="5178425" y="2406650"/>
          <p14:tracePt t="39562" x="5146675" y="2406650"/>
          <p14:tracePt t="39573" x="5114925" y="2406650"/>
          <p14:tracePt t="39583" x="5067300" y="2422525"/>
          <p14:tracePt t="39596" x="5003800" y="2422525"/>
          <p14:tracePt t="39617" x="4940300" y="2422525"/>
          <p14:tracePt t="39629" x="4908550" y="2422525"/>
          <p14:tracePt t="39645" x="4845050" y="2422525"/>
          <p14:tracePt t="41272" x="4765675" y="2438400"/>
          <p14:tracePt t="41282" x="4481513" y="2533650"/>
          <p14:tracePt t="41296" x="3816350" y="2819400"/>
          <p14:tracePt t="41312" x="3151188" y="3135313"/>
          <p14:tracePt t="41329" x="1709738" y="4102100"/>
          <p14:tracePt t="41344" x="681038" y="4878388"/>
        </p14:tracePtLst>
      </p14:laserTraceLst>
    </p:ext>
  </p:extLs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 descr="Imagen que contiene dibujo&#10;&#10;Descripción generada automáticamente">
            <a:extLst>
              <a:ext uri="{FF2B5EF4-FFF2-40B4-BE49-F238E27FC236}">
                <a16:creationId xmlns:a16="http://schemas.microsoft.com/office/drawing/2014/main" id="{7A70170E-985D-4058-27D7-1C9BDBC50F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572" y="6438233"/>
            <a:ext cx="1647269" cy="329454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69AD738F-5E2A-F7A0-3C45-59DBA6978173}"/>
              </a:ext>
            </a:extLst>
          </p:cNvPr>
          <p:cNvSpPr txBox="1"/>
          <p:nvPr/>
        </p:nvSpPr>
        <p:spPr>
          <a:xfrm>
            <a:off x="819806" y="188845"/>
            <a:ext cx="113721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b="1" dirty="0"/>
              <a:t>…imagina que tenemos una tabla…</a:t>
            </a:r>
            <a:endParaRPr lang="es-ES" sz="4000" b="1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8B376C6D-CC05-1259-931A-BD3AFC726FA7}"/>
              </a:ext>
            </a:extLst>
          </p:cNvPr>
          <p:cNvSpPr txBox="1"/>
          <p:nvPr/>
        </p:nvSpPr>
        <p:spPr>
          <a:xfrm>
            <a:off x="5508434" y="6341752"/>
            <a:ext cx="6399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r"/>
            <a:r>
              <a:rPr lang="es-ES" b="1" dirty="0"/>
              <a:t>Data </a:t>
            </a:r>
            <a:r>
              <a:rPr lang="es-ES" b="1" dirty="0" err="1"/>
              <a:t>Science</a:t>
            </a:r>
            <a:r>
              <a:rPr lang="es-ES" b="1" dirty="0"/>
              <a:t> Online, </a:t>
            </a:r>
            <a:r>
              <a:rPr lang="es-ES" b="1" dirty="0" err="1"/>
              <a:t>Reinforcement</a:t>
            </a:r>
            <a:r>
              <a:rPr lang="es-ES" b="1" dirty="0"/>
              <a:t> </a:t>
            </a:r>
            <a:r>
              <a:rPr lang="es-ES" b="1" dirty="0" err="1"/>
              <a:t>Learning</a:t>
            </a:r>
            <a:endParaRPr lang="es-ES" b="1" dirty="0"/>
          </a:p>
        </p:txBody>
      </p: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6625E862-C106-1C02-92C4-6DD44DE4FBD6}"/>
              </a:ext>
            </a:extLst>
          </p:cNvPr>
          <p:cNvCxnSpPr/>
          <p:nvPr/>
        </p:nvCxnSpPr>
        <p:spPr>
          <a:xfrm>
            <a:off x="0" y="6265378"/>
            <a:ext cx="12192000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uadroTexto 1">
            <a:extLst>
              <a:ext uri="{FF2B5EF4-FFF2-40B4-BE49-F238E27FC236}">
                <a16:creationId xmlns:a16="http://schemas.microsoft.com/office/drawing/2014/main" id="{5C37FFD6-FB3E-3132-099A-6A03A97015F4}"/>
              </a:ext>
            </a:extLst>
          </p:cNvPr>
          <p:cNvSpPr txBox="1"/>
          <p:nvPr/>
        </p:nvSpPr>
        <p:spPr>
          <a:xfrm>
            <a:off x="922676" y="1676711"/>
            <a:ext cx="391221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Una tabla que tuviera tantas filas como estados y tantas columnas como acciones posibles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</p:txBody>
      </p:sp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42AAF487-9745-74A6-5FD4-5F27E9ED71EC}"/>
              </a:ext>
            </a:extLst>
          </p:cNvPr>
          <p:cNvGraphicFramePr>
            <a:graphicFrameLocks noGrp="1"/>
          </p:cNvGraphicFramePr>
          <p:nvPr/>
        </p:nvGraphicFramePr>
        <p:xfrm>
          <a:off x="5018747" y="1341619"/>
          <a:ext cx="6717368" cy="18799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9624">
                  <a:extLst>
                    <a:ext uri="{9D8B030D-6E8A-4147-A177-3AD203B41FA5}">
                      <a16:colId xmlns:a16="http://schemas.microsoft.com/office/drawing/2014/main" val="1056556068"/>
                    </a:ext>
                  </a:extLst>
                </a:gridCol>
                <a:gridCol w="993929">
                  <a:extLst>
                    <a:ext uri="{9D8B030D-6E8A-4147-A177-3AD203B41FA5}">
                      <a16:colId xmlns:a16="http://schemas.microsoft.com/office/drawing/2014/main" val="2864172620"/>
                    </a:ext>
                  </a:extLst>
                </a:gridCol>
                <a:gridCol w="925319">
                  <a:extLst>
                    <a:ext uri="{9D8B030D-6E8A-4147-A177-3AD203B41FA5}">
                      <a16:colId xmlns:a16="http://schemas.microsoft.com/office/drawing/2014/main" val="978797534"/>
                    </a:ext>
                  </a:extLst>
                </a:gridCol>
                <a:gridCol w="959624">
                  <a:extLst>
                    <a:ext uri="{9D8B030D-6E8A-4147-A177-3AD203B41FA5}">
                      <a16:colId xmlns:a16="http://schemas.microsoft.com/office/drawing/2014/main" val="3190452025"/>
                    </a:ext>
                  </a:extLst>
                </a:gridCol>
                <a:gridCol w="959624">
                  <a:extLst>
                    <a:ext uri="{9D8B030D-6E8A-4147-A177-3AD203B41FA5}">
                      <a16:colId xmlns:a16="http://schemas.microsoft.com/office/drawing/2014/main" val="1590993324"/>
                    </a:ext>
                  </a:extLst>
                </a:gridCol>
                <a:gridCol w="959624">
                  <a:extLst>
                    <a:ext uri="{9D8B030D-6E8A-4147-A177-3AD203B41FA5}">
                      <a16:colId xmlns:a16="http://schemas.microsoft.com/office/drawing/2014/main" val="1236786016"/>
                    </a:ext>
                  </a:extLst>
                </a:gridCol>
                <a:gridCol w="959624">
                  <a:extLst>
                    <a:ext uri="{9D8B030D-6E8A-4147-A177-3AD203B41FA5}">
                      <a16:colId xmlns:a16="http://schemas.microsoft.com/office/drawing/2014/main" val="1799649413"/>
                    </a:ext>
                  </a:extLst>
                </a:gridCol>
              </a:tblGrid>
              <a:tr h="306479">
                <a:tc>
                  <a:txBody>
                    <a:bodyPr/>
                    <a:lstStyle/>
                    <a:p>
                      <a:pPr algn="ctr"/>
                      <a:r>
                        <a:rPr lang="es-ES" sz="1500"/>
                        <a:t>Estado</a:t>
                      </a:r>
                      <a:endParaRPr lang="es-ES" sz="1500" dirty="0"/>
                    </a:p>
                  </a:txBody>
                  <a:tcPr marL="75570" marR="75570" marT="37785" marB="3778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500" dirty="0"/>
                        <a:t>Sur</a:t>
                      </a:r>
                    </a:p>
                  </a:txBody>
                  <a:tcPr marL="75570" marR="75570" marT="37785" marB="3778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dirty="0">
                          <a:solidFill>
                            <a:schemeClr val="tx1"/>
                          </a:solidFill>
                        </a:rPr>
                        <a:t>Norte</a:t>
                      </a:r>
                    </a:p>
                  </a:txBody>
                  <a:tcPr marL="75570" marR="75570" marT="37785" marB="3778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500" dirty="0"/>
                        <a:t>Este</a:t>
                      </a:r>
                    </a:p>
                  </a:txBody>
                  <a:tcPr marL="75570" marR="75570" marT="37785" marB="3778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500" dirty="0"/>
                        <a:t>Oeste</a:t>
                      </a:r>
                    </a:p>
                  </a:txBody>
                  <a:tcPr marL="75570" marR="75570" marT="37785" marB="3778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500"/>
                        <a:t>Recoger</a:t>
                      </a:r>
                      <a:endParaRPr lang="es-ES" sz="1500" dirty="0"/>
                    </a:p>
                  </a:txBody>
                  <a:tcPr marL="75570" marR="75570" marT="37785" marB="3778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500"/>
                        <a:t>Dejar</a:t>
                      </a:r>
                      <a:endParaRPr lang="es-ES" sz="1500" dirty="0"/>
                    </a:p>
                  </a:txBody>
                  <a:tcPr marL="75570" marR="75570" marT="37785" marB="37785"/>
                </a:tc>
                <a:extLst>
                  <a:ext uri="{0D108BD9-81ED-4DB2-BD59-A6C34878D82A}">
                    <a16:rowId xmlns:a16="http://schemas.microsoft.com/office/drawing/2014/main" val="524747864"/>
                  </a:ext>
                </a:extLst>
              </a:tr>
              <a:tr h="306479">
                <a:tc>
                  <a:txBody>
                    <a:bodyPr/>
                    <a:lstStyle/>
                    <a:p>
                      <a:pPr algn="ctr"/>
                      <a:r>
                        <a:rPr lang="es-ES" sz="1500" dirty="0"/>
                        <a:t>0</a:t>
                      </a:r>
                    </a:p>
                  </a:txBody>
                  <a:tcPr marL="75570" marR="75570" marT="37785" marB="3778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500" dirty="0"/>
                        <a:t>…</a:t>
                      </a:r>
                    </a:p>
                  </a:txBody>
                  <a:tcPr marL="75570" marR="75570" marT="37785" marB="3778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500" dirty="0"/>
                        <a:t>…</a:t>
                      </a:r>
                    </a:p>
                  </a:txBody>
                  <a:tcPr marL="75570" marR="75570" marT="37785" marB="3778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500" dirty="0"/>
                        <a:t>…</a:t>
                      </a:r>
                    </a:p>
                  </a:txBody>
                  <a:tcPr marL="75570" marR="75570" marT="37785" marB="3778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500" dirty="0"/>
                        <a:t>…</a:t>
                      </a:r>
                    </a:p>
                  </a:txBody>
                  <a:tcPr marL="75570" marR="75570" marT="37785" marB="3778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500" dirty="0"/>
                        <a:t>…</a:t>
                      </a:r>
                    </a:p>
                  </a:txBody>
                  <a:tcPr marL="75570" marR="75570" marT="37785" marB="3778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500" dirty="0"/>
                        <a:t>…</a:t>
                      </a:r>
                    </a:p>
                  </a:txBody>
                  <a:tcPr marL="75570" marR="75570" marT="37785" marB="37785"/>
                </a:tc>
                <a:extLst>
                  <a:ext uri="{0D108BD9-81ED-4DB2-BD59-A6C34878D82A}">
                    <a16:rowId xmlns:a16="http://schemas.microsoft.com/office/drawing/2014/main" val="3079070523"/>
                  </a:ext>
                </a:extLst>
              </a:tr>
              <a:tr h="306479">
                <a:tc>
                  <a:txBody>
                    <a:bodyPr/>
                    <a:lstStyle/>
                    <a:p>
                      <a:pPr algn="ctr"/>
                      <a:r>
                        <a:rPr lang="es-ES" sz="1500" dirty="0"/>
                        <a:t>…</a:t>
                      </a:r>
                    </a:p>
                  </a:txBody>
                  <a:tcPr marL="75570" marR="75570" marT="37785" marB="3778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500" dirty="0"/>
                        <a:t>…</a:t>
                      </a:r>
                    </a:p>
                  </a:txBody>
                  <a:tcPr marL="75570" marR="75570" marT="37785" marB="3778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500" dirty="0"/>
                        <a:t>…</a:t>
                      </a:r>
                    </a:p>
                  </a:txBody>
                  <a:tcPr marL="75570" marR="75570" marT="37785" marB="3778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500" dirty="0"/>
                        <a:t>…</a:t>
                      </a:r>
                    </a:p>
                  </a:txBody>
                  <a:tcPr marL="75570" marR="75570" marT="37785" marB="3778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500" dirty="0"/>
                        <a:t>…</a:t>
                      </a:r>
                    </a:p>
                  </a:txBody>
                  <a:tcPr marL="75570" marR="75570" marT="37785" marB="3778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500" dirty="0"/>
                        <a:t>…</a:t>
                      </a:r>
                    </a:p>
                  </a:txBody>
                  <a:tcPr marL="75570" marR="75570" marT="37785" marB="3778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500" dirty="0"/>
                        <a:t>…</a:t>
                      </a:r>
                    </a:p>
                  </a:txBody>
                  <a:tcPr marL="75570" marR="75570" marT="37785" marB="37785"/>
                </a:tc>
                <a:extLst>
                  <a:ext uri="{0D108BD9-81ED-4DB2-BD59-A6C34878D82A}">
                    <a16:rowId xmlns:a16="http://schemas.microsoft.com/office/drawing/2014/main" val="4009459558"/>
                  </a:ext>
                </a:extLst>
              </a:tr>
              <a:tr h="306479">
                <a:tc>
                  <a:txBody>
                    <a:bodyPr/>
                    <a:lstStyle/>
                    <a:p>
                      <a:pPr algn="ctr"/>
                      <a:r>
                        <a:rPr lang="es-ES" sz="1500" dirty="0"/>
                        <a:t>328</a:t>
                      </a:r>
                    </a:p>
                  </a:txBody>
                  <a:tcPr marL="75570" marR="75570" marT="37785" marB="3778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500" dirty="0"/>
                        <a:t>-4</a:t>
                      </a:r>
                    </a:p>
                  </a:txBody>
                  <a:tcPr marL="75570" marR="75570" marT="37785" marB="3778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500"/>
                        <a:t>-1.8</a:t>
                      </a:r>
                      <a:endParaRPr lang="es-ES" sz="1500" dirty="0"/>
                    </a:p>
                  </a:txBody>
                  <a:tcPr marL="75570" marR="75570" marT="37785" marB="3778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500" dirty="0"/>
                        <a:t>-2.3</a:t>
                      </a:r>
                    </a:p>
                  </a:txBody>
                  <a:tcPr marL="75570" marR="75570" marT="37785" marB="3778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500" dirty="0"/>
                        <a:t>-3.8</a:t>
                      </a:r>
                    </a:p>
                  </a:txBody>
                  <a:tcPr marL="75570" marR="75570" marT="37785" marB="3778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500" dirty="0"/>
                        <a:t>-12</a:t>
                      </a:r>
                    </a:p>
                  </a:txBody>
                  <a:tcPr marL="75570" marR="75570" marT="37785" marB="3778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500" dirty="0"/>
                        <a:t>-12</a:t>
                      </a:r>
                    </a:p>
                  </a:txBody>
                  <a:tcPr marL="75570" marR="75570" marT="37785" marB="37785"/>
                </a:tc>
                <a:extLst>
                  <a:ext uri="{0D108BD9-81ED-4DB2-BD59-A6C34878D82A}">
                    <a16:rowId xmlns:a16="http://schemas.microsoft.com/office/drawing/2014/main" val="116185181"/>
                  </a:ext>
                </a:extLst>
              </a:tr>
              <a:tr h="306479">
                <a:tc>
                  <a:txBody>
                    <a:bodyPr/>
                    <a:lstStyle/>
                    <a:p>
                      <a:pPr algn="ctr"/>
                      <a:r>
                        <a:rPr lang="es-ES" sz="1500" dirty="0"/>
                        <a:t>…</a:t>
                      </a:r>
                    </a:p>
                  </a:txBody>
                  <a:tcPr marL="75570" marR="75570" marT="37785" marB="3778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500" dirty="0"/>
                        <a:t>…</a:t>
                      </a:r>
                    </a:p>
                  </a:txBody>
                  <a:tcPr marL="75570" marR="75570" marT="37785" marB="3778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500" dirty="0"/>
                        <a:t>…</a:t>
                      </a:r>
                    </a:p>
                  </a:txBody>
                  <a:tcPr marL="75570" marR="75570" marT="37785" marB="3778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500" dirty="0"/>
                        <a:t>…</a:t>
                      </a:r>
                    </a:p>
                  </a:txBody>
                  <a:tcPr marL="75570" marR="75570" marT="37785" marB="3778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500" dirty="0"/>
                        <a:t>…</a:t>
                      </a:r>
                    </a:p>
                  </a:txBody>
                  <a:tcPr marL="75570" marR="75570" marT="37785" marB="3778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500" dirty="0"/>
                        <a:t>…</a:t>
                      </a:r>
                    </a:p>
                  </a:txBody>
                  <a:tcPr marL="75570" marR="75570" marT="37785" marB="3778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500" dirty="0"/>
                        <a:t>…</a:t>
                      </a:r>
                    </a:p>
                  </a:txBody>
                  <a:tcPr marL="75570" marR="75570" marT="37785" marB="37785"/>
                </a:tc>
                <a:extLst>
                  <a:ext uri="{0D108BD9-81ED-4DB2-BD59-A6C34878D82A}">
                    <a16:rowId xmlns:a16="http://schemas.microsoft.com/office/drawing/2014/main" val="3325015692"/>
                  </a:ext>
                </a:extLst>
              </a:tr>
              <a:tr h="296531">
                <a:tc>
                  <a:txBody>
                    <a:bodyPr/>
                    <a:lstStyle/>
                    <a:p>
                      <a:pPr algn="ctr"/>
                      <a:r>
                        <a:rPr lang="es-ES" sz="1500" dirty="0"/>
                        <a:t>499</a:t>
                      </a:r>
                    </a:p>
                  </a:txBody>
                  <a:tcPr marL="75570" marR="75570" marT="37785" marB="3778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500" dirty="0"/>
                        <a:t>…</a:t>
                      </a:r>
                    </a:p>
                  </a:txBody>
                  <a:tcPr marL="75570" marR="75570" marT="37785" marB="3778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500" dirty="0"/>
                        <a:t>…</a:t>
                      </a:r>
                    </a:p>
                  </a:txBody>
                  <a:tcPr marL="75570" marR="75570" marT="37785" marB="3778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500" dirty="0"/>
                        <a:t>…</a:t>
                      </a:r>
                    </a:p>
                  </a:txBody>
                  <a:tcPr marL="75570" marR="75570" marT="37785" marB="3778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500" dirty="0"/>
                        <a:t>…</a:t>
                      </a:r>
                    </a:p>
                  </a:txBody>
                  <a:tcPr marL="75570" marR="75570" marT="37785" marB="3778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500" dirty="0"/>
                        <a:t>…</a:t>
                      </a:r>
                    </a:p>
                  </a:txBody>
                  <a:tcPr marL="75570" marR="75570" marT="37785" marB="3778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500" dirty="0"/>
                        <a:t>...</a:t>
                      </a:r>
                    </a:p>
                  </a:txBody>
                  <a:tcPr marL="75570" marR="75570" marT="37785" marB="37785"/>
                </a:tc>
                <a:extLst>
                  <a:ext uri="{0D108BD9-81ED-4DB2-BD59-A6C34878D82A}">
                    <a16:rowId xmlns:a16="http://schemas.microsoft.com/office/drawing/2014/main" val="4279131570"/>
                  </a:ext>
                </a:extLst>
              </a:tr>
            </a:tbl>
          </a:graphicData>
        </a:graphic>
      </p:graphicFrame>
      <p:sp>
        <p:nvSpPr>
          <p:cNvPr id="4" name="CuadroTexto 3">
            <a:extLst>
              <a:ext uri="{FF2B5EF4-FFF2-40B4-BE49-F238E27FC236}">
                <a16:creationId xmlns:a16="http://schemas.microsoft.com/office/drawing/2014/main" id="{F6A53D0E-6DD4-F1C4-8979-0158AC2DC0C3}"/>
              </a:ext>
            </a:extLst>
          </p:cNvPr>
          <p:cNvSpPr txBox="1"/>
          <p:nvPr/>
        </p:nvSpPr>
        <p:spPr>
          <a:xfrm>
            <a:off x="922676" y="3258606"/>
            <a:ext cx="377505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Cada celda indicara el valor de la mayor recompensa ACUMULABLE que podrías obtener si estando en el estado indicado por la fila ejecutaras la acción indicada por la columna</a:t>
            </a:r>
          </a:p>
        </p:txBody>
      </p:sp>
      <p:pic>
        <p:nvPicPr>
          <p:cNvPr id="3" name="Imagen 2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4333A915-A785-3E88-D8FC-07868DA103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514160"/>
            <a:ext cx="2408216" cy="2379375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7B8886E8-9276-EEAB-2AF1-64E08FA4FED1}"/>
              </a:ext>
            </a:extLst>
          </p:cNvPr>
          <p:cNvSpPr txBox="1"/>
          <p:nvPr/>
        </p:nvSpPr>
        <p:spPr>
          <a:xfrm>
            <a:off x="8789670" y="4643600"/>
            <a:ext cx="1623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Estado: 328</a:t>
            </a:r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371140F7-E424-0861-9336-3CF67B88EFD6}"/>
              </a:ext>
            </a:extLst>
          </p:cNvPr>
          <p:cNvSpPr/>
          <p:nvPr/>
        </p:nvSpPr>
        <p:spPr>
          <a:xfrm>
            <a:off x="4732020" y="2137410"/>
            <a:ext cx="7210491" cy="50291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05267B26-F7F7-7286-DE6C-F4C71D2BB6A3}"/>
              </a:ext>
            </a:extLst>
          </p:cNvPr>
          <p:cNvSpPr/>
          <p:nvPr/>
        </p:nvSpPr>
        <p:spPr>
          <a:xfrm>
            <a:off x="6938010" y="1253523"/>
            <a:ext cx="1028700" cy="147324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9F76E41C-BAA0-D3CB-BC08-1D8A9BA4A882}"/>
              </a:ext>
            </a:extLst>
          </p:cNvPr>
          <p:cNvSpPr txBox="1"/>
          <p:nvPr/>
        </p:nvSpPr>
        <p:spPr>
          <a:xfrm>
            <a:off x="922676" y="5204149"/>
            <a:ext cx="377505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Q-</a:t>
            </a:r>
            <a:r>
              <a:rPr lang="es-ES" dirty="0" err="1"/>
              <a:t>Learning</a:t>
            </a:r>
            <a:r>
              <a:rPr lang="es-ES" dirty="0"/>
              <a:t>: Dada esta tabla, el agente escoge siempre la acción con el valor máximo de su celda</a:t>
            </a:r>
          </a:p>
        </p:txBody>
      </p:sp>
    </p:spTree>
    <p:extLst>
      <p:ext uri="{BB962C8B-B14F-4D97-AF65-F5344CB8AC3E}">
        <p14:creationId xmlns:p14="http://schemas.microsoft.com/office/powerpoint/2010/main" val="732199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210"/>
    </mc:Choice>
    <mc:Fallback xmlns="">
      <p:transition spd="slow" advTm="2921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 descr="Imagen que contiene dibujo&#10;&#10;Descripción generada automáticamente">
            <a:extLst>
              <a:ext uri="{FF2B5EF4-FFF2-40B4-BE49-F238E27FC236}">
                <a16:creationId xmlns:a16="http://schemas.microsoft.com/office/drawing/2014/main" id="{7A70170E-985D-4058-27D7-1C9BDBC50F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572" y="6438233"/>
            <a:ext cx="1647269" cy="329454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8B376C6D-CC05-1259-931A-BD3AFC726FA7}"/>
              </a:ext>
            </a:extLst>
          </p:cNvPr>
          <p:cNvSpPr txBox="1"/>
          <p:nvPr/>
        </p:nvSpPr>
        <p:spPr>
          <a:xfrm>
            <a:off x="5508434" y="6341752"/>
            <a:ext cx="6399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r"/>
            <a:r>
              <a:rPr lang="es-ES" b="1" dirty="0"/>
              <a:t>Data </a:t>
            </a:r>
            <a:r>
              <a:rPr lang="es-ES" b="1" dirty="0" err="1"/>
              <a:t>Science</a:t>
            </a:r>
            <a:r>
              <a:rPr lang="es-ES" b="1" dirty="0"/>
              <a:t> Online, </a:t>
            </a:r>
            <a:r>
              <a:rPr lang="es-ES" b="1" dirty="0" err="1"/>
              <a:t>Reinforcement</a:t>
            </a:r>
            <a:r>
              <a:rPr lang="es-ES" b="1" dirty="0"/>
              <a:t> </a:t>
            </a:r>
            <a:r>
              <a:rPr lang="es-ES" b="1" dirty="0" err="1"/>
              <a:t>Learning</a:t>
            </a:r>
            <a:endParaRPr lang="es-ES" b="1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413E064A-FDD5-F4E9-B8C0-53A08E1CC6D7}"/>
              </a:ext>
            </a:extLst>
          </p:cNvPr>
          <p:cNvSpPr txBox="1"/>
          <p:nvPr/>
        </p:nvSpPr>
        <p:spPr>
          <a:xfrm>
            <a:off x="819806" y="188845"/>
            <a:ext cx="113721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b="1" dirty="0"/>
              <a:t>…una Q-Table (o tabla de valores  Q)</a:t>
            </a:r>
            <a:endParaRPr lang="es-ES" sz="4000" b="1" dirty="0"/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64E34E7A-D26C-EA6D-2241-B26918214F54}"/>
              </a:ext>
            </a:extLst>
          </p:cNvPr>
          <p:cNvGraphicFramePr>
            <a:graphicFrameLocks noGrp="1"/>
          </p:cNvGraphicFramePr>
          <p:nvPr/>
        </p:nvGraphicFramePr>
        <p:xfrm>
          <a:off x="2652737" y="1718809"/>
          <a:ext cx="6717368" cy="18572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9624">
                  <a:extLst>
                    <a:ext uri="{9D8B030D-6E8A-4147-A177-3AD203B41FA5}">
                      <a16:colId xmlns:a16="http://schemas.microsoft.com/office/drawing/2014/main" val="1056556068"/>
                    </a:ext>
                  </a:extLst>
                </a:gridCol>
                <a:gridCol w="993929">
                  <a:extLst>
                    <a:ext uri="{9D8B030D-6E8A-4147-A177-3AD203B41FA5}">
                      <a16:colId xmlns:a16="http://schemas.microsoft.com/office/drawing/2014/main" val="2864172620"/>
                    </a:ext>
                  </a:extLst>
                </a:gridCol>
                <a:gridCol w="925319">
                  <a:extLst>
                    <a:ext uri="{9D8B030D-6E8A-4147-A177-3AD203B41FA5}">
                      <a16:colId xmlns:a16="http://schemas.microsoft.com/office/drawing/2014/main" val="978797534"/>
                    </a:ext>
                  </a:extLst>
                </a:gridCol>
                <a:gridCol w="959624">
                  <a:extLst>
                    <a:ext uri="{9D8B030D-6E8A-4147-A177-3AD203B41FA5}">
                      <a16:colId xmlns:a16="http://schemas.microsoft.com/office/drawing/2014/main" val="3190452025"/>
                    </a:ext>
                  </a:extLst>
                </a:gridCol>
                <a:gridCol w="959624">
                  <a:extLst>
                    <a:ext uri="{9D8B030D-6E8A-4147-A177-3AD203B41FA5}">
                      <a16:colId xmlns:a16="http://schemas.microsoft.com/office/drawing/2014/main" val="1590993324"/>
                    </a:ext>
                  </a:extLst>
                </a:gridCol>
                <a:gridCol w="959624">
                  <a:extLst>
                    <a:ext uri="{9D8B030D-6E8A-4147-A177-3AD203B41FA5}">
                      <a16:colId xmlns:a16="http://schemas.microsoft.com/office/drawing/2014/main" val="1236786016"/>
                    </a:ext>
                  </a:extLst>
                </a:gridCol>
                <a:gridCol w="959624">
                  <a:extLst>
                    <a:ext uri="{9D8B030D-6E8A-4147-A177-3AD203B41FA5}">
                      <a16:colId xmlns:a16="http://schemas.microsoft.com/office/drawing/2014/main" val="1799649413"/>
                    </a:ext>
                  </a:extLst>
                </a:gridCol>
              </a:tblGrid>
              <a:tr h="327161">
                <a:tc>
                  <a:txBody>
                    <a:bodyPr/>
                    <a:lstStyle/>
                    <a:p>
                      <a:pPr algn="ctr"/>
                      <a:r>
                        <a:rPr lang="es-ES" sz="1500"/>
                        <a:t>Estado</a:t>
                      </a:r>
                      <a:endParaRPr lang="es-ES" sz="1500" dirty="0"/>
                    </a:p>
                  </a:txBody>
                  <a:tcPr marL="75570" marR="75570" marT="37785" marB="3778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500" dirty="0"/>
                        <a:t>Sur</a:t>
                      </a:r>
                    </a:p>
                  </a:txBody>
                  <a:tcPr marL="75570" marR="75570" marT="37785" marB="3778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500"/>
                        <a:t>Norte</a:t>
                      </a:r>
                      <a:endParaRPr lang="es-ES" sz="1500" dirty="0"/>
                    </a:p>
                  </a:txBody>
                  <a:tcPr marL="75570" marR="75570" marT="37785" marB="3778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500"/>
                        <a:t>Este</a:t>
                      </a:r>
                      <a:endParaRPr lang="es-ES" sz="1500" dirty="0"/>
                    </a:p>
                  </a:txBody>
                  <a:tcPr marL="75570" marR="75570" marT="37785" marB="3778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500"/>
                        <a:t>Oeste</a:t>
                      </a:r>
                      <a:endParaRPr lang="es-ES" sz="1500" dirty="0"/>
                    </a:p>
                  </a:txBody>
                  <a:tcPr marL="75570" marR="75570" marT="37785" marB="3778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500"/>
                        <a:t>Recoger</a:t>
                      </a:r>
                      <a:endParaRPr lang="es-ES" sz="1500" dirty="0"/>
                    </a:p>
                  </a:txBody>
                  <a:tcPr marL="75570" marR="75570" marT="37785" marB="3778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500"/>
                        <a:t>Dejar</a:t>
                      </a:r>
                      <a:endParaRPr lang="es-ES" sz="1500" dirty="0"/>
                    </a:p>
                  </a:txBody>
                  <a:tcPr marL="75570" marR="75570" marT="37785" marB="37785"/>
                </a:tc>
                <a:extLst>
                  <a:ext uri="{0D108BD9-81ED-4DB2-BD59-A6C34878D82A}">
                    <a16:rowId xmlns:a16="http://schemas.microsoft.com/office/drawing/2014/main" val="524747864"/>
                  </a:ext>
                </a:extLst>
              </a:tr>
              <a:tr h="306479">
                <a:tc>
                  <a:txBody>
                    <a:bodyPr/>
                    <a:lstStyle/>
                    <a:p>
                      <a:pPr algn="ctr"/>
                      <a:r>
                        <a:rPr lang="es-ES" sz="1500" dirty="0"/>
                        <a:t>0</a:t>
                      </a:r>
                    </a:p>
                  </a:txBody>
                  <a:tcPr marL="75570" marR="75570" marT="37785" marB="3778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500" dirty="0"/>
                        <a:t>…</a:t>
                      </a:r>
                    </a:p>
                  </a:txBody>
                  <a:tcPr marL="75570" marR="75570" marT="37785" marB="3778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500" dirty="0"/>
                        <a:t>…</a:t>
                      </a:r>
                    </a:p>
                  </a:txBody>
                  <a:tcPr marL="75570" marR="75570" marT="37785" marB="3778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500" dirty="0"/>
                        <a:t>…</a:t>
                      </a:r>
                    </a:p>
                  </a:txBody>
                  <a:tcPr marL="75570" marR="75570" marT="37785" marB="3778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500" dirty="0"/>
                        <a:t>…</a:t>
                      </a:r>
                    </a:p>
                  </a:txBody>
                  <a:tcPr marL="75570" marR="75570" marT="37785" marB="3778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500" dirty="0"/>
                        <a:t>…</a:t>
                      </a:r>
                    </a:p>
                  </a:txBody>
                  <a:tcPr marL="75570" marR="75570" marT="37785" marB="3778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500" dirty="0"/>
                        <a:t>…</a:t>
                      </a:r>
                    </a:p>
                  </a:txBody>
                  <a:tcPr marL="75570" marR="75570" marT="37785" marB="37785"/>
                </a:tc>
                <a:extLst>
                  <a:ext uri="{0D108BD9-81ED-4DB2-BD59-A6C34878D82A}">
                    <a16:rowId xmlns:a16="http://schemas.microsoft.com/office/drawing/2014/main" val="3079070523"/>
                  </a:ext>
                </a:extLst>
              </a:tr>
              <a:tr h="306479">
                <a:tc>
                  <a:txBody>
                    <a:bodyPr/>
                    <a:lstStyle/>
                    <a:p>
                      <a:pPr algn="ctr"/>
                      <a:r>
                        <a:rPr lang="es-ES" sz="1500" dirty="0"/>
                        <a:t>…</a:t>
                      </a:r>
                    </a:p>
                  </a:txBody>
                  <a:tcPr marL="75570" marR="75570" marT="37785" marB="3778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500" dirty="0"/>
                        <a:t>…</a:t>
                      </a:r>
                    </a:p>
                  </a:txBody>
                  <a:tcPr marL="75570" marR="75570" marT="37785" marB="3778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500" dirty="0"/>
                        <a:t>…</a:t>
                      </a:r>
                    </a:p>
                  </a:txBody>
                  <a:tcPr marL="75570" marR="75570" marT="37785" marB="3778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500" dirty="0"/>
                        <a:t>…</a:t>
                      </a:r>
                    </a:p>
                  </a:txBody>
                  <a:tcPr marL="75570" marR="75570" marT="37785" marB="3778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500" dirty="0"/>
                        <a:t>…</a:t>
                      </a:r>
                    </a:p>
                  </a:txBody>
                  <a:tcPr marL="75570" marR="75570" marT="37785" marB="3778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500" dirty="0"/>
                        <a:t>…</a:t>
                      </a:r>
                    </a:p>
                  </a:txBody>
                  <a:tcPr marL="75570" marR="75570" marT="37785" marB="3778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500" dirty="0"/>
                        <a:t>…</a:t>
                      </a:r>
                    </a:p>
                  </a:txBody>
                  <a:tcPr marL="75570" marR="75570" marT="37785" marB="37785"/>
                </a:tc>
                <a:extLst>
                  <a:ext uri="{0D108BD9-81ED-4DB2-BD59-A6C34878D82A}">
                    <a16:rowId xmlns:a16="http://schemas.microsoft.com/office/drawing/2014/main" val="4009459558"/>
                  </a:ext>
                </a:extLst>
              </a:tr>
              <a:tr h="306479">
                <a:tc>
                  <a:txBody>
                    <a:bodyPr/>
                    <a:lstStyle/>
                    <a:p>
                      <a:pPr algn="ctr"/>
                      <a:r>
                        <a:rPr lang="es-ES" sz="1500" dirty="0"/>
                        <a:t>328</a:t>
                      </a:r>
                    </a:p>
                  </a:txBody>
                  <a:tcPr marL="75570" marR="75570" marT="37785" marB="3778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500" dirty="0"/>
                        <a:t>-4</a:t>
                      </a:r>
                    </a:p>
                  </a:txBody>
                  <a:tcPr marL="75570" marR="75570" marT="37785" marB="3778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500"/>
                        <a:t>-1.8</a:t>
                      </a:r>
                      <a:endParaRPr lang="es-ES" sz="1500" dirty="0"/>
                    </a:p>
                  </a:txBody>
                  <a:tcPr marL="75570" marR="75570" marT="37785" marB="3778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500" dirty="0"/>
                        <a:t>-2.3</a:t>
                      </a:r>
                    </a:p>
                  </a:txBody>
                  <a:tcPr marL="75570" marR="75570" marT="37785" marB="3778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500" dirty="0"/>
                        <a:t>-3.8</a:t>
                      </a:r>
                    </a:p>
                  </a:txBody>
                  <a:tcPr marL="75570" marR="75570" marT="37785" marB="3778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500" dirty="0"/>
                        <a:t>-12</a:t>
                      </a:r>
                    </a:p>
                  </a:txBody>
                  <a:tcPr marL="75570" marR="75570" marT="37785" marB="3778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500" dirty="0"/>
                        <a:t>-12</a:t>
                      </a:r>
                    </a:p>
                  </a:txBody>
                  <a:tcPr marL="75570" marR="75570" marT="37785" marB="37785"/>
                </a:tc>
                <a:extLst>
                  <a:ext uri="{0D108BD9-81ED-4DB2-BD59-A6C34878D82A}">
                    <a16:rowId xmlns:a16="http://schemas.microsoft.com/office/drawing/2014/main" val="116185181"/>
                  </a:ext>
                </a:extLst>
              </a:tr>
              <a:tr h="306479">
                <a:tc>
                  <a:txBody>
                    <a:bodyPr/>
                    <a:lstStyle/>
                    <a:p>
                      <a:pPr algn="ctr"/>
                      <a:r>
                        <a:rPr lang="es-ES" sz="1500" dirty="0"/>
                        <a:t>…</a:t>
                      </a:r>
                    </a:p>
                  </a:txBody>
                  <a:tcPr marL="75570" marR="75570" marT="37785" marB="3778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500" dirty="0"/>
                        <a:t>…</a:t>
                      </a:r>
                    </a:p>
                  </a:txBody>
                  <a:tcPr marL="75570" marR="75570" marT="37785" marB="3778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500" dirty="0"/>
                        <a:t>…</a:t>
                      </a:r>
                    </a:p>
                  </a:txBody>
                  <a:tcPr marL="75570" marR="75570" marT="37785" marB="3778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500" dirty="0"/>
                        <a:t>…</a:t>
                      </a:r>
                    </a:p>
                  </a:txBody>
                  <a:tcPr marL="75570" marR="75570" marT="37785" marB="3778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500" dirty="0"/>
                        <a:t>…</a:t>
                      </a:r>
                    </a:p>
                  </a:txBody>
                  <a:tcPr marL="75570" marR="75570" marT="37785" marB="3778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500" dirty="0"/>
                        <a:t>…</a:t>
                      </a:r>
                    </a:p>
                  </a:txBody>
                  <a:tcPr marL="75570" marR="75570" marT="37785" marB="3778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500" dirty="0"/>
                        <a:t>…</a:t>
                      </a:r>
                    </a:p>
                  </a:txBody>
                  <a:tcPr marL="75570" marR="75570" marT="37785" marB="37785"/>
                </a:tc>
                <a:extLst>
                  <a:ext uri="{0D108BD9-81ED-4DB2-BD59-A6C34878D82A}">
                    <a16:rowId xmlns:a16="http://schemas.microsoft.com/office/drawing/2014/main" val="3325015692"/>
                  </a:ext>
                </a:extLst>
              </a:tr>
              <a:tr h="296531">
                <a:tc>
                  <a:txBody>
                    <a:bodyPr/>
                    <a:lstStyle/>
                    <a:p>
                      <a:pPr algn="ctr"/>
                      <a:r>
                        <a:rPr lang="es-ES" sz="1500" dirty="0"/>
                        <a:t>499</a:t>
                      </a:r>
                    </a:p>
                  </a:txBody>
                  <a:tcPr marL="75570" marR="75570" marT="37785" marB="3778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500" dirty="0"/>
                        <a:t>…</a:t>
                      </a:r>
                    </a:p>
                  </a:txBody>
                  <a:tcPr marL="75570" marR="75570" marT="37785" marB="3778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500" dirty="0"/>
                        <a:t>…</a:t>
                      </a:r>
                    </a:p>
                  </a:txBody>
                  <a:tcPr marL="75570" marR="75570" marT="37785" marB="3778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500" dirty="0"/>
                        <a:t>…</a:t>
                      </a:r>
                    </a:p>
                  </a:txBody>
                  <a:tcPr marL="75570" marR="75570" marT="37785" marB="3778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500" dirty="0"/>
                        <a:t>…</a:t>
                      </a:r>
                    </a:p>
                  </a:txBody>
                  <a:tcPr marL="75570" marR="75570" marT="37785" marB="3778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500" dirty="0"/>
                        <a:t>…</a:t>
                      </a:r>
                    </a:p>
                  </a:txBody>
                  <a:tcPr marL="75570" marR="75570" marT="37785" marB="3778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500" dirty="0"/>
                        <a:t>...</a:t>
                      </a:r>
                    </a:p>
                  </a:txBody>
                  <a:tcPr marL="75570" marR="75570" marT="37785" marB="37785"/>
                </a:tc>
                <a:extLst>
                  <a:ext uri="{0D108BD9-81ED-4DB2-BD59-A6C34878D82A}">
                    <a16:rowId xmlns:a16="http://schemas.microsoft.com/office/drawing/2014/main" val="4279131570"/>
                  </a:ext>
                </a:extLst>
              </a:tr>
            </a:tbl>
          </a:graphicData>
        </a:graphic>
      </p:graphicFrame>
      <p:sp>
        <p:nvSpPr>
          <p:cNvPr id="3" name="CuadroTexto 2">
            <a:extLst>
              <a:ext uri="{FF2B5EF4-FFF2-40B4-BE49-F238E27FC236}">
                <a16:creationId xmlns:a16="http://schemas.microsoft.com/office/drawing/2014/main" id="{3870CBFD-C69B-492C-389F-B8137ACEE951}"/>
              </a:ext>
            </a:extLst>
          </p:cNvPr>
          <p:cNvSpPr txBox="1"/>
          <p:nvPr/>
        </p:nvSpPr>
        <p:spPr>
          <a:xfrm>
            <a:off x="2505199" y="4068073"/>
            <a:ext cx="686490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La Q-Table nos da para cada combinación (</a:t>
            </a:r>
            <a:r>
              <a:rPr lang="es-ES" dirty="0" err="1"/>
              <a:t>estado,acción</a:t>
            </a:r>
            <a:r>
              <a:rPr lang="es-ES" dirty="0"/>
              <a:t>) lo que se denomina su valor Q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Los valores Q se representan como Q(</a:t>
            </a:r>
            <a:r>
              <a:rPr lang="es-ES" dirty="0" err="1"/>
              <a:t>s,a</a:t>
            </a:r>
            <a:r>
              <a:rPr lang="es-ES" dirty="0"/>
              <a:t>) donde s es el estado y a la acción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En el ejemplo el Q(328,”sur”) es -4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4D00DD87-265B-61AE-03BB-D4C9AE905EAA}"/>
              </a:ext>
            </a:extLst>
          </p:cNvPr>
          <p:cNvCxnSpPr/>
          <p:nvPr/>
        </p:nvCxnSpPr>
        <p:spPr>
          <a:xfrm>
            <a:off x="0" y="6253655"/>
            <a:ext cx="12192000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8741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419"/>
    </mc:Choice>
    <mc:Fallback xmlns="">
      <p:transition spd="slow" advTm="31419"/>
    </mc:Fallback>
  </mc:AlternateContent>
  <p:extLst>
    <p:ext uri="{3A86A75C-4F4B-4683-9AE1-C65F6400EC91}">
      <p14:laserTraceLst xmlns:p14="http://schemas.microsoft.com/office/powerpoint/2010/main">
        <p14:tracePtLst>
          <p14:tracePt t="7095" x="301625" y="6446838"/>
          <p14:tracePt t="7106" x="490538" y="6240463"/>
          <p14:tracePt t="7122" x="681038" y="6113463"/>
          <p14:tracePt t="7138" x="1044575" y="5954713"/>
          <p14:tracePt t="7140" x="1425575" y="5813425"/>
          <p14:tracePt t="7154" x="1630363" y="5734050"/>
          <p14:tracePt t="7171" x="1947863" y="5559425"/>
          <p14:tracePt t="7188" x="2152650" y="5305425"/>
          <p14:tracePt t="7206" x="2152650" y="5146675"/>
          <p14:tracePt t="7208" x="2152650" y="5021263"/>
          <p14:tracePt t="7220" x="2152650" y="4941888"/>
          <p14:tracePt t="7237" x="2200275" y="4799013"/>
          <p14:tracePt t="7254" x="2200275" y="4513263"/>
          <p14:tracePt t="7272" x="2200275" y="4371975"/>
          <p14:tracePt t="7289" x="2136775" y="4149725"/>
          <p14:tracePt t="7310" x="2136775" y="4054475"/>
          <p14:tracePt t="7321" x="2136775" y="4038600"/>
          <p14:tracePt t="7338" x="2152650" y="4006850"/>
          <p14:tracePt t="7356" x="2247900" y="3848100"/>
          <p14:tracePt t="7371" x="2295525" y="3706813"/>
          <p14:tracePt t="7389" x="2295525" y="3563938"/>
          <p14:tracePt t="7404" x="2295525" y="3548063"/>
          <p14:tracePt t="7422" x="2327275" y="3500438"/>
          <p14:tracePt t="7438" x="2343150" y="3484563"/>
          <p14:tracePt t="7455" x="2438400" y="3421063"/>
          <p14:tracePt t="7471" x="2454275" y="3389313"/>
          <p14:tracePt t="7487" x="2454275" y="3373438"/>
          <p14:tracePt t="7488" x="2470150" y="3357563"/>
          <p14:tracePt t="7505" x="2501900" y="3325813"/>
          <p14:tracePt t="7521" x="2549525" y="3294063"/>
          <p14:tracePt t="7523" x="2676525" y="3230563"/>
          <p14:tracePt t="7537" x="2913063" y="3119438"/>
          <p14:tracePt t="7554" x="3103563" y="3009900"/>
          <p14:tracePt t="7556" x="3230563" y="2914650"/>
          <p14:tracePt t="7571" x="3246438" y="2882900"/>
          <p14:tracePt t="7587" x="3262313" y="2803525"/>
          <p14:tracePt t="7604" x="3262313" y="2771775"/>
          <p14:tracePt t="7636" x="3294063" y="2740025"/>
          <p14:tracePt t="7647" x="3325813" y="2740025"/>
          <p14:tracePt t="7658" x="3451225" y="2724150"/>
          <p14:tracePt t="7671" x="3514725" y="2692400"/>
          <p14:tracePt t="7689" x="3530600" y="2676525"/>
          <p14:tracePt t="7760" x="3546475" y="2660650"/>
          <p14:tracePt t="7773" x="3562350" y="2628900"/>
          <p14:tracePt t="7783" x="3562350" y="2613025"/>
          <p14:tracePt t="7792" x="3562350" y="2597150"/>
          <p14:tracePt t="7805" x="3562350" y="2581275"/>
          <p14:tracePt t="7839" x="3578225" y="2565400"/>
          <p14:tracePt t="7851" x="3594100" y="2565400"/>
          <p14:tracePt t="8064" x="3578225" y="2565400"/>
          <p14:tracePt t="8075" x="3546475" y="2565400"/>
          <p14:tracePt t="8086" x="3514725" y="2581275"/>
          <p14:tracePt t="8096" x="3498850" y="2581275"/>
          <p14:tracePt t="8107" x="3482975" y="2597150"/>
          <p14:tracePt t="8121" x="3482975" y="2613025"/>
          <p14:tracePt t="8142" x="3482975" y="2676525"/>
          <p14:tracePt t="8155" x="3514725" y="2755900"/>
          <p14:tracePt t="8170" x="3562350" y="2819400"/>
          <p14:tracePt t="8188" x="3594100" y="2867025"/>
          <p14:tracePt t="8243" x="3594100" y="2882900"/>
          <p14:tracePt t="8254" x="3609975" y="2914650"/>
          <p14:tracePt t="8267" x="3641725" y="2946400"/>
          <p14:tracePt t="8277" x="3657600" y="2962275"/>
          <p14:tracePt t="8288" x="3657600" y="2978150"/>
          <p14:tracePt t="8346" x="3673475" y="2994025"/>
          <p14:tracePt t="8356" x="3705225" y="3009900"/>
          <p14:tracePt t="8367" x="3705225" y="3025775"/>
          <p14:tracePt t="8378" x="3721100" y="3025775"/>
          <p14:tracePt t="8389" x="3689350" y="3009900"/>
          <p14:tracePt t="8447" x="3752850" y="3025775"/>
          <p14:tracePt t="8457" x="3816350" y="3041650"/>
          <p14:tracePt t="8469" x="3848100" y="3057525"/>
          <p14:tracePt t="8525" x="3879850" y="3087688"/>
          <p14:tracePt t="8537" x="3895725" y="3103563"/>
          <p14:tracePt t="8627" x="3927475" y="3103563"/>
          <p14:tracePt t="8638" x="4021138" y="3119438"/>
          <p14:tracePt t="8649" x="4084638" y="3135313"/>
          <p14:tracePt t="8729" x="4100513" y="3135313"/>
          <p14:tracePt t="8739" x="4116388" y="3135313"/>
          <p14:tracePt t="8750" x="4179888" y="3135313"/>
          <p14:tracePt t="8806" x="4211638" y="3135313"/>
          <p14:tracePt t="8817" x="4291013" y="3151188"/>
          <p14:tracePt t="8828" x="4449763" y="3182938"/>
          <p14:tracePt t="8840" x="4513263" y="3182938"/>
          <p14:tracePt t="8921" x="4529138" y="3182938"/>
          <p14:tracePt t="8929" x="4545013" y="3182938"/>
          <p14:tracePt t="8940" x="4560888" y="3182938"/>
          <p14:tracePt t="8953" x="4560888" y="3167063"/>
          <p14:tracePt t="9008" x="4575175" y="3135313"/>
          <p14:tracePt t="9020" x="4606925" y="3103563"/>
          <p14:tracePt t="9032" x="4622800" y="3087688"/>
          <p14:tracePt t="9041" x="4638675" y="3073400"/>
          <p14:tracePt t="9054" x="4638675" y="3041650"/>
          <p14:tracePt t="9070" x="4638675" y="3009900"/>
          <p14:tracePt t="9098" x="4638675" y="2994025"/>
          <p14:tracePt t="9110" x="4638675" y="2962275"/>
          <p14:tracePt t="9120" x="4638675" y="2946400"/>
          <p14:tracePt t="9137" x="4638675" y="2914650"/>
          <p14:tracePt t="9154" x="4638675" y="2867025"/>
          <p14:tracePt t="9170" x="4638675" y="2835275"/>
          <p14:tracePt t="9187" x="4638675" y="2771775"/>
          <p14:tracePt t="9203" x="4638675" y="2724150"/>
          <p14:tracePt t="9220" x="4638675" y="2708275"/>
          <p14:tracePt t="9237" x="4638675" y="2676525"/>
          <p14:tracePt t="9253" x="4622800" y="2644775"/>
          <p14:tracePt t="9278" x="4622800" y="2613025"/>
          <p14:tracePt t="9290" x="4606925" y="2597150"/>
          <p14:tracePt t="9304" x="4591050" y="2565400"/>
          <p14:tracePt t="9321" x="4591050" y="2533650"/>
          <p14:tracePt t="9337" x="4591050" y="2501900"/>
          <p14:tracePt t="9353" x="4575175" y="2486025"/>
          <p14:tracePt t="9379" x="4560888" y="2470150"/>
          <p14:tracePt t="9391" x="4545013" y="2454275"/>
          <p14:tracePt t="9404" x="4529138" y="2454275"/>
          <p14:tracePt t="9594" x="4497388" y="2454275"/>
          <p14:tracePt t="9605" x="4402138" y="2454275"/>
          <p14:tracePt t="9617" x="4291013" y="2454275"/>
          <p14:tracePt t="9626" x="4259263" y="2454275"/>
          <p14:tracePt t="9638" x="4243388" y="2454275"/>
          <p14:tracePt t="9653" x="4227513" y="2454275"/>
          <p14:tracePt t="9753" x="4211638" y="2454275"/>
          <p14:tracePt t="9762" x="4148138" y="2454275"/>
          <p14:tracePt t="9773" x="4068763" y="2454275"/>
          <p14:tracePt t="9786" x="3973513" y="2470150"/>
          <p14:tracePt t="9803" x="3911600" y="2470150"/>
          <p14:tracePt t="9820" x="3879850" y="2470150"/>
          <p14:tracePt t="9898" x="3832225" y="2470150"/>
          <p14:tracePt t="9908" x="3768725" y="2486025"/>
          <p14:tracePt t="9921" x="3721100" y="2501900"/>
          <p14:tracePt t="9936" x="3673475" y="2517775"/>
          <p14:tracePt t="9954" x="3657600" y="2517775"/>
          <p14:tracePt t="9975" x="3641725" y="2517775"/>
          <p14:tracePt t="10021" x="3609975" y="2533650"/>
          <p14:tracePt t="10043" x="3609975" y="2565400"/>
          <p14:tracePt t="10055" x="3594100" y="2581275"/>
          <p14:tracePt t="10067" x="3594100" y="2613025"/>
          <p14:tracePt t="10076" x="3594100" y="2660650"/>
          <p14:tracePt t="10100" x="3594100" y="2676525"/>
          <p14:tracePt t="10111" x="3578225" y="2692400"/>
          <p14:tracePt t="10122" x="3562350" y="2692400"/>
          <p14:tracePt t="10136" x="3562350" y="2708275"/>
          <p14:tracePt t="10156" x="3562350" y="2755900"/>
          <p14:tracePt t="10169" x="3562350" y="2787650"/>
          <p14:tracePt t="10186" x="3562350" y="2819400"/>
          <p14:tracePt t="10247" x="3562350" y="2851150"/>
          <p14:tracePt t="10269" x="3562350" y="2867025"/>
          <p14:tracePt t="10336" x="3562350" y="2882900"/>
          <p14:tracePt t="10358" x="3578225" y="2898775"/>
          <p14:tracePt t="10369" x="3578225" y="2914650"/>
          <p14:tracePt t="10380" x="3594100" y="2914650"/>
          <p14:tracePt t="12013" x="3578225" y="2914650"/>
          <p14:tracePt t="12023" x="3467100" y="2914650"/>
          <p14:tracePt t="12035" x="3294063" y="2914650"/>
          <p14:tracePt t="12052" x="3103563" y="2914650"/>
          <p14:tracePt t="12068" x="2279650" y="2962275"/>
          <p14:tracePt t="12085" x="1884363" y="2994025"/>
          <p14:tracePt t="12102" x="855663" y="2994025"/>
          <p14:tracePt t="12118" x="649288" y="2994025"/>
          <p14:tracePt t="12135" x="158750" y="2994025"/>
          <p14:tracePt t="23093" x="331788" y="3009900"/>
          <p14:tracePt t="23104" x="538163" y="3009900"/>
          <p14:tracePt t="23117" x="823913" y="3009900"/>
          <p14:tracePt t="23128" x="1028700" y="3009900"/>
          <p14:tracePt t="23146" x="1108075" y="3009900"/>
          <p14:tracePt t="23163" x="1457325" y="3009900"/>
          <p14:tracePt t="23178" x="1741488" y="3009900"/>
          <p14:tracePt t="23194" x="2184400" y="3009900"/>
          <p14:tracePt t="23211" x="2295525" y="3009900"/>
          <p14:tracePt t="23227" x="2343150" y="3009900"/>
          <p14:tracePt t="23274" x="2359025" y="3009900"/>
          <p14:tracePt t="23285" x="2470150" y="3009900"/>
          <p14:tracePt t="23297" x="2724150" y="3009900"/>
          <p14:tracePt t="23311" x="2913063" y="3009900"/>
          <p14:tracePt t="23328" x="2944813" y="3009900"/>
          <p14:tracePt t="23386" x="2976563" y="2994025"/>
          <p14:tracePt t="23397" x="3040063" y="2994025"/>
          <p14:tracePt t="23408" x="3087688" y="2962275"/>
          <p14:tracePt t="23420" x="3119438" y="2930525"/>
          <p14:tracePt t="23430" x="3135313" y="2914650"/>
          <p14:tracePt t="23445" x="3135313" y="2898775"/>
          <p14:tracePt t="23464" x="3182938" y="2867025"/>
          <p14:tracePt t="23499" x="3309938" y="2867025"/>
          <p14:tracePt t="23512" x="3419475" y="2851150"/>
          <p14:tracePt t="23520" x="3419475" y="2835275"/>
          <p14:tracePt t="23544" x="3419475" y="2803525"/>
          <p14:tracePt t="23554" x="3403600" y="2755900"/>
          <p14:tracePt t="23611" x="3403600" y="2740025"/>
          <p14:tracePt t="23679" x="3482975" y="2692400"/>
          <p14:tracePt t="23690" x="3625850" y="2676525"/>
          <p14:tracePt t="23700" x="3736975" y="2628900"/>
          <p14:tracePt t="23712" x="3800475" y="2597150"/>
          <p14:tracePt t="23728" x="3816350" y="2597150"/>
          <p14:tracePt t="23802" x="3832225" y="2597150"/>
          <p14:tracePt t="23814" x="3832225" y="2581275"/>
          <p14:tracePt t="23881" x="3848100" y="2549525"/>
          <p14:tracePt t="23891" x="3863975" y="2533650"/>
          <p14:tracePt t="24140" x="3816350" y="2533650"/>
          <p14:tracePt t="24152" x="3784600" y="2533650"/>
          <p14:tracePt t="24161" x="3721100" y="2549525"/>
          <p14:tracePt t="24177" x="3689350" y="2565400"/>
          <p14:tracePt t="24194" x="3657600" y="2565400"/>
          <p14:tracePt t="24196" x="3641725" y="2581275"/>
          <p14:tracePt t="24218" x="3625850" y="2581275"/>
          <p14:tracePt t="24229" x="3609975" y="2581275"/>
          <p14:tracePt t="24244" x="3609975" y="2597150"/>
          <p14:tracePt t="24260" x="3594100" y="2597150"/>
          <p14:tracePt t="24277" x="3594100" y="2628900"/>
          <p14:tracePt t="24294" x="3594100" y="2644775"/>
          <p14:tracePt t="24310" x="3578225" y="2644775"/>
          <p14:tracePt t="24328" x="3562350" y="2644775"/>
          <p14:tracePt t="24345" x="3546475" y="2660650"/>
          <p14:tracePt t="24360" x="3546475" y="2676525"/>
          <p14:tracePt t="24377" x="3546475" y="2740025"/>
          <p14:tracePt t="24394" x="3546475" y="2755900"/>
          <p14:tracePt t="24411" x="3546475" y="2771775"/>
          <p14:tracePt t="24427" x="3546475" y="2787650"/>
          <p14:tracePt t="24445" x="3546475" y="2803525"/>
          <p14:tracePt t="24460" x="3546475" y="2835275"/>
          <p14:tracePt t="24478" x="3546475" y="2851150"/>
          <p14:tracePt t="24556" x="3514725" y="2803525"/>
          <p14:tracePt t="24579" x="3514725" y="2851150"/>
          <p14:tracePt t="24612" x="3514725" y="2867025"/>
          <p14:tracePt t="24624" x="3514725" y="2882900"/>
          <p14:tracePt t="24634" x="3498850" y="2882900"/>
          <p14:tracePt t="24657" x="3514725" y="2882900"/>
          <p14:tracePt t="24668" x="3546475" y="2898775"/>
          <p14:tracePt t="24680" x="3578225" y="2898775"/>
          <p14:tracePt t="24702" x="3594100" y="2898775"/>
          <p14:tracePt t="24725" x="3609975" y="2914650"/>
          <p14:tracePt t="24736" x="3625850" y="2914650"/>
          <p14:tracePt t="24747" x="3625850" y="2930525"/>
          <p14:tracePt t="24760" x="3641725" y="2978150"/>
          <p14:tracePt t="24777" x="3673475" y="3025775"/>
          <p14:tracePt t="24793" x="3689350" y="3041650"/>
          <p14:tracePt t="24827" x="3736975" y="3041650"/>
          <p14:tracePt t="24837" x="3784600" y="3057525"/>
          <p14:tracePt t="24848" x="3816350" y="3057525"/>
          <p14:tracePt t="24861" x="3863975" y="3057525"/>
          <p14:tracePt t="24876" x="3879850" y="3057525"/>
          <p14:tracePt t="24927" x="3927475" y="3073400"/>
          <p14:tracePt t="24938" x="4068763" y="3087688"/>
          <p14:tracePt t="24950" x="4148138" y="3103563"/>
          <p14:tracePt t="24961" x="4164013" y="3103563"/>
          <p14:tracePt t="25017" x="4211638" y="3119438"/>
          <p14:tracePt t="25029" x="4306888" y="3135313"/>
          <p14:tracePt t="25040" x="4402138" y="3135313"/>
          <p14:tracePt t="25050" x="4449763" y="3135313"/>
          <p14:tracePt t="25096" x="4497388" y="3135313"/>
          <p14:tracePt t="25107" x="4591050" y="3151188"/>
          <p14:tracePt t="25119" x="4686300" y="3167063"/>
          <p14:tracePt t="25130" x="4718050" y="3167063"/>
          <p14:tracePt t="25266" x="4718050" y="3151188"/>
          <p14:tracePt t="25277" x="4718050" y="3135313"/>
          <p14:tracePt t="25288" x="4718050" y="3103563"/>
          <p14:tracePt t="25298" x="4718050" y="3073400"/>
          <p14:tracePt t="25311" x="4718050" y="3057525"/>
          <p14:tracePt t="25326" x="4718050" y="3025775"/>
          <p14:tracePt t="25343" x="4718050" y="2946400"/>
          <p14:tracePt t="25360" x="4718050" y="2898775"/>
          <p14:tracePt t="25377" x="4718050" y="2851150"/>
          <p14:tracePt t="25411" x="4718050" y="2819400"/>
          <p14:tracePt t="25558" x="4718050" y="2787650"/>
          <p14:tracePt t="25569" x="4702175" y="2771775"/>
          <p14:tracePt t="25602" x="4702175" y="2755900"/>
          <p14:tracePt t="25613" x="4670425" y="2724150"/>
          <p14:tracePt t="25625" x="4638675" y="2692400"/>
          <p14:tracePt t="25648" x="4638675" y="2676525"/>
          <p14:tracePt t="25660" x="4638675" y="2660650"/>
          <p14:tracePt t="25941" x="4545013" y="2628900"/>
          <p14:tracePt t="25950" x="4418013" y="2613025"/>
          <p14:tracePt t="25961" x="4275138" y="2613025"/>
          <p14:tracePt t="25976" x="4211638" y="2597150"/>
          <p14:tracePt t="26301" x="4084638" y="2597150"/>
          <p14:tracePt t="26322" x="3927475" y="2597150"/>
          <p14:tracePt t="26333" x="3895725" y="2597150"/>
          <p14:tracePt t="26345" x="3863975" y="2597150"/>
          <p14:tracePt t="26360" x="3848100" y="2597150"/>
          <p14:tracePt t="26694" x="3832225" y="2597150"/>
          <p14:tracePt t="26705" x="3816350" y="2597150"/>
          <p14:tracePt t="26717" x="3800475" y="2597150"/>
          <p14:tracePt t="26986" x="3752850" y="2597150"/>
          <p14:tracePt t="26997" x="3673475" y="2613025"/>
          <p14:tracePt t="27008" x="3625850" y="2628900"/>
          <p14:tracePt t="27025" x="3594100" y="2628900"/>
          <p14:tracePt t="29503" x="1963738" y="2819400"/>
          <p14:tracePt t="29507" x="1963738" y="2867025"/>
          <p14:tracePt t="29524" x="1931988" y="2914650"/>
          <p14:tracePt t="29540" x="1693863" y="3103563"/>
          <p14:tracePt t="29557" x="1473200" y="3230563"/>
          <p14:tracePt t="29574" x="1171575" y="3484563"/>
          <p14:tracePt t="29592" x="1123950" y="3563938"/>
          <p14:tracePt t="29609" x="1076325" y="3579813"/>
          <p14:tracePt t="29625" x="1028700" y="3595688"/>
          <p14:tracePt t="29641" x="696913" y="3643313"/>
          <p14:tracePt t="29657" x="395288" y="3690938"/>
        </p14:tracePtLst>
      </p14:laserTraceLst>
    </p:ext>
  </p:extLs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 descr="Imagen que contiene dibujo&#10;&#10;Descripción generada automáticamente">
            <a:extLst>
              <a:ext uri="{FF2B5EF4-FFF2-40B4-BE49-F238E27FC236}">
                <a16:creationId xmlns:a16="http://schemas.microsoft.com/office/drawing/2014/main" id="{7A70170E-985D-4058-27D7-1C9BDBC50F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572" y="6438233"/>
            <a:ext cx="1647269" cy="329454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8B376C6D-CC05-1259-931A-BD3AFC726FA7}"/>
              </a:ext>
            </a:extLst>
          </p:cNvPr>
          <p:cNvSpPr txBox="1"/>
          <p:nvPr/>
        </p:nvSpPr>
        <p:spPr>
          <a:xfrm>
            <a:off x="5508434" y="6341752"/>
            <a:ext cx="6399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r"/>
            <a:r>
              <a:rPr lang="es-ES" b="1" dirty="0"/>
              <a:t>Data </a:t>
            </a:r>
            <a:r>
              <a:rPr lang="es-ES" b="1" dirty="0" err="1"/>
              <a:t>Science</a:t>
            </a:r>
            <a:r>
              <a:rPr lang="es-ES" b="1" dirty="0"/>
              <a:t> Online, </a:t>
            </a:r>
            <a:r>
              <a:rPr lang="es-ES" b="1" dirty="0" err="1"/>
              <a:t>Reinforcement</a:t>
            </a:r>
            <a:r>
              <a:rPr lang="es-ES" b="1" dirty="0"/>
              <a:t> </a:t>
            </a:r>
            <a:r>
              <a:rPr lang="es-ES" b="1" dirty="0" err="1"/>
              <a:t>Learning</a:t>
            </a:r>
            <a:endParaRPr lang="es-ES" b="1" dirty="0"/>
          </a:p>
        </p:txBody>
      </p: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6625E862-C106-1C02-92C4-6DD44DE4FBD6}"/>
              </a:ext>
            </a:extLst>
          </p:cNvPr>
          <p:cNvCxnSpPr/>
          <p:nvPr/>
        </p:nvCxnSpPr>
        <p:spPr>
          <a:xfrm>
            <a:off x="0" y="6253655"/>
            <a:ext cx="12192000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413E064A-FDD5-F4E9-B8C0-53A08E1CC6D7}"/>
              </a:ext>
            </a:extLst>
          </p:cNvPr>
          <p:cNvSpPr txBox="1"/>
          <p:nvPr/>
        </p:nvSpPr>
        <p:spPr>
          <a:xfrm>
            <a:off x="819806" y="188845"/>
            <a:ext cx="113721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b="1" dirty="0"/>
              <a:t>¿Cómo se obtiene la tabla-Q?</a:t>
            </a:r>
            <a:endParaRPr lang="es-ES" sz="4000" b="1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DCEF9CDF-B852-EACA-77DF-DF28F993D7CD}"/>
              </a:ext>
            </a:extLst>
          </p:cNvPr>
          <p:cNvSpPr txBox="1"/>
          <p:nvPr/>
        </p:nvSpPr>
        <p:spPr>
          <a:xfrm>
            <a:off x="1101891" y="1385584"/>
            <a:ext cx="1006755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Inicializamos la tabla-Q intermedia con valores nulos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El agente explorará de forma más o menos aleatoria el entorno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Obteniendo valores de recompensa y actualizando una tabla-Q intermedia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Continúa haciéndolo hasta alcanzar un criterio de parada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76688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6209"/>
    </mc:Choice>
    <mc:Fallback xmlns="">
      <p:transition spd="slow" advTm="46209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 descr="Imagen que contiene dibujo&#10;&#10;Descripción generada automáticamente">
            <a:extLst>
              <a:ext uri="{FF2B5EF4-FFF2-40B4-BE49-F238E27FC236}">
                <a16:creationId xmlns:a16="http://schemas.microsoft.com/office/drawing/2014/main" id="{7A70170E-985D-4058-27D7-1C9BDBC50F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572" y="6438233"/>
            <a:ext cx="1647269" cy="329454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8B376C6D-CC05-1259-931A-BD3AFC726FA7}"/>
              </a:ext>
            </a:extLst>
          </p:cNvPr>
          <p:cNvSpPr txBox="1"/>
          <p:nvPr/>
        </p:nvSpPr>
        <p:spPr>
          <a:xfrm>
            <a:off x="5508434" y="6341752"/>
            <a:ext cx="6399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r"/>
            <a:r>
              <a:rPr lang="es-ES" b="1" dirty="0"/>
              <a:t>Data </a:t>
            </a:r>
            <a:r>
              <a:rPr lang="es-ES" b="1" dirty="0" err="1"/>
              <a:t>Science</a:t>
            </a:r>
            <a:r>
              <a:rPr lang="es-ES" b="1" dirty="0"/>
              <a:t> Online, </a:t>
            </a:r>
            <a:r>
              <a:rPr lang="es-ES" b="1" dirty="0" err="1"/>
              <a:t>Reinforcement</a:t>
            </a:r>
            <a:r>
              <a:rPr lang="es-ES" b="1" dirty="0"/>
              <a:t> </a:t>
            </a:r>
            <a:r>
              <a:rPr lang="es-ES" b="1" dirty="0" err="1"/>
              <a:t>Learning</a:t>
            </a:r>
            <a:endParaRPr lang="es-ES" b="1" dirty="0"/>
          </a:p>
        </p:txBody>
      </p: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6625E862-C106-1C02-92C4-6DD44DE4FBD6}"/>
              </a:ext>
            </a:extLst>
          </p:cNvPr>
          <p:cNvCxnSpPr/>
          <p:nvPr/>
        </p:nvCxnSpPr>
        <p:spPr>
          <a:xfrm>
            <a:off x="0" y="6253655"/>
            <a:ext cx="12192000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413E064A-FDD5-F4E9-B8C0-53A08E1CC6D7}"/>
              </a:ext>
            </a:extLst>
          </p:cNvPr>
          <p:cNvSpPr txBox="1"/>
          <p:nvPr/>
        </p:nvSpPr>
        <p:spPr>
          <a:xfrm>
            <a:off x="819806" y="188845"/>
            <a:ext cx="113721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b="1" dirty="0"/>
              <a:t>El agente “explora” el entorno</a:t>
            </a:r>
            <a:endParaRPr lang="es-ES" sz="4000" b="1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54079752-2263-D558-A95E-DB8504536AF6}"/>
              </a:ext>
            </a:extLst>
          </p:cNvPr>
          <p:cNvSpPr txBox="1"/>
          <p:nvPr/>
        </p:nvSpPr>
        <p:spPr>
          <a:xfrm>
            <a:off x="1062222" y="2022716"/>
            <a:ext cx="1006755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Puede hacerlo de forma completamente aleatoria 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… combinando esta aleatoriedad con seguir la tabla-Q intermedia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Épsilon (</a:t>
            </a:r>
            <a:r>
              <a:rPr lang="el-GR" dirty="0"/>
              <a:t>ε</a:t>
            </a:r>
            <a:r>
              <a:rPr lang="es-ES" dirty="0"/>
              <a:t>) es el </a:t>
            </a:r>
            <a:r>
              <a:rPr lang="es-ES" dirty="0" err="1"/>
              <a:t>hiperparámetro</a:t>
            </a:r>
            <a:r>
              <a:rPr lang="es-ES" dirty="0"/>
              <a:t> que regula la dicotomía </a:t>
            </a:r>
            <a:r>
              <a:rPr lang="es-ES" dirty="0" err="1"/>
              <a:t>Exploration</a:t>
            </a:r>
            <a:r>
              <a:rPr lang="es-ES" dirty="0"/>
              <a:t> vs </a:t>
            </a:r>
            <a:r>
              <a:rPr lang="es-ES" dirty="0" err="1"/>
              <a:t>Explotation</a:t>
            </a: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 </a:t>
            </a:r>
            <a:r>
              <a:rPr lang="el-GR" dirty="0"/>
              <a:t>ε </a:t>
            </a:r>
            <a:r>
              <a:rPr lang="es-ES" dirty="0"/>
              <a:t>-</a:t>
            </a:r>
            <a:r>
              <a:rPr lang="es-ES" dirty="0" err="1"/>
              <a:t>greedy</a:t>
            </a: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4DC1A977-BE4D-06C3-F6CA-6C9CB722D5C7}"/>
              </a:ext>
            </a:extLst>
          </p:cNvPr>
          <p:cNvSpPr txBox="1"/>
          <p:nvPr/>
        </p:nvSpPr>
        <p:spPr>
          <a:xfrm>
            <a:off x="6839858" y="2048130"/>
            <a:ext cx="1691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EXPLORATION</a:t>
            </a:r>
          </a:p>
        </p:txBody>
      </p:sp>
      <p:pic>
        <p:nvPicPr>
          <p:cNvPr id="1026" name="Picture 2" descr="Exploration Icons - Free SVG &amp; PNG Exploration Images - Noun Project">
            <a:extLst>
              <a:ext uri="{FF2B5EF4-FFF2-40B4-BE49-F238E27FC236}">
                <a16:creationId xmlns:a16="http://schemas.microsoft.com/office/drawing/2014/main" id="{2D4C87A0-6EED-4F8C-CE92-31BE47036E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4717" y="1656974"/>
            <a:ext cx="1097280" cy="1097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Exploitation minière - Icônes industrie gratuites">
            <a:extLst>
              <a:ext uri="{FF2B5EF4-FFF2-40B4-BE49-F238E27FC236}">
                <a16:creationId xmlns:a16="http://schemas.microsoft.com/office/drawing/2014/main" id="{272D9D01-6BC8-A53F-A4A4-3FC8E34B84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1997" y="2551845"/>
            <a:ext cx="902970" cy="902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280201A0-7546-1DB8-8D8F-58815DD90539}"/>
              </a:ext>
            </a:extLst>
          </p:cNvPr>
          <p:cNvSpPr txBox="1"/>
          <p:nvPr/>
        </p:nvSpPr>
        <p:spPr>
          <a:xfrm>
            <a:off x="7822838" y="2869201"/>
            <a:ext cx="1691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EXPLOTATION</a:t>
            </a:r>
          </a:p>
        </p:txBody>
      </p:sp>
    </p:spTree>
    <p:extLst>
      <p:ext uri="{BB962C8B-B14F-4D97-AF65-F5344CB8AC3E}">
        <p14:creationId xmlns:p14="http://schemas.microsoft.com/office/powerpoint/2010/main" val="4110520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1411"/>
    </mc:Choice>
    <mc:Fallback xmlns="">
      <p:transition spd="slow" advTm="51411"/>
    </mc:Fallback>
  </mc:AlternateContent>
  <p:extLst>
    <p:ext uri="{3A86A75C-4F4B-4683-9AE1-C65F6400EC91}">
      <p14:laserTraceLst xmlns:p14="http://schemas.microsoft.com/office/powerpoint/2010/main">
        <p14:tracePtLst>
          <p14:tracePt t="49050" x="712788" y="792163"/>
          <p14:tracePt t="49061" x="554038" y="1060450"/>
          <p14:tracePt t="49073" x="347663" y="1425575"/>
          <p14:tracePt t="49084" x="190500" y="1773238"/>
          <p14:tracePt t="49099" x="79375" y="1963738"/>
        </p14:tracePtLst>
      </p14:laserTraceLst>
    </p:ext>
  </p:extLs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 descr="Imagen que contiene dibujo&#10;&#10;Descripción generada automáticamente">
            <a:extLst>
              <a:ext uri="{FF2B5EF4-FFF2-40B4-BE49-F238E27FC236}">
                <a16:creationId xmlns:a16="http://schemas.microsoft.com/office/drawing/2014/main" id="{7A70170E-985D-4058-27D7-1C9BDBC50F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572" y="6438233"/>
            <a:ext cx="1647269" cy="329454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8B376C6D-CC05-1259-931A-BD3AFC726FA7}"/>
              </a:ext>
            </a:extLst>
          </p:cNvPr>
          <p:cNvSpPr txBox="1"/>
          <p:nvPr/>
        </p:nvSpPr>
        <p:spPr>
          <a:xfrm>
            <a:off x="5508434" y="6341752"/>
            <a:ext cx="6399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r"/>
            <a:r>
              <a:rPr lang="es-ES" b="1" dirty="0"/>
              <a:t>Data </a:t>
            </a:r>
            <a:r>
              <a:rPr lang="es-ES" b="1" dirty="0" err="1"/>
              <a:t>Science</a:t>
            </a:r>
            <a:r>
              <a:rPr lang="es-ES" b="1" dirty="0"/>
              <a:t> Online, </a:t>
            </a:r>
            <a:r>
              <a:rPr lang="es-ES" b="1" dirty="0" err="1"/>
              <a:t>Reinforcement</a:t>
            </a:r>
            <a:r>
              <a:rPr lang="es-ES" b="1" dirty="0"/>
              <a:t> </a:t>
            </a:r>
            <a:r>
              <a:rPr lang="es-ES" b="1" dirty="0" err="1"/>
              <a:t>Learning</a:t>
            </a:r>
            <a:endParaRPr lang="es-ES" b="1" dirty="0"/>
          </a:p>
        </p:txBody>
      </p: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6625E862-C106-1C02-92C4-6DD44DE4FBD6}"/>
              </a:ext>
            </a:extLst>
          </p:cNvPr>
          <p:cNvCxnSpPr/>
          <p:nvPr/>
        </p:nvCxnSpPr>
        <p:spPr>
          <a:xfrm>
            <a:off x="0" y="6253655"/>
            <a:ext cx="12192000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413E064A-FDD5-F4E9-B8C0-53A08E1CC6D7}"/>
              </a:ext>
            </a:extLst>
          </p:cNvPr>
          <p:cNvSpPr txBox="1"/>
          <p:nvPr/>
        </p:nvSpPr>
        <p:spPr>
          <a:xfrm>
            <a:off x="819806" y="188845"/>
            <a:ext cx="113721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b="1" dirty="0"/>
              <a:t>Actualización de la tabla-Q</a:t>
            </a:r>
            <a:endParaRPr lang="es-ES" sz="4000" b="1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26958F5A-FAB0-872B-3691-ED7423BEF24D}"/>
              </a:ext>
            </a:extLst>
          </p:cNvPr>
          <p:cNvSpPr txBox="1"/>
          <p:nvPr/>
        </p:nvSpPr>
        <p:spPr>
          <a:xfrm>
            <a:off x="2070673" y="1507706"/>
            <a:ext cx="731274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400" dirty="0"/>
              <a:t>Q(s, a) = (1 - α) * Q(s, a) + α * (r + γ * </a:t>
            </a:r>
            <a:r>
              <a:rPr lang="pt-BR" sz="2400" dirty="0" err="1"/>
              <a:t>max</a:t>
            </a:r>
            <a:r>
              <a:rPr lang="pt-BR" sz="2400" dirty="0"/>
              <a:t>(Q(s', a')))</a:t>
            </a:r>
            <a:endParaRPr lang="es-ES" sz="2400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59ADDC2E-5E9D-D4F3-3C2C-EB46FADEAD84}"/>
              </a:ext>
            </a:extLst>
          </p:cNvPr>
          <p:cNvSpPr txBox="1"/>
          <p:nvPr/>
        </p:nvSpPr>
        <p:spPr>
          <a:xfrm>
            <a:off x="2823210" y="2272569"/>
            <a:ext cx="690372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374151"/>
                </a:solidFill>
                <a:effectLst/>
                <a:latin typeface="Söhne"/>
              </a:rPr>
              <a:t>Q(s, a) representa el valor Q para el estado s y la acción a.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s-ES" dirty="0">
              <a:solidFill>
                <a:srgbClr val="374151"/>
              </a:solidFill>
              <a:latin typeface="Söhne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374151"/>
                </a:solidFill>
                <a:effectLst/>
                <a:latin typeface="Söhne"/>
              </a:rPr>
              <a:t>α (alfa) es la tasa de aprendizaje.</a:t>
            </a:r>
          </a:p>
          <a:p>
            <a:pPr>
              <a:buFont typeface="Arial" panose="020B0604020202020204" pitchFamily="34" charset="0"/>
              <a:buChar char="•"/>
            </a:pPr>
            <a:endParaRPr lang="es-ES" dirty="0">
              <a:solidFill>
                <a:srgbClr val="374151"/>
              </a:solidFill>
              <a:latin typeface="Söhne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374151"/>
                </a:solidFill>
                <a:effectLst/>
                <a:latin typeface="Söhne"/>
              </a:rPr>
              <a:t>r es la recompensa obtenida al tomar la acción a en el estado s. </a:t>
            </a:r>
          </a:p>
          <a:p>
            <a:pPr>
              <a:buFont typeface="Arial" panose="020B0604020202020204" pitchFamily="34" charset="0"/>
              <a:buChar char="•"/>
            </a:pPr>
            <a:endParaRPr lang="es-E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374151"/>
                </a:solidFill>
                <a:effectLst/>
                <a:latin typeface="Söhne"/>
              </a:rPr>
              <a:t>s' representa el nuevo estado resultante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s-ES" dirty="0">
              <a:solidFill>
                <a:srgbClr val="374151"/>
              </a:solidFill>
              <a:latin typeface="Söhne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s-ES" b="0" i="0" dirty="0" err="1">
                <a:solidFill>
                  <a:srgbClr val="374151"/>
                </a:solidFill>
                <a:effectLst/>
                <a:latin typeface="Söhne"/>
              </a:rPr>
              <a:t>max</a:t>
            </a:r>
            <a:r>
              <a:rPr lang="es-ES" b="0" i="0" dirty="0">
                <a:solidFill>
                  <a:srgbClr val="374151"/>
                </a:solidFill>
                <a:effectLst/>
                <a:latin typeface="Söhne"/>
              </a:rPr>
              <a:t>(Q(s', a')) es el valor máximo de Q para el nuevo estado s' considerando todas las acciones posibles a’.</a:t>
            </a:r>
          </a:p>
          <a:p>
            <a:pPr>
              <a:buFont typeface="Arial" panose="020B0604020202020204" pitchFamily="34" charset="0"/>
              <a:buChar char="•"/>
            </a:pPr>
            <a:endParaRPr lang="es-ES" dirty="0">
              <a:solidFill>
                <a:srgbClr val="374151"/>
              </a:solidFill>
              <a:latin typeface="Söhne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374151"/>
                </a:solidFill>
                <a:effectLst/>
                <a:latin typeface="Söhne"/>
              </a:rPr>
              <a:t>γ (gamma) es el factor de descuento. 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s-ES" b="0" i="0" dirty="0">
              <a:solidFill>
                <a:srgbClr val="374151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396924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3229"/>
    </mc:Choice>
    <mc:Fallback xmlns="">
      <p:transition spd="slow" advTm="213229"/>
    </mc:Fallback>
  </mc:AlternateContent>
  <p:extLst>
    <p:ext uri="{3A86A75C-4F4B-4683-9AE1-C65F6400EC91}">
      <p14:laserTraceLst xmlns:p14="http://schemas.microsoft.com/office/powerpoint/2010/main">
        <p14:tracePtLst>
          <p14:tracePt t="22923" x="1203325" y="998538"/>
          <p14:tracePt t="22933" x="1282700" y="998538"/>
          <p14:tracePt t="22945" x="1298575" y="998538"/>
          <p14:tracePt t="22990" x="1314450" y="998538"/>
          <p14:tracePt t="23002" x="1457325" y="998538"/>
          <p14:tracePt t="23013" x="1773238" y="1014413"/>
          <p14:tracePt t="23028" x="2343150" y="1076325"/>
          <p14:tracePt t="23046" x="3182938" y="1108075"/>
          <p14:tracePt t="23061" x="3355975" y="1108075"/>
          <p14:tracePt t="23078" x="3514725" y="1108075"/>
          <p14:tracePt t="23080" x="3705225" y="1108075"/>
          <p14:tracePt t="23094" x="3943350" y="1171575"/>
          <p14:tracePt t="23111" x="4291013" y="1266825"/>
          <p14:tracePt t="23113" x="4702175" y="1441450"/>
          <p14:tracePt t="23127" x="4892675" y="1536700"/>
          <p14:tracePt t="23145" x="5083175" y="1616075"/>
          <p14:tracePt t="23147" x="5303838" y="1711325"/>
          <p14:tracePt t="23161" x="5446713" y="1757363"/>
          <p14:tracePt t="23177" x="5637213" y="1852613"/>
          <p14:tracePt t="23180" x="5748338" y="1931988"/>
          <p14:tracePt t="23194" x="5857875" y="2074863"/>
          <p14:tracePt t="23213" x="5953125" y="2201863"/>
          <p14:tracePt t="23228" x="6096000" y="2344738"/>
          <p14:tracePt t="23245" x="6175375" y="2392363"/>
          <p14:tracePt t="23261" x="6175375" y="2406650"/>
          <p14:tracePt t="23294" x="6223000" y="2470150"/>
          <p14:tracePt t="23305" x="6350000" y="2628900"/>
          <p14:tracePt t="23316" x="6507163" y="2755900"/>
          <p14:tracePt t="23328" x="6538913" y="2803525"/>
          <p14:tracePt t="23362" x="6507163" y="2803525"/>
          <p14:tracePt t="23384" x="6538913" y="2803525"/>
          <p14:tracePt t="23394" x="6554788" y="2803525"/>
          <p14:tracePt t="23441" x="6602413" y="2771775"/>
          <p14:tracePt t="23453" x="6729413" y="2660650"/>
          <p14:tracePt t="23463" x="6840538" y="2565400"/>
          <p14:tracePt t="23478" x="6919913" y="2517775"/>
          <p14:tracePt t="23495" x="6951663" y="2486025"/>
          <p14:tracePt t="23496" x="6951663" y="2470150"/>
          <p14:tracePt t="23531" x="6951663" y="2454275"/>
          <p14:tracePt t="23541" x="6951663" y="2406650"/>
          <p14:tracePt t="23553" x="6951663" y="2392363"/>
          <p14:tracePt t="23598" x="6951663" y="2376488"/>
          <p14:tracePt t="23610" x="6999288" y="2328863"/>
          <p14:tracePt t="23619" x="7013575" y="2265363"/>
          <p14:tracePt t="23631" x="7013575" y="2201863"/>
          <p14:tracePt t="23645" x="7013575" y="2185988"/>
          <p14:tracePt t="23661" x="7013575" y="2154238"/>
          <p14:tracePt t="23678" x="7013575" y="2122488"/>
          <p14:tracePt t="24105" x="6999288" y="2122488"/>
          <p14:tracePt t="24115" x="6919913" y="2122488"/>
          <p14:tracePt t="24128" x="6888163" y="2138363"/>
          <p14:tracePt t="24144" x="6872288" y="2138363"/>
          <p14:tracePt t="24160" x="6840538" y="2138363"/>
          <p14:tracePt t="37782" x="4291013" y="2058988"/>
          <p14:tracePt t="37786" x="3562350" y="1916113"/>
          <p14:tracePt t="37807" x="3214688" y="1852613"/>
          <p14:tracePt t="37819" x="3103563" y="1820863"/>
          <p14:tracePt t="37836" x="2913063" y="1773238"/>
          <p14:tracePt t="37854" x="2533650" y="1725613"/>
          <p14:tracePt t="37870" x="2406650" y="1725613"/>
          <p14:tracePt t="37887" x="2311400" y="1725613"/>
          <p14:tracePt t="38023" x="2200275" y="1725613"/>
          <p14:tracePt t="38031" x="1947863" y="1725613"/>
          <p14:tracePt t="38043" x="1614488" y="1725613"/>
          <p14:tracePt t="38054" x="1377950" y="1725613"/>
          <p14:tracePt t="38068" x="1060450" y="1741488"/>
          <p14:tracePt t="38087" x="665163" y="1757363"/>
          <p14:tracePt t="38089" x="158750" y="1789113"/>
          <p14:tracePt t="50970" x="7156450" y="585788"/>
          <p14:tracePt t="50980" x="6951663" y="950913"/>
          <p14:tracePt t="50994" x="6888163" y="1044575"/>
          <p14:tracePt t="51015" x="6872288" y="1060450"/>
          <p14:tracePt t="51028" x="6856413" y="1123950"/>
          <p14:tracePt t="51043" x="6856413" y="1187450"/>
          <p14:tracePt t="51061" x="6824663" y="1330325"/>
          <p14:tracePt t="51078" x="6792913" y="1425575"/>
          <p14:tracePt t="51095" x="6634163" y="1568450"/>
          <p14:tracePt t="51110" x="6570663" y="1631950"/>
          <p14:tracePt t="51127" x="6443663" y="1725613"/>
          <p14:tracePt t="51143" x="6397625" y="1804988"/>
          <p14:tracePt t="51159" x="6365875" y="1916113"/>
          <p14:tracePt t="51177" x="6365875" y="2170113"/>
          <p14:tracePt t="51195" x="6365875" y="2217738"/>
          <p14:tracePt t="51355" x="6397625" y="2201863"/>
          <p14:tracePt t="51362" x="6491288" y="2170113"/>
          <p14:tracePt t="51378" x="6602413" y="2154238"/>
          <p14:tracePt t="51394" x="6665913" y="2138363"/>
          <p14:tracePt t="51396" x="6681788" y="2122488"/>
          <p14:tracePt t="51510" x="6697663" y="2122488"/>
          <p14:tracePt t="51555" x="6697663" y="2106613"/>
          <p14:tracePt t="51667" x="6761163" y="2106613"/>
          <p14:tracePt t="51677" x="6824663" y="2106613"/>
          <p14:tracePt t="58098" x="6824663" y="2090738"/>
          <p14:tracePt t="58261" x="6840538" y="2090738"/>
          <p14:tracePt t="58273" x="6888163" y="2090738"/>
          <p14:tracePt t="58283" x="6951663" y="2090738"/>
          <p14:tracePt t="58292" x="7013575" y="2090738"/>
          <p14:tracePt t="58306" x="7029450" y="2090738"/>
          <p14:tracePt t="58418" x="7045325" y="2090738"/>
          <p14:tracePt t="58428" x="7092950" y="2074863"/>
          <p14:tracePt t="58451" x="7140575" y="2058988"/>
          <p14:tracePt t="58462" x="7172325" y="2058988"/>
          <p14:tracePt t="58474" x="7219950" y="2058988"/>
          <p14:tracePt t="58489" x="7235825" y="2058988"/>
          <p14:tracePt t="58541" x="7299325" y="2058988"/>
          <p14:tracePt t="58554" x="7394575" y="2058988"/>
          <p14:tracePt t="58562" x="7458075" y="2058988"/>
          <p14:tracePt t="58574" x="7521575" y="2058988"/>
          <p14:tracePt t="58778" x="7569200" y="2058988"/>
          <p14:tracePt t="58787" x="7616825" y="2058988"/>
          <p14:tracePt t="58799" x="7678738" y="2058988"/>
          <p14:tracePt t="58811" x="7694613" y="2058988"/>
          <p14:tracePt t="58823" x="7710488" y="2058988"/>
          <p14:tracePt t="58925" x="7758113" y="2058988"/>
          <p14:tracePt t="58934" x="7853363" y="2058988"/>
          <p14:tracePt t="58946" x="7964488" y="2043113"/>
          <p14:tracePt t="58956" x="8012113" y="2043113"/>
          <p14:tracePt t="59150" x="8059738" y="2043113"/>
          <p14:tracePt t="59160" x="8218488" y="2011363"/>
          <p14:tracePt t="59172" x="8407400" y="1963738"/>
          <p14:tracePt t="59189" x="8550275" y="1947863"/>
          <p14:tracePt t="59205" x="8566150" y="1947863"/>
          <p14:tracePt t="59497" x="8582025" y="1947863"/>
          <p14:tracePt t="59507" x="8597900" y="1947863"/>
          <p14:tracePt t="59521" x="8645525" y="1963738"/>
          <p14:tracePt t="59916" x="8645525" y="1979613"/>
          <p14:tracePt t="59924" x="8645525" y="2011363"/>
          <p14:tracePt t="59938" x="8661400" y="2043113"/>
          <p14:tracePt t="63433" x="269875" y="2249488"/>
          <p14:tracePt t="63861" x="949325" y="2962275"/>
          <p14:tracePt t="63872" x="1409700" y="2898775"/>
          <p14:tracePt t="63886" x="1677988" y="2882900"/>
          <p14:tracePt t="63902" x="1741488" y="2867025"/>
          <p14:tracePt t="63921" x="2232025" y="2771775"/>
          <p14:tracePt t="63934" x="2786063" y="2740025"/>
          <p14:tracePt t="63954" x="4845050" y="2597150"/>
          <p14:tracePt t="63969" x="5399088" y="2565400"/>
          <p14:tracePt t="63987" x="5700713" y="2533650"/>
          <p14:tracePt t="64021" x="5810250" y="2533650"/>
          <p14:tracePt t="64030" x="5794375" y="2549525"/>
          <p14:tracePt t="64042" x="5810250" y="2549525"/>
          <p14:tracePt t="64054" x="5889625" y="2549525"/>
          <p14:tracePt t="64122" x="5905500" y="2549525"/>
          <p14:tracePt t="64132" x="5969000" y="2533650"/>
          <p14:tracePt t="64144" x="6096000" y="2501900"/>
          <p14:tracePt t="64155" x="6365875" y="2486025"/>
          <p14:tracePt t="64168" x="6634163" y="2454275"/>
          <p14:tracePt t="64187" x="6745288" y="2438400"/>
          <p14:tracePt t="64358" x="6761163" y="2422525"/>
          <p14:tracePt t="64368" x="6808788" y="2406650"/>
          <p14:tracePt t="64379" x="6808788" y="2392363"/>
          <p14:tracePt t="64390" x="6808788" y="2360613"/>
          <p14:tracePt t="64413" x="6808788" y="2328863"/>
          <p14:tracePt t="64424" x="6808788" y="2281238"/>
          <p14:tracePt t="64434" x="6808788" y="2265363"/>
          <p14:tracePt t="64453" x="6808788" y="2217738"/>
          <p14:tracePt t="64469" x="6808788" y="2170113"/>
          <p14:tracePt t="64484" x="6808788" y="2138363"/>
          <p14:tracePt t="64504" x="6808788" y="2122488"/>
          <p14:tracePt t="64518" x="6808788" y="2090738"/>
          <p14:tracePt t="64535" x="6808788" y="2058988"/>
          <p14:tracePt t="64538" x="6808788" y="2043113"/>
          <p14:tracePt t="64550" x="6808788" y="2011363"/>
          <p14:tracePt t="64593" x="6792913" y="2011363"/>
          <p14:tracePt t="64977" x="6792913" y="2058988"/>
          <p14:tracePt t="64988" x="6792913" y="2106613"/>
          <p14:tracePt t="64997" x="6792913" y="2122488"/>
          <p14:tracePt t="80848" x="6904038" y="2122488"/>
          <p14:tracePt t="80885" x="6919913" y="2122488"/>
          <p14:tracePt t="80908" x="7045325" y="2122488"/>
          <p14:tracePt t="80975" x="7092950" y="2122488"/>
          <p14:tracePt t="80986" x="7140575" y="2122488"/>
          <p14:tracePt t="81076" x="7140575" y="2106613"/>
          <p14:tracePt t="81087" x="7156450" y="2106613"/>
          <p14:tracePt t="81154" x="7172325" y="2106613"/>
          <p14:tracePt t="81166" x="7219950" y="2106613"/>
          <p14:tracePt t="81177" x="7283450" y="2090738"/>
          <p14:tracePt t="81191" x="7331075" y="2090738"/>
          <p14:tracePt t="81207" x="7362825" y="2090738"/>
          <p14:tracePt t="81211" x="7410450" y="2090738"/>
          <p14:tracePt t="81223" x="7473950" y="2090738"/>
          <p14:tracePt t="81241" x="7569200" y="2090738"/>
          <p14:tracePt t="81243" x="7694613" y="2090738"/>
          <p14:tracePt t="81258" x="7742238" y="2090738"/>
          <p14:tracePt t="81312" x="7789863" y="2074863"/>
          <p14:tracePt t="81324" x="7853363" y="2043113"/>
          <p14:tracePt t="81332" x="7916863" y="2043113"/>
          <p14:tracePt t="81345" x="8012113" y="2043113"/>
          <p14:tracePt t="81358" x="8091488" y="2043113"/>
          <p14:tracePt t="81374" x="8139113" y="2043113"/>
          <p14:tracePt t="81391" x="8154988" y="2043113"/>
          <p14:tracePt t="81407" x="8170863" y="2043113"/>
          <p14:tracePt t="81425" x="8202613" y="2027238"/>
          <p14:tracePt t="81441" x="8248650" y="2027238"/>
          <p14:tracePt t="81470" x="8264525" y="2027238"/>
          <p14:tracePt t="81615" x="8280400" y="2011363"/>
          <p14:tracePt t="81625" x="8296275" y="2011363"/>
          <p14:tracePt t="81637" x="8328025" y="2011363"/>
          <p14:tracePt t="81648" x="8391525" y="1995488"/>
          <p14:tracePt t="81659" x="8455025" y="1979613"/>
          <p14:tracePt t="81674" x="8486775" y="1979613"/>
          <p14:tracePt t="81692" x="8502650" y="1979613"/>
          <p14:tracePt t="82066" x="8518525" y="1979613"/>
          <p14:tracePt t="82212" x="8502650" y="1979613"/>
          <p14:tracePt t="82223" x="8423275" y="1979613"/>
          <p14:tracePt t="82245" x="8407400" y="1979613"/>
          <p14:tracePt t="82257" x="8343900" y="1979613"/>
          <p14:tracePt t="82268" x="8328025" y="1979613"/>
          <p14:tracePt t="82277" x="8264525" y="1979613"/>
          <p14:tracePt t="82291" x="8186738" y="1979613"/>
          <p14:tracePt t="82307" x="8027988" y="1979613"/>
          <p14:tracePt t="82324" x="7758113" y="1979613"/>
          <p14:tracePt t="82340" x="7726363" y="1963738"/>
          <p14:tracePt t="82483" x="7710488" y="1963738"/>
          <p14:tracePt t="82493" x="7678738" y="1979613"/>
          <p14:tracePt t="82508" x="7646988" y="1995488"/>
          <p14:tracePt t="82524" x="7616825" y="2011363"/>
          <p14:tracePt t="82525" x="7646988" y="1979613"/>
          <p14:tracePt t="82560" x="7646988" y="1947863"/>
          <p14:tracePt t="82889" x="7631113" y="1947863"/>
          <p14:tracePt t="82897" x="7631113" y="1931988"/>
          <p14:tracePt t="82920" x="7616825" y="1931988"/>
          <p14:tracePt t="82955" x="7616825" y="1916113"/>
          <p14:tracePt t="83056" x="7600950" y="1916113"/>
          <p14:tracePt t="83090" x="7569200" y="1916113"/>
          <p14:tracePt t="83099" x="7553325" y="1916113"/>
          <p14:tracePt t="83110" x="7521575" y="1931988"/>
          <p14:tracePt t="83124" x="7505700" y="1931988"/>
          <p14:tracePt t="83306" x="7505700" y="1947863"/>
          <p14:tracePt t="83337" x="7521575" y="1947863"/>
          <p14:tracePt t="83427" x="7585075" y="1947863"/>
          <p14:tracePt t="83438" x="7631113" y="1947863"/>
          <p14:tracePt t="83449" x="7710488" y="1947863"/>
          <p14:tracePt t="83459" x="7805738" y="1947863"/>
          <p14:tracePt t="83483" x="7837488" y="1963738"/>
          <p14:tracePt t="83493" x="7853363" y="1963738"/>
          <p14:tracePt t="83584" x="7900988" y="1963738"/>
          <p14:tracePt t="83596" x="7980363" y="1963738"/>
          <p14:tracePt t="83606" x="8012113" y="1963738"/>
          <p14:tracePt t="83621" x="8027988" y="1963738"/>
          <p14:tracePt t="83764" x="8075613" y="1963738"/>
          <p14:tracePt t="83776" x="8248650" y="2027238"/>
          <p14:tracePt t="83788" x="8359775" y="2043113"/>
          <p14:tracePt t="83797" x="8407400" y="2058988"/>
          <p14:tracePt t="83822" x="8423275" y="2058988"/>
          <p14:tracePt t="83924" x="8407400" y="2058988"/>
          <p14:tracePt t="84035" x="8359775" y="2074863"/>
          <p14:tracePt t="84046" x="8312150" y="2074863"/>
          <p14:tracePt t="84067" x="8264525" y="2074863"/>
          <p14:tracePt t="84078" x="8075613" y="2074863"/>
          <p14:tracePt t="84089" x="7900988" y="2074863"/>
          <p14:tracePt t="84105" x="7678738" y="2074863"/>
          <p14:tracePt t="84124" x="7426325" y="2074863"/>
          <p14:tracePt t="84141" x="7315200" y="2074863"/>
          <p14:tracePt t="84156" x="7251700" y="2074863"/>
          <p14:tracePt t="84226" x="7204075" y="2074863"/>
          <p14:tracePt t="84237" x="7156450" y="2074863"/>
          <p14:tracePt t="84247" x="7124700" y="2074863"/>
          <p14:tracePt t="84258" x="7108825" y="2074863"/>
          <p14:tracePt t="84417" x="7061200" y="2074863"/>
          <p14:tracePt t="84427" x="7013575" y="2074863"/>
          <p14:tracePt t="84439" x="6967538" y="2074863"/>
          <p14:tracePt t="84456" x="6919913" y="2074863"/>
          <p14:tracePt t="84472" x="6888163" y="2074863"/>
          <p14:tracePt t="84517" x="6856413" y="2090738"/>
          <p14:tracePt t="84528" x="6840538" y="2090738"/>
          <p14:tracePt t="84539" x="6792913" y="2090738"/>
          <p14:tracePt t="84555" x="6761163" y="2090738"/>
          <p14:tracePt t="84574" x="6729413" y="2090738"/>
          <p14:tracePt t="84589" x="6713538" y="2090738"/>
          <p14:tracePt t="84605" x="6697663" y="2090738"/>
          <p14:tracePt t="84607" x="6650038" y="2106613"/>
          <p14:tracePt t="84622" x="6586538" y="2122488"/>
          <p14:tracePt t="84639" x="6554788" y="2122488"/>
          <p14:tracePt t="84641" x="6538913" y="2122488"/>
          <p14:tracePt t="84790" x="6570663" y="2122488"/>
          <p14:tracePt t="84799" x="6634163" y="2122488"/>
          <p14:tracePt t="84809" x="6650038" y="2122488"/>
          <p14:tracePt t="84822" x="6697663" y="2106613"/>
          <p14:tracePt t="84838" x="6745288" y="2106613"/>
          <p14:tracePt t="84855" x="6983413" y="2090738"/>
          <p14:tracePt t="84872" x="7108825" y="2090738"/>
          <p14:tracePt t="84889" x="7156450" y="2090738"/>
          <p14:tracePt t="84947" x="7156450" y="2074863"/>
          <p14:tracePt t="84957" x="7140575" y="2074863"/>
          <p14:tracePt t="85058" x="7124700" y="2074863"/>
          <p14:tracePt t="85126" x="7108825" y="2074863"/>
          <p14:tracePt t="85147" x="7172325" y="2074863"/>
          <p14:tracePt t="85158" x="7362825" y="2074863"/>
          <p14:tracePt t="85170" x="7426325" y="2074863"/>
          <p14:tracePt t="85284" x="7442200" y="2074863"/>
          <p14:tracePt t="85374" x="7458075" y="2074863"/>
          <p14:tracePt t="85429" x="7473950" y="2074863"/>
          <p14:tracePt t="85439" x="7521575" y="2058988"/>
          <p14:tracePt t="85454" x="7616825" y="2043113"/>
          <p14:tracePt t="85462" x="7726363" y="2043113"/>
          <p14:tracePt t="85473" x="7758113" y="2043113"/>
          <p14:tracePt t="85565" x="7773988" y="2043113"/>
          <p14:tracePt t="85575" x="7789863" y="2027238"/>
          <p14:tracePt t="85643" x="7837488" y="2027238"/>
          <p14:tracePt t="85654" x="7980363" y="2027238"/>
          <p14:tracePt t="85665" x="8027988" y="2027238"/>
          <p14:tracePt t="85812" x="8043863" y="2027238"/>
          <p14:tracePt t="85822" x="8107363" y="2027238"/>
          <p14:tracePt t="85834" x="8264525" y="2027238"/>
          <p14:tracePt t="85845" x="8375650" y="2027238"/>
          <p14:tracePt t="85856" x="8486775" y="2027238"/>
          <p14:tracePt t="85871" x="8534400" y="2027238"/>
          <p14:tracePt t="87738" x="8470900" y="2027238"/>
          <p14:tracePt t="87747" x="8343900" y="2027238"/>
          <p14:tracePt t="87757" x="8264525" y="2027238"/>
          <p14:tracePt t="87772" x="8202613" y="2027238"/>
          <p14:tracePt t="87789" x="8123238" y="2027238"/>
          <p14:tracePt t="87790" x="8091488" y="2027238"/>
          <p14:tracePt t="87918" x="8043863" y="2027238"/>
          <p14:tracePt t="87925" x="7964488" y="2027238"/>
          <p14:tracePt t="87937" x="7885113" y="2027238"/>
          <p14:tracePt t="87955" x="7821613" y="2027238"/>
          <p14:tracePt t="87972" x="7758113" y="2027238"/>
          <p14:tracePt t="87986" x="7710488" y="2027238"/>
          <p14:tracePt t="88005" x="7585075" y="2027238"/>
          <p14:tracePt t="88020" x="7537450" y="2027238"/>
          <p14:tracePt t="88038" x="7458075" y="2027238"/>
          <p14:tracePt t="88119" x="7426325" y="2027238"/>
          <p14:tracePt t="88129" x="7378700" y="2027238"/>
          <p14:tracePt t="88139" x="7362825" y="2027238"/>
          <p14:tracePt t="88154" x="7331075" y="2027238"/>
          <p14:tracePt t="88242" x="7299325" y="2027238"/>
          <p14:tracePt t="88301" x="7267575" y="2027238"/>
          <p14:tracePt t="88308" x="7251700" y="2027238"/>
          <p14:tracePt t="88321" x="7219950" y="2027238"/>
          <p14:tracePt t="88338" x="7204075" y="2027238"/>
          <p14:tracePt t="88355" x="7172325" y="2027238"/>
          <p14:tracePt t="88376" x="7156450" y="2027238"/>
          <p14:tracePt t="88387" x="7124700" y="2027238"/>
          <p14:tracePt t="88405" x="7045325" y="2027238"/>
          <p14:tracePt t="88421" x="6935788" y="2027238"/>
          <p14:tracePt t="88437" x="6888163" y="2027238"/>
          <p14:tracePt t="88454" x="6840538" y="2027238"/>
          <p14:tracePt t="88471" x="6824663" y="2027238"/>
          <p14:tracePt t="88488" x="6777038" y="2027238"/>
          <p14:tracePt t="88502" x="6761163" y="2027238"/>
          <p14:tracePt t="88521" x="6745288" y="2027238"/>
          <p14:tracePt t="88568" x="6713538" y="2027238"/>
          <p14:tracePt t="88579" x="6697663" y="2027238"/>
          <p14:tracePt t="88590" x="6665913" y="2027238"/>
          <p14:tracePt t="88604" x="6634163" y="2027238"/>
          <p14:tracePt t="88748" x="6650038" y="2027238"/>
          <p14:tracePt t="88771" x="6697663" y="2027238"/>
          <p14:tracePt t="88781" x="6713538" y="2027238"/>
          <p14:tracePt t="95156" x="6713538" y="2011363"/>
          <p14:tracePt t="95858" x="6761163" y="1995488"/>
          <p14:tracePt t="95867" x="6808788" y="1995488"/>
          <p14:tracePt t="95892" x="6872288" y="1995488"/>
          <p14:tracePt t="95903" x="6951663" y="1995488"/>
          <p14:tracePt t="95917" x="6983413" y="1995488"/>
          <p14:tracePt t="95970" x="6999288" y="1995488"/>
          <p14:tracePt t="95981" x="7045325" y="1995488"/>
          <p14:tracePt t="95992" x="7156450" y="1995488"/>
          <p14:tracePt t="96003" x="7172325" y="1995488"/>
          <p14:tracePt t="96173" x="7235825" y="1995488"/>
          <p14:tracePt t="96184" x="7299325" y="1963738"/>
          <p14:tracePt t="96206" x="7378700" y="1963738"/>
          <p14:tracePt t="96265" x="7426325" y="1963738"/>
          <p14:tracePt t="96273" x="7473950" y="1963738"/>
          <p14:tracePt t="96455" x="7553325" y="1963738"/>
          <p14:tracePt t="96466" x="7742238" y="1963738"/>
          <p14:tracePt t="96476" x="7980363" y="1963738"/>
          <p14:tracePt t="96487" x="8186738" y="1963738"/>
          <p14:tracePt t="96498" x="8218488" y="1963738"/>
          <p14:tracePt t="96567" x="8264525" y="1963738"/>
          <p14:tracePt t="96577" x="8518525" y="1963738"/>
          <p14:tracePt t="96588" x="8804275" y="1963738"/>
          <p14:tracePt t="96600" x="8993188" y="1963738"/>
          <p14:tracePt t="96614" x="9009063" y="1963738"/>
          <p14:tracePt t="96860" x="8945563" y="1979613"/>
          <p14:tracePt t="96869" x="8820150" y="1995488"/>
          <p14:tracePt t="96881" x="8740775" y="1995488"/>
          <p14:tracePt t="96897" x="8645525" y="2011363"/>
          <p14:tracePt t="96914" x="8582025" y="2027238"/>
          <p14:tracePt t="96916" x="8502650" y="2043113"/>
          <p14:tracePt t="96930" x="8439150" y="2043113"/>
          <p14:tracePt t="96949" x="8312150" y="2074863"/>
          <p14:tracePt t="96964" x="8296275" y="2074863"/>
          <p14:tracePt t="96981" x="8280400" y="2074863"/>
          <p14:tracePt t="97028" x="8248650" y="2074863"/>
          <p14:tracePt t="97037" x="8170863" y="2074863"/>
          <p14:tracePt t="97060" x="8107363" y="2074863"/>
          <p14:tracePt t="97063" x="8075613" y="2074863"/>
          <p14:tracePt t="97128" x="8059738" y="2074863"/>
          <p14:tracePt t="97139" x="7996238" y="2074863"/>
          <p14:tracePt t="97151" x="7964488" y="2074863"/>
          <p14:tracePt t="97242" x="7932738" y="2074863"/>
          <p14:tracePt t="97254" x="7853363" y="2074863"/>
          <p14:tracePt t="97264" x="7837488" y="2074863"/>
          <p14:tracePt t="97434" x="7726363" y="2074863"/>
          <p14:tracePt t="97443" x="7489825" y="2106613"/>
          <p14:tracePt t="97455" x="7283450" y="2106613"/>
          <p14:tracePt t="97467" x="7156450" y="2106613"/>
          <p14:tracePt t="97481" x="7108825" y="2106613"/>
          <p14:tracePt t="97693" x="7045325" y="2106613"/>
          <p14:tracePt t="97704" x="6919913" y="2106613"/>
          <p14:tracePt t="97726" x="6792913" y="2106613"/>
          <p14:tracePt t="97736" x="6777038" y="2106613"/>
          <p14:tracePt t="101231" x="1963738" y="2138363"/>
          <p14:tracePt t="101235" x="728663" y="2217738"/>
        </p14:tracePtLst>
      </p14:laserTraceLst>
    </p:ext>
  </p:extLs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 descr="Imagen que contiene dibujo&#10;&#10;Descripción generada automáticamente">
            <a:extLst>
              <a:ext uri="{FF2B5EF4-FFF2-40B4-BE49-F238E27FC236}">
                <a16:creationId xmlns:a16="http://schemas.microsoft.com/office/drawing/2014/main" id="{7A70170E-985D-4058-27D7-1C9BDBC50F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572" y="6438233"/>
            <a:ext cx="1647269" cy="329454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8B376C6D-CC05-1259-931A-BD3AFC726FA7}"/>
              </a:ext>
            </a:extLst>
          </p:cNvPr>
          <p:cNvSpPr txBox="1"/>
          <p:nvPr/>
        </p:nvSpPr>
        <p:spPr>
          <a:xfrm>
            <a:off x="5508434" y="6341752"/>
            <a:ext cx="6399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r"/>
            <a:r>
              <a:rPr lang="es-ES" b="1" dirty="0"/>
              <a:t>Data </a:t>
            </a:r>
            <a:r>
              <a:rPr lang="es-ES" b="1" dirty="0" err="1"/>
              <a:t>Science</a:t>
            </a:r>
            <a:r>
              <a:rPr lang="es-ES" b="1" dirty="0"/>
              <a:t> Online, </a:t>
            </a:r>
            <a:r>
              <a:rPr lang="es-ES" b="1" dirty="0" err="1"/>
              <a:t>Reinforcement</a:t>
            </a:r>
            <a:r>
              <a:rPr lang="es-ES" b="1" dirty="0"/>
              <a:t> </a:t>
            </a:r>
            <a:r>
              <a:rPr lang="es-ES" b="1" dirty="0" err="1"/>
              <a:t>Learning</a:t>
            </a:r>
            <a:endParaRPr lang="es-ES" b="1" dirty="0"/>
          </a:p>
        </p:txBody>
      </p: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6625E862-C106-1C02-92C4-6DD44DE4FBD6}"/>
              </a:ext>
            </a:extLst>
          </p:cNvPr>
          <p:cNvCxnSpPr/>
          <p:nvPr/>
        </p:nvCxnSpPr>
        <p:spPr>
          <a:xfrm>
            <a:off x="0" y="6253655"/>
            <a:ext cx="12192000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413E064A-FDD5-F4E9-B8C0-53A08E1CC6D7}"/>
              </a:ext>
            </a:extLst>
          </p:cNvPr>
          <p:cNvSpPr txBox="1"/>
          <p:nvPr/>
        </p:nvSpPr>
        <p:spPr>
          <a:xfrm>
            <a:off x="819806" y="188845"/>
            <a:ext cx="113721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b="1" dirty="0"/>
              <a:t>Algoritmo</a:t>
            </a:r>
            <a:endParaRPr lang="es-ES" sz="4000" b="1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450F6A1D-B96D-43AD-3A6D-94D087679C57}"/>
              </a:ext>
            </a:extLst>
          </p:cNvPr>
          <p:cNvSpPr txBox="1"/>
          <p:nvPr/>
        </p:nvSpPr>
        <p:spPr>
          <a:xfrm>
            <a:off x="819806" y="1542084"/>
            <a:ext cx="1095924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s-ES" dirty="0"/>
              <a:t>Inicializamos la tabla Q</a:t>
            </a:r>
          </a:p>
          <a:p>
            <a:pPr marL="342900" indent="-342900">
              <a:buAutoNum type="arabicPeriod"/>
            </a:pPr>
            <a:endParaRPr lang="es-ES" dirty="0">
              <a:solidFill>
                <a:srgbClr val="374151"/>
              </a:solidFill>
              <a:latin typeface="Söhne"/>
            </a:endParaRPr>
          </a:p>
          <a:p>
            <a:pPr marL="342900" indent="-342900">
              <a:buAutoNum type="arabicPeriod"/>
            </a:pPr>
            <a:r>
              <a:rPr lang="es-ES" dirty="0">
                <a:solidFill>
                  <a:srgbClr val="374151"/>
                </a:solidFill>
                <a:latin typeface="Söhne"/>
              </a:rPr>
              <a:t>Dar valores a los </a:t>
            </a:r>
            <a:r>
              <a:rPr lang="es-ES" dirty="0" err="1">
                <a:solidFill>
                  <a:srgbClr val="374151"/>
                </a:solidFill>
                <a:latin typeface="Söhne"/>
              </a:rPr>
              <a:t>hiperparámetros</a:t>
            </a:r>
            <a:r>
              <a:rPr lang="es-ES" dirty="0">
                <a:solidFill>
                  <a:srgbClr val="374151"/>
                </a:solidFill>
                <a:latin typeface="Söhne"/>
              </a:rPr>
              <a:t>. Valores de referencia:</a:t>
            </a:r>
          </a:p>
          <a:p>
            <a:pPr lvl="1"/>
            <a:r>
              <a:rPr lang="es-ES" b="0" i="0" dirty="0">
                <a:solidFill>
                  <a:srgbClr val="374151"/>
                </a:solidFill>
                <a:effectLst/>
                <a:latin typeface="Söhne"/>
              </a:rPr>
              <a:t>α  = 0.05 ; γ = 0.9 ; </a:t>
            </a:r>
            <a:r>
              <a:rPr lang="el-GR" dirty="0"/>
              <a:t>ε</a:t>
            </a:r>
            <a:r>
              <a:rPr lang="es-ES" dirty="0"/>
              <a:t> = 0.1</a:t>
            </a:r>
          </a:p>
          <a:p>
            <a:pPr lvl="1"/>
            <a:endParaRPr lang="es-ES" dirty="0">
              <a:solidFill>
                <a:srgbClr val="374151"/>
              </a:solidFill>
              <a:latin typeface="Söhne"/>
            </a:endParaRPr>
          </a:p>
          <a:p>
            <a:pPr marL="342900" indent="-342900">
              <a:buFont typeface="+mj-lt"/>
              <a:buAutoNum type="arabicPeriod"/>
            </a:pPr>
            <a:r>
              <a:rPr lang="es-ES" dirty="0">
                <a:solidFill>
                  <a:srgbClr val="374151"/>
                </a:solidFill>
                <a:latin typeface="Söhne"/>
              </a:rPr>
              <a:t>Ejecutar esta secuencia:</a:t>
            </a:r>
          </a:p>
          <a:p>
            <a:pPr marL="857250" lvl="1" indent="-400050">
              <a:buFont typeface="+mj-lt"/>
              <a:buAutoNum type="romanUcPeriod"/>
            </a:pPr>
            <a:r>
              <a:rPr lang="es-ES" dirty="0">
                <a:solidFill>
                  <a:srgbClr val="374151"/>
                </a:solidFill>
                <a:latin typeface="Söhne"/>
              </a:rPr>
              <a:t>Comprobar la condición de parada, si no se cumple ir a II</a:t>
            </a:r>
          </a:p>
          <a:p>
            <a:pPr marL="857250" lvl="1" indent="-400050">
              <a:buFont typeface="+mj-lt"/>
              <a:buAutoNum type="romanUcPeriod"/>
            </a:pPr>
            <a:r>
              <a:rPr lang="es-ES" dirty="0">
                <a:solidFill>
                  <a:srgbClr val="374151"/>
                </a:solidFill>
                <a:latin typeface="Söhne"/>
              </a:rPr>
              <a:t>Observar el estado actual (s)</a:t>
            </a:r>
          </a:p>
          <a:p>
            <a:pPr marL="857250" lvl="1" indent="-400050">
              <a:buFont typeface="+mj-lt"/>
              <a:buAutoNum type="romanUcPeriod"/>
            </a:pPr>
            <a:r>
              <a:rPr lang="es-ES" dirty="0">
                <a:solidFill>
                  <a:srgbClr val="374151"/>
                </a:solidFill>
                <a:latin typeface="Söhne"/>
              </a:rPr>
              <a:t>Escoger una acción aleatoria (explorar) o la acción con mayor Q(</a:t>
            </a:r>
            <a:r>
              <a:rPr lang="es-ES" dirty="0" err="1">
                <a:solidFill>
                  <a:srgbClr val="374151"/>
                </a:solidFill>
                <a:latin typeface="Söhne"/>
              </a:rPr>
              <a:t>s,a</a:t>
            </a:r>
            <a:r>
              <a:rPr lang="es-ES" dirty="0">
                <a:solidFill>
                  <a:srgbClr val="374151"/>
                </a:solidFill>
                <a:latin typeface="Söhne"/>
              </a:rPr>
              <a:t>) actual (explotar), en función de épsilon</a:t>
            </a:r>
          </a:p>
          <a:p>
            <a:pPr marL="857250" lvl="1" indent="-400050">
              <a:buFont typeface="+mj-lt"/>
              <a:buAutoNum type="romanUcPeriod"/>
            </a:pPr>
            <a:r>
              <a:rPr lang="es-ES" dirty="0">
                <a:solidFill>
                  <a:srgbClr val="374151"/>
                </a:solidFill>
                <a:latin typeface="Söhne"/>
              </a:rPr>
              <a:t>Ejecutar la acción</a:t>
            </a:r>
          </a:p>
          <a:p>
            <a:pPr marL="857250" lvl="1" indent="-400050">
              <a:buFont typeface="+mj-lt"/>
              <a:buAutoNum type="romanUcPeriod"/>
            </a:pPr>
            <a:r>
              <a:rPr lang="es-ES" dirty="0">
                <a:solidFill>
                  <a:srgbClr val="374151"/>
                </a:solidFill>
                <a:latin typeface="Söhne"/>
              </a:rPr>
              <a:t>Actualizar Q(</a:t>
            </a:r>
            <a:r>
              <a:rPr lang="es-ES" dirty="0" err="1">
                <a:solidFill>
                  <a:srgbClr val="374151"/>
                </a:solidFill>
                <a:latin typeface="Söhne"/>
              </a:rPr>
              <a:t>s,a</a:t>
            </a:r>
            <a:r>
              <a:rPr lang="es-ES" dirty="0">
                <a:solidFill>
                  <a:srgbClr val="374151"/>
                </a:solidFill>
                <a:latin typeface="Söhne"/>
              </a:rPr>
              <a:t>) según la ecuación</a:t>
            </a:r>
          </a:p>
          <a:p>
            <a:pPr marL="857250" lvl="1" indent="-400050">
              <a:buFont typeface="+mj-lt"/>
              <a:buAutoNum type="romanUcPeriod"/>
            </a:pPr>
            <a:r>
              <a:rPr lang="es-ES" dirty="0">
                <a:solidFill>
                  <a:srgbClr val="374151"/>
                </a:solidFill>
                <a:latin typeface="Söhne"/>
              </a:rPr>
              <a:t>Volver a I</a:t>
            </a:r>
          </a:p>
          <a:p>
            <a:pPr marL="800100" lvl="1" indent="-342900">
              <a:buFont typeface="+mj-lt"/>
              <a:buAutoNum type="romanUcPeriod"/>
            </a:pPr>
            <a:endParaRPr lang="es-ES" dirty="0">
              <a:solidFill>
                <a:srgbClr val="374151"/>
              </a:solidFill>
              <a:latin typeface="Söhne"/>
            </a:endParaRPr>
          </a:p>
          <a:p>
            <a:pPr lvl="1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40593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6173"/>
    </mc:Choice>
    <mc:Fallback xmlns="">
      <p:transition spd="slow" advTm="246173"/>
    </mc:Fallback>
  </mc:AlternateContent>
  <p:extLst>
    <p:ext uri="{3A86A75C-4F4B-4683-9AE1-C65F6400EC91}">
      <p14:laserTraceLst xmlns:p14="http://schemas.microsoft.com/office/powerpoint/2010/main">
        <p14:tracePtLst>
          <p14:tracePt t="12898" x="1044575" y="3848100"/>
          <p14:tracePt t="12907" x="1804988" y="3025775"/>
          <p14:tracePt t="12917" x="2770188" y="1868488"/>
          <p14:tracePt t="12930" x="3578225" y="998538"/>
          <p14:tracePt t="12949" x="4575175" y="47625"/>
          <p14:tracePt t="24339" x="269875" y="3230563"/>
          <p14:tracePt t="24348" x="315913" y="3214688"/>
          <p14:tracePt t="24358" x="363538" y="3198813"/>
          <p14:tracePt t="24360" x="411163" y="3198813"/>
          <p14:tracePt t="24383" x="506413" y="3198813"/>
          <p14:tracePt t="24393" x="569913" y="3198813"/>
          <p14:tracePt t="24408" x="617538" y="3198813"/>
          <p14:tracePt t="24425" x="681038" y="3198813"/>
          <p14:tracePt t="24475" x="792163" y="3198813"/>
          <p14:tracePt t="24484" x="839788" y="3214688"/>
          <p14:tracePt t="24494" x="855663" y="3214688"/>
          <p14:tracePt t="24509" x="949325" y="3246438"/>
          <p14:tracePt t="24597" x="949325" y="3278188"/>
          <p14:tracePt t="24608" x="949325" y="3294063"/>
          <p14:tracePt t="24777" x="949325" y="3309938"/>
          <p14:tracePt t="24787" x="965200" y="3341688"/>
          <p14:tracePt t="24799" x="981075" y="3373438"/>
          <p14:tracePt t="24844" x="1012825" y="3389313"/>
          <p14:tracePt t="24854" x="1060450" y="3389313"/>
          <p14:tracePt t="24866" x="1076325" y="3389313"/>
          <p14:tracePt t="24959" x="1076325" y="3405188"/>
          <p14:tracePt t="24969" x="1092200" y="3405188"/>
          <p14:tracePt t="24978" x="1108075" y="3421063"/>
          <p14:tracePt t="29739" x="1108075" y="3436938"/>
          <p14:tracePt t="29750" x="1076325" y="3484563"/>
          <p14:tracePt t="29760" x="1076325" y="3500438"/>
          <p14:tracePt t="29783" x="1076325" y="3516313"/>
          <p14:tracePt t="29795" x="1076325" y="3532188"/>
          <p14:tracePt t="29804" x="1092200" y="3548063"/>
          <p14:tracePt t="29821" x="1108075" y="3548063"/>
          <p14:tracePt t="30156" x="1108075" y="3563938"/>
          <p14:tracePt t="30166" x="1108075" y="3579813"/>
          <p14:tracePt t="30483" x="1108075" y="3548063"/>
          <p14:tracePt t="30491" x="1108075" y="3532188"/>
          <p14:tracePt t="31045" x="1108075" y="3468688"/>
          <p14:tracePt t="31054" x="1108075" y="3421063"/>
          <p14:tracePt t="31064" x="1108075" y="3405188"/>
          <p14:tracePt t="31076" x="1123950" y="3373438"/>
          <p14:tracePt t="32125" x="887413" y="3373438"/>
          <p14:tracePt t="32134" x="633413" y="3373438"/>
          <p14:tracePt t="32146" x="411163" y="3373438"/>
          <p14:tracePt t="32156" x="206375" y="3389313"/>
          <p14:tracePt t="32169" x="15875" y="3421063"/>
          <p14:tracePt t="34337" x="142875" y="3357563"/>
          <p14:tracePt t="34354" x="127000" y="3357563"/>
          <p14:tracePt t="34368" x="111125" y="3357563"/>
          <p14:tracePt t="34420" x="111125" y="3341688"/>
          <p14:tracePt t="34441" x="111125" y="3325813"/>
          <p14:tracePt t="34519" x="95250" y="3325813"/>
          <p14:tracePt t="34542" x="79375" y="3325813"/>
          <p14:tracePt t="34621" x="63500" y="3325813"/>
          <p14:tracePt t="34643" x="79375" y="3325813"/>
          <p14:tracePt t="34653" x="111125" y="3325813"/>
          <p14:tracePt t="34666" x="190500" y="3325813"/>
          <p14:tracePt t="34675" x="301625" y="3341688"/>
          <p14:tracePt t="34689" x="301625" y="3357563"/>
          <p14:tracePt t="34701" x="315913" y="3357563"/>
          <p14:tracePt t="34768" x="347663" y="3357563"/>
          <p14:tracePt t="34778" x="347663" y="3373438"/>
          <p14:tracePt t="34790" x="379413" y="3373438"/>
          <p14:tracePt t="34802" x="427038" y="3373438"/>
          <p14:tracePt t="35105" x="411163" y="3373438"/>
          <p14:tracePt t="35114" x="411163" y="3357563"/>
          <p14:tracePt t="35139" x="395288" y="3357563"/>
          <p14:tracePt t="35308" x="411163" y="3341688"/>
          <p14:tracePt t="35329" x="538163" y="3309938"/>
          <p14:tracePt t="35340" x="554038" y="3294063"/>
          <p14:tracePt t="35352" x="585788" y="3294063"/>
          <p14:tracePt t="35367" x="633413" y="3294063"/>
          <p14:tracePt t="35476" x="649288" y="3294063"/>
          <p14:tracePt t="35485" x="696913" y="3294063"/>
          <p14:tracePt t="35498" x="712788" y="3294063"/>
          <p14:tracePt t="35508" x="808038" y="3341688"/>
          <p14:tracePt t="35520" x="823913" y="3357563"/>
          <p14:tracePt t="35588" x="823913" y="3405188"/>
          <p14:tracePt t="35598" x="839788" y="3468688"/>
          <p14:tracePt t="35610" x="871538" y="3532188"/>
          <p14:tracePt t="35620" x="871538" y="3548063"/>
          <p14:tracePt t="35748" x="917575" y="3548063"/>
          <p14:tracePt t="35758" x="933450" y="3548063"/>
          <p14:tracePt t="35779" x="949325" y="3548063"/>
          <p14:tracePt t="35847" x="981075" y="3532188"/>
          <p14:tracePt t="35858" x="996950" y="3532188"/>
          <p14:tracePt t="35868" x="1028700" y="3500438"/>
          <p14:tracePt t="35884" x="1076325" y="3468688"/>
          <p14:tracePt t="35901" x="1076325" y="3436938"/>
          <p14:tracePt t="40660" x="95250" y="3436938"/>
          <p14:tracePt t="40661" x="47625" y="3436938"/>
          <p14:tracePt t="40671" x="15875" y="3436938"/>
          <p14:tracePt t="42404" x="47625" y="3405188"/>
          <p14:tracePt t="42415" x="79375" y="3405188"/>
          <p14:tracePt t="42452" x="79375" y="3389313"/>
          <p14:tracePt t="42462" x="127000" y="3373438"/>
          <p14:tracePt t="42474" x="254000" y="3341688"/>
          <p14:tracePt t="42483" x="363538" y="3294063"/>
          <p14:tracePt t="42498" x="474663" y="3294063"/>
          <p14:tracePt t="42513" x="506413" y="3294063"/>
          <p14:tracePt t="42531" x="506413" y="3278188"/>
          <p14:tracePt t="42545" x="506413" y="3262313"/>
          <p14:tracePt t="42608" x="538163" y="3230563"/>
          <p14:tracePt t="42619" x="569913" y="3230563"/>
          <p14:tracePt t="42630" x="601663" y="3198813"/>
          <p14:tracePt t="42646" x="617538" y="3182938"/>
          <p14:tracePt t="42744" x="681038" y="3214688"/>
          <p14:tracePt t="42755" x="744538" y="3278188"/>
          <p14:tracePt t="42764" x="823913" y="3341688"/>
          <p14:tracePt t="42780" x="887413" y="3373438"/>
          <p14:tracePt t="42798" x="917575" y="3389313"/>
          <p14:tracePt t="42812" x="965200" y="3405188"/>
          <p14:tracePt t="42829" x="949325" y="3405188"/>
          <p14:tracePt t="42925" x="933450" y="3405188"/>
          <p14:tracePt t="43104" x="1012825" y="3389313"/>
          <p14:tracePt t="43113" x="1060450" y="3389313"/>
          <p14:tracePt t="43124" x="1108075" y="3389313"/>
          <p14:tracePt t="43136" x="1139825" y="3389313"/>
          <p14:tracePt t="43846" x="1092200" y="3405188"/>
          <p14:tracePt t="43859" x="1060450" y="3405188"/>
          <p14:tracePt t="43866" x="1044575" y="3405188"/>
          <p14:tracePt t="44556" x="1044575" y="3389313"/>
          <p14:tracePt t="44564" x="1076325" y="3357563"/>
          <p14:tracePt t="44587" x="1092200" y="3341688"/>
          <p14:tracePt t="47307" x="47625" y="3341688"/>
          <p14:tracePt t="53859" x="238125" y="3484563"/>
          <p14:tracePt t="53871" x="569913" y="3500438"/>
          <p14:tracePt t="53892" x="1092200" y="3516313"/>
          <p14:tracePt t="53904" x="1155700" y="3516313"/>
          <p14:tracePt t="54008" x="1171575" y="3516313"/>
          <p14:tracePt t="54027" x="1171575" y="3500438"/>
          <p14:tracePt t="54076" x="1203325" y="3500438"/>
          <p14:tracePt t="54082" x="1250950" y="3500438"/>
          <p14:tracePt t="54244" x="1203325" y="3468688"/>
          <p14:tracePt t="54251" x="1060450" y="3421063"/>
          <p14:tracePt t="54262" x="996950" y="3389313"/>
          <p14:tracePt t="54511" x="1012825" y="3389313"/>
          <p14:tracePt t="54522" x="1028700" y="3405188"/>
          <p14:tracePt t="54591" x="1076325" y="3405188"/>
          <p14:tracePt t="54600" x="1108075" y="3405188"/>
          <p14:tracePt t="57848" x="1171575" y="3690938"/>
          <p14:tracePt t="57977" x="1187450" y="3738563"/>
          <p14:tracePt t="57986" x="1235075" y="3800475"/>
          <p14:tracePt t="57998" x="1298575" y="3927475"/>
          <p14:tracePt t="58008" x="1330325" y="4006850"/>
          <p14:tracePt t="58020" x="1330325" y="4054475"/>
          <p14:tracePt t="58226" x="1330325" y="4022725"/>
          <p14:tracePt t="58233" x="1250950" y="3943350"/>
          <p14:tracePt t="58245" x="1139825" y="3848100"/>
          <p14:tracePt t="58257" x="1108075" y="3800475"/>
          <p14:tracePt t="58302" x="1108075" y="3784600"/>
          <p14:tracePt t="58313" x="1108075" y="3754438"/>
          <p14:tracePt t="58324" x="1108075" y="3738563"/>
          <p14:tracePt t="58336" x="1108075" y="3722688"/>
          <p14:tracePt t="58516" x="1108075" y="3706813"/>
          <p14:tracePt t="58526" x="1108075" y="3675063"/>
          <p14:tracePt t="58538" x="1108075" y="3643313"/>
          <p14:tracePt t="58831" x="1123950" y="3579813"/>
          <p14:tracePt t="58841" x="1123950" y="3500438"/>
          <p14:tracePt t="58853" x="1123950" y="3389313"/>
          <p14:tracePt t="58869" x="1123950" y="3341688"/>
          <p14:tracePt t="58886" x="1123950" y="3309938"/>
          <p14:tracePt t="59236" x="1076325" y="3309938"/>
          <p14:tracePt t="59247" x="871538" y="3325813"/>
          <p14:tracePt t="59257" x="569913" y="3357563"/>
          <p14:tracePt t="59269" x="315913" y="3373438"/>
          <p14:tracePt t="62117" x="47625" y="3341688"/>
          <p14:tracePt t="62196" x="95250" y="3325813"/>
          <p14:tracePt t="62204" x="190500" y="3309938"/>
          <p14:tracePt t="62218" x="254000" y="3294063"/>
          <p14:tracePt t="62233" x="254000" y="3278188"/>
          <p14:tracePt t="62261" x="269875" y="3262313"/>
          <p14:tracePt t="62274" x="315913" y="3246438"/>
          <p14:tracePt t="62283" x="379413" y="3246438"/>
          <p14:tracePt t="62300" x="490538" y="3246438"/>
          <p14:tracePt t="62317" x="601663" y="3230563"/>
          <p14:tracePt t="62500" x="633413" y="3230563"/>
          <p14:tracePt t="62613" x="712788" y="3246438"/>
          <p14:tracePt t="62620" x="776288" y="3278188"/>
          <p14:tracePt t="62804" x="792163" y="3278188"/>
          <p14:tracePt t="62812" x="776288" y="3278188"/>
          <p14:tracePt t="62883" x="808038" y="3278188"/>
          <p14:tracePt t="62891" x="933450" y="3309938"/>
          <p14:tracePt t="62903" x="1044575" y="3341688"/>
          <p14:tracePt t="62925" x="1060450" y="3341688"/>
          <p14:tracePt t="63770" x="1060450" y="3357563"/>
          <p14:tracePt t="63779" x="1076325" y="3357563"/>
          <p14:tracePt t="67061" x="269875" y="3357563"/>
          <p14:tracePt t="67065" x="190500" y="3357563"/>
          <p14:tracePt t="67080" x="63500" y="3357563"/>
          <p14:tracePt t="67098" x="15875" y="3357563"/>
          <p14:tracePt t="67100" x="0" y="3357563"/>
          <p14:tracePt t="67842" x="63500" y="3627438"/>
          <p14:tracePt t="67851" x="111125" y="3627438"/>
          <p14:tracePt t="67863" x="206375" y="3627438"/>
          <p14:tracePt t="67880" x="254000" y="3627438"/>
          <p14:tracePt t="67920" x="269875" y="3627438"/>
          <p14:tracePt t="67931" x="315913" y="3627438"/>
          <p14:tracePt t="67942" x="427038" y="3643313"/>
          <p14:tracePt t="67955" x="538163" y="3659188"/>
          <p14:tracePt t="67964" x="585788" y="3659188"/>
          <p14:tracePt t="68048" x="649288" y="3659188"/>
          <p14:tracePt t="68054" x="665163" y="3659188"/>
          <p14:tracePt t="68065" x="776288" y="3690938"/>
          <p14:tracePt t="68079" x="792163" y="3690938"/>
          <p14:tracePt t="68168" x="839788" y="3690938"/>
          <p14:tracePt t="68180" x="887413" y="3690938"/>
          <p14:tracePt t="68236" x="917575" y="3690938"/>
          <p14:tracePt t="68246" x="981075" y="3722688"/>
          <p14:tracePt t="68258" x="1108075" y="3770313"/>
          <p14:tracePt t="68303" x="1076325" y="3722688"/>
          <p14:tracePt t="68313" x="996950" y="3675063"/>
          <p14:tracePt t="68325" x="981075" y="3643313"/>
          <p14:tracePt t="68980" x="1028700" y="3643313"/>
          <p14:tracePt t="68988" x="1092200" y="3675063"/>
          <p14:tracePt t="69000" x="1139825" y="3690938"/>
          <p14:tracePt t="69598" x="1123950" y="3690938"/>
          <p14:tracePt t="69608" x="1092200" y="3690938"/>
          <p14:tracePt t="69619" x="1076325" y="3690938"/>
          <p14:tracePt t="74667" x="111125" y="3643313"/>
          <p14:tracePt t="74727" x="111125" y="3627438"/>
          <p14:tracePt t="74741" x="95250" y="3627438"/>
          <p14:tracePt t="74748" x="63500" y="3595688"/>
          <p14:tracePt t="75390" x="301625" y="3627438"/>
          <p14:tracePt t="75400" x="633413" y="3643313"/>
          <p14:tracePt t="75412" x="917575" y="3675063"/>
          <p14:tracePt t="75425" x="1076325" y="3675063"/>
          <p14:tracePt t="75443" x="1092200" y="3675063"/>
          <p14:tracePt t="80381" x="601663" y="3675063"/>
          <p14:tracePt t="80567" x="554038" y="3675063"/>
          <p14:tracePt t="80576" x="363538" y="3675063"/>
          <p14:tracePt t="80591" x="111125" y="3675063"/>
          <p14:tracePt t="81960" x="411163" y="3579813"/>
          <p14:tracePt t="81972" x="744538" y="3627438"/>
          <p14:tracePt t="81988" x="981075" y="3643313"/>
          <p14:tracePt t="82005" x="1060450" y="3643313"/>
          <p14:tracePt t="82021" x="1076325" y="3643313"/>
          <p14:tracePt t="82039" x="1187450" y="3643313"/>
          <p14:tracePt t="82054" x="1377950" y="3675063"/>
          <p14:tracePt t="82071" x="1489075" y="3675063"/>
          <p14:tracePt t="82073" x="1504950" y="3675063"/>
          <p14:tracePt t="82088" x="1504950" y="3659188"/>
          <p14:tracePt t="82104" x="1504950" y="3643313"/>
          <p14:tracePt t="82107" x="1504950" y="3611563"/>
          <p14:tracePt t="82276" x="1489075" y="3611563"/>
          <p14:tracePt t="82288" x="1473200" y="3611563"/>
          <p14:tracePt t="82297" x="1425575" y="3611563"/>
          <p14:tracePt t="82308" x="1393825" y="3611563"/>
          <p14:tracePt t="82323" x="1362075" y="3611563"/>
          <p14:tracePt t="82338" x="1298575" y="3611563"/>
          <p14:tracePt t="82357" x="1187450" y="3611563"/>
          <p14:tracePt t="82371" x="1123950" y="3611563"/>
          <p14:tracePt t="82388" x="1044575" y="3611563"/>
          <p14:tracePt t="82403" x="1012825" y="3611563"/>
          <p14:tracePt t="82421" x="996950" y="3611563"/>
          <p14:tracePt t="82437" x="981075" y="3611563"/>
          <p14:tracePt t="82466" x="965200" y="3611563"/>
          <p14:tracePt t="82477" x="933450" y="3611563"/>
          <p14:tracePt t="82626" x="933450" y="3643313"/>
          <p14:tracePt t="82635" x="965200" y="3659188"/>
          <p14:tracePt t="83188" x="981075" y="3659188"/>
          <p14:tracePt t="85264" x="127000" y="3659188"/>
          <p14:tracePt t="85267" x="15875" y="3659188"/>
          <p14:tracePt t="86752" x="15875" y="3659188"/>
          <p14:tracePt t="86763" x="79375" y="3659188"/>
          <p14:tracePt t="86774" x="174625" y="3659188"/>
          <p14:tracePt t="86786" x="222250" y="3659188"/>
          <p14:tracePt t="86800" x="238125" y="3659188"/>
          <p14:tracePt t="86820" x="269875" y="3643313"/>
          <p14:tracePt t="86834" x="301625" y="3643313"/>
          <p14:tracePt t="86866" x="363538" y="3643313"/>
          <p14:tracePt t="86876" x="411163" y="3643313"/>
          <p14:tracePt t="86887" x="427038" y="3643313"/>
          <p14:tracePt t="87046" x="490538" y="3643313"/>
          <p14:tracePt t="87058" x="569913" y="3675063"/>
          <p14:tracePt t="87068" x="601663" y="3675063"/>
          <p14:tracePt t="87124" x="744538" y="3706813"/>
          <p14:tracePt t="87135" x="981075" y="3738563"/>
          <p14:tracePt t="87146" x="1139825" y="3738563"/>
          <p14:tracePt t="87157" x="1187450" y="3738563"/>
          <p14:tracePt t="87340" x="1203325" y="3738563"/>
          <p14:tracePt t="87385" x="1203325" y="3706813"/>
          <p14:tracePt t="87395" x="1187450" y="3675063"/>
          <p14:tracePt t="87404" x="1171575" y="3643313"/>
          <p14:tracePt t="87418" x="1171575" y="3627438"/>
          <p14:tracePt t="87744" x="1139825" y="3627438"/>
          <p14:tracePt t="87767" x="1060450" y="3627438"/>
          <p14:tracePt t="87776" x="1044575" y="3627438"/>
          <p14:tracePt t="90463" x="31750" y="3643313"/>
          <p14:tracePt t="92253" x="269875" y="3532188"/>
          <p14:tracePt t="92264" x="442913" y="3548063"/>
          <p14:tracePt t="92281" x="554038" y="3563938"/>
          <p14:tracePt t="92345" x="569913" y="3563938"/>
          <p14:tracePt t="92356" x="617538" y="3579813"/>
          <p14:tracePt t="92460" x="712788" y="3627438"/>
          <p14:tracePt t="92467" x="887413" y="3675063"/>
          <p14:tracePt t="92480" x="1028700" y="3738563"/>
          <p14:tracePt t="92498" x="1060450" y="3738563"/>
          <p14:tracePt t="92559" x="1092200" y="3738563"/>
          <p14:tracePt t="92660" x="1108075" y="3738563"/>
          <p14:tracePt t="92670" x="1123950" y="3738563"/>
          <p14:tracePt t="92943" x="1108075" y="3722688"/>
          <p14:tracePt t="92951" x="1060450" y="3690938"/>
          <p14:tracePt t="92964" x="1044575" y="3643313"/>
          <p14:tracePt t="96109" x="665163" y="3405188"/>
          <p14:tracePt t="96114" x="538163" y="3246438"/>
          <p14:tracePt t="96128" x="111125" y="2946400"/>
          <p14:tracePt t="97642" x="11622088" y="6762750"/>
          <p14:tracePt t="97677" x="11558588" y="6746875"/>
          <p14:tracePt t="97687" x="11415713" y="6699250"/>
          <p14:tracePt t="97699" x="11179175" y="6667500"/>
          <p14:tracePt t="97712" x="10718800" y="6556375"/>
          <p14:tracePt t="97728" x="10180638" y="6399213"/>
          <p14:tracePt t="97746" x="9531350" y="6176963"/>
          <p14:tracePt t="97760" x="9342438" y="6161088"/>
          <p14:tracePt t="97778" x="9167813" y="6161088"/>
          <p14:tracePt t="97794" x="8945563" y="6161088"/>
          <p14:tracePt t="97812" x="7869238" y="6303963"/>
          <p14:tracePt t="97829" x="6983413" y="6415088"/>
          <p14:tracePt t="97845" x="5303838" y="6746875"/>
          <p14:tracePt t="97861" x="4749800" y="6746875"/>
          <p14:tracePt t="97877" x="4497388" y="6683375"/>
          <p14:tracePt t="97879" x="4402138" y="6651625"/>
          <p14:tracePt t="98464" x="4164013" y="6635750"/>
          <p14:tracePt t="98469" x="3895725" y="6635750"/>
          <p14:tracePt t="98477" x="3609975" y="6635750"/>
          <p14:tracePt t="98493" x="3055938" y="6635750"/>
          <p14:tracePt t="98510" x="2581275" y="6667500"/>
          <p14:tracePt t="98512" x="2374900" y="6667500"/>
          <p14:tracePt t="98527" x="2090738" y="6683375"/>
          <p14:tracePt t="98543" x="1836738" y="6699250"/>
          <p14:tracePt t="98560" x="1773238" y="6699250"/>
          <p14:tracePt t="98848" x="1409700" y="6604000"/>
          <p14:tracePt t="98853" x="903288" y="6415088"/>
          <p14:tracePt t="98860" x="442913" y="6319838"/>
          <p14:tracePt t="100463" x="47625" y="3784600"/>
          <p14:tracePt t="100476" x="79375" y="3770313"/>
          <p14:tracePt t="100477" x="95250" y="3770313"/>
          <p14:tracePt t="100492" x="158750" y="3754438"/>
          <p14:tracePt t="100508" x="238125" y="3722688"/>
          <p14:tracePt t="100525" x="301625" y="3675063"/>
          <p14:tracePt t="100527" x="347663" y="3659188"/>
          <p14:tracePt t="100542" x="379413" y="3643313"/>
          <p14:tracePt t="100559" x="395288" y="3643313"/>
          <p14:tracePt t="100575" x="411163" y="3643313"/>
          <p14:tracePt t="100594" x="427038" y="3643313"/>
          <p14:tracePt t="100610" x="442913" y="3643313"/>
          <p14:tracePt t="100626" x="458788" y="3643313"/>
          <p14:tracePt t="100644" x="474663" y="3643313"/>
          <p14:tracePt t="100658" x="474663" y="3659188"/>
          <p14:tracePt t="100677" x="490538" y="3659188"/>
          <p14:tracePt t="100692" x="506413" y="3659188"/>
          <p14:tracePt t="100709" x="506413" y="3675063"/>
          <p14:tracePt t="100725" x="522288" y="3675063"/>
          <p14:tracePt t="100727" x="522288" y="3690938"/>
          <p14:tracePt t="100743" x="538163" y="3690938"/>
          <p14:tracePt t="100759" x="569913" y="3690938"/>
          <p14:tracePt t="100777" x="585788" y="3690938"/>
          <p14:tracePt t="100793" x="601663" y="3706813"/>
          <p14:tracePt t="100809" x="633413" y="3722688"/>
          <p14:tracePt t="100826" x="649288" y="3738563"/>
          <p14:tracePt t="100828" x="649288" y="3754438"/>
          <p14:tracePt t="100848" x="665163" y="3754438"/>
          <p14:tracePt t="100884" x="696913" y="3770313"/>
          <p14:tracePt t="100927" x="728663" y="3770313"/>
          <p14:tracePt t="100933" x="744538" y="3770313"/>
          <p14:tracePt t="100942" x="776288" y="3770313"/>
          <p14:tracePt t="100958" x="839788" y="3754438"/>
          <p14:tracePt t="100975" x="855663" y="3738563"/>
          <p14:tracePt t="100977" x="871538" y="3738563"/>
          <p14:tracePt t="100997" x="871538" y="3722688"/>
          <p14:tracePt t="101034" x="887413" y="3722688"/>
          <p14:tracePt t="101070" x="903288" y="3722688"/>
          <p14:tracePt t="101083" x="917575" y="3722688"/>
          <p14:tracePt t="101093" x="933450" y="3706813"/>
          <p14:tracePt t="101110" x="949325" y="3706813"/>
          <p14:tracePt t="101112" x="965200" y="3706813"/>
          <p14:tracePt t="101126" x="965200" y="3675063"/>
          <p14:tracePt t="101170" x="981075" y="3675063"/>
          <p14:tracePt t="101293" x="981075" y="3659188"/>
          <p14:tracePt t="101327" x="981075" y="3643313"/>
          <p14:tracePt t="104512" x="903288" y="3659188"/>
          <p14:tracePt t="104517" x="776288" y="3675063"/>
          <p14:tracePt t="104524" x="601663" y="3706813"/>
          <p14:tracePt t="104541" x="395288" y="3690938"/>
          <p14:tracePt t="104557" x="206375" y="3675063"/>
          <p14:tracePt t="106876" x="15875" y="3863975"/>
          <p14:tracePt t="106882" x="47625" y="3863975"/>
          <p14:tracePt t="106890" x="63500" y="3863975"/>
          <p14:tracePt t="106905" x="95250" y="3848100"/>
          <p14:tracePt t="106921" x="142875" y="3848100"/>
          <p14:tracePt t="106938" x="206375" y="3832225"/>
          <p14:tracePt t="106941" x="222250" y="3832225"/>
          <p14:tracePt t="106954" x="301625" y="3800475"/>
          <p14:tracePt t="106972" x="347663" y="3800475"/>
          <p14:tracePt t="106988" x="442913" y="3784600"/>
          <p14:tracePt t="106991" x="474663" y="3784600"/>
          <p14:tracePt t="107008" x="538163" y="3784600"/>
          <p14:tracePt t="107021" x="633413" y="3784600"/>
          <p14:tracePt t="107037" x="665163" y="3784600"/>
          <p14:tracePt t="107056" x="696913" y="3784600"/>
          <p14:tracePt t="107071" x="712788" y="3784600"/>
          <p14:tracePt t="107087" x="728663" y="3784600"/>
          <p14:tracePt t="107107" x="744538" y="3784600"/>
          <p14:tracePt t="107125" x="760413" y="3784600"/>
          <p14:tracePt t="107156" x="776288" y="3784600"/>
          <p14:tracePt t="107204" x="776288" y="3800475"/>
          <p14:tracePt t="107211" x="792163" y="3800475"/>
          <p14:tracePt t="107220" x="823913" y="3832225"/>
          <p14:tracePt t="107238" x="839788" y="3879850"/>
          <p14:tracePt t="107241" x="855663" y="3879850"/>
          <p14:tracePt t="107254" x="855663" y="3911600"/>
          <p14:tracePt t="107271" x="871538" y="3927475"/>
          <p14:tracePt t="107311" x="871538" y="3943350"/>
          <p14:tracePt t="107318" x="871538" y="3959225"/>
          <p14:tracePt t="107332" x="887413" y="3990975"/>
          <p14:tracePt t="107338" x="887413" y="4006850"/>
          <p14:tracePt t="107361" x="887413" y="4022725"/>
          <p14:tracePt t="107370" x="903288" y="4022725"/>
          <p14:tracePt t="107388" x="903288" y="4038600"/>
          <p14:tracePt t="107526" x="917575" y="4038600"/>
          <p14:tracePt t="107567" x="933450" y="4038600"/>
          <p14:tracePt t="107604" x="949325" y="4022725"/>
          <p14:tracePt t="107681" x="949325" y="4006850"/>
          <p14:tracePt t="107688" x="965200" y="4006850"/>
          <p14:tracePt t="107725" x="965200" y="3975100"/>
          <p14:tracePt t="107805" x="965200" y="3959225"/>
          <p14:tracePt t="107968" x="965200" y="3943350"/>
          <p14:tracePt t="114580" x="823913" y="3895725"/>
          <p14:tracePt t="114587" x="665163" y="3879850"/>
          <p14:tracePt t="114600" x="506413" y="3832225"/>
          <p14:tracePt t="114602" x="347663" y="3816350"/>
          <p14:tracePt t="114616" x="63500" y="3784600"/>
          <p14:tracePt t="116318" x="15875" y="3738563"/>
          <p14:tracePt t="116332" x="111125" y="3738563"/>
          <p14:tracePt t="116349" x="158750" y="3738563"/>
          <p14:tracePt t="116365" x="222250" y="3754438"/>
          <p14:tracePt t="116383" x="269875" y="3770313"/>
          <p14:tracePt t="116412" x="301625" y="3770313"/>
          <p14:tracePt t="116419" x="301625" y="3784600"/>
          <p14:tracePt t="116433" x="347663" y="3784600"/>
          <p14:tracePt t="116448" x="379413" y="3784600"/>
          <p14:tracePt t="116464" x="411163" y="3816350"/>
          <p14:tracePt t="116483" x="474663" y="3816350"/>
          <p14:tracePt t="116500" x="522288" y="3832225"/>
          <p14:tracePt t="116514" x="585788" y="3832225"/>
          <p14:tracePt t="116533" x="696913" y="3848100"/>
          <p14:tracePt t="116550" x="776288" y="3863975"/>
          <p14:tracePt t="116566" x="839788" y="3863975"/>
          <p14:tracePt t="116568" x="855663" y="3863975"/>
          <p14:tracePt t="116583" x="887413" y="3879850"/>
          <p14:tracePt t="116641" x="903288" y="3879850"/>
          <p14:tracePt t="116668" x="903288" y="3895725"/>
          <p14:tracePt t="116675" x="917575" y="3895725"/>
          <p14:tracePt t="116742" x="933450" y="3895725"/>
          <p14:tracePt t="116747" x="949325" y="3895725"/>
          <p14:tracePt t="116753" x="965200" y="3895725"/>
          <p14:tracePt t="116764" x="981075" y="3895725"/>
          <p14:tracePt t="116783" x="996950" y="3911600"/>
          <p14:tracePt t="116798" x="1012825" y="3911600"/>
          <p14:tracePt t="116868" x="1028700" y="3911600"/>
          <p14:tracePt t="116904" x="1044575" y="3911600"/>
          <p14:tracePt t="124011" x="965200" y="3911600"/>
          <p14:tracePt t="124017" x="839788" y="3911600"/>
          <p14:tracePt t="124026" x="696913" y="3911600"/>
          <p14:tracePt t="124044" x="506413" y="3911600"/>
          <p14:tracePt t="124046" x="427038" y="3911600"/>
          <p14:tracePt t="124059" x="347663" y="3911600"/>
          <p14:tracePt t="124061" x="269875" y="3911600"/>
          <p14:tracePt t="124076" x="95250" y="3911600"/>
          <p14:tracePt t="125220" x="31750" y="3895725"/>
          <p14:tracePt t="125228" x="79375" y="3895725"/>
          <p14:tracePt t="125243" x="127000" y="3911600"/>
          <p14:tracePt t="125260" x="174625" y="3927475"/>
          <p14:tracePt t="125276" x="238125" y="3927475"/>
          <p14:tracePt t="125278" x="254000" y="3927475"/>
          <p14:tracePt t="125292" x="379413" y="3927475"/>
          <p14:tracePt t="125309" x="506413" y="3927475"/>
          <p14:tracePt t="125326" x="601663" y="3927475"/>
          <p14:tracePt t="125344" x="649288" y="3943350"/>
          <p14:tracePt t="125371" x="681038" y="3943350"/>
          <p14:tracePt t="125378" x="696913" y="3943350"/>
          <p14:tracePt t="125395" x="728663" y="3943350"/>
          <p14:tracePt t="125410" x="760413" y="3943350"/>
          <p14:tracePt t="125428" x="808038" y="3943350"/>
          <p14:tracePt t="125459" x="823913" y="3943350"/>
          <p14:tracePt t="125500" x="839788" y="3943350"/>
          <p14:tracePt t="125536" x="855663" y="3943350"/>
          <p14:tracePt t="125679" x="871538" y="3943350"/>
          <p14:tracePt t="125861" x="808038" y="3927475"/>
          <p14:tracePt t="125864" x="712788" y="3911600"/>
          <p14:tracePt t="125875" x="522288" y="3895725"/>
          <p14:tracePt t="125877" x="395288" y="3895725"/>
          <p14:tracePt t="125892" x="47625" y="3863975"/>
          <p14:tracePt t="127388" x="31750" y="3816350"/>
          <p14:tracePt t="127402" x="47625" y="3816350"/>
          <p14:tracePt t="127425" x="63500" y="3816350"/>
          <p14:tracePt t="127453" x="79375" y="3832225"/>
          <p14:tracePt t="127459" x="111125" y="3832225"/>
          <p14:tracePt t="127475" x="174625" y="3832225"/>
          <p14:tracePt t="127492" x="222250" y="3832225"/>
          <p14:tracePt t="127509" x="331788" y="3832225"/>
          <p14:tracePt t="127525" x="363538" y="3832225"/>
          <p14:tracePt t="127542" x="395288" y="3832225"/>
          <p14:tracePt t="127567" x="427038" y="3832225"/>
          <p14:tracePt t="127576" x="458788" y="3832225"/>
          <p14:tracePt t="127592" x="522288" y="3832225"/>
          <p14:tracePt t="127608" x="649288" y="3816350"/>
          <p14:tracePt t="127610" x="696913" y="3816350"/>
          <p14:tracePt t="127624" x="792163" y="3816350"/>
          <p14:tracePt t="127641" x="839788" y="3816350"/>
          <p14:tracePt t="127659" x="871538" y="3816350"/>
          <p14:tracePt t="127696" x="887413" y="3816350"/>
          <p14:tracePt t="127731" x="903288" y="3816350"/>
          <p14:tracePt t="127832" x="917575" y="3816350"/>
          <p14:tracePt t="127837" x="933450" y="3816350"/>
          <p14:tracePt t="127852" x="933450" y="3832225"/>
          <p14:tracePt t="127858" x="949325" y="3832225"/>
          <p14:tracePt t="127881" x="965200" y="3848100"/>
          <p14:tracePt t="127917" x="965200" y="3863975"/>
          <p14:tracePt t="127924" x="981075" y="3863975"/>
          <p14:tracePt t="128018" x="981075" y="3879850"/>
          <p14:tracePt t="128060" x="981075" y="3895725"/>
          <p14:tracePt t="130184" x="996950" y="3911600"/>
          <p14:tracePt t="130191" x="996950" y="3927475"/>
          <p14:tracePt t="130197" x="996950" y="3943350"/>
          <p14:tracePt t="130211" x="1012825" y="3959225"/>
          <p14:tracePt t="130243" x="1012825" y="3975100"/>
          <p14:tracePt t="130261" x="1028700" y="3975100"/>
          <p14:tracePt t="130363" x="1028700" y="3959225"/>
          <p14:tracePt t="130533" x="1028700" y="3943350"/>
          <p14:tracePt t="130576" x="1028700" y="3927475"/>
          <p14:tracePt t="130611" x="1028700" y="3911600"/>
          <p14:tracePt t="130719" x="1028700" y="3879850"/>
          <p14:tracePt t="130805" x="1028700" y="3863975"/>
          <p14:tracePt t="130854" x="1028700" y="3848100"/>
          <p14:tracePt t="130875" x="1028700" y="3832225"/>
          <p14:tracePt t="130954" x="1028700" y="3816350"/>
          <p14:tracePt t="131197" x="1028700" y="3832225"/>
          <p14:tracePt t="131311" x="1028700" y="3848100"/>
          <p14:tracePt t="132108" x="1028700" y="3832225"/>
          <p14:tracePt t="132529" x="1028700" y="3816350"/>
          <p14:tracePt t="132637" x="1028700" y="3800475"/>
          <p14:tracePt t="132823" x="1044575" y="3800475"/>
          <p14:tracePt t="132943" x="1044575" y="3784600"/>
          <p14:tracePt t="135866" x="996950" y="3784600"/>
          <p14:tracePt t="135874" x="887413" y="3784600"/>
          <p14:tracePt t="135886" x="649288" y="3784600"/>
          <p14:tracePt t="135903" x="427038" y="3770313"/>
          <p14:tracePt t="135920" x="238125" y="3770313"/>
          <p14:tracePt t="135923" x="127000" y="3754438"/>
          <p14:tracePt t="135935" x="79375" y="3754438"/>
          <p14:tracePt t="135936" x="15875" y="3754438"/>
          <p14:tracePt t="138537" x="31750" y="4038600"/>
          <p14:tracePt t="138552" x="63500" y="4038600"/>
          <p14:tracePt t="138568" x="127000" y="4054475"/>
          <p14:tracePt t="138584" x="206375" y="4102100"/>
          <p14:tracePt t="138602" x="331788" y="4117975"/>
          <p14:tracePt t="138618" x="427038" y="4133850"/>
          <p14:tracePt t="138634" x="506413" y="4149725"/>
          <p14:tracePt t="138652" x="569913" y="4165600"/>
          <p14:tracePt t="138667" x="585788" y="4165600"/>
          <p14:tracePt t="138684" x="585788" y="4181475"/>
          <p14:tracePt t="138703" x="601663" y="4181475"/>
          <p14:tracePt t="138724" x="617538" y="4181475"/>
          <p14:tracePt t="138738" x="633413" y="4181475"/>
          <p14:tracePt t="138752" x="681038" y="4181475"/>
          <p14:tracePt t="138773" x="696913" y="4181475"/>
          <p14:tracePt t="138784" x="712788" y="4165600"/>
          <p14:tracePt t="138803" x="744538" y="4165600"/>
          <p14:tracePt t="138820" x="760413" y="4165600"/>
          <p14:tracePt t="138845" x="792163" y="4165600"/>
          <p14:tracePt t="138910" x="808038" y="4165600"/>
          <p14:tracePt t="138952" x="823913" y="4165600"/>
          <p14:tracePt t="138988" x="839788" y="4165600"/>
          <p14:tracePt t="139010" x="839788" y="4149725"/>
          <p14:tracePt t="139053" x="839788" y="4133850"/>
          <p14:tracePt t="139059" x="855663" y="4133850"/>
          <p14:tracePt t="139094" x="871538" y="4133850"/>
          <p14:tracePt t="139108" x="871538" y="4117975"/>
          <p14:tracePt t="139114" x="903288" y="4086225"/>
          <p14:tracePt t="139130" x="917575" y="4086225"/>
          <p14:tracePt t="139151" x="917575" y="4070350"/>
          <p14:tracePt t="139187" x="933450" y="4054475"/>
          <p14:tracePt t="139224" x="949325" y="4054475"/>
          <p14:tracePt t="139267" x="965200" y="4054475"/>
          <p14:tracePt t="139388" x="981075" y="4054475"/>
          <p14:tracePt t="139580" x="996950" y="4054475"/>
          <p14:tracePt t="146211" x="933450" y="4038600"/>
          <p14:tracePt t="146215" x="823913" y="4038600"/>
          <p14:tracePt t="146231" x="617538" y="4038600"/>
          <p14:tracePt t="146246" x="427038" y="4054475"/>
          <p14:tracePt t="146264" x="269875" y="4086225"/>
          <p14:tracePt t="146265" x="238125" y="4086225"/>
          <p14:tracePt t="146279" x="158750" y="4102100"/>
          <p14:tracePt t="146296" x="111125" y="4117975"/>
          <p14:tracePt t="146313" x="15875" y="4133850"/>
          <p14:tracePt t="147121" x="31750" y="4656138"/>
          <p14:tracePt t="147135" x="63500" y="4656138"/>
          <p14:tracePt t="147158" x="95250" y="4656138"/>
          <p14:tracePt t="147165" x="111125" y="4656138"/>
          <p14:tracePt t="147179" x="190500" y="4656138"/>
          <p14:tracePt t="147195" x="285750" y="4656138"/>
          <p14:tracePt t="147212" x="395288" y="4656138"/>
          <p14:tracePt t="147231" x="474663" y="4656138"/>
          <p14:tracePt t="147245" x="490538" y="4656138"/>
          <p14:tracePt t="147261" x="506413" y="4656138"/>
          <p14:tracePt t="147286" x="522288" y="4656138"/>
          <p14:tracePt t="147300" x="538163" y="4656138"/>
          <p14:tracePt t="147312" x="554038" y="4656138"/>
          <p14:tracePt t="147330" x="585788" y="4624388"/>
          <p14:tracePt t="147350" x="585788" y="4608513"/>
          <p14:tracePt t="147364" x="601663" y="4608513"/>
          <p14:tracePt t="147408" x="617538" y="4608513"/>
          <p14:tracePt t="147480" x="633413" y="4608513"/>
          <p14:tracePt t="147525" x="633413" y="4592638"/>
          <p14:tracePt t="147529" x="649288" y="4592638"/>
          <p14:tracePt t="147557" x="665163" y="4592638"/>
          <p14:tracePt t="147636" x="696913" y="4592638"/>
          <p14:tracePt t="147664" x="712788" y="4592638"/>
          <p14:tracePt t="147692" x="712788" y="4576763"/>
          <p14:tracePt t="147699" x="728663" y="4576763"/>
          <p14:tracePt t="147720" x="744538" y="4576763"/>
          <p14:tracePt t="147730" x="744538" y="4560888"/>
          <p14:tracePt t="147750" x="760413" y="4560888"/>
          <p14:tracePt t="147764" x="776288" y="4560888"/>
          <p14:tracePt t="147780" x="792163" y="4529138"/>
          <p14:tracePt t="147796" x="823913" y="4529138"/>
          <p14:tracePt t="147829" x="823913" y="4497388"/>
          <p14:tracePt t="147843" x="839788" y="4497388"/>
          <p14:tracePt t="147863" x="839788" y="4481513"/>
          <p14:tracePt t="147878" x="855663" y="4481513"/>
          <p14:tracePt t="147923" x="871538" y="4481513"/>
          <p14:tracePt t="148259" x="903288" y="4481513"/>
          <p14:tracePt t="148292" x="917575" y="4481513"/>
          <p14:tracePt t="148363" x="933450" y="4481513"/>
          <p14:tracePt t="148370" x="949325" y="4481513"/>
          <p14:tracePt t="148391" x="965200" y="4481513"/>
          <p14:tracePt t="148397" x="981075" y="4481513"/>
          <p14:tracePt t="148413" x="996950" y="4481513"/>
          <p14:tracePt t="148448" x="1012825" y="4481513"/>
          <p14:tracePt t="148483" x="1028700" y="4481513"/>
          <p14:tracePt t="152021" x="981075" y="4465638"/>
          <p14:tracePt t="152028" x="903288" y="4465638"/>
          <p14:tracePt t="152042" x="776288" y="4465638"/>
          <p14:tracePt t="152059" x="617538" y="4451350"/>
          <p14:tracePt t="152077" x="395288" y="4419600"/>
          <p14:tracePt t="152092" x="238125" y="4387850"/>
          <p14:tracePt t="152109" x="142875" y="4356100"/>
          <p14:tracePt t="152127" x="0" y="4292600"/>
          <p14:tracePt t="152625" x="79375" y="4497388"/>
          <p14:tracePt t="152631" x="142875" y="4513263"/>
          <p14:tracePt t="152641" x="222250" y="4513263"/>
          <p14:tracePt t="152661" x="347663" y="4513263"/>
          <p14:tracePt t="152675" x="395288" y="4513263"/>
          <p14:tracePt t="152692" x="411163" y="4513263"/>
          <p14:tracePt t="152709" x="427038" y="4529138"/>
          <p14:tracePt t="152711" x="474663" y="4529138"/>
          <p14:tracePt t="152725" x="538163" y="4529138"/>
          <p14:tracePt t="152743" x="649288" y="4529138"/>
          <p14:tracePt t="152759" x="744538" y="4529138"/>
          <p14:tracePt t="152761" x="792163" y="4529138"/>
          <p14:tracePt t="152776" x="823913" y="4529138"/>
          <p14:tracePt t="152792" x="839788" y="4529138"/>
          <p14:tracePt t="152826" x="871538" y="4529138"/>
          <p14:tracePt t="152832" x="887413" y="4529138"/>
          <p14:tracePt t="152854" x="903288" y="4529138"/>
          <p14:tracePt t="152868" x="917575" y="4529138"/>
          <p14:tracePt t="152911" x="933450" y="4529138"/>
          <p14:tracePt t="152917" x="949325" y="4529138"/>
          <p14:tracePt t="152925" x="949325" y="4545013"/>
          <p14:tracePt t="152942" x="965200" y="4560888"/>
          <p14:tracePt t="152959" x="996950" y="4576763"/>
          <p14:tracePt t="152977" x="996950" y="4592638"/>
          <p14:tracePt t="152991" x="1012825" y="4592638"/>
          <p14:tracePt t="153009" x="1012825" y="4608513"/>
          <p14:tracePt t="153032" x="1028700" y="4608513"/>
          <p14:tracePt t="153233" x="1044575" y="4608513"/>
          <p14:tracePt t="153260" x="1044575" y="4592638"/>
          <p14:tracePt t="153344" x="1044575" y="4576763"/>
          <p14:tracePt t="153375" x="1044575" y="4560888"/>
          <p14:tracePt t="153447" x="1044575" y="4545013"/>
          <p14:tracePt t="153561" x="1044575" y="4529138"/>
          <p14:tracePt t="153692" x="1044575" y="4513263"/>
          <p14:tracePt t="154146" x="1044575" y="4497388"/>
          <p14:tracePt t="154159" x="981075" y="4481513"/>
          <p14:tracePt t="154165" x="887413" y="4465638"/>
          <p14:tracePt t="154174" x="760413" y="4451350"/>
          <p14:tracePt t="154192" x="458788" y="4371975"/>
          <p14:tracePt t="154195" x="315913" y="4308475"/>
          <p14:tracePt t="154209" x="31750" y="4181475"/>
          <p14:tracePt t="155220" x="63500" y="4276725"/>
          <p14:tracePt t="155228" x="127000" y="4292600"/>
          <p14:tracePt t="155241" x="174625" y="4292600"/>
          <p14:tracePt t="155244" x="206375" y="4292600"/>
          <p14:tracePt t="155258" x="269875" y="4324350"/>
          <p14:tracePt t="155273" x="301625" y="4324350"/>
          <p14:tracePt t="155292" x="363538" y="4340225"/>
          <p14:tracePt t="155309" x="395288" y="4340225"/>
          <p14:tracePt t="155324" x="427038" y="4356100"/>
          <p14:tracePt t="155342" x="442913" y="4356100"/>
          <p14:tracePt t="155379" x="474663" y="4356100"/>
          <p14:tracePt t="155384" x="490538" y="4356100"/>
          <p14:tracePt t="155399" x="522288" y="4356100"/>
          <p14:tracePt t="155407" x="538163" y="4356100"/>
          <p14:tracePt t="155424" x="617538" y="4356100"/>
          <p14:tracePt t="155442" x="665163" y="4371975"/>
          <p14:tracePt t="155458" x="681038" y="4371975"/>
          <p14:tracePt t="155499" x="696913" y="4371975"/>
          <p14:tracePt t="155513" x="712788" y="4371975"/>
          <p14:tracePt t="155519" x="728663" y="4387850"/>
          <p14:tracePt t="155527" x="760413" y="4419600"/>
          <p14:tracePt t="155542" x="792163" y="4451350"/>
          <p14:tracePt t="155558" x="792163" y="4465638"/>
          <p14:tracePt t="155575" x="808038" y="4465638"/>
          <p14:tracePt t="155592" x="808038" y="4481513"/>
          <p14:tracePt t="155609" x="823913" y="4481513"/>
          <p14:tracePt t="155625" x="823913" y="4513263"/>
          <p14:tracePt t="155627" x="855663" y="4513263"/>
          <p14:tracePt t="155640" x="871538" y="4513263"/>
          <p14:tracePt t="155659" x="871538" y="4529138"/>
          <p14:tracePt t="155675" x="887413" y="4529138"/>
          <p14:tracePt t="155691" x="887413" y="4545013"/>
          <p14:tracePt t="155709" x="903288" y="4545013"/>
          <p14:tracePt t="155742" x="917575" y="4560888"/>
          <p14:tracePt t="155748" x="917575" y="4576763"/>
          <p14:tracePt t="155762" x="933450" y="4576763"/>
          <p14:tracePt t="155774" x="933450" y="4592638"/>
          <p14:tracePt t="155776" x="949325" y="4592638"/>
          <p14:tracePt t="155799" x="965200" y="4592638"/>
          <p14:tracePt t="155835" x="981075" y="4592638"/>
          <p14:tracePt t="155862" x="996950" y="4592638"/>
          <p14:tracePt t="155942" x="1012825" y="4592638"/>
          <p14:tracePt t="155947" x="1012825" y="4576763"/>
          <p14:tracePt t="155985" x="1028700" y="4560888"/>
          <p14:tracePt t="156027" x="1028700" y="4545013"/>
          <p14:tracePt t="156041" x="1028700" y="4529138"/>
          <p14:tracePt t="156047" x="1044575" y="4529138"/>
          <p14:tracePt t="156100" x="1044575" y="4513263"/>
          <p14:tracePt t="156127" x="1044575" y="4497388"/>
          <p14:tracePt t="156170" x="1044575" y="4481513"/>
          <p14:tracePt t="156249" x="1044575" y="4465638"/>
          <p14:tracePt t="156285" x="1044575" y="4451350"/>
          <p14:tracePt t="156459" x="1028700" y="4451350"/>
          <p14:tracePt t="156469" x="1028700" y="4465638"/>
          <p14:tracePt t="156593" x="1028700" y="4481513"/>
          <p14:tracePt t="156635" x="1028700" y="4497388"/>
          <p14:tracePt t="156756" x="1044575" y="4497388"/>
          <p14:tracePt t="157033" x="1044575" y="4481513"/>
          <p14:tracePt t="160384" x="1012825" y="4481513"/>
          <p14:tracePt t="160391" x="965200" y="4481513"/>
          <p14:tracePt t="160404" x="808038" y="4481513"/>
          <p14:tracePt t="160420" x="649288" y="4481513"/>
          <p14:tracePt t="160438" x="522288" y="4481513"/>
          <p14:tracePt t="160441" x="474663" y="4481513"/>
          <p14:tracePt t="160453" x="427038" y="4481513"/>
          <p14:tracePt t="160470" x="411163" y="4481513"/>
          <p14:tracePt t="160487" x="363538" y="4481513"/>
          <p14:tracePt t="160492" x="315913" y="4465638"/>
          <p14:tracePt t="160502" x="285750" y="4465638"/>
          <p14:tracePt t="160503" x="269875" y="4465638"/>
          <p14:tracePt t="160521" x="206375" y="4465638"/>
          <p14:tracePt t="160537" x="158750" y="4451350"/>
          <p14:tracePt t="160539" x="127000" y="4435475"/>
          <p14:tracePt t="160556" x="79375" y="4419600"/>
          <p14:tracePt t="160570" x="0" y="4403725"/>
          <p14:tracePt t="162899" x="95250" y="4513263"/>
          <p14:tracePt t="162907" x="127000" y="4529138"/>
          <p14:tracePt t="162918" x="190500" y="4529138"/>
          <p14:tracePt t="162936" x="269875" y="4560888"/>
          <p14:tracePt t="162951" x="331788" y="4560888"/>
          <p14:tracePt t="162969" x="395288" y="4576763"/>
          <p14:tracePt t="162972" x="427038" y="4576763"/>
          <p14:tracePt t="162985" x="506413" y="4592638"/>
          <p14:tracePt t="163002" x="538163" y="4608513"/>
          <p14:tracePt t="163020" x="569913" y="4624388"/>
          <p14:tracePt t="163023" x="585788" y="4624388"/>
          <p14:tracePt t="163036" x="601663" y="4624388"/>
          <p14:tracePt t="163115" x="617538" y="4624388"/>
          <p14:tracePt t="163149" x="633413" y="4624388"/>
          <p14:tracePt t="163193" x="649288" y="4624388"/>
          <p14:tracePt t="163207" x="649288" y="4608513"/>
          <p14:tracePt t="163228" x="649288" y="4592638"/>
          <p14:tracePt t="163235" x="681038" y="4592638"/>
          <p14:tracePt t="163278" x="681038" y="4560888"/>
          <p14:tracePt t="163285" x="696913" y="4560888"/>
          <p14:tracePt t="163300" x="712788" y="4545013"/>
          <p14:tracePt t="163306" x="728663" y="4545013"/>
          <p14:tracePt t="163318" x="744538" y="4545013"/>
          <p14:tracePt t="163320" x="760413" y="4529138"/>
          <p14:tracePt t="163335" x="808038" y="4513263"/>
          <p14:tracePt t="163351" x="823913" y="4513263"/>
          <p14:tracePt t="163369" x="855663" y="4497388"/>
          <p14:tracePt t="163392" x="871538" y="4497388"/>
          <p14:tracePt t="163509" x="903288" y="4497388"/>
          <p14:tracePt t="163535" x="917575" y="4497388"/>
          <p14:tracePt t="163578" x="933450" y="4497388"/>
          <p14:tracePt t="163613" x="949325" y="4497388"/>
          <p14:tracePt t="163758" x="965200" y="4497388"/>
          <p14:tracePt t="163762" x="981075" y="4497388"/>
          <p14:tracePt t="163769" x="1012825" y="4513263"/>
          <p14:tracePt t="163785" x="1044575" y="4529138"/>
          <p14:tracePt t="163802" x="1060450" y="4529138"/>
          <p14:tracePt t="163819" x="1076325" y="4529138"/>
          <p14:tracePt t="163848" x="1092200" y="4529138"/>
          <p14:tracePt t="163892" x="1108075" y="4529138"/>
          <p14:tracePt t="163927" x="1123950" y="4529138"/>
          <p14:tracePt t="164056" x="1123950" y="4513263"/>
          <p14:tracePt t="164319" x="1108075" y="4513263"/>
          <p14:tracePt t="167528" x="1092200" y="4513263"/>
          <p14:tracePt t="167534" x="1092200" y="4529138"/>
          <p14:tracePt t="167550" x="1092200" y="4545013"/>
          <p14:tracePt t="167566" x="1092200" y="4560888"/>
          <p14:tracePt t="167586" x="1092200" y="4576763"/>
          <p14:tracePt t="167642" x="1092200" y="4592638"/>
          <p14:tracePt t="167657" x="1092200" y="4608513"/>
          <p14:tracePt t="167692" x="1092200" y="4624388"/>
          <p14:tracePt t="167721" x="1092200" y="4640263"/>
          <p14:tracePt t="167757" x="1092200" y="4656138"/>
          <p14:tracePt t="167799" x="1076325" y="4656138"/>
          <p14:tracePt t="167806" x="1076325" y="4672013"/>
          <p14:tracePt t="167815" x="1076325" y="4687888"/>
          <p14:tracePt t="167834" x="1076325" y="4703763"/>
          <p14:tracePt t="167863" x="1076325" y="4735513"/>
          <p14:tracePt t="167934" x="1076325" y="4751388"/>
          <p14:tracePt t="167972" x="1076325" y="4767263"/>
          <p14:tracePt t="168013" x="1076325" y="4783138"/>
          <p14:tracePt t="168091" x="1076325" y="4799013"/>
          <p14:tracePt t="177502" x="1060450" y="4799013"/>
          <p14:tracePt t="177509" x="1060450" y="4814888"/>
          <p14:tracePt t="177595" x="1060450" y="4830763"/>
          <p14:tracePt t="177615" x="1060450" y="4846638"/>
          <p14:tracePt t="177629" x="1060450" y="4862513"/>
          <p14:tracePt t="177635" x="1060450" y="4878388"/>
          <p14:tracePt t="177642" x="1060450" y="4894263"/>
          <p14:tracePt t="177659" x="1060450" y="4926013"/>
          <p14:tracePt t="177676" x="1076325" y="4926013"/>
          <p14:tracePt t="177679" x="1076325" y="4941888"/>
          <p14:tracePt t="177751" x="1076325" y="4957763"/>
          <p14:tracePt t="177787" x="1076325" y="4973638"/>
          <p14:tracePt t="177865" x="1076325" y="4989513"/>
          <p14:tracePt t="177874" x="1076325" y="5005388"/>
          <p14:tracePt t="177900" x="1076325" y="5021263"/>
          <p14:tracePt t="177943" x="1076325" y="5037138"/>
          <p14:tracePt t="177979" x="1076325" y="5053013"/>
          <p14:tracePt t="178129" x="1092200" y="5053013"/>
          <p14:tracePt t="178678" x="1092200" y="5068888"/>
          <p14:tracePt t="178684" x="1108075" y="5068888"/>
          <p14:tracePt t="178713" x="1108075" y="5084763"/>
          <p14:tracePt t="178771" x="1123950" y="5084763"/>
          <p14:tracePt t="179063" x="1123950" y="5068888"/>
          <p14:tracePt t="179193" x="1123950" y="5053013"/>
          <p14:tracePt t="179300" x="1123950" y="5037138"/>
          <p14:tracePt t="180005" x="1123950" y="5053013"/>
          <p14:tracePt t="180026" x="1123950" y="5068888"/>
          <p14:tracePt t="189289" x="1092200" y="5068888"/>
          <p14:tracePt t="189294" x="1028700" y="5037138"/>
          <p14:tracePt t="189300" x="949325" y="5021263"/>
          <p14:tracePt t="189319" x="760413" y="5005388"/>
          <p14:tracePt t="189323" x="696913" y="4989513"/>
          <p14:tracePt t="189335" x="522288" y="4941888"/>
          <p14:tracePt t="189351" x="379413" y="4910138"/>
          <p14:tracePt t="189369" x="269875" y="4910138"/>
          <p14:tracePt t="189371" x="206375" y="4910138"/>
          <p14:tracePt t="189385" x="111125" y="4894263"/>
          <p14:tracePt t="189401" x="15875" y="4878388"/>
          <p14:tracePt t="191552" x="79375" y="4846638"/>
          <p14:tracePt t="191567" x="190500" y="4830763"/>
          <p14:tracePt t="191583" x="285750" y="4814888"/>
          <p14:tracePt t="191601" x="363538" y="4814888"/>
          <p14:tracePt t="191603" x="379413" y="4814888"/>
          <p14:tracePt t="191618" x="411163" y="4814888"/>
          <p14:tracePt t="191633" x="458788" y="4814888"/>
          <p14:tracePt t="191651" x="538163" y="4830763"/>
          <p14:tracePt t="191653" x="554038" y="4846638"/>
          <p14:tracePt t="191668" x="649288" y="4862513"/>
          <p14:tracePt t="191684" x="696913" y="4878388"/>
          <p14:tracePt t="191700" x="744538" y="4894263"/>
          <p14:tracePt t="191718" x="792163" y="4894263"/>
          <p14:tracePt t="191733" x="808038" y="4910138"/>
          <p14:tracePt t="191750" x="823913" y="4910138"/>
          <p14:tracePt t="191768" x="855663" y="4926013"/>
          <p14:tracePt t="191783" x="871538" y="4926013"/>
          <p14:tracePt t="191853" x="887413" y="4926013"/>
          <p14:tracePt t="191860" x="887413" y="4941888"/>
          <p14:tracePt t="191910" x="903288" y="4941888"/>
          <p14:tracePt t="191940" x="903288" y="4957763"/>
          <p14:tracePt t="191945" x="917575" y="4957763"/>
          <p14:tracePt t="191967" x="933450" y="4957763"/>
          <p14:tracePt t="191973" x="949325" y="4973638"/>
          <p14:tracePt t="191987" x="965200" y="4973638"/>
          <p14:tracePt t="192000" x="981075" y="4973638"/>
          <p14:tracePt t="192024" x="996950" y="4973638"/>
          <p14:tracePt t="192103" x="1012825" y="4973638"/>
          <p14:tracePt t="192148" x="1012825" y="4989513"/>
          <p14:tracePt t="192167" x="1028700" y="4989513"/>
          <p14:tracePt t="192332" x="1044575" y="5005388"/>
          <p14:tracePt t="192368" x="1044575" y="5021263"/>
          <p14:tracePt t="192403" x="1060450" y="5021263"/>
          <p14:tracePt t="192445" x="1076325" y="5021263"/>
          <p14:tracePt t="195991" x="949325" y="5053013"/>
          <p14:tracePt t="195995" x="744538" y="5100638"/>
          <p14:tracePt t="196002" x="522288" y="5132388"/>
          <p14:tracePt t="196013" x="315913" y="5178425"/>
          <p14:tracePt t="196386" x="3419475" y="4213225"/>
          <p14:tracePt t="196396" x="4718050" y="4165600"/>
          <p14:tracePt t="196407" x="5842000" y="4133850"/>
          <p14:tracePt t="196419" x="6602413" y="4133850"/>
          <p14:tracePt t="196432" x="7616825" y="4133850"/>
          <p14:tracePt t="196447" x="8264525" y="4102100"/>
          <p14:tracePt t="196464" x="8740775" y="4102100"/>
          <p14:tracePt t="196480" x="8897938" y="4102100"/>
          <p14:tracePt t="196498" x="9151938" y="4054475"/>
          <p14:tracePt t="196513" x="9278938" y="4054475"/>
          <p14:tracePt t="196532" x="9342438" y="4038600"/>
          <p14:tracePt t="196601" x="9547225" y="3927475"/>
          <p14:tracePt t="196611" x="9912350" y="3738563"/>
          <p14:tracePt t="196623" x="10387013" y="3452813"/>
          <p14:tracePt t="196633" x="10671175" y="3214688"/>
          <p14:tracePt t="196647" x="10782300" y="3025775"/>
          <p14:tracePt t="196664" x="10798175" y="2867025"/>
          <p14:tracePt t="196666" x="10798175" y="2628900"/>
          <p14:tracePt t="196681" x="10766425" y="2297113"/>
          <p14:tracePt t="196698" x="10718800" y="1773238"/>
          <p14:tracePt t="196701" x="10734675" y="1076325"/>
          <p14:tracePt t="196713" x="11163300" y="79375"/>
          <p14:tracePt t="235054" x="808038" y="823913"/>
        </p14:tracePtLst>
      </p14:laserTraceLst>
    </p:ext>
  </p:extLst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41184</TotalTime>
  <Words>1708</Words>
  <Application>Microsoft Office PowerPoint</Application>
  <PresentationFormat>Panorámica</PresentationFormat>
  <Paragraphs>532</Paragraphs>
  <Slides>16</Slides>
  <Notes>10</Notes>
  <HiddenSlides>0</HiddenSlides>
  <MMClips>6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Söhne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Jaime Gonzalez Rodriguez</dc:creator>
  <cp:lastModifiedBy>Jaime</cp:lastModifiedBy>
  <cp:revision>66</cp:revision>
  <dcterms:created xsi:type="dcterms:W3CDTF">2023-05-22T08:42:24Z</dcterms:created>
  <dcterms:modified xsi:type="dcterms:W3CDTF">2024-02-26T00:15:08Z</dcterms:modified>
</cp:coreProperties>
</file>