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9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820"/>
    <a:srgbClr val="4DA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74"/>
  </p:normalViewPr>
  <p:slideViewPr>
    <p:cSldViewPr snapToGrid="0" snapToObjects="1">
      <p:cViewPr varScale="1">
        <p:scale>
          <a:sx n="161" d="100"/>
          <a:sy n="161" d="100"/>
        </p:scale>
        <p:origin x="12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A48F7-E789-4452-8545-404E4ACC0869}" type="datetimeFigureOut">
              <a:rPr lang="ru-RU" smtClean="0"/>
              <a:t>12.06.2020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0BF7C-486C-48E8-BC96-2D4C08860E47}" type="slidenum">
              <a:rPr lang="ru-RU" smtClean="0"/>
              <a:t>‹#›</a:t>
            </a:fld>
            <a:endParaRPr lang="ru-RU"/>
          </a:p>
        </p:txBody>
      </p:sp>
    </p:spTree>
    <p:extLst>
      <p:ext uri="{BB962C8B-B14F-4D97-AF65-F5344CB8AC3E}">
        <p14:creationId xmlns:p14="http://schemas.microsoft.com/office/powerpoint/2010/main" val="214759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19406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0"/>
                <a:lumOff val="100000"/>
              </a:schemeClr>
            </a:gs>
            <a:gs pos="77008">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6/12/2020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t.ly/30AJz4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7064"/>
            <a:ext cx="12192000" cy="520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p:cNvSpPr/>
          <p:nvPr/>
        </p:nvSpPr>
        <p:spPr>
          <a:xfrm rot="10800000">
            <a:off x="11066584" y="6337064"/>
            <a:ext cx="445477" cy="151809"/>
          </a:xfrm>
          <a:prstGeom prst="triangle">
            <a:avLst>
              <a:gd name="adj" fmla="val 47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Arial" charset="0"/>
                <a:ea typeface="Arial" charset="0"/>
                <a:cs typeface="Arial" charset="0"/>
              </a:rPr>
              <a:t>3D SWOT ANALYSIS</a:t>
            </a:r>
          </a:p>
        </p:txBody>
      </p:sp>
      <p:sp>
        <p:nvSpPr>
          <p:cNvPr id="13" name="Cube 12"/>
          <p:cNvSpPr/>
          <p:nvPr/>
        </p:nvSpPr>
        <p:spPr>
          <a:xfrm>
            <a:off x="937845" y="3170252"/>
            <a:ext cx="5565308" cy="2821022"/>
          </a:xfrm>
          <a:prstGeom prst="cube">
            <a:avLst/>
          </a:prstGeom>
          <a:solidFill>
            <a:srgbClr val="00B050"/>
          </a:solidFill>
          <a:ln>
            <a:noFill/>
          </a:ln>
          <a:effectLst>
            <a:outerShdw blurRad="50800" dist="38100" dir="2700000" algn="tl" rotWithShape="0">
              <a:prstClr val="black">
                <a:alpha val="40000"/>
              </a:prstClr>
            </a:outerShdw>
          </a:effectLst>
          <a:scene3d>
            <a:camera prst="orthographicFront"/>
            <a:lightRig rig="threePt" dir="t"/>
          </a:scene3d>
          <a:sp3d prstMaterial="legacyWirefram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37845" y="3278748"/>
            <a:ext cx="4863242" cy="584775"/>
          </a:xfrm>
          <a:prstGeom prst="rect">
            <a:avLst/>
          </a:prstGeom>
          <a:noFill/>
        </p:spPr>
        <p:txBody>
          <a:bodyPr wrap="square" lIns="91440" tIns="45720" rIns="91440" bIns="45720">
            <a:spAutoFit/>
          </a:bodyPr>
          <a:lstStyle/>
          <a:p>
            <a:pPr algn="ctr"/>
            <a:r>
              <a:rPr lang="en-US" sz="3200" b="1" cap="none" spc="0" dirty="0">
                <a:ln w="0"/>
                <a:solidFill>
                  <a:schemeClr val="bg1"/>
                </a:solidFill>
                <a:effectLst>
                  <a:reflection blurRad="6350" stA="53000" endA="300" endPos="35500" dir="5400000" sy="-90000" algn="bl" rotWithShape="0"/>
                </a:effectLst>
                <a:latin typeface="Arial" charset="0"/>
                <a:ea typeface="Arial" charset="0"/>
                <a:cs typeface="Arial" charset="0"/>
              </a:rPr>
              <a:t>     OPPORTUNITIES (+)</a:t>
            </a:r>
          </a:p>
        </p:txBody>
      </p:sp>
      <p:sp>
        <p:nvSpPr>
          <p:cNvPr id="23" name="Cube 22"/>
          <p:cNvSpPr/>
          <p:nvPr/>
        </p:nvSpPr>
        <p:spPr>
          <a:xfrm>
            <a:off x="6388675" y="3158584"/>
            <a:ext cx="5565308" cy="2821022"/>
          </a:xfrm>
          <a:prstGeom prst="cube">
            <a:avLst/>
          </a:prstGeom>
          <a:solidFill>
            <a:srgbClr val="C00000"/>
          </a:solidFill>
          <a:ln>
            <a:noFill/>
          </a:ln>
          <a:effectLst>
            <a:outerShdw blurRad="50800" dist="38100" dir="2700000" algn="tl" rotWithShape="0">
              <a:prstClr val="black">
                <a:alpha val="40000"/>
              </a:prstClr>
            </a:outerShdw>
          </a:effectLst>
          <a:scene3d>
            <a:camera prst="orthographicFront"/>
            <a:lightRig rig="threePt" dir="t"/>
          </a:scene3d>
          <a:sp3d prstMaterial="legacyWirefram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88675" y="3267080"/>
            <a:ext cx="4863242" cy="584775"/>
          </a:xfrm>
          <a:prstGeom prst="rect">
            <a:avLst/>
          </a:prstGeom>
          <a:noFill/>
        </p:spPr>
        <p:txBody>
          <a:bodyPr wrap="square" lIns="91440" tIns="45720" rIns="91440" bIns="45720">
            <a:spAutoFit/>
          </a:bodyPr>
          <a:lstStyle/>
          <a:p>
            <a:pPr algn="ctr"/>
            <a:r>
              <a:rPr lang="en-US" sz="3200" b="1" cap="none" spc="0" dirty="0">
                <a:ln w="0"/>
                <a:solidFill>
                  <a:schemeClr val="bg1"/>
                </a:solidFill>
                <a:effectLst>
                  <a:reflection blurRad="6350" stA="53000" endA="300" endPos="35500" dir="5400000" sy="-90000" algn="bl" rotWithShape="0"/>
                </a:effectLst>
                <a:latin typeface="Arial" charset="0"/>
                <a:ea typeface="Arial" charset="0"/>
                <a:cs typeface="Arial" charset="0"/>
              </a:rPr>
              <a:t>     THREATS (–)</a:t>
            </a:r>
          </a:p>
        </p:txBody>
      </p:sp>
      <p:sp>
        <p:nvSpPr>
          <p:cNvPr id="25" name="TextBox 24"/>
          <p:cNvSpPr txBox="1"/>
          <p:nvPr/>
        </p:nvSpPr>
        <p:spPr>
          <a:xfrm>
            <a:off x="6486162" y="4224137"/>
            <a:ext cx="4631779" cy="600164"/>
          </a:xfrm>
          <a:prstGeom prst="rect">
            <a:avLst/>
          </a:prstGeom>
          <a:noFill/>
        </p:spPr>
        <p:txBody>
          <a:bodyPr wrap="square" rtlCol="0">
            <a:spAutoFit/>
          </a:bodyPr>
          <a:lstStyle/>
          <a:p>
            <a:r>
              <a:rPr lang="en-US" sz="1100" dirty="0">
                <a:solidFill>
                  <a:schemeClr val="bg1"/>
                </a:solidFill>
              </a:rPr>
              <a:t>• </a:t>
            </a:r>
          </a:p>
          <a:p>
            <a:r>
              <a:rPr lang="en-US" sz="1100" dirty="0">
                <a:solidFill>
                  <a:schemeClr val="bg1"/>
                </a:solidFill>
              </a:rPr>
              <a:t>•</a:t>
            </a:r>
          </a:p>
          <a:p>
            <a:r>
              <a:rPr lang="en-US" sz="1100" dirty="0">
                <a:solidFill>
                  <a:schemeClr val="bg1"/>
                </a:solidFill>
              </a:rPr>
              <a:t>•</a:t>
            </a:r>
          </a:p>
        </p:txBody>
      </p:sp>
      <p:sp>
        <p:nvSpPr>
          <p:cNvPr id="26" name="Cube 25"/>
          <p:cNvSpPr/>
          <p:nvPr/>
        </p:nvSpPr>
        <p:spPr>
          <a:xfrm>
            <a:off x="937845" y="385866"/>
            <a:ext cx="5565308" cy="2821022"/>
          </a:xfrm>
          <a:prstGeom prst="cube">
            <a:avLst/>
          </a:prstGeom>
          <a:ln>
            <a:noFill/>
          </a:ln>
          <a:effectLst>
            <a:outerShdw blurRad="50800" dist="38100" dir="2700000" algn="tl" rotWithShape="0">
              <a:prstClr val="black">
                <a:alpha val="40000"/>
              </a:prstClr>
            </a:outerShdw>
          </a:effectLst>
          <a:scene3d>
            <a:camera prst="orthographicFront"/>
            <a:lightRig rig="threePt" dir="t"/>
          </a:scene3d>
          <a:sp3d prstMaterial="legacyWirefram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37845" y="494362"/>
            <a:ext cx="4863242" cy="584775"/>
          </a:xfrm>
          <a:prstGeom prst="rect">
            <a:avLst/>
          </a:prstGeom>
          <a:noFill/>
        </p:spPr>
        <p:txBody>
          <a:bodyPr wrap="square" lIns="91440" tIns="45720" rIns="91440" bIns="45720">
            <a:spAutoFit/>
          </a:bodyPr>
          <a:lstStyle/>
          <a:p>
            <a:pPr algn="ctr"/>
            <a:r>
              <a:rPr lang="en-US" sz="3200" b="1" cap="none" spc="0">
                <a:ln w="0"/>
                <a:solidFill>
                  <a:schemeClr val="bg1"/>
                </a:solidFill>
                <a:effectLst>
                  <a:reflection blurRad="6350" stA="53000" endA="300" endPos="35500" dir="5400000" sy="-90000" algn="bl" rotWithShape="0"/>
                </a:effectLst>
                <a:latin typeface="Arial" charset="0"/>
                <a:ea typeface="Arial" charset="0"/>
                <a:cs typeface="Arial" charset="0"/>
              </a:rPr>
              <a:t>      STRENGTHS </a:t>
            </a:r>
            <a:r>
              <a:rPr lang="en-US" sz="3200" b="1" cap="none" spc="0" dirty="0">
                <a:ln w="0"/>
                <a:solidFill>
                  <a:schemeClr val="bg1"/>
                </a:solidFill>
                <a:effectLst>
                  <a:reflection blurRad="6350" stA="53000" endA="300" endPos="35500" dir="5400000" sy="-90000" algn="bl" rotWithShape="0"/>
                </a:effectLst>
                <a:latin typeface="Arial" charset="0"/>
                <a:ea typeface="Arial" charset="0"/>
                <a:cs typeface="Arial" charset="0"/>
              </a:rPr>
              <a:t>(+)</a:t>
            </a:r>
          </a:p>
        </p:txBody>
      </p:sp>
      <p:sp>
        <p:nvSpPr>
          <p:cNvPr id="29" name="Cube 28"/>
          <p:cNvSpPr/>
          <p:nvPr/>
        </p:nvSpPr>
        <p:spPr>
          <a:xfrm>
            <a:off x="6388675" y="374198"/>
            <a:ext cx="5565308" cy="2821022"/>
          </a:xfrm>
          <a:prstGeom prst="cube">
            <a:avLst/>
          </a:prstGeom>
          <a:solidFill>
            <a:srgbClr val="D57820"/>
          </a:solidFill>
          <a:ln>
            <a:noFill/>
          </a:ln>
          <a:effectLst>
            <a:outerShdw blurRad="50800" dist="38100" dir="2700000" algn="tl" rotWithShape="0">
              <a:prstClr val="black">
                <a:alpha val="40000"/>
              </a:prstClr>
            </a:outerShdw>
          </a:effectLst>
          <a:scene3d>
            <a:camera prst="orthographicFront"/>
            <a:lightRig rig="threePt" dir="t"/>
          </a:scene3d>
          <a:sp3d prstMaterial="legacyWirefram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88675" y="482694"/>
            <a:ext cx="4863242" cy="584775"/>
          </a:xfrm>
          <a:prstGeom prst="rect">
            <a:avLst/>
          </a:prstGeom>
          <a:noFill/>
        </p:spPr>
        <p:txBody>
          <a:bodyPr wrap="square" lIns="91440" tIns="45720" rIns="91440" bIns="45720">
            <a:spAutoFit/>
          </a:bodyPr>
          <a:lstStyle/>
          <a:p>
            <a:pPr algn="ctr"/>
            <a:r>
              <a:rPr lang="en-US" sz="3200" b="1" cap="none" spc="0" dirty="0">
                <a:ln w="0"/>
                <a:solidFill>
                  <a:schemeClr val="bg1"/>
                </a:solidFill>
                <a:effectLst>
                  <a:reflection blurRad="6350" stA="53000" endA="300" endPos="35500" dir="5400000" sy="-90000" algn="bl" rotWithShape="0"/>
                </a:effectLst>
                <a:latin typeface="Arial" charset="0"/>
                <a:ea typeface="Arial" charset="0"/>
                <a:cs typeface="Arial" charset="0"/>
              </a:rPr>
              <a:t>     WEAKNESSES (–)</a:t>
            </a:r>
          </a:p>
        </p:txBody>
      </p:sp>
      <p:sp>
        <p:nvSpPr>
          <p:cNvPr id="31" name="TextBox 30"/>
          <p:cNvSpPr txBox="1"/>
          <p:nvPr/>
        </p:nvSpPr>
        <p:spPr>
          <a:xfrm>
            <a:off x="6486162" y="1439751"/>
            <a:ext cx="4631779" cy="600164"/>
          </a:xfrm>
          <a:prstGeom prst="rect">
            <a:avLst/>
          </a:prstGeom>
          <a:noFill/>
        </p:spPr>
        <p:txBody>
          <a:bodyPr wrap="square" rtlCol="0">
            <a:spAutoFit/>
          </a:bodyPr>
          <a:lstStyle/>
          <a:p>
            <a:r>
              <a:rPr lang="en-US" sz="1100" dirty="0">
                <a:solidFill>
                  <a:schemeClr val="bg1"/>
                </a:solidFill>
              </a:rPr>
              <a:t>• </a:t>
            </a:r>
          </a:p>
          <a:p>
            <a:r>
              <a:rPr lang="en-US" sz="1100" dirty="0">
                <a:solidFill>
                  <a:schemeClr val="bg1"/>
                </a:solidFill>
              </a:rPr>
              <a:t>•</a:t>
            </a:r>
          </a:p>
          <a:p>
            <a:r>
              <a:rPr lang="en-US" sz="1100" dirty="0">
                <a:solidFill>
                  <a:schemeClr val="bg1"/>
                </a:solidFill>
              </a:rPr>
              <a:t>•</a:t>
            </a:r>
          </a:p>
        </p:txBody>
      </p:sp>
      <p:sp>
        <p:nvSpPr>
          <p:cNvPr id="32" name="Rectangle 31"/>
          <p:cNvSpPr/>
          <p:nvPr/>
        </p:nvSpPr>
        <p:spPr>
          <a:xfrm rot="16200000">
            <a:off x="-493818" y="1795692"/>
            <a:ext cx="2140996" cy="707886"/>
          </a:xfrm>
          <a:prstGeom prst="rect">
            <a:avLst/>
          </a:prstGeom>
          <a:noFill/>
        </p:spPr>
        <p:txBody>
          <a:bodyPr wrap="square" lIns="91440" tIns="45720" rIns="91440" bIns="45720">
            <a:spAutoFit/>
          </a:bodyPr>
          <a:lstStyle/>
          <a:p>
            <a:pPr algn="ctr"/>
            <a:r>
              <a:rPr lang="en-US" sz="2000" b="1" dirty="0">
                <a:solidFill>
                  <a:schemeClr val="bg1">
                    <a:lumMod val="65000"/>
                  </a:schemeClr>
                </a:solidFill>
                <a:latin typeface="Arial" charset="0"/>
                <a:ea typeface="Arial" charset="0"/>
                <a:cs typeface="Arial" charset="0"/>
              </a:rPr>
              <a:t>INTERNAL FACTORS</a:t>
            </a:r>
          </a:p>
        </p:txBody>
      </p:sp>
      <p:sp>
        <p:nvSpPr>
          <p:cNvPr id="33" name="Rectangle 32"/>
          <p:cNvSpPr/>
          <p:nvPr/>
        </p:nvSpPr>
        <p:spPr>
          <a:xfrm rot="16200000">
            <a:off x="-493816" y="4568411"/>
            <a:ext cx="2140996" cy="707886"/>
          </a:xfrm>
          <a:prstGeom prst="rect">
            <a:avLst/>
          </a:prstGeom>
          <a:noFill/>
        </p:spPr>
        <p:txBody>
          <a:bodyPr wrap="square" lIns="91440" tIns="45720" rIns="91440" bIns="45720">
            <a:spAutoFit/>
          </a:bodyPr>
          <a:lstStyle/>
          <a:p>
            <a:pPr algn="ctr"/>
            <a:r>
              <a:rPr lang="en-US" sz="2000" b="1" dirty="0">
                <a:solidFill>
                  <a:schemeClr val="bg1">
                    <a:lumMod val="65000"/>
                  </a:schemeClr>
                </a:solidFill>
                <a:latin typeface="Arial" charset="0"/>
                <a:ea typeface="Arial" charset="0"/>
                <a:cs typeface="Arial" charset="0"/>
              </a:rPr>
              <a:t>EXTERNAL FACTORS</a:t>
            </a:r>
          </a:p>
        </p:txBody>
      </p:sp>
      <p:sp>
        <p:nvSpPr>
          <p:cNvPr id="16" name="TextBox 15"/>
          <p:cNvSpPr txBox="1"/>
          <p:nvPr/>
        </p:nvSpPr>
        <p:spPr>
          <a:xfrm>
            <a:off x="1035332" y="4235805"/>
            <a:ext cx="4631779" cy="600164"/>
          </a:xfrm>
          <a:prstGeom prst="rect">
            <a:avLst/>
          </a:prstGeom>
          <a:noFill/>
        </p:spPr>
        <p:txBody>
          <a:bodyPr wrap="square" rtlCol="0">
            <a:spAutoFit/>
          </a:bodyPr>
          <a:lstStyle/>
          <a:p>
            <a:r>
              <a:rPr lang="en-US" sz="1100" dirty="0">
                <a:solidFill>
                  <a:schemeClr val="bg1"/>
                </a:solidFill>
              </a:rPr>
              <a:t>• </a:t>
            </a:r>
          </a:p>
          <a:p>
            <a:r>
              <a:rPr lang="en-US" sz="1100" dirty="0">
                <a:solidFill>
                  <a:schemeClr val="bg1"/>
                </a:solidFill>
              </a:rPr>
              <a:t>•</a:t>
            </a:r>
          </a:p>
          <a:p>
            <a:r>
              <a:rPr lang="en-US" sz="1100" dirty="0">
                <a:solidFill>
                  <a:schemeClr val="bg1"/>
                </a:solidFill>
              </a:rPr>
              <a:t>•</a:t>
            </a:r>
          </a:p>
        </p:txBody>
      </p:sp>
      <p:sp>
        <p:nvSpPr>
          <p:cNvPr id="28" name="TextBox 27"/>
          <p:cNvSpPr txBox="1"/>
          <p:nvPr/>
        </p:nvSpPr>
        <p:spPr>
          <a:xfrm>
            <a:off x="1035332" y="1451419"/>
            <a:ext cx="4631779" cy="600164"/>
          </a:xfrm>
          <a:prstGeom prst="rect">
            <a:avLst/>
          </a:prstGeom>
          <a:noFill/>
        </p:spPr>
        <p:txBody>
          <a:bodyPr wrap="square" rtlCol="0">
            <a:spAutoFit/>
          </a:bodyPr>
          <a:lstStyle/>
          <a:p>
            <a:r>
              <a:rPr lang="en-US" sz="1100" dirty="0">
                <a:solidFill>
                  <a:schemeClr val="bg1"/>
                </a:solidFill>
              </a:rPr>
              <a:t>• </a:t>
            </a:r>
          </a:p>
          <a:p>
            <a:r>
              <a:rPr lang="en-US" sz="1100" dirty="0">
                <a:solidFill>
                  <a:schemeClr val="bg1"/>
                </a:solidFill>
              </a:rPr>
              <a:t>•</a:t>
            </a:r>
          </a:p>
          <a:p>
            <a:r>
              <a:rPr lang="en-US" sz="1100" dirty="0">
                <a:solidFill>
                  <a:schemeClr val="bg1"/>
                </a:solidFill>
              </a:rPr>
              <a:t>•</a:t>
            </a:r>
          </a:p>
        </p:txBody>
      </p:sp>
      <p:pic>
        <p:nvPicPr>
          <p:cNvPr id="3" name="Рисунок 2">
            <a:hlinkClick r:id="rId2"/>
            <a:extLst>
              <a:ext uri="{FF2B5EF4-FFF2-40B4-BE49-F238E27FC236}">
                <a16:creationId xmlns:a16="http://schemas.microsoft.com/office/drawing/2014/main" id="{0D1C711B-ECCA-476C-A851-6E043F1C4286}"/>
              </a:ext>
            </a:extLst>
          </p:cNvPr>
          <p:cNvPicPr>
            <a:picLocks noChangeAspect="1"/>
          </p:cNvPicPr>
          <p:nvPr/>
        </p:nvPicPr>
        <p:blipFill>
          <a:blip r:embed="rId3"/>
          <a:stretch>
            <a:fillRect/>
          </a:stretch>
        </p:blipFill>
        <p:spPr>
          <a:xfrm>
            <a:off x="9378454" y="42756"/>
            <a:ext cx="1739487" cy="241690"/>
          </a:xfrm>
          <a:prstGeom prst="rect">
            <a:avLst/>
          </a:prstGeom>
        </p:spPr>
      </p:pic>
    </p:spTree>
    <p:extLst>
      <p:ext uri="{BB962C8B-B14F-4D97-AF65-F5344CB8AC3E}">
        <p14:creationId xmlns:p14="http://schemas.microsoft.com/office/powerpoint/2010/main" val="8766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176280953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_3D_SWOT_Analysis_PPT" id="{5A1E6CED-7A2E-A54E-8D53-8621B8C53EAF}" vid="{261CCD08-8EE6-D44B-9C5A-DDD603CAE27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Temp_3D_SWOT_Analysis_PPT</Template>
  <TotalTime>1</TotalTime>
  <Words>127</Words>
  <Application>Microsoft Office PowerPoint</Application>
  <PresentationFormat>Широкоэкранный</PresentationFormat>
  <Paragraphs>23</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Century Gothic</vt:lpstr>
      <vt:lpstr>Тема Office</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Alexandra Ragazhinskaya</cp:lastModifiedBy>
  <cp:revision>1</cp:revision>
  <dcterms:created xsi:type="dcterms:W3CDTF">2020-06-13T00:59:01Z</dcterms:created>
  <dcterms:modified xsi:type="dcterms:W3CDTF">2020-06-13T01:00:25Z</dcterms:modified>
</cp:coreProperties>
</file>