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
  </p:notesMasterIdLst>
  <p:sldIdLst>
    <p:sldId id="256" r:id="rId2"/>
    <p:sldId id="295"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DACA4"/>
    <a:srgbClr val="D5782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8" autoAdjust="0"/>
    <p:restoredTop sz="94674"/>
  </p:normalViewPr>
  <p:slideViewPr>
    <p:cSldViewPr snapToGrid="0" snapToObjects="1">
      <p:cViewPr varScale="1">
        <p:scale>
          <a:sx n="161" d="100"/>
          <a:sy n="161" d="100"/>
        </p:scale>
        <p:origin x="128" y="1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5385542-4061-43EB-8565-812AA2A6B1F7}" type="datetimeFigureOut">
              <a:rPr lang="ru-RU" smtClean="0"/>
              <a:t>15.06.2020</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5374D55-7412-4802-83AE-A04926D04916}" type="slidenum">
              <a:rPr lang="ru-RU" smtClean="0"/>
              <a:t>‹#›</a:t>
            </a:fld>
            <a:endParaRPr lang="ru-RU"/>
          </a:p>
        </p:txBody>
      </p:sp>
    </p:spTree>
    <p:extLst>
      <p:ext uri="{BB962C8B-B14F-4D97-AF65-F5344CB8AC3E}">
        <p14:creationId xmlns:p14="http://schemas.microsoft.com/office/powerpoint/2010/main" val="20114626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C0711C10-233D-DA48-A5CB-9365BBABB6B4}" type="slidenum">
              <a:rPr lang="en-US" smtClean="0"/>
              <a:t>2</a:t>
            </a:fld>
            <a:endParaRPr lang="en-US" dirty="0"/>
          </a:p>
        </p:txBody>
      </p:sp>
    </p:spTree>
    <p:extLst>
      <p:ext uri="{BB962C8B-B14F-4D97-AF65-F5344CB8AC3E}">
        <p14:creationId xmlns:p14="http://schemas.microsoft.com/office/powerpoint/2010/main" val="1940678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073458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839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ru-RU"/>
              <a:t>Образец заголовка</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3567388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20794150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7381E756-E947-FD4A-8A23-D2C983A1A8BD}" type="datetimeFigureOut">
              <a:rPr lang="en-US" smtClean="0"/>
              <a:t>6/15/2020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797732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1153701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ru-RU"/>
              <a:t>Образец заголовка</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7" name="Date Placeholder 6"/>
          <p:cNvSpPr>
            <a:spLocks noGrp="1"/>
          </p:cNvSpPr>
          <p:nvPr>
            <p:ph type="dt" sz="half" idx="10"/>
          </p:nvPr>
        </p:nvSpPr>
        <p:spPr/>
        <p:txBody>
          <a:bodyPr/>
          <a:lstStyle/>
          <a:p>
            <a:fld id="{7381E756-E947-FD4A-8A23-D2C983A1A8BD}" type="datetimeFigureOut">
              <a:rPr lang="en-US" smtClean="0"/>
              <a:t>6/15/2020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6417093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a:p>
        </p:txBody>
      </p:sp>
      <p:sp>
        <p:nvSpPr>
          <p:cNvPr id="3" name="Date Placeholder 2"/>
          <p:cNvSpPr>
            <a:spLocks noGrp="1"/>
          </p:cNvSpPr>
          <p:nvPr>
            <p:ph type="dt" sz="half" idx="10"/>
          </p:nvPr>
        </p:nvSpPr>
        <p:spPr/>
        <p:txBody>
          <a:bodyPr/>
          <a:lstStyle/>
          <a:p>
            <a:fld id="{7381E756-E947-FD4A-8A23-D2C983A1A8BD}" type="datetimeFigureOut">
              <a:rPr lang="en-US" smtClean="0"/>
              <a:t>6/15/2020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5459013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381E756-E947-FD4A-8A23-D2C983A1A8BD}" type="datetimeFigureOut">
              <a:rPr lang="en-US" smtClean="0"/>
              <a:t>6/15/2020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913076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559721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ru-RU"/>
              <a:t>Образец заголовка</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7381E756-E947-FD4A-8A23-D2C983A1A8BD}" type="datetimeFigureOut">
              <a:rPr lang="en-US" smtClean="0"/>
              <a:t>6/15/2020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30669D-EC37-AA42-8CD3-B0788BD38FC6}" type="slidenum">
              <a:rPr lang="en-US" smtClean="0"/>
              <a:t>‹#›</a:t>
            </a:fld>
            <a:endParaRPr lang="en-US"/>
          </a:p>
        </p:txBody>
      </p:sp>
    </p:spTree>
    <p:extLst>
      <p:ext uri="{BB962C8B-B14F-4D97-AF65-F5344CB8AC3E}">
        <p14:creationId xmlns:p14="http://schemas.microsoft.com/office/powerpoint/2010/main" val="1493808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40000">
              <a:schemeClr val="accent1">
                <a:lumMod val="0"/>
                <a:lumOff val="100000"/>
              </a:schemeClr>
            </a:gs>
            <a:gs pos="77008">
              <a:schemeClr val="accent1">
                <a:lumMod val="20000"/>
                <a:lumOff val="80000"/>
              </a:schemeClr>
            </a:gs>
          </a:gsLst>
          <a:path path="circle">
            <a:fillToRect l="100000" t="100000"/>
          </a:path>
          <a:tileRect/>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381E756-E947-FD4A-8A23-D2C983A1A8BD}" type="datetimeFigureOut">
              <a:rPr lang="en-US" smtClean="0"/>
              <a:t>6/15/2020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30669D-EC37-AA42-8CD3-B0788BD38FC6}" type="slidenum">
              <a:rPr lang="en-US" smtClean="0"/>
              <a:t>‹#›</a:t>
            </a:fld>
            <a:endParaRPr lang="en-US"/>
          </a:p>
        </p:txBody>
      </p:sp>
    </p:spTree>
    <p:extLst>
      <p:ext uri="{BB962C8B-B14F-4D97-AF65-F5344CB8AC3E}">
        <p14:creationId xmlns:p14="http://schemas.microsoft.com/office/powerpoint/2010/main" val="1729608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microsoft.com/office/2007/relationships/hdphoto" Target="../media/hdphoto4.wdp"/><Relationship Id="rId3" Type="http://schemas.microsoft.com/office/2007/relationships/hdphoto" Target="../media/hdphoto1.wdp"/><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3.png"/><Relationship Id="rId11" Type="http://schemas.openxmlformats.org/officeDocument/2006/relationships/image" Target="../media/image4.png"/><Relationship Id="rId5" Type="http://schemas.microsoft.com/office/2007/relationships/hdphoto" Target="../media/hdphoto2.wdp"/><Relationship Id="rId10" Type="http://schemas.openxmlformats.org/officeDocument/2006/relationships/hyperlink" Target="https://bit.ly/2UBRkTO" TargetMode="External"/><Relationship Id="rId4" Type="http://schemas.openxmlformats.org/officeDocument/2006/relationships/image" Target="../media/image2.png"/><Relationship Id="rId9" Type="http://schemas.microsoft.com/office/2007/relationships/hdphoto" Target="../media/hdphoto5.wdp"/></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pattFill prst="dkVert">
          <a:fgClr>
            <a:schemeClr val="bg1">
              <a:lumMod val="75000"/>
            </a:schemeClr>
          </a:fgClr>
          <a:bgClr>
            <a:schemeClr val="bg1">
              <a:lumMod val="50000"/>
            </a:schemeClr>
          </a:bgClr>
        </a:pattFill>
        <a:effectLst/>
      </p:bgPr>
    </p:bg>
    <p:spTree>
      <p:nvGrpSpPr>
        <p:cNvPr id="1" name=""/>
        <p:cNvGrpSpPr/>
        <p:nvPr/>
      </p:nvGrpSpPr>
      <p:grpSpPr>
        <a:xfrm>
          <a:off x="0" y="0"/>
          <a:ext cx="0" cy="0"/>
          <a:chOff x="0" y="0"/>
          <a:chExt cx="0" cy="0"/>
        </a:xfrm>
      </p:grpSpPr>
      <p:sp>
        <p:nvSpPr>
          <p:cNvPr id="8" name="Rectangle 7"/>
          <p:cNvSpPr/>
          <p:nvPr/>
        </p:nvSpPr>
        <p:spPr>
          <a:xfrm>
            <a:off x="0" y="6337064"/>
            <a:ext cx="12192000" cy="520936"/>
          </a:xfrm>
          <a:custGeom>
            <a:avLst/>
            <a:gdLst>
              <a:gd name="connsiteX0" fmla="*/ 0 w 12192000"/>
              <a:gd name="connsiteY0" fmla="*/ 0 h 520936"/>
              <a:gd name="connsiteX1" fmla="*/ 12192000 w 12192000"/>
              <a:gd name="connsiteY1" fmla="*/ 0 h 520936"/>
              <a:gd name="connsiteX2" fmla="*/ 12192000 w 12192000"/>
              <a:gd name="connsiteY2" fmla="*/ 520936 h 520936"/>
              <a:gd name="connsiteX3" fmla="*/ 0 w 12192000"/>
              <a:gd name="connsiteY3" fmla="*/ 520936 h 520936"/>
              <a:gd name="connsiteX4" fmla="*/ 0 w 12192000"/>
              <a:gd name="connsiteY4" fmla="*/ 0 h 520936"/>
              <a:gd name="connsiteX0" fmla="*/ 0 w 12192000"/>
              <a:gd name="connsiteY0" fmla="*/ 0 h 520936"/>
              <a:gd name="connsiteX1" fmla="*/ 11527367 w 12192000"/>
              <a:gd name="connsiteY1" fmla="*/ 236 h 520936"/>
              <a:gd name="connsiteX2" fmla="*/ 12192000 w 12192000"/>
              <a:gd name="connsiteY2" fmla="*/ 0 h 520936"/>
              <a:gd name="connsiteX3" fmla="*/ 12192000 w 12192000"/>
              <a:gd name="connsiteY3" fmla="*/ 520936 h 520936"/>
              <a:gd name="connsiteX4" fmla="*/ 0 w 12192000"/>
              <a:gd name="connsiteY4" fmla="*/ 520936 h 520936"/>
              <a:gd name="connsiteX5" fmla="*/ 0 w 12192000"/>
              <a:gd name="connsiteY5" fmla="*/ 0 h 520936"/>
              <a:gd name="connsiteX0" fmla="*/ 0 w 12192000"/>
              <a:gd name="connsiteY0" fmla="*/ 0 h 520936"/>
              <a:gd name="connsiteX1" fmla="*/ 11290300 w 12192000"/>
              <a:gd name="connsiteY1" fmla="*/ 4469 h 520936"/>
              <a:gd name="connsiteX2" fmla="*/ 11527367 w 12192000"/>
              <a:gd name="connsiteY2" fmla="*/ 236 h 520936"/>
              <a:gd name="connsiteX3" fmla="*/ 12192000 w 12192000"/>
              <a:gd name="connsiteY3" fmla="*/ 0 h 520936"/>
              <a:gd name="connsiteX4" fmla="*/ 12192000 w 12192000"/>
              <a:gd name="connsiteY4" fmla="*/ 520936 h 520936"/>
              <a:gd name="connsiteX5" fmla="*/ 0 w 12192000"/>
              <a:gd name="connsiteY5" fmla="*/ 520936 h 520936"/>
              <a:gd name="connsiteX6" fmla="*/ 0 w 12192000"/>
              <a:gd name="connsiteY6" fmla="*/ 0 h 520936"/>
              <a:gd name="connsiteX0" fmla="*/ 0 w 12192000"/>
              <a:gd name="connsiteY0" fmla="*/ 0 h 520936"/>
              <a:gd name="connsiteX1" fmla="*/ 11061700 w 12192000"/>
              <a:gd name="connsiteY1" fmla="*/ 8703 h 520936"/>
              <a:gd name="connsiteX2" fmla="*/ 11290300 w 12192000"/>
              <a:gd name="connsiteY2" fmla="*/ 4469 h 520936"/>
              <a:gd name="connsiteX3" fmla="*/ 11527367 w 12192000"/>
              <a:gd name="connsiteY3" fmla="*/ 236 h 520936"/>
              <a:gd name="connsiteX4" fmla="*/ 12192000 w 12192000"/>
              <a:gd name="connsiteY4" fmla="*/ 0 h 520936"/>
              <a:gd name="connsiteX5" fmla="*/ 12192000 w 12192000"/>
              <a:gd name="connsiteY5" fmla="*/ 520936 h 520936"/>
              <a:gd name="connsiteX6" fmla="*/ 0 w 12192000"/>
              <a:gd name="connsiteY6" fmla="*/ 520936 h 520936"/>
              <a:gd name="connsiteX7" fmla="*/ 0 w 12192000"/>
              <a:gd name="connsiteY7" fmla="*/ 0 h 520936"/>
              <a:gd name="connsiteX0" fmla="*/ 0 w 12192000"/>
              <a:gd name="connsiteY0" fmla="*/ 0 h 520936"/>
              <a:gd name="connsiteX1" fmla="*/ 11061700 w 12192000"/>
              <a:gd name="connsiteY1" fmla="*/ 8703 h 520936"/>
              <a:gd name="connsiteX2" fmla="*/ 11298766 w 12192000"/>
              <a:gd name="connsiteY2" fmla="*/ 161102 h 520936"/>
              <a:gd name="connsiteX3" fmla="*/ 11527367 w 12192000"/>
              <a:gd name="connsiteY3" fmla="*/ 236 h 520936"/>
              <a:gd name="connsiteX4" fmla="*/ 12192000 w 12192000"/>
              <a:gd name="connsiteY4" fmla="*/ 0 h 520936"/>
              <a:gd name="connsiteX5" fmla="*/ 12192000 w 12192000"/>
              <a:gd name="connsiteY5" fmla="*/ 520936 h 520936"/>
              <a:gd name="connsiteX6" fmla="*/ 0 w 12192000"/>
              <a:gd name="connsiteY6" fmla="*/ 520936 h 520936"/>
              <a:gd name="connsiteX7" fmla="*/ 0 w 12192000"/>
              <a:gd name="connsiteY7" fmla="*/ 0 h 5209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520936">
                <a:moveTo>
                  <a:pt x="0" y="0"/>
                </a:moveTo>
                <a:lnTo>
                  <a:pt x="11061700" y="8703"/>
                </a:lnTo>
                <a:lnTo>
                  <a:pt x="11298766" y="161102"/>
                </a:lnTo>
                <a:lnTo>
                  <a:pt x="11527367" y="236"/>
                </a:lnTo>
                <a:lnTo>
                  <a:pt x="12192000" y="0"/>
                </a:lnTo>
                <a:lnTo>
                  <a:pt x="12192000" y="520936"/>
                </a:lnTo>
                <a:lnTo>
                  <a:pt x="0" y="520936"/>
                </a:lnTo>
                <a:lnTo>
                  <a:pt x="0" y="0"/>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p:cNvSpPr txBox="1"/>
          <p:nvPr/>
        </p:nvSpPr>
        <p:spPr>
          <a:xfrm>
            <a:off x="5863533" y="6477000"/>
            <a:ext cx="6201508" cy="369332"/>
          </a:xfrm>
          <a:prstGeom prst="rect">
            <a:avLst/>
          </a:prstGeom>
          <a:noFill/>
        </p:spPr>
        <p:txBody>
          <a:bodyPr wrap="square" rtlCol="0">
            <a:spAutoFit/>
          </a:bodyPr>
          <a:lstStyle/>
          <a:p>
            <a:pPr algn="r"/>
            <a:r>
              <a:rPr lang="en-US" b="1" dirty="0">
                <a:solidFill>
                  <a:schemeClr val="bg1"/>
                </a:solidFill>
                <a:latin typeface="Arial" charset="0"/>
                <a:ea typeface="Arial" charset="0"/>
                <a:cs typeface="Arial" charset="0"/>
              </a:rPr>
              <a:t>CAREER CHANGE SWOT ANALYSIS</a:t>
            </a:r>
          </a:p>
        </p:txBody>
      </p:sp>
      <p:sp>
        <p:nvSpPr>
          <p:cNvPr id="4" name="Rectangle 3"/>
          <p:cNvSpPr/>
          <p:nvPr/>
        </p:nvSpPr>
        <p:spPr>
          <a:xfrm>
            <a:off x="2561308" y="254304"/>
            <a:ext cx="9278999" cy="13716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i="1" dirty="0">
                <a:solidFill>
                  <a:schemeClr val="bg1"/>
                </a:solidFill>
              </a:rPr>
              <a:t>What assets and skills can you bring to this field? What do you find appealing?</a:t>
            </a:r>
          </a:p>
          <a:p>
            <a:pPr lvl="2"/>
            <a:r>
              <a:rPr lang="en-US" dirty="0">
                <a:solidFill>
                  <a:schemeClr val="bg1"/>
                </a:solidFill>
              </a:rPr>
              <a:t>•</a:t>
            </a:r>
          </a:p>
          <a:p>
            <a:pPr lvl="2"/>
            <a:r>
              <a:rPr lang="en-US" dirty="0">
                <a:solidFill>
                  <a:schemeClr val="bg1"/>
                </a:solidFill>
              </a:rPr>
              <a:t>•</a:t>
            </a:r>
          </a:p>
          <a:p>
            <a:pPr lvl="2"/>
            <a:r>
              <a:rPr lang="en-US" dirty="0">
                <a:solidFill>
                  <a:schemeClr val="bg1"/>
                </a:solidFill>
              </a:rPr>
              <a:t>•</a:t>
            </a:r>
          </a:p>
        </p:txBody>
      </p:sp>
      <p:sp>
        <p:nvSpPr>
          <p:cNvPr id="12" name="Rectangle 11"/>
          <p:cNvSpPr/>
          <p:nvPr/>
        </p:nvSpPr>
        <p:spPr>
          <a:xfrm>
            <a:off x="2552700" y="1778988"/>
            <a:ext cx="8865578" cy="13716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i="1" dirty="0">
                <a:solidFill>
                  <a:schemeClr val="bg1"/>
                </a:solidFill>
              </a:rPr>
              <a:t>List any competency deficits do you have this field. </a:t>
            </a:r>
          </a:p>
          <a:p>
            <a:pPr lvl="2"/>
            <a:r>
              <a:rPr lang="en-US" dirty="0">
                <a:solidFill>
                  <a:schemeClr val="bg1"/>
                </a:solidFill>
              </a:rPr>
              <a:t>•</a:t>
            </a:r>
          </a:p>
          <a:p>
            <a:pPr lvl="2"/>
            <a:r>
              <a:rPr lang="en-US" dirty="0">
                <a:solidFill>
                  <a:schemeClr val="bg1"/>
                </a:solidFill>
              </a:rPr>
              <a:t>•</a:t>
            </a:r>
          </a:p>
          <a:p>
            <a:pPr lvl="2"/>
            <a:r>
              <a:rPr lang="en-US" dirty="0">
                <a:solidFill>
                  <a:schemeClr val="bg1"/>
                </a:solidFill>
              </a:rPr>
              <a:t>•</a:t>
            </a:r>
          </a:p>
        </p:txBody>
      </p:sp>
      <p:sp>
        <p:nvSpPr>
          <p:cNvPr id="14" name="Rectangle 13"/>
          <p:cNvSpPr/>
          <p:nvPr/>
        </p:nvSpPr>
        <p:spPr>
          <a:xfrm>
            <a:off x="2561309" y="3303672"/>
            <a:ext cx="9278999" cy="13716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i="1" dirty="0">
                <a:solidFill>
                  <a:schemeClr val="bg1"/>
                </a:solidFill>
              </a:rPr>
              <a:t>Assess the climate of the market.  List any external factors benefiting this career path.</a:t>
            </a:r>
          </a:p>
          <a:p>
            <a:pPr lvl="2"/>
            <a:r>
              <a:rPr lang="en-US" dirty="0">
                <a:solidFill>
                  <a:schemeClr val="bg1"/>
                </a:solidFill>
              </a:rPr>
              <a:t>•</a:t>
            </a:r>
          </a:p>
          <a:p>
            <a:pPr lvl="2"/>
            <a:r>
              <a:rPr lang="en-US" dirty="0">
                <a:solidFill>
                  <a:schemeClr val="bg1"/>
                </a:solidFill>
              </a:rPr>
              <a:t>•</a:t>
            </a:r>
          </a:p>
          <a:p>
            <a:pPr lvl="2"/>
            <a:r>
              <a:rPr lang="en-US" dirty="0">
                <a:solidFill>
                  <a:schemeClr val="bg1"/>
                </a:solidFill>
              </a:rPr>
              <a:t>•</a:t>
            </a:r>
          </a:p>
        </p:txBody>
      </p:sp>
      <p:sp>
        <p:nvSpPr>
          <p:cNvPr id="16" name="Rectangle 15"/>
          <p:cNvSpPr/>
          <p:nvPr/>
        </p:nvSpPr>
        <p:spPr>
          <a:xfrm>
            <a:off x="2552699" y="4820368"/>
            <a:ext cx="8865578" cy="1371600"/>
          </a:xfrm>
          <a:prstGeom prst="rect">
            <a:avLst/>
          </a:prstGeom>
          <a:solidFill>
            <a:schemeClr val="tx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2"/>
            <a:r>
              <a:rPr lang="en-US" sz="1600" i="1" dirty="0">
                <a:solidFill>
                  <a:schemeClr val="bg1"/>
                </a:solidFill>
              </a:rPr>
              <a:t>List any hazards of entering this field.</a:t>
            </a:r>
          </a:p>
          <a:p>
            <a:pPr lvl="2"/>
            <a:r>
              <a:rPr lang="en-US" dirty="0">
                <a:solidFill>
                  <a:schemeClr val="bg1"/>
                </a:solidFill>
              </a:rPr>
              <a:t>•</a:t>
            </a:r>
          </a:p>
          <a:p>
            <a:pPr lvl="2"/>
            <a:r>
              <a:rPr lang="en-US" dirty="0">
                <a:solidFill>
                  <a:schemeClr val="bg1"/>
                </a:solidFill>
              </a:rPr>
              <a:t>•</a:t>
            </a:r>
          </a:p>
          <a:p>
            <a:pPr lvl="2"/>
            <a:r>
              <a:rPr lang="en-US" dirty="0">
                <a:solidFill>
                  <a:schemeClr val="bg1"/>
                </a:solidFill>
              </a:rPr>
              <a:t>•</a:t>
            </a:r>
          </a:p>
        </p:txBody>
      </p:sp>
      <p:sp>
        <p:nvSpPr>
          <p:cNvPr id="15" name="Round Single Corner Rectangle 14"/>
          <p:cNvSpPr/>
          <p:nvPr/>
        </p:nvSpPr>
        <p:spPr>
          <a:xfrm>
            <a:off x="15838" y="4820793"/>
            <a:ext cx="3267247" cy="1371600"/>
          </a:xfrm>
          <a:prstGeom prst="round1Rect">
            <a:avLst>
              <a:gd name="adj" fmla="val 10185"/>
            </a:avLst>
          </a:prstGeom>
          <a:gradFill>
            <a:gsLst>
              <a:gs pos="0">
                <a:schemeClr val="accent2"/>
              </a:gs>
              <a:gs pos="46000">
                <a:srgbClr val="FF0000"/>
              </a:gs>
              <a:gs pos="78000">
                <a:srgbClr val="C00000"/>
              </a:gs>
            </a:gsLst>
            <a:path path="circle">
              <a:fillToRect l="50000" t="130000" r="50000" b="-3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37160" rtlCol="0" anchor="t" anchorCtr="0"/>
          <a:lstStyle/>
          <a:p>
            <a:pPr lvl="0" algn="ctr"/>
            <a:r>
              <a:rPr lang="en-US" b="1" dirty="0">
                <a:latin typeface="Arial" charset="0"/>
                <a:ea typeface="Arial" charset="0"/>
                <a:cs typeface="Arial" charset="0"/>
              </a:rPr>
              <a:t>THREATS (–)</a:t>
            </a:r>
            <a:endParaRPr lang="en-US" dirty="0"/>
          </a:p>
        </p:txBody>
      </p:sp>
      <p:sp>
        <p:nvSpPr>
          <p:cNvPr id="2" name="Round Single Corner Rectangle 1"/>
          <p:cNvSpPr/>
          <p:nvPr/>
        </p:nvSpPr>
        <p:spPr>
          <a:xfrm>
            <a:off x="1" y="254304"/>
            <a:ext cx="3267247" cy="1371600"/>
          </a:xfrm>
          <a:prstGeom prst="round1Rect">
            <a:avLst>
              <a:gd name="adj" fmla="val 11111"/>
            </a:avLst>
          </a:prstGeom>
          <a:gradFill flip="none" rotWithShape="1">
            <a:gsLst>
              <a:gs pos="0">
                <a:schemeClr val="accent1">
                  <a:lumMod val="40000"/>
                  <a:lumOff val="60000"/>
                </a:schemeClr>
              </a:gs>
              <a:gs pos="46000">
                <a:schemeClr val="accent1">
                  <a:lumMod val="95000"/>
                  <a:lumOff val="5000"/>
                </a:schemeClr>
              </a:gs>
              <a:gs pos="100000">
                <a:schemeClr val="accent1">
                  <a:lumMod val="60000"/>
                </a:schemeClr>
              </a:gs>
            </a:gsLst>
            <a:path path="circle">
              <a:fillToRect l="50000" t="130000" r="50000" b="-30000"/>
            </a:path>
            <a:tileRect/>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37160" rtlCol="0" anchor="t" anchorCtr="0"/>
          <a:lstStyle/>
          <a:p>
            <a:pPr lvl="0" algn="ctr"/>
            <a:r>
              <a:rPr lang="en-US" b="1" dirty="0">
                <a:latin typeface="Arial" charset="0"/>
                <a:ea typeface="Arial" charset="0"/>
                <a:cs typeface="Arial" charset="0"/>
              </a:rPr>
              <a:t>STRENGTHS (+)</a:t>
            </a:r>
          </a:p>
        </p:txBody>
      </p:sp>
      <p:sp>
        <p:nvSpPr>
          <p:cNvPr id="11" name="Round Single Corner Rectangle 10"/>
          <p:cNvSpPr/>
          <p:nvPr/>
        </p:nvSpPr>
        <p:spPr>
          <a:xfrm>
            <a:off x="0" y="1778988"/>
            <a:ext cx="3267247" cy="1371600"/>
          </a:xfrm>
          <a:prstGeom prst="round1Rect">
            <a:avLst>
              <a:gd name="adj" fmla="val 11111"/>
            </a:avLst>
          </a:prstGeom>
          <a:gradFill>
            <a:gsLst>
              <a:gs pos="0">
                <a:schemeClr val="accent4"/>
              </a:gs>
              <a:gs pos="46000">
                <a:schemeClr val="accent2"/>
              </a:gs>
              <a:gs pos="100000">
                <a:schemeClr val="accent2">
                  <a:lumMod val="75000"/>
                </a:schemeClr>
              </a:gs>
            </a:gsLst>
            <a:path path="circle">
              <a:fillToRect l="50000" t="130000" r="50000" b="-3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37160" rtlCol="0" anchor="t" anchorCtr="0"/>
          <a:lstStyle/>
          <a:p>
            <a:pPr lvl="0" algn="ctr"/>
            <a:r>
              <a:rPr lang="en-US" b="1" dirty="0">
                <a:latin typeface="Arial" charset="0"/>
                <a:ea typeface="Arial" charset="0"/>
                <a:cs typeface="Arial" charset="0"/>
              </a:rPr>
              <a:t>WEAKNESSES (–)</a:t>
            </a:r>
            <a:endParaRPr lang="en-US" dirty="0"/>
          </a:p>
        </p:txBody>
      </p:sp>
      <p:sp>
        <p:nvSpPr>
          <p:cNvPr id="13" name="Round Single Corner Rectangle 12"/>
          <p:cNvSpPr/>
          <p:nvPr/>
        </p:nvSpPr>
        <p:spPr>
          <a:xfrm>
            <a:off x="1" y="3303672"/>
            <a:ext cx="3267247" cy="1371600"/>
          </a:xfrm>
          <a:prstGeom prst="round1Rect">
            <a:avLst>
              <a:gd name="adj" fmla="val 13889"/>
            </a:avLst>
          </a:prstGeom>
          <a:gradFill>
            <a:gsLst>
              <a:gs pos="0">
                <a:srgbClr val="92D050"/>
              </a:gs>
              <a:gs pos="46000">
                <a:schemeClr val="accent6"/>
              </a:gs>
              <a:gs pos="100000">
                <a:schemeClr val="accent6">
                  <a:lumMod val="75000"/>
                </a:schemeClr>
              </a:gs>
            </a:gsLst>
            <a:path path="circle">
              <a:fillToRect l="50000" t="130000" r="50000" b="-30000"/>
            </a:path>
          </a:gradFill>
          <a:ln>
            <a:noFill/>
          </a:ln>
          <a:effectLst/>
        </p:spPr>
        <p:style>
          <a:lnRef idx="2">
            <a:schemeClr val="accent1">
              <a:shade val="50000"/>
            </a:schemeClr>
          </a:lnRef>
          <a:fillRef idx="1">
            <a:schemeClr val="accent1"/>
          </a:fillRef>
          <a:effectRef idx="0">
            <a:schemeClr val="accent1"/>
          </a:effectRef>
          <a:fontRef idx="minor">
            <a:schemeClr val="lt1"/>
          </a:fontRef>
        </p:style>
        <p:txBody>
          <a:bodyPr tIns="137160" rtlCol="0" anchor="t" anchorCtr="0"/>
          <a:lstStyle/>
          <a:p>
            <a:pPr lvl="0" algn="ctr"/>
            <a:r>
              <a:rPr lang="en-US" b="1" dirty="0">
                <a:latin typeface="Arial" charset="0"/>
                <a:ea typeface="Arial" charset="0"/>
                <a:cs typeface="Arial" charset="0"/>
              </a:rPr>
              <a:t>OPPORTUNITIES (+)</a:t>
            </a:r>
            <a:endParaRPr lang="en-US" dirty="0"/>
          </a:p>
        </p:txBody>
      </p:sp>
      <p:grpSp>
        <p:nvGrpSpPr>
          <p:cNvPr id="29" name="Group 28"/>
          <p:cNvGrpSpPr/>
          <p:nvPr/>
        </p:nvGrpSpPr>
        <p:grpSpPr>
          <a:xfrm flipV="1">
            <a:off x="1062919" y="846651"/>
            <a:ext cx="1141408" cy="562150"/>
            <a:chOff x="1092200" y="1177152"/>
            <a:chExt cx="3659192" cy="1802176"/>
          </a:xfrm>
          <a:solidFill>
            <a:schemeClr val="bg1"/>
          </a:solidFill>
          <a:effectLst>
            <a:outerShdw blurRad="50800" dist="50800" dir="5400000" algn="ctr" rotWithShape="0">
              <a:srgbClr val="000000">
                <a:alpha val="56000"/>
              </a:srgbClr>
            </a:outerShdw>
          </a:effectLst>
        </p:grpSpPr>
        <p:grpSp>
          <p:nvGrpSpPr>
            <p:cNvPr id="23" name="Group 22"/>
            <p:cNvGrpSpPr/>
            <p:nvPr/>
          </p:nvGrpSpPr>
          <p:grpSpPr>
            <a:xfrm>
              <a:off x="1092200" y="1177152"/>
              <a:ext cx="1097885" cy="1802176"/>
              <a:chOff x="1092200" y="1177152"/>
              <a:chExt cx="1097885" cy="1802176"/>
            </a:xfrm>
            <a:grpFill/>
          </p:grpSpPr>
          <p:sp>
            <p:nvSpPr>
              <p:cNvPr id="9" name="Rectangle 8"/>
              <p:cNvSpPr/>
              <p:nvPr/>
            </p:nvSpPr>
            <p:spPr>
              <a:xfrm>
                <a:off x="1092200" y="1892300"/>
                <a:ext cx="139700" cy="482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p:cNvSpPr/>
              <p:nvPr/>
            </p:nvSpPr>
            <p:spPr>
              <a:xfrm>
                <a:off x="1333500" y="1297190"/>
                <a:ext cx="357938" cy="1562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p:cNvSpPr/>
              <p:nvPr/>
            </p:nvSpPr>
            <p:spPr>
              <a:xfrm>
                <a:off x="1849523" y="1177152"/>
                <a:ext cx="340562" cy="18021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p:cNvGrpSpPr/>
            <p:nvPr/>
          </p:nvGrpSpPr>
          <p:grpSpPr>
            <a:xfrm flipH="1">
              <a:off x="3653507" y="1177152"/>
              <a:ext cx="1097885" cy="1802176"/>
              <a:chOff x="1092200" y="1177152"/>
              <a:chExt cx="1097885" cy="1802176"/>
            </a:xfrm>
            <a:grpFill/>
          </p:grpSpPr>
          <p:sp>
            <p:nvSpPr>
              <p:cNvPr id="26" name="Rectangle 25"/>
              <p:cNvSpPr/>
              <p:nvPr/>
            </p:nvSpPr>
            <p:spPr>
              <a:xfrm>
                <a:off x="1092200" y="1892300"/>
                <a:ext cx="139700" cy="482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p:cNvSpPr/>
              <p:nvPr/>
            </p:nvSpPr>
            <p:spPr>
              <a:xfrm>
                <a:off x="1333500" y="1297190"/>
                <a:ext cx="357938" cy="1562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p:cNvSpPr/>
              <p:nvPr/>
            </p:nvSpPr>
            <p:spPr>
              <a:xfrm>
                <a:off x="1849523" y="1177152"/>
                <a:ext cx="340562" cy="18021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4" name="Rectangle 23"/>
            <p:cNvSpPr/>
            <p:nvPr/>
          </p:nvSpPr>
          <p:spPr>
            <a:xfrm>
              <a:off x="2291685" y="1892300"/>
              <a:ext cx="1249275" cy="4297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027" name="Picture 1026"/>
          <p:cNvPicPr>
            <a:picLocks noChangeAspect="1"/>
          </p:cNvPicPr>
          <p:nvPr/>
        </p:nvPicPr>
        <p:blipFill>
          <a:blip r:embed="rId2">
            <a:extLst>
              <a:ext uri="{BEBA8EAE-BF5A-486C-A8C5-ECC9F3942E4B}">
                <a14:imgProps xmlns:a14="http://schemas.microsoft.com/office/drawing/2010/main">
                  <a14:imgLayer r:embed="rId3">
                    <a14:imgEffect>
                      <a14:backgroundRemoval t="0" b="100000" l="0" r="100000">
                        <a14:foregroundMark x1="9929" y1="83165" x2="9929" y2="83165"/>
                      </a14:backgroundRemoval>
                    </a14:imgEffect>
                  </a14:imgLayer>
                </a14:imgProps>
              </a:ext>
            </a:extLst>
          </a:blip>
          <a:stretch>
            <a:fillRect/>
          </a:stretch>
        </p:blipFill>
        <p:spPr>
          <a:xfrm rot="10800000">
            <a:off x="1299150" y="2295071"/>
            <a:ext cx="677362" cy="713391"/>
          </a:xfrm>
          <a:prstGeom prst="rect">
            <a:avLst/>
          </a:prstGeom>
          <a:effectLst>
            <a:outerShdw blurRad="50800" dist="50800" dir="5400000" algn="ctr" rotWithShape="0">
              <a:srgbClr val="000000">
                <a:alpha val="56000"/>
              </a:srgbClr>
            </a:outerShdw>
          </a:effectLst>
        </p:spPr>
      </p:pic>
      <p:pic>
        <p:nvPicPr>
          <p:cNvPr id="1028" name="Picture 1027"/>
          <p:cNvPicPr>
            <a:picLocks noChangeAspect="1"/>
          </p:cNvPicPr>
          <p:nvPr/>
        </p:nvPicPr>
        <p:blipFill>
          <a:blip r:embed="rId4">
            <a:extLst>
              <a:ext uri="{BEBA8EAE-BF5A-486C-A8C5-ECC9F3942E4B}">
                <a14:imgProps xmlns:a14="http://schemas.microsoft.com/office/drawing/2010/main">
                  <a14:imgLayer r:embed="rId5">
                    <a14:imgEffect>
                      <a14:backgroundRemoval t="0" b="100000" l="0" r="100000">
                        <a14:foregroundMark x1="52162" y1="86694" x2="52162" y2="86694"/>
                        <a14:foregroundMark x1="50349" y1="93548" x2="50349" y2="93548"/>
                        <a14:foregroundMark x1="52441" y1="68011" x2="52441" y2="68011"/>
                        <a14:foregroundMark x1="47699" y1="68280" x2="47699" y2="68280"/>
                        <a14:foregroundMark x1="49093" y1="50403" x2="49093" y2="50403"/>
                        <a14:foregroundMark x1="81450" y1="65323" x2="81450" y2="65323"/>
                        <a14:foregroundMark x1="86471" y1="47715" x2="86471" y2="47715"/>
                        <a14:foregroundMark x1="83682" y1="28495" x2="83682" y2="28495"/>
                        <a14:foregroundMark x1="69177" y1="16263" x2="69177" y2="16263"/>
                        <a14:foregroundMark x1="50070" y1="12097" x2="50070" y2="12097"/>
                        <a14:foregroundMark x1="30404" y1="15188" x2="30404" y2="15188"/>
                        <a14:foregroundMark x1="17573" y1="29839" x2="17573" y2="29839"/>
                        <a14:foregroundMark x1="15063" y1="48118" x2="15063" y2="48118"/>
                        <a14:foregroundMark x1="19247" y1="65188" x2="19247" y2="65188"/>
                      </a14:backgroundRemoval>
                    </a14:imgEffect>
                  </a14:imgLayer>
                </a14:imgProps>
              </a:ext>
            </a:extLst>
          </a:blip>
          <a:stretch>
            <a:fillRect/>
          </a:stretch>
        </p:blipFill>
        <p:spPr>
          <a:xfrm>
            <a:off x="1084707" y="3528973"/>
            <a:ext cx="1016000" cy="1054260"/>
          </a:xfrm>
          <a:prstGeom prst="rect">
            <a:avLst/>
          </a:prstGeom>
          <a:effectLst>
            <a:outerShdw blurRad="50800" dist="50800" dir="5400000" algn="ctr" rotWithShape="0">
              <a:srgbClr val="000000">
                <a:alpha val="56000"/>
              </a:srgbClr>
            </a:outerShdw>
          </a:effectLst>
        </p:spPr>
      </p:pic>
      <p:pic>
        <p:nvPicPr>
          <p:cNvPr id="1029" name="Picture 1028"/>
          <p:cNvPicPr>
            <a:picLocks noChangeAspect="1"/>
          </p:cNvPicPr>
          <p:nvPr/>
        </p:nvPicPr>
        <p:blipFill>
          <a:blip r:embed="rId6">
            <a:extLst>
              <a:ext uri="{BEBA8EAE-BF5A-486C-A8C5-ECC9F3942E4B}">
                <a14:imgProps xmlns:a14="http://schemas.microsoft.com/office/drawing/2010/main">
                  <a14:imgLayer r:embed="rId7">
                    <a14:imgEffect>
                      <a14:backgroundRemoval t="0" b="100000" l="0" r="99687">
                        <a14:foregroundMark x1="56681" y1="16255" x2="56681" y2="16255"/>
                        <a14:foregroundMark x1="66075" y1="7257" x2="66075" y2="7257"/>
                      </a14:backgroundRemoval>
                    </a14:imgEffect>
                  </a14:imgLayer>
                </a14:imgProps>
              </a:ext>
            </a:extLst>
          </a:blip>
          <a:stretch>
            <a:fillRect/>
          </a:stretch>
        </p:blipFill>
        <p:spPr>
          <a:xfrm>
            <a:off x="1194012" y="5288024"/>
            <a:ext cx="1169448" cy="841074"/>
          </a:xfrm>
          <a:prstGeom prst="rect">
            <a:avLst/>
          </a:prstGeom>
          <a:effectLst>
            <a:outerShdw blurRad="50800" dist="38100" dir="2700000" algn="tl" rotWithShape="0">
              <a:prstClr val="black">
                <a:alpha val="40000"/>
              </a:prstClr>
            </a:outerShdw>
          </a:effectLst>
        </p:spPr>
      </p:pic>
      <p:grpSp>
        <p:nvGrpSpPr>
          <p:cNvPr id="38" name="Group 37"/>
          <p:cNvGrpSpPr/>
          <p:nvPr/>
        </p:nvGrpSpPr>
        <p:grpSpPr>
          <a:xfrm flipV="1">
            <a:off x="10958597" y="1127725"/>
            <a:ext cx="774038" cy="381218"/>
            <a:chOff x="1092200" y="1177152"/>
            <a:chExt cx="3659192" cy="1802176"/>
          </a:xfrm>
          <a:solidFill>
            <a:schemeClr val="bg1">
              <a:alpha val="50000"/>
            </a:schemeClr>
          </a:solidFill>
          <a:effectLst/>
        </p:grpSpPr>
        <p:grpSp>
          <p:nvGrpSpPr>
            <p:cNvPr id="39" name="Group 38"/>
            <p:cNvGrpSpPr/>
            <p:nvPr/>
          </p:nvGrpSpPr>
          <p:grpSpPr>
            <a:xfrm>
              <a:off x="1092200" y="1177152"/>
              <a:ext cx="1097885" cy="1802176"/>
              <a:chOff x="1092200" y="1177152"/>
              <a:chExt cx="1097885" cy="1802176"/>
            </a:xfrm>
            <a:grpFill/>
          </p:grpSpPr>
          <p:sp>
            <p:nvSpPr>
              <p:cNvPr id="45" name="Rectangle 44"/>
              <p:cNvSpPr/>
              <p:nvPr/>
            </p:nvSpPr>
            <p:spPr>
              <a:xfrm>
                <a:off x="1092200" y="1892300"/>
                <a:ext cx="139700" cy="482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p:cNvSpPr/>
              <p:nvPr/>
            </p:nvSpPr>
            <p:spPr>
              <a:xfrm>
                <a:off x="1333500" y="1297190"/>
                <a:ext cx="357938" cy="1562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p:cNvSpPr/>
              <p:nvPr/>
            </p:nvSpPr>
            <p:spPr>
              <a:xfrm>
                <a:off x="1849523" y="1177152"/>
                <a:ext cx="340562" cy="18021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0" name="Group 39"/>
            <p:cNvGrpSpPr/>
            <p:nvPr/>
          </p:nvGrpSpPr>
          <p:grpSpPr>
            <a:xfrm flipH="1">
              <a:off x="3653507" y="1177152"/>
              <a:ext cx="1097885" cy="1802176"/>
              <a:chOff x="1092200" y="1177152"/>
              <a:chExt cx="1097885" cy="1802176"/>
            </a:xfrm>
            <a:grpFill/>
          </p:grpSpPr>
          <p:sp>
            <p:nvSpPr>
              <p:cNvPr id="42" name="Rectangle 41"/>
              <p:cNvSpPr/>
              <p:nvPr/>
            </p:nvSpPr>
            <p:spPr>
              <a:xfrm>
                <a:off x="1092200" y="1892300"/>
                <a:ext cx="139700" cy="4826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p:cNvSpPr/>
              <p:nvPr/>
            </p:nvSpPr>
            <p:spPr>
              <a:xfrm>
                <a:off x="1333500" y="1297190"/>
                <a:ext cx="357938" cy="1562100"/>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p:cNvSpPr/>
              <p:nvPr/>
            </p:nvSpPr>
            <p:spPr>
              <a:xfrm>
                <a:off x="1849523" y="1177152"/>
                <a:ext cx="340562" cy="1802176"/>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1" name="Rectangle 40"/>
            <p:cNvSpPr/>
            <p:nvPr/>
          </p:nvSpPr>
          <p:spPr>
            <a:xfrm>
              <a:off x="2291685" y="1892300"/>
              <a:ext cx="1249275" cy="429748"/>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48" name="Picture 47"/>
          <p:cNvPicPr>
            <a:picLocks noChangeAspect="1"/>
          </p:cNvPicPr>
          <p:nvPr/>
        </p:nvPicPr>
        <p:blipFill>
          <a:blip r:embed="rId2">
            <a:alphaModFix amt="50000"/>
            <a:extLst>
              <a:ext uri="{BEBA8EAE-BF5A-486C-A8C5-ECC9F3942E4B}">
                <a14:imgProps xmlns:a14="http://schemas.microsoft.com/office/drawing/2010/main">
                  <a14:imgLayer r:embed="rId3">
                    <a14:imgEffect>
                      <a14:backgroundRemoval t="0" b="100000" l="0" r="100000">
                        <a14:foregroundMark x1="9929" y1="83165" x2="9929" y2="83165"/>
                      </a14:backgroundRemoval>
                    </a14:imgEffect>
                  </a14:imgLayer>
                </a14:imgProps>
              </a:ext>
            </a:extLst>
          </a:blip>
          <a:stretch>
            <a:fillRect/>
          </a:stretch>
        </p:blipFill>
        <p:spPr>
          <a:xfrm rot="10800000">
            <a:off x="10904996" y="2589139"/>
            <a:ext cx="459348" cy="483781"/>
          </a:xfrm>
          <a:prstGeom prst="rect">
            <a:avLst/>
          </a:prstGeom>
          <a:effectLst/>
        </p:spPr>
      </p:pic>
      <p:pic>
        <p:nvPicPr>
          <p:cNvPr id="49" name="Picture 48"/>
          <p:cNvPicPr>
            <a:picLocks noChangeAspect="1"/>
          </p:cNvPicPr>
          <p:nvPr/>
        </p:nvPicPr>
        <p:blipFill>
          <a:blip r:embed="rId4">
            <a:alphaModFix amt="49000"/>
            <a:extLst>
              <a:ext uri="{BEBA8EAE-BF5A-486C-A8C5-ECC9F3942E4B}">
                <a14:imgProps xmlns:a14="http://schemas.microsoft.com/office/drawing/2010/main">
                  <a14:imgLayer r:embed="rId8">
                    <a14:imgEffect>
                      <a14:backgroundRemoval t="0" b="100000" l="0" r="100000">
                        <a14:foregroundMark x1="52162" y1="86694" x2="52162" y2="86694"/>
                        <a14:foregroundMark x1="50349" y1="93548" x2="50349" y2="93548"/>
                        <a14:foregroundMark x1="52441" y1="68011" x2="52441" y2="68011"/>
                        <a14:foregroundMark x1="47699" y1="68280" x2="47699" y2="68280"/>
                        <a14:foregroundMark x1="49093" y1="50403" x2="49093" y2="50403"/>
                        <a14:foregroundMark x1="81450" y1="65323" x2="81450" y2="65323"/>
                        <a14:foregroundMark x1="86471" y1="47715" x2="86471" y2="47715"/>
                        <a14:foregroundMark x1="83682" y1="28495" x2="83682" y2="28495"/>
                        <a14:foregroundMark x1="69177" y1="16263" x2="69177" y2="16263"/>
                        <a14:foregroundMark x1="50070" y1="12097" x2="50070" y2="12097"/>
                        <a14:foregroundMark x1="30404" y1="15188" x2="30404" y2="15188"/>
                        <a14:foregroundMark x1="17573" y1="29839" x2="17573" y2="29839"/>
                        <a14:foregroundMark x1="15063" y1="48118" x2="15063" y2="48118"/>
                        <a14:foregroundMark x1="19247" y1="65188" x2="19247" y2="65188"/>
                      </a14:backgroundRemoval>
                    </a14:imgEffect>
                  </a14:imgLayer>
                </a14:imgProps>
              </a:ext>
            </a:extLst>
          </a:blip>
          <a:stretch>
            <a:fillRect/>
          </a:stretch>
        </p:blipFill>
        <p:spPr>
          <a:xfrm>
            <a:off x="11119367" y="3883070"/>
            <a:ext cx="688993" cy="714939"/>
          </a:xfrm>
          <a:prstGeom prst="rect">
            <a:avLst/>
          </a:prstGeom>
          <a:effectLst/>
        </p:spPr>
      </p:pic>
      <p:pic>
        <p:nvPicPr>
          <p:cNvPr id="50" name="Picture 49"/>
          <p:cNvPicPr>
            <a:picLocks noChangeAspect="1"/>
          </p:cNvPicPr>
          <p:nvPr/>
        </p:nvPicPr>
        <p:blipFill>
          <a:blip r:embed="rId6">
            <a:alphaModFix amt="44000"/>
            <a:extLst>
              <a:ext uri="{BEBA8EAE-BF5A-486C-A8C5-ECC9F3942E4B}">
                <a14:imgProps xmlns:a14="http://schemas.microsoft.com/office/drawing/2010/main">
                  <a14:imgLayer r:embed="rId9">
                    <a14:imgEffect>
                      <a14:backgroundRemoval t="0" b="100000" l="0" r="99687">
                        <a14:foregroundMark x1="56681" y1="16255" x2="56681" y2="16255"/>
                        <a14:foregroundMark x1="66075" y1="7257" x2="66075" y2="7257"/>
                      </a14:backgroundRemoval>
                    </a14:imgEffect>
                  </a14:imgLayer>
                </a14:imgProps>
              </a:ext>
            </a:extLst>
          </a:blip>
          <a:stretch>
            <a:fillRect/>
          </a:stretch>
        </p:blipFill>
        <p:spPr>
          <a:xfrm>
            <a:off x="10562070" y="5551480"/>
            <a:ext cx="793053" cy="570368"/>
          </a:xfrm>
          <a:prstGeom prst="rect">
            <a:avLst/>
          </a:prstGeom>
          <a:effectLst/>
        </p:spPr>
      </p:pic>
      <p:pic>
        <p:nvPicPr>
          <p:cNvPr id="5" name="Рисунок 4">
            <a:hlinkClick r:id="rId10"/>
            <a:extLst>
              <a:ext uri="{FF2B5EF4-FFF2-40B4-BE49-F238E27FC236}">
                <a16:creationId xmlns:a16="http://schemas.microsoft.com/office/drawing/2014/main" id="{49F73CDC-83E9-492A-A9D4-C45472C4B1F8}"/>
              </a:ext>
            </a:extLst>
          </p:cNvPr>
          <p:cNvPicPr>
            <a:picLocks noChangeAspect="1"/>
          </p:cNvPicPr>
          <p:nvPr/>
        </p:nvPicPr>
        <p:blipFill>
          <a:blip r:embed="rId11"/>
          <a:stretch>
            <a:fillRect/>
          </a:stretch>
        </p:blipFill>
        <p:spPr>
          <a:xfrm>
            <a:off x="776518" y="6438147"/>
            <a:ext cx="2276923" cy="316363"/>
          </a:xfrm>
          <a:prstGeom prst="rect">
            <a:avLst/>
          </a:prstGeom>
        </p:spPr>
      </p:pic>
    </p:spTree>
    <p:extLst>
      <p:ext uri="{BB962C8B-B14F-4D97-AF65-F5344CB8AC3E}">
        <p14:creationId xmlns:p14="http://schemas.microsoft.com/office/powerpoint/2010/main" val="8766448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1BC736FB-ECB3-6947-8A3E-2AC7672BA480}"/>
              </a:ext>
            </a:extLst>
          </p:cNvPr>
          <p:cNvGraphicFramePr>
            <a:graphicFrameLocks noGrp="1"/>
          </p:cNvGraphicFramePr>
          <p:nvPr/>
        </p:nvGraphicFramePr>
        <p:xfrm>
          <a:off x="787790" y="1050352"/>
          <a:ext cx="10227213" cy="2283692"/>
        </p:xfrm>
        <a:graphic>
          <a:graphicData uri="http://schemas.openxmlformats.org/drawingml/2006/table">
            <a:tbl>
              <a:tblPr firstRow="1" firstCol="1" bandRow="1">
                <a:tableStyleId>{5C22544A-7EE6-4342-B048-85BDC9FD1C3A}</a:tableStyleId>
              </a:tblPr>
              <a:tblGrid>
                <a:gridCol w="10227213">
                  <a:extLst>
                    <a:ext uri="{9D8B030D-6E8A-4147-A177-3AD203B41FA5}">
                      <a16:colId xmlns:a16="http://schemas.microsoft.com/office/drawing/2014/main" val="2161760999"/>
                    </a:ext>
                  </a:extLst>
                </a:gridCol>
              </a:tblGrid>
              <a:tr h="2283692">
                <a:tc>
                  <a:txBody>
                    <a:bodyPr/>
                    <a:lstStyle/>
                    <a:p>
                      <a:pPr marL="0" marR="0" algn="ctr">
                        <a:spcBef>
                          <a:spcPts val="0"/>
                        </a:spcBef>
                        <a:spcAft>
                          <a:spcPts val="0"/>
                        </a:spcAft>
                      </a:pPr>
                      <a:r>
                        <a:rPr lang="en-US" sz="1600" b="1" dirty="0">
                          <a:solidFill>
                            <a:schemeClr val="tx1"/>
                          </a:solidFill>
                          <a:effectLst/>
                          <a:latin typeface="Century Gothic" panose="020B0502020202020204" pitchFamily="34" charset="0"/>
                        </a:rPr>
                        <a:t>DISCLAIMER</a:t>
                      </a:r>
                      <a:endParaRPr lang="en-US" sz="1200" b="1" dirty="0">
                        <a:solidFill>
                          <a:schemeClr val="tx1"/>
                        </a:solidFill>
                        <a:effectLst/>
                        <a:latin typeface="Century Gothic" panose="020B0502020202020204" pitchFamily="34" charset="0"/>
                      </a:endParaRPr>
                    </a:p>
                    <a:p>
                      <a:pPr marL="0" marR="0">
                        <a:spcBef>
                          <a:spcPts val="0"/>
                        </a:spcBef>
                        <a:spcAft>
                          <a:spcPts val="0"/>
                        </a:spcAft>
                      </a:pPr>
                      <a:r>
                        <a:rPr lang="en-US" sz="1200" b="0" dirty="0">
                          <a:solidFill>
                            <a:schemeClr val="tx1"/>
                          </a:solidFill>
                          <a:effectLst/>
                          <a:latin typeface="Century Gothic" panose="020B0502020202020204" pitchFamily="34" charset="0"/>
                        </a:rPr>
                        <a:t> </a:t>
                      </a:r>
                    </a:p>
                    <a:p>
                      <a:pPr marL="0" marR="0">
                        <a:spcBef>
                          <a:spcPts val="0"/>
                        </a:spcBef>
                        <a:spcAft>
                          <a:spcPts val="0"/>
                        </a:spcAft>
                      </a:pPr>
                      <a:r>
                        <a:rPr lang="en-US" sz="1400" b="0" dirty="0">
                          <a:solidFill>
                            <a:schemeClr val="tx1"/>
                          </a:solidFill>
                          <a:effectLst/>
                          <a:latin typeface="Century Gothic" panose="020B0502020202020204" pitchFamily="34" charset="0"/>
                        </a:rPr>
                        <a:t>Any articles, templates, or information provided by Smartsheet on the website are for reference only. While we strive to keep the information up to date and correct, we make no representations or warranties of any kind, express or implied, about the completeness, accuracy, reliability, suitability, or availability with respect to the website or the information, articles, templates, or related graphics contained on the website. Any reliance you place on such information is therefore strictly at your own risk.</a:t>
                      </a:r>
                      <a:endParaRPr lang="en-US" sz="1400" b="0" dirty="0">
                        <a:solidFill>
                          <a:schemeClr val="tx1"/>
                        </a:solidFill>
                        <a:effectLst/>
                        <a:latin typeface="Century Gothic" panose="020B0502020202020204" pitchFamily="34" charset="0"/>
                        <a:ea typeface="Calibri" panose="020F0502020204030204" pitchFamily="34" charset="0"/>
                        <a:cs typeface="Times New Roman" panose="02020603050405020304" pitchFamily="18" charset="0"/>
                      </a:endParaRPr>
                    </a:p>
                  </a:txBody>
                  <a:tcPr marL="228600" marR="73025" marT="0" marB="0" anchor="ctr">
                    <a:lnL w="76200" cap="flat" cmpd="sng" algn="ctr">
                      <a:solidFill>
                        <a:schemeClr val="bg1">
                          <a:lumMod val="50000"/>
                        </a:schemeClr>
                      </a:solidFill>
                      <a:prstDash val="solid"/>
                      <a:round/>
                      <a:headEnd type="none" w="med" len="med"/>
                      <a:tailEnd type="none" w="med" len="med"/>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624880165"/>
                  </a:ext>
                </a:extLst>
              </a:tr>
            </a:tbl>
          </a:graphicData>
        </a:graphic>
      </p:graphicFrame>
    </p:spTree>
    <p:extLst>
      <p:ext uri="{BB962C8B-B14F-4D97-AF65-F5344CB8AC3E}">
        <p14:creationId xmlns:p14="http://schemas.microsoft.com/office/powerpoint/2010/main" val="1762809530"/>
      </p:ext>
    </p:extLst>
  </p:cSld>
  <p:clrMapOvr>
    <a:masterClrMapping/>
  </p:clrMapOvr>
</p:sld>
</file>

<file path=ppt/theme/theme1.xml><?xml version="1.0" encoding="utf-8"?>
<a:theme xmlns:a="http://schemas.openxmlformats.org/drawingml/2006/main" name="Тема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_CareerChange_SWOT_Analysis_PPT" id="{D4E20E94-449C-6346-9980-BE25FA2BCF05}" vid="{AF5E184C-90DF-CB4F-BC5C-4BD013669D7E}"/>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Temp_CareerChange_SWOT_Analysis_PPT</Template>
  <TotalTime>5</TotalTime>
  <Words>171</Words>
  <Application>Microsoft Office PowerPoint</Application>
  <PresentationFormat>Широкоэкранный</PresentationFormat>
  <Paragraphs>25</Paragraphs>
  <Slides>2</Slides>
  <Notes>1</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vt:i4>
      </vt:variant>
    </vt:vector>
  </HeadingPairs>
  <TitlesOfParts>
    <vt:vector size="7" baseType="lpstr">
      <vt:lpstr>Arial</vt:lpstr>
      <vt:lpstr>Calibri</vt:lpstr>
      <vt:lpstr>Calibri Light</vt:lpstr>
      <vt:lpstr>Century Gothic</vt:lpstr>
      <vt:lpstr>Тема Office</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Alexandra Ragazhinskaya</dc:creator>
  <cp:lastModifiedBy>Alexandra Ragazhinskaya</cp:lastModifiedBy>
  <cp:revision>1</cp:revision>
  <dcterms:created xsi:type="dcterms:W3CDTF">2020-06-15T16:37:36Z</dcterms:created>
  <dcterms:modified xsi:type="dcterms:W3CDTF">2020-06-15T16:42:44Z</dcterms:modified>
</cp:coreProperties>
</file>