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6" r:id="rId2"/>
    <p:sldId id="295"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7820"/>
    <a:srgbClr val="4DAC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8" autoAdjust="0"/>
    <p:restoredTop sz="94674"/>
  </p:normalViewPr>
  <p:slideViewPr>
    <p:cSldViewPr snapToGrid="0" snapToObjects="1">
      <p:cViewPr varScale="1">
        <p:scale>
          <a:sx n="161" d="100"/>
          <a:sy n="161" d="100"/>
        </p:scale>
        <p:origin x="128" y="1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61DDD7-22FA-4EE3-805A-305BE3D993E2}" type="datetimeFigureOut">
              <a:rPr lang="ru-RU" smtClean="0"/>
              <a:t>12.06.2020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B56E2E-6539-47D0-923B-CB2F0B86A2F2}" type="slidenum">
              <a:rPr lang="ru-RU" smtClean="0"/>
              <a:t>‹#›</a:t>
            </a:fld>
            <a:endParaRPr lang="ru-RU"/>
          </a:p>
        </p:txBody>
      </p:sp>
    </p:spTree>
    <p:extLst>
      <p:ext uri="{BB962C8B-B14F-4D97-AF65-F5344CB8AC3E}">
        <p14:creationId xmlns:p14="http://schemas.microsoft.com/office/powerpoint/2010/main" val="1028363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711C10-233D-DA48-A5CB-9365BBABB6B4}" type="slidenum">
              <a:rPr lang="en-US" smtClean="0"/>
              <a:t>2</a:t>
            </a:fld>
            <a:endParaRPr lang="en-US" dirty="0"/>
          </a:p>
        </p:txBody>
      </p:sp>
    </p:spTree>
    <p:extLst>
      <p:ext uri="{BB962C8B-B14F-4D97-AF65-F5344CB8AC3E}">
        <p14:creationId xmlns:p14="http://schemas.microsoft.com/office/powerpoint/2010/main" val="1940678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a:p>
        </p:txBody>
      </p:sp>
      <p:sp>
        <p:nvSpPr>
          <p:cNvPr id="4" name="Date Placeholder 3"/>
          <p:cNvSpPr>
            <a:spLocks noGrp="1"/>
          </p:cNvSpPr>
          <p:nvPr>
            <p:ph type="dt" sz="half" idx="10"/>
          </p:nvPr>
        </p:nvSpPr>
        <p:spPr/>
        <p:txBody>
          <a:bodyPr/>
          <a:lstStyle/>
          <a:p>
            <a:fld id="{7381E756-E947-FD4A-8A23-D2C983A1A8BD}"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a:p>
        </p:txBody>
      </p:sp>
    </p:spTree>
    <p:extLst>
      <p:ext uri="{BB962C8B-B14F-4D97-AF65-F5344CB8AC3E}">
        <p14:creationId xmlns:p14="http://schemas.microsoft.com/office/powerpoint/2010/main" val="1407345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7381E756-E947-FD4A-8A23-D2C983A1A8BD}"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a:p>
        </p:txBody>
      </p:sp>
    </p:spTree>
    <p:extLst>
      <p:ext uri="{BB962C8B-B14F-4D97-AF65-F5344CB8AC3E}">
        <p14:creationId xmlns:p14="http://schemas.microsoft.com/office/powerpoint/2010/main" val="207839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ru-RU"/>
              <a:t>Образец заголовка</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7381E756-E947-FD4A-8A23-D2C983A1A8BD}"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a:p>
        </p:txBody>
      </p:sp>
    </p:spTree>
    <p:extLst>
      <p:ext uri="{BB962C8B-B14F-4D97-AF65-F5344CB8AC3E}">
        <p14:creationId xmlns:p14="http://schemas.microsoft.com/office/powerpoint/2010/main" val="1356738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7381E756-E947-FD4A-8A23-D2C983A1A8BD}"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a:p>
        </p:txBody>
      </p:sp>
    </p:spTree>
    <p:extLst>
      <p:ext uri="{BB962C8B-B14F-4D97-AF65-F5344CB8AC3E}">
        <p14:creationId xmlns:p14="http://schemas.microsoft.com/office/powerpoint/2010/main" val="2079415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7381E756-E947-FD4A-8A23-D2C983A1A8BD}" type="datetimeFigureOut">
              <a:rPr lang="en-US" smtClean="0"/>
              <a:t>6/12/2020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a:p>
        </p:txBody>
      </p:sp>
    </p:spTree>
    <p:extLst>
      <p:ext uri="{BB962C8B-B14F-4D97-AF65-F5344CB8AC3E}">
        <p14:creationId xmlns:p14="http://schemas.microsoft.com/office/powerpoint/2010/main" val="579773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Date Placeholder 4"/>
          <p:cNvSpPr>
            <a:spLocks noGrp="1"/>
          </p:cNvSpPr>
          <p:nvPr>
            <p:ph type="dt" sz="half" idx="10"/>
          </p:nvPr>
        </p:nvSpPr>
        <p:spPr/>
        <p:txBody>
          <a:bodyPr/>
          <a:lstStyle/>
          <a:p>
            <a:fld id="{7381E756-E947-FD4A-8A23-D2C983A1A8BD}" type="datetimeFigureOut">
              <a:rPr lang="en-US" smtClean="0"/>
              <a:t>6/12/2020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30669D-EC37-AA42-8CD3-B0788BD38FC6}" type="slidenum">
              <a:rPr lang="en-US" smtClean="0"/>
              <a:t>‹#›</a:t>
            </a:fld>
            <a:endParaRPr lang="en-US"/>
          </a:p>
        </p:txBody>
      </p:sp>
    </p:spTree>
    <p:extLst>
      <p:ext uri="{BB962C8B-B14F-4D97-AF65-F5344CB8AC3E}">
        <p14:creationId xmlns:p14="http://schemas.microsoft.com/office/powerpoint/2010/main" val="1115370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ru-RU"/>
              <a:t>Образец заголовка</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Date Placeholder 6"/>
          <p:cNvSpPr>
            <a:spLocks noGrp="1"/>
          </p:cNvSpPr>
          <p:nvPr>
            <p:ph type="dt" sz="half" idx="10"/>
          </p:nvPr>
        </p:nvSpPr>
        <p:spPr/>
        <p:txBody>
          <a:bodyPr/>
          <a:lstStyle/>
          <a:p>
            <a:fld id="{7381E756-E947-FD4A-8A23-D2C983A1A8BD}" type="datetimeFigureOut">
              <a:rPr lang="en-US" smtClean="0"/>
              <a:t>6/12/2020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30669D-EC37-AA42-8CD3-B0788BD38FC6}" type="slidenum">
              <a:rPr lang="en-US" smtClean="0"/>
              <a:t>‹#›</a:t>
            </a:fld>
            <a:endParaRPr lang="en-US"/>
          </a:p>
        </p:txBody>
      </p:sp>
    </p:spTree>
    <p:extLst>
      <p:ext uri="{BB962C8B-B14F-4D97-AF65-F5344CB8AC3E}">
        <p14:creationId xmlns:p14="http://schemas.microsoft.com/office/powerpoint/2010/main" val="641709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Date Placeholder 2"/>
          <p:cNvSpPr>
            <a:spLocks noGrp="1"/>
          </p:cNvSpPr>
          <p:nvPr>
            <p:ph type="dt" sz="half" idx="10"/>
          </p:nvPr>
        </p:nvSpPr>
        <p:spPr/>
        <p:txBody>
          <a:bodyPr/>
          <a:lstStyle/>
          <a:p>
            <a:fld id="{7381E756-E947-FD4A-8A23-D2C983A1A8BD}" type="datetimeFigureOut">
              <a:rPr lang="en-US" smtClean="0"/>
              <a:t>6/12/2020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30669D-EC37-AA42-8CD3-B0788BD38FC6}" type="slidenum">
              <a:rPr lang="en-US" smtClean="0"/>
              <a:t>‹#›</a:t>
            </a:fld>
            <a:endParaRPr lang="en-US"/>
          </a:p>
        </p:txBody>
      </p:sp>
    </p:spTree>
    <p:extLst>
      <p:ext uri="{BB962C8B-B14F-4D97-AF65-F5344CB8AC3E}">
        <p14:creationId xmlns:p14="http://schemas.microsoft.com/office/powerpoint/2010/main" val="545901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81E756-E947-FD4A-8A23-D2C983A1A8BD}" type="datetimeFigureOut">
              <a:rPr lang="en-US" smtClean="0"/>
              <a:t>6/12/2020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30669D-EC37-AA42-8CD3-B0788BD38FC6}" type="slidenum">
              <a:rPr lang="en-US" smtClean="0"/>
              <a:t>‹#›</a:t>
            </a:fld>
            <a:endParaRPr lang="en-US"/>
          </a:p>
        </p:txBody>
      </p:sp>
    </p:spTree>
    <p:extLst>
      <p:ext uri="{BB962C8B-B14F-4D97-AF65-F5344CB8AC3E}">
        <p14:creationId xmlns:p14="http://schemas.microsoft.com/office/powerpoint/2010/main" val="913076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7381E756-E947-FD4A-8A23-D2C983A1A8BD}" type="datetimeFigureOut">
              <a:rPr lang="en-US" smtClean="0"/>
              <a:t>6/12/2020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30669D-EC37-AA42-8CD3-B0788BD38FC6}" type="slidenum">
              <a:rPr lang="en-US" smtClean="0"/>
              <a:t>‹#›</a:t>
            </a:fld>
            <a:endParaRPr lang="en-US"/>
          </a:p>
        </p:txBody>
      </p:sp>
    </p:spTree>
    <p:extLst>
      <p:ext uri="{BB962C8B-B14F-4D97-AF65-F5344CB8AC3E}">
        <p14:creationId xmlns:p14="http://schemas.microsoft.com/office/powerpoint/2010/main" val="155972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7381E756-E947-FD4A-8A23-D2C983A1A8BD}" type="datetimeFigureOut">
              <a:rPr lang="en-US" smtClean="0"/>
              <a:t>6/12/2020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30669D-EC37-AA42-8CD3-B0788BD38FC6}" type="slidenum">
              <a:rPr lang="en-US" smtClean="0"/>
              <a:t>‹#›</a:t>
            </a:fld>
            <a:endParaRPr lang="en-US"/>
          </a:p>
        </p:txBody>
      </p:sp>
    </p:spTree>
    <p:extLst>
      <p:ext uri="{BB962C8B-B14F-4D97-AF65-F5344CB8AC3E}">
        <p14:creationId xmlns:p14="http://schemas.microsoft.com/office/powerpoint/2010/main" val="1493808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0000">
              <a:schemeClr val="accent1">
                <a:lumMod val="0"/>
                <a:lumOff val="100000"/>
              </a:schemeClr>
            </a:gs>
            <a:gs pos="77008">
              <a:schemeClr val="accent1">
                <a:lumMod val="20000"/>
                <a:lumOff val="80000"/>
              </a:schemeClr>
            </a:gs>
          </a:gsLst>
          <a:path path="circle">
            <a:fillToRect l="100000" t="10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81E756-E947-FD4A-8A23-D2C983A1A8BD}" type="datetimeFigureOut">
              <a:rPr lang="en-US" smtClean="0"/>
              <a:t>6/12/2020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30669D-EC37-AA42-8CD3-B0788BD38FC6}" type="slidenum">
              <a:rPr lang="en-US" smtClean="0"/>
              <a:t>‹#›</a:t>
            </a:fld>
            <a:endParaRPr lang="en-US"/>
          </a:p>
        </p:txBody>
      </p:sp>
    </p:spTree>
    <p:extLst>
      <p:ext uri="{BB962C8B-B14F-4D97-AF65-F5344CB8AC3E}">
        <p14:creationId xmlns:p14="http://schemas.microsoft.com/office/powerpoint/2010/main" val="172960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bit.ly/2Ayli41" TargetMode="External"/><Relationship Id="rId2" Type="http://schemas.openxmlformats.org/officeDocument/2006/relationships/image" Target="../media/image1.tiff"/><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0" name="Picture 49"/>
          <p:cNvPicPr>
            <a:picLocks noChangeAspect="1"/>
          </p:cNvPicPr>
          <p:nvPr/>
        </p:nvPicPr>
        <p:blipFill>
          <a:blip r:embed="rId2"/>
          <a:stretch>
            <a:fillRect/>
          </a:stretch>
        </p:blipFill>
        <p:spPr>
          <a:xfrm>
            <a:off x="3124200" y="221358"/>
            <a:ext cx="5943600" cy="5943600"/>
          </a:xfrm>
          <a:prstGeom prst="rect">
            <a:avLst/>
          </a:prstGeom>
        </p:spPr>
      </p:pic>
      <p:sp>
        <p:nvSpPr>
          <p:cNvPr id="8" name="Rectangle 7"/>
          <p:cNvSpPr/>
          <p:nvPr/>
        </p:nvSpPr>
        <p:spPr>
          <a:xfrm>
            <a:off x="0" y="6337064"/>
            <a:ext cx="12192000" cy="52093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riangle 5"/>
          <p:cNvSpPr/>
          <p:nvPr/>
        </p:nvSpPr>
        <p:spPr>
          <a:xfrm rot="10800000">
            <a:off x="11066584" y="6337064"/>
            <a:ext cx="445477" cy="151809"/>
          </a:xfrm>
          <a:prstGeom prst="triangle">
            <a:avLst>
              <a:gd name="adj" fmla="val 4771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63533" y="6477000"/>
            <a:ext cx="6201508" cy="369332"/>
          </a:xfrm>
          <a:prstGeom prst="rect">
            <a:avLst/>
          </a:prstGeom>
          <a:noFill/>
        </p:spPr>
        <p:txBody>
          <a:bodyPr wrap="square" rtlCol="0">
            <a:spAutoFit/>
          </a:bodyPr>
          <a:lstStyle/>
          <a:p>
            <a:pPr algn="r"/>
            <a:r>
              <a:rPr lang="en-US" b="1">
                <a:solidFill>
                  <a:schemeClr val="bg1"/>
                </a:solidFill>
                <a:latin typeface="Arial" charset="0"/>
                <a:ea typeface="Arial" charset="0"/>
                <a:cs typeface="Arial" charset="0"/>
              </a:rPr>
              <a:t>COLORFUL LEAVES </a:t>
            </a:r>
            <a:r>
              <a:rPr lang="en-US" b="1" dirty="0">
                <a:solidFill>
                  <a:schemeClr val="bg1"/>
                </a:solidFill>
                <a:latin typeface="Arial" charset="0"/>
                <a:ea typeface="Arial" charset="0"/>
                <a:cs typeface="Arial" charset="0"/>
              </a:rPr>
              <a:t>SWOT ANALYSIS</a:t>
            </a:r>
          </a:p>
        </p:txBody>
      </p:sp>
      <p:sp>
        <p:nvSpPr>
          <p:cNvPr id="15" name="Rectangle 14"/>
          <p:cNvSpPr/>
          <p:nvPr/>
        </p:nvSpPr>
        <p:spPr>
          <a:xfrm>
            <a:off x="3341077" y="4420470"/>
            <a:ext cx="2696308" cy="830997"/>
          </a:xfrm>
          <a:prstGeom prst="rect">
            <a:avLst/>
          </a:prstGeom>
          <a:noFill/>
        </p:spPr>
        <p:txBody>
          <a:bodyPr wrap="square" lIns="91440" tIns="45720" rIns="91440" bIns="45720">
            <a:spAutoFit/>
          </a:bodyPr>
          <a:lstStyle/>
          <a:p>
            <a:pPr algn="ctr"/>
            <a:r>
              <a:rPr lang="en-US" sz="2400" b="1" cap="none" spc="0">
                <a:ln w="0"/>
                <a:solidFill>
                  <a:schemeClr val="bg1"/>
                </a:solidFill>
                <a:effectLst>
                  <a:reflection blurRad="6350" stA="53000" endA="300" endPos="35500" dir="5400000" sy="-90000" algn="bl" rotWithShape="0"/>
                </a:effectLst>
                <a:latin typeface="Arial" charset="0"/>
                <a:ea typeface="Arial" charset="0"/>
                <a:cs typeface="Arial" charset="0"/>
              </a:rPr>
              <a:t>OPPORTUNITIES</a:t>
            </a:r>
          </a:p>
          <a:p>
            <a:pPr algn="ctr"/>
            <a:r>
              <a:rPr lang="en-US" sz="2400" b="1" cap="none" spc="0" dirty="0">
                <a:ln w="0"/>
                <a:solidFill>
                  <a:schemeClr val="bg1"/>
                </a:solidFill>
                <a:effectLst>
                  <a:reflection blurRad="6350" stA="53000" endA="300" endPos="35500" dir="5400000" sy="-90000" algn="bl" rotWithShape="0"/>
                </a:effectLst>
                <a:latin typeface="Arial" charset="0"/>
                <a:ea typeface="Arial" charset="0"/>
                <a:cs typeface="Arial" charset="0"/>
              </a:rPr>
              <a:t>(+)</a:t>
            </a:r>
          </a:p>
        </p:txBody>
      </p:sp>
      <p:sp>
        <p:nvSpPr>
          <p:cNvPr id="24" name="Rectangle 23"/>
          <p:cNvSpPr/>
          <p:nvPr/>
        </p:nvSpPr>
        <p:spPr>
          <a:xfrm>
            <a:off x="6260124" y="4420470"/>
            <a:ext cx="2596662" cy="830997"/>
          </a:xfrm>
          <a:prstGeom prst="rect">
            <a:avLst/>
          </a:prstGeom>
          <a:noFill/>
        </p:spPr>
        <p:txBody>
          <a:bodyPr wrap="square" lIns="91440" tIns="45720" rIns="91440" bIns="45720">
            <a:spAutoFit/>
          </a:bodyPr>
          <a:lstStyle/>
          <a:p>
            <a:pPr algn="ctr"/>
            <a:r>
              <a:rPr lang="en-US" sz="2400" b="1" cap="none" spc="0">
                <a:ln w="0"/>
                <a:solidFill>
                  <a:schemeClr val="bg1"/>
                </a:solidFill>
                <a:effectLst>
                  <a:reflection blurRad="6350" stA="53000" endA="300" endPos="35500" dir="5400000" sy="-90000" algn="bl" rotWithShape="0"/>
                </a:effectLst>
                <a:latin typeface="Arial" charset="0"/>
                <a:ea typeface="Arial" charset="0"/>
                <a:cs typeface="Arial" charset="0"/>
              </a:rPr>
              <a:t>THREATS</a:t>
            </a:r>
          </a:p>
          <a:p>
            <a:pPr algn="ctr"/>
            <a:r>
              <a:rPr lang="en-US" sz="2400" b="1" cap="none" spc="0" dirty="0">
                <a:ln w="0"/>
                <a:solidFill>
                  <a:schemeClr val="bg1"/>
                </a:solidFill>
                <a:effectLst>
                  <a:reflection blurRad="6350" stA="53000" endA="300" endPos="35500" dir="5400000" sy="-90000" algn="bl" rotWithShape="0"/>
                </a:effectLst>
                <a:latin typeface="Arial" charset="0"/>
                <a:ea typeface="Arial" charset="0"/>
                <a:cs typeface="Arial" charset="0"/>
              </a:rPr>
              <a:t>(–)</a:t>
            </a:r>
          </a:p>
        </p:txBody>
      </p:sp>
      <p:sp>
        <p:nvSpPr>
          <p:cNvPr id="25" name="TextBox 24"/>
          <p:cNvSpPr txBox="1"/>
          <p:nvPr/>
        </p:nvSpPr>
        <p:spPr>
          <a:xfrm>
            <a:off x="9718431" y="4224137"/>
            <a:ext cx="1981200" cy="600164"/>
          </a:xfrm>
          <a:prstGeom prst="rect">
            <a:avLst/>
          </a:prstGeom>
          <a:noFill/>
        </p:spPr>
        <p:txBody>
          <a:bodyPr wrap="square" rtlCol="0">
            <a:spAutoFit/>
          </a:bodyPr>
          <a:lstStyle/>
          <a:p>
            <a:r>
              <a:rPr lang="en-US" sz="1100" dirty="0">
                <a:solidFill>
                  <a:schemeClr val="bg1">
                    <a:lumMod val="65000"/>
                  </a:schemeClr>
                </a:solidFill>
                <a:latin typeface="Arial" charset="0"/>
                <a:ea typeface="Arial" charset="0"/>
                <a:cs typeface="Arial" charset="0"/>
              </a:rPr>
              <a:t>• </a:t>
            </a:r>
          </a:p>
          <a:p>
            <a:r>
              <a:rPr lang="en-US" sz="1100" dirty="0">
                <a:solidFill>
                  <a:schemeClr val="bg1">
                    <a:lumMod val="65000"/>
                  </a:schemeClr>
                </a:solidFill>
                <a:latin typeface="Arial" charset="0"/>
                <a:ea typeface="Arial" charset="0"/>
                <a:cs typeface="Arial" charset="0"/>
              </a:rPr>
              <a:t>•</a:t>
            </a:r>
          </a:p>
          <a:p>
            <a:r>
              <a:rPr lang="en-US" sz="1100" dirty="0">
                <a:solidFill>
                  <a:schemeClr val="bg1">
                    <a:lumMod val="65000"/>
                  </a:schemeClr>
                </a:solidFill>
                <a:latin typeface="Arial" charset="0"/>
                <a:ea typeface="Arial" charset="0"/>
                <a:cs typeface="Arial" charset="0"/>
              </a:rPr>
              <a:t>•</a:t>
            </a:r>
          </a:p>
        </p:txBody>
      </p:sp>
      <p:sp>
        <p:nvSpPr>
          <p:cNvPr id="27" name="Rectangle 26"/>
          <p:cNvSpPr/>
          <p:nvPr/>
        </p:nvSpPr>
        <p:spPr>
          <a:xfrm>
            <a:off x="3341077" y="1284899"/>
            <a:ext cx="2696308" cy="830997"/>
          </a:xfrm>
          <a:prstGeom prst="rect">
            <a:avLst/>
          </a:prstGeom>
          <a:noFill/>
        </p:spPr>
        <p:txBody>
          <a:bodyPr wrap="square" lIns="91440" tIns="45720" rIns="91440" bIns="45720">
            <a:spAutoFit/>
          </a:bodyPr>
          <a:lstStyle/>
          <a:p>
            <a:pPr algn="ctr"/>
            <a:r>
              <a:rPr lang="en-US" sz="2400" b="1" cap="none" spc="0" dirty="0">
                <a:ln w="0"/>
                <a:solidFill>
                  <a:schemeClr val="bg1"/>
                </a:solidFill>
                <a:effectLst>
                  <a:reflection blurRad="6350" stA="53000" endA="300" endPos="35500" dir="5400000" sy="-90000" algn="bl" rotWithShape="0"/>
                </a:effectLst>
                <a:latin typeface="Arial" charset="0"/>
                <a:ea typeface="Arial" charset="0"/>
                <a:cs typeface="Arial" charset="0"/>
              </a:rPr>
              <a:t>STRENGTHS</a:t>
            </a:r>
          </a:p>
          <a:p>
            <a:pPr algn="ctr"/>
            <a:r>
              <a:rPr lang="en-US" sz="2400" b="1" cap="none" spc="0" dirty="0">
                <a:ln w="0"/>
                <a:solidFill>
                  <a:schemeClr val="bg1"/>
                </a:solidFill>
                <a:effectLst>
                  <a:reflection blurRad="6350" stA="53000" endA="300" endPos="35500" dir="5400000" sy="-90000" algn="bl" rotWithShape="0"/>
                </a:effectLst>
                <a:latin typeface="Arial" charset="0"/>
                <a:ea typeface="Arial" charset="0"/>
                <a:cs typeface="Arial" charset="0"/>
              </a:rPr>
              <a:t>(+)</a:t>
            </a:r>
          </a:p>
        </p:txBody>
      </p:sp>
      <p:sp>
        <p:nvSpPr>
          <p:cNvPr id="30" name="Rectangle 29"/>
          <p:cNvSpPr/>
          <p:nvPr/>
        </p:nvSpPr>
        <p:spPr>
          <a:xfrm>
            <a:off x="6254262" y="1273231"/>
            <a:ext cx="2596662" cy="830997"/>
          </a:xfrm>
          <a:prstGeom prst="rect">
            <a:avLst/>
          </a:prstGeom>
          <a:noFill/>
        </p:spPr>
        <p:txBody>
          <a:bodyPr wrap="square" lIns="91440" tIns="45720" rIns="91440" bIns="45720">
            <a:spAutoFit/>
          </a:bodyPr>
          <a:lstStyle/>
          <a:p>
            <a:pPr algn="ctr"/>
            <a:r>
              <a:rPr lang="en-US" sz="2400" b="1" cap="none" spc="0" dirty="0">
                <a:ln w="0"/>
                <a:solidFill>
                  <a:schemeClr val="bg1"/>
                </a:solidFill>
                <a:effectLst>
                  <a:reflection blurRad="6350" stA="53000" endA="300" endPos="35500" dir="5400000" sy="-90000" algn="bl" rotWithShape="0"/>
                </a:effectLst>
                <a:latin typeface="Arial" charset="0"/>
                <a:ea typeface="Arial" charset="0"/>
                <a:cs typeface="Arial" charset="0"/>
              </a:rPr>
              <a:t>WEAKNESSES</a:t>
            </a:r>
          </a:p>
          <a:p>
            <a:pPr algn="ctr"/>
            <a:r>
              <a:rPr lang="en-US" sz="2400" b="1" cap="none" spc="0" dirty="0">
                <a:ln w="0"/>
                <a:solidFill>
                  <a:schemeClr val="bg1"/>
                </a:solidFill>
                <a:effectLst>
                  <a:reflection blurRad="6350" stA="53000" endA="300" endPos="35500" dir="5400000" sy="-90000" algn="bl" rotWithShape="0"/>
                </a:effectLst>
                <a:latin typeface="Arial" charset="0"/>
                <a:ea typeface="Arial" charset="0"/>
                <a:cs typeface="Arial" charset="0"/>
              </a:rPr>
              <a:t>(–)</a:t>
            </a:r>
          </a:p>
        </p:txBody>
      </p:sp>
      <p:sp>
        <p:nvSpPr>
          <p:cNvPr id="31" name="TextBox 30"/>
          <p:cNvSpPr txBox="1"/>
          <p:nvPr/>
        </p:nvSpPr>
        <p:spPr>
          <a:xfrm>
            <a:off x="9530861" y="1079137"/>
            <a:ext cx="1981200" cy="600164"/>
          </a:xfrm>
          <a:prstGeom prst="rect">
            <a:avLst/>
          </a:prstGeom>
          <a:noFill/>
        </p:spPr>
        <p:txBody>
          <a:bodyPr wrap="square" rtlCol="0">
            <a:spAutoFit/>
          </a:bodyPr>
          <a:lstStyle/>
          <a:p>
            <a:r>
              <a:rPr lang="en-US" sz="1100" dirty="0">
                <a:solidFill>
                  <a:schemeClr val="bg1">
                    <a:lumMod val="65000"/>
                  </a:schemeClr>
                </a:solidFill>
                <a:latin typeface="Arial" charset="0"/>
                <a:ea typeface="Arial" charset="0"/>
                <a:cs typeface="Arial" charset="0"/>
              </a:rPr>
              <a:t>• </a:t>
            </a:r>
          </a:p>
          <a:p>
            <a:r>
              <a:rPr lang="en-US" sz="1100" dirty="0">
                <a:solidFill>
                  <a:schemeClr val="bg1">
                    <a:lumMod val="65000"/>
                  </a:schemeClr>
                </a:solidFill>
                <a:latin typeface="Arial" charset="0"/>
                <a:ea typeface="Arial" charset="0"/>
                <a:cs typeface="Arial" charset="0"/>
              </a:rPr>
              <a:t>•</a:t>
            </a:r>
          </a:p>
          <a:p>
            <a:r>
              <a:rPr lang="en-US" sz="1100" dirty="0">
                <a:solidFill>
                  <a:schemeClr val="bg1">
                    <a:lumMod val="65000"/>
                  </a:schemeClr>
                </a:solidFill>
                <a:latin typeface="Arial" charset="0"/>
                <a:ea typeface="Arial" charset="0"/>
                <a:cs typeface="Arial" charset="0"/>
              </a:rPr>
              <a:t>•</a:t>
            </a:r>
          </a:p>
        </p:txBody>
      </p:sp>
      <p:sp>
        <p:nvSpPr>
          <p:cNvPr id="32" name="Rectangle 31"/>
          <p:cNvSpPr/>
          <p:nvPr/>
        </p:nvSpPr>
        <p:spPr>
          <a:xfrm rot="16200000">
            <a:off x="-1106274" y="1496907"/>
            <a:ext cx="2920430" cy="369332"/>
          </a:xfrm>
          <a:prstGeom prst="rect">
            <a:avLst/>
          </a:prstGeom>
          <a:noFill/>
        </p:spPr>
        <p:txBody>
          <a:bodyPr wrap="square" lIns="91440" tIns="45720" rIns="91440" bIns="45720">
            <a:spAutoFit/>
          </a:bodyPr>
          <a:lstStyle/>
          <a:p>
            <a:pPr algn="ctr"/>
            <a:r>
              <a:rPr lang="en-US" b="1" dirty="0">
                <a:solidFill>
                  <a:schemeClr val="bg1">
                    <a:lumMod val="65000"/>
                  </a:schemeClr>
                </a:solidFill>
                <a:latin typeface="Arial" charset="0"/>
                <a:ea typeface="Arial" charset="0"/>
                <a:cs typeface="Arial" charset="0"/>
              </a:rPr>
              <a:t>INTERNAL FACTORS</a:t>
            </a:r>
          </a:p>
        </p:txBody>
      </p:sp>
      <p:sp>
        <p:nvSpPr>
          <p:cNvPr id="33" name="Rectangle 32"/>
          <p:cNvSpPr/>
          <p:nvPr/>
        </p:nvSpPr>
        <p:spPr>
          <a:xfrm rot="16200000">
            <a:off x="-1157642" y="4468707"/>
            <a:ext cx="3023170" cy="369332"/>
          </a:xfrm>
          <a:prstGeom prst="rect">
            <a:avLst/>
          </a:prstGeom>
          <a:noFill/>
        </p:spPr>
        <p:txBody>
          <a:bodyPr wrap="square" lIns="91440" tIns="45720" rIns="91440" bIns="45720">
            <a:spAutoFit/>
          </a:bodyPr>
          <a:lstStyle/>
          <a:p>
            <a:pPr algn="ctr"/>
            <a:r>
              <a:rPr lang="en-US" b="1" dirty="0">
                <a:solidFill>
                  <a:schemeClr val="bg1">
                    <a:lumMod val="65000"/>
                  </a:schemeClr>
                </a:solidFill>
                <a:latin typeface="Arial" charset="0"/>
                <a:ea typeface="Arial" charset="0"/>
                <a:cs typeface="Arial" charset="0"/>
              </a:rPr>
              <a:t>EXTERNAL FACTORS</a:t>
            </a:r>
          </a:p>
        </p:txBody>
      </p:sp>
      <p:sp>
        <p:nvSpPr>
          <p:cNvPr id="16" name="TextBox 15"/>
          <p:cNvSpPr txBox="1"/>
          <p:nvPr/>
        </p:nvSpPr>
        <p:spPr>
          <a:xfrm>
            <a:off x="707885" y="4224137"/>
            <a:ext cx="2205302" cy="600164"/>
          </a:xfrm>
          <a:prstGeom prst="rect">
            <a:avLst/>
          </a:prstGeom>
          <a:noFill/>
        </p:spPr>
        <p:txBody>
          <a:bodyPr wrap="square" rtlCol="0">
            <a:spAutoFit/>
          </a:bodyPr>
          <a:lstStyle/>
          <a:p>
            <a:r>
              <a:rPr lang="en-US" sz="1100" dirty="0">
                <a:solidFill>
                  <a:schemeClr val="bg1">
                    <a:lumMod val="65000"/>
                  </a:schemeClr>
                </a:solidFill>
                <a:latin typeface="Arial" charset="0"/>
                <a:ea typeface="Arial" charset="0"/>
                <a:cs typeface="Arial" charset="0"/>
              </a:rPr>
              <a:t>• </a:t>
            </a:r>
          </a:p>
          <a:p>
            <a:r>
              <a:rPr lang="en-US" sz="1100" dirty="0">
                <a:solidFill>
                  <a:schemeClr val="bg1">
                    <a:lumMod val="65000"/>
                  </a:schemeClr>
                </a:solidFill>
                <a:latin typeface="Arial" charset="0"/>
                <a:ea typeface="Arial" charset="0"/>
                <a:cs typeface="Arial" charset="0"/>
              </a:rPr>
              <a:t>•</a:t>
            </a:r>
          </a:p>
          <a:p>
            <a:r>
              <a:rPr lang="en-US" sz="1100" dirty="0">
                <a:solidFill>
                  <a:schemeClr val="bg1">
                    <a:lumMod val="65000"/>
                  </a:schemeClr>
                </a:solidFill>
                <a:latin typeface="Arial" charset="0"/>
                <a:ea typeface="Arial" charset="0"/>
                <a:cs typeface="Arial" charset="0"/>
              </a:rPr>
              <a:t>•</a:t>
            </a:r>
          </a:p>
        </p:txBody>
      </p:sp>
      <p:sp>
        <p:nvSpPr>
          <p:cNvPr id="28" name="TextBox 27"/>
          <p:cNvSpPr txBox="1"/>
          <p:nvPr/>
        </p:nvSpPr>
        <p:spPr>
          <a:xfrm>
            <a:off x="707885" y="1079137"/>
            <a:ext cx="2205302" cy="600164"/>
          </a:xfrm>
          <a:prstGeom prst="rect">
            <a:avLst/>
          </a:prstGeom>
          <a:noFill/>
        </p:spPr>
        <p:txBody>
          <a:bodyPr wrap="square" rtlCol="0">
            <a:spAutoFit/>
          </a:bodyPr>
          <a:lstStyle/>
          <a:p>
            <a:r>
              <a:rPr lang="en-US" sz="1100" dirty="0">
                <a:solidFill>
                  <a:schemeClr val="bg1">
                    <a:lumMod val="65000"/>
                  </a:schemeClr>
                </a:solidFill>
                <a:latin typeface="Arial" charset="0"/>
                <a:ea typeface="Arial" charset="0"/>
                <a:cs typeface="Arial" charset="0"/>
              </a:rPr>
              <a:t>• </a:t>
            </a:r>
          </a:p>
          <a:p>
            <a:r>
              <a:rPr lang="en-US" sz="1100" dirty="0">
                <a:solidFill>
                  <a:schemeClr val="bg1">
                    <a:lumMod val="65000"/>
                  </a:schemeClr>
                </a:solidFill>
                <a:latin typeface="Arial" charset="0"/>
                <a:ea typeface="Arial" charset="0"/>
                <a:cs typeface="Arial" charset="0"/>
              </a:rPr>
              <a:t>•</a:t>
            </a:r>
          </a:p>
          <a:p>
            <a:r>
              <a:rPr lang="en-US" sz="1100" dirty="0">
                <a:solidFill>
                  <a:schemeClr val="bg1">
                    <a:lumMod val="65000"/>
                  </a:schemeClr>
                </a:solidFill>
                <a:latin typeface="Arial" charset="0"/>
                <a:ea typeface="Arial" charset="0"/>
                <a:cs typeface="Arial" charset="0"/>
              </a:rPr>
              <a:t>•</a:t>
            </a:r>
          </a:p>
        </p:txBody>
      </p:sp>
      <p:sp>
        <p:nvSpPr>
          <p:cNvPr id="51" name="TextBox 50"/>
          <p:cNvSpPr txBox="1"/>
          <p:nvPr/>
        </p:nvSpPr>
        <p:spPr>
          <a:xfrm>
            <a:off x="5337647" y="2455945"/>
            <a:ext cx="605954" cy="769441"/>
          </a:xfrm>
          <a:prstGeom prst="rect">
            <a:avLst/>
          </a:prstGeom>
          <a:noFill/>
        </p:spPr>
        <p:txBody>
          <a:bodyPr wrap="square" rtlCol="0">
            <a:spAutoFit/>
          </a:bodyPr>
          <a:lstStyle/>
          <a:p>
            <a:r>
              <a:rPr lang="en-US" sz="4400" b="1" dirty="0">
                <a:solidFill>
                  <a:schemeClr val="bg1"/>
                </a:solidFill>
                <a:latin typeface="Arial" charset="0"/>
                <a:ea typeface="Arial" charset="0"/>
                <a:cs typeface="Arial" charset="0"/>
              </a:rPr>
              <a:t>S</a:t>
            </a:r>
          </a:p>
        </p:txBody>
      </p:sp>
      <p:sp>
        <p:nvSpPr>
          <p:cNvPr id="52" name="TextBox 51"/>
          <p:cNvSpPr txBox="1"/>
          <p:nvPr/>
        </p:nvSpPr>
        <p:spPr>
          <a:xfrm>
            <a:off x="6207370" y="2455944"/>
            <a:ext cx="605954" cy="769441"/>
          </a:xfrm>
          <a:prstGeom prst="rect">
            <a:avLst/>
          </a:prstGeom>
          <a:noFill/>
        </p:spPr>
        <p:txBody>
          <a:bodyPr wrap="square" rtlCol="0">
            <a:spAutoFit/>
          </a:bodyPr>
          <a:lstStyle/>
          <a:p>
            <a:r>
              <a:rPr lang="en-US" sz="4400" b="1" dirty="0">
                <a:solidFill>
                  <a:schemeClr val="bg1"/>
                </a:solidFill>
                <a:latin typeface="Arial" charset="0"/>
                <a:ea typeface="Arial" charset="0"/>
                <a:cs typeface="Arial" charset="0"/>
              </a:rPr>
              <a:t>W</a:t>
            </a:r>
          </a:p>
        </p:txBody>
      </p:sp>
      <p:sp>
        <p:nvSpPr>
          <p:cNvPr id="53" name="TextBox 52"/>
          <p:cNvSpPr txBox="1"/>
          <p:nvPr/>
        </p:nvSpPr>
        <p:spPr>
          <a:xfrm>
            <a:off x="5337647" y="3312180"/>
            <a:ext cx="605954" cy="769441"/>
          </a:xfrm>
          <a:prstGeom prst="rect">
            <a:avLst/>
          </a:prstGeom>
          <a:noFill/>
        </p:spPr>
        <p:txBody>
          <a:bodyPr wrap="square" rtlCol="0">
            <a:spAutoFit/>
          </a:bodyPr>
          <a:lstStyle/>
          <a:p>
            <a:r>
              <a:rPr lang="en-US" sz="4400" b="1" dirty="0">
                <a:solidFill>
                  <a:schemeClr val="bg1"/>
                </a:solidFill>
                <a:latin typeface="Arial" charset="0"/>
                <a:ea typeface="Arial" charset="0"/>
                <a:cs typeface="Arial" charset="0"/>
              </a:rPr>
              <a:t>O</a:t>
            </a:r>
          </a:p>
        </p:txBody>
      </p:sp>
      <p:sp>
        <p:nvSpPr>
          <p:cNvPr id="54" name="TextBox 53"/>
          <p:cNvSpPr txBox="1"/>
          <p:nvPr/>
        </p:nvSpPr>
        <p:spPr>
          <a:xfrm>
            <a:off x="6207370" y="3312179"/>
            <a:ext cx="605954" cy="769441"/>
          </a:xfrm>
          <a:prstGeom prst="rect">
            <a:avLst/>
          </a:prstGeom>
          <a:noFill/>
        </p:spPr>
        <p:txBody>
          <a:bodyPr wrap="square" rtlCol="0">
            <a:spAutoFit/>
          </a:bodyPr>
          <a:lstStyle/>
          <a:p>
            <a:r>
              <a:rPr lang="en-US" sz="4400" b="1" dirty="0">
                <a:solidFill>
                  <a:schemeClr val="bg1"/>
                </a:solidFill>
                <a:latin typeface="Arial" charset="0"/>
                <a:ea typeface="Arial" charset="0"/>
                <a:cs typeface="Arial" charset="0"/>
              </a:rPr>
              <a:t>T</a:t>
            </a:r>
          </a:p>
        </p:txBody>
      </p:sp>
      <p:pic>
        <p:nvPicPr>
          <p:cNvPr id="3" name="Рисунок 2">
            <a:hlinkClick r:id="rId3"/>
            <a:extLst>
              <a:ext uri="{FF2B5EF4-FFF2-40B4-BE49-F238E27FC236}">
                <a16:creationId xmlns:a16="http://schemas.microsoft.com/office/drawing/2014/main" id="{28728387-7DB0-4E59-B97A-9FBF12FC16F2}"/>
              </a:ext>
            </a:extLst>
          </p:cNvPr>
          <p:cNvPicPr>
            <a:picLocks noChangeAspect="1"/>
          </p:cNvPicPr>
          <p:nvPr/>
        </p:nvPicPr>
        <p:blipFill>
          <a:blip r:embed="rId4"/>
          <a:stretch>
            <a:fillRect/>
          </a:stretch>
        </p:blipFill>
        <p:spPr>
          <a:xfrm>
            <a:off x="9132829" y="234223"/>
            <a:ext cx="2566802" cy="356640"/>
          </a:xfrm>
          <a:prstGeom prst="rect">
            <a:avLst/>
          </a:prstGeom>
        </p:spPr>
      </p:pic>
    </p:spTree>
    <p:extLst>
      <p:ext uri="{BB962C8B-B14F-4D97-AF65-F5344CB8AC3E}">
        <p14:creationId xmlns:p14="http://schemas.microsoft.com/office/powerpoint/2010/main" val="876644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BC736FB-ECB3-6947-8A3E-2AC7672BA480}"/>
              </a:ext>
            </a:extLst>
          </p:cNvPr>
          <p:cNvGraphicFramePr>
            <a:graphicFrameLocks noGrp="1"/>
          </p:cNvGraphicFramePr>
          <p:nvPr/>
        </p:nvGraphicFramePr>
        <p:xfrm>
          <a:off x="787790" y="1050352"/>
          <a:ext cx="10227213" cy="2283692"/>
        </p:xfrm>
        <a:graphic>
          <a:graphicData uri="http://schemas.openxmlformats.org/drawingml/2006/table">
            <a:tbl>
              <a:tblPr firstRow="1" firstCol="1" bandRow="1">
                <a:tableStyleId>{5C22544A-7EE6-4342-B048-85BDC9FD1C3A}</a:tableStyleId>
              </a:tblPr>
              <a:tblGrid>
                <a:gridCol w="10227213">
                  <a:extLst>
                    <a:ext uri="{9D8B030D-6E8A-4147-A177-3AD203B41FA5}">
                      <a16:colId xmlns:a16="http://schemas.microsoft.com/office/drawing/2014/main" val="2161760999"/>
                    </a:ext>
                  </a:extLst>
                </a:gridCol>
              </a:tblGrid>
              <a:tr h="2283692">
                <a:tc>
                  <a:txBody>
                    <a:bodyPr/>
                    <a:lstStyle/>
                    <a:p>
                      <a:pPr marL="0" marR="0" algn="ctr">
                        <a:spcBef>
                          <a:spcPts val="0"/>
                        </a:spcBef>
                        <a:spcAft>
                          <a:spcPts val="0"/>
                        </a:spcAft>
                      </a:pPr>
                      <a:r>
                        <a:rPr lang="en-US" sz="1600" b="1" dirty="0">
                          <a:solidFill>
                            <a:schemeClr val="tx1"/>
                          </a:solidFill>
                          <a:effectLst/>
                          <a:latin typeface="Century Gothic" panose="020B0502020202020204" pitchFamily="34" charset="0"/>
                        </a:rPr>
                        <a:t>DISCLAIMER</a:t>
                      </a:r>
                      <a:endParaRPr lang="en-US" sz="1200" b="1" dirty="0">
                        <a:solidFill>
                          <a:schemeClr val="tx1"/>
                        </a:solidFill>
                        <a:effectLst/>
                        <a:latin typeface="Century Gothic" panose="020B0502020202020204" pitchFamily="34" charset="0"/>
                      </a:endParaRPr>
                    </a:p>
                    <a:p>
                      <a:pPr marL="0" marR="0">
                        <a:spcBef>
                          <a:spcPts val="0"/>
                        </a:spcBef>
                        <a:spcAft>
                          <a:spcPts val="0"/>
                        </a:spcAft>
                      </a:pPr>
                      <a:r>
                        <a:rPr lang="en-US" sz="1200" b="0" dirty="0">
                          <a:solidFill>
                            <a:schemeClr val="tx1"/>
                          </a:solidFill>
                          <a:effectLst/>
                          <a:latin typeface="Century Gothic" panose="020B0502020202020204" pitchFamily="34" charset="0"/>
                        </a:rPr>
                        <a:t> </a:t>
                      </a:r>
                    </a:p>
                    <a:p>
                      <a:pPr marL="0" marR="0">
                        <a:spcBef>
                          <a:spcPts val="0"/>
                        </a:spcBef>
                        <a:spcAft>
                          <a:spcPts val="0"/>
                        </a:spcAft>
                      </a:pPr>
                      <a:r>
                        <a:rPr lang="en-US" sz="1400" b="0" dirty="0">
                          <a:solidFill>
                            <a:schemeClr val="tx1"/>
                          </a:solidFill>
                          <a:effectLst/>
                          <a:latin typeface="Century Gothic" panose="020B0502020202020204" pitchFamily="34" charset="0"/>
                        </a:rPr>
                        <a:t>Any articles, templates, or information provided by Smartsheet on the website are for reference only. While we strive to keep the information up to date and correct, we make no representations or warranties of any kind, express or implied, about the completeness, accuracy, reliability, suitability, or availability with respect to the website or the information, articles, templates, or related graphics contained on the website. Any reliance you place on such information is therefore strictly at your own risk.</a:t>
                      </a:r>
                      <a:endParaRPr lang="en-US" sz="1400" b="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228600" marR="73025" marT="0" marB="0" anchor="ctr">
                    <a:lnL w="76200" cap="flat" cmpd="sng" algn="ctr">
                      <a:solidFill>
                        <a:schemeClr val="bg1">
                          <a:lumMod val="50000"/>
                        </a:schemeClr>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24880165"/>
                  </a:ext>
                </a:extLst>
              </a:tr>
            </a:tbl>
          </a:graphicData>
        </a:graphic>
      </p:graphicFrame>
    </p:spTree>
    <p:extLst>
      <p:ext uri="{BB962C8B-B14F-4D97-AF65-F5344CB8AC3E}">
        <p14:creationId xmlns:p14="http://schemas.microsoft.com/office/powerpoint/2010/main" val="1762809530"/>
      </p:ext>
    </p:extLst>
  </p:cSld>
  <p:clrMapOvr>
    <a:masterClrMapping/>
  </p:clrMapOvr>
</p:sld>
</file>

<file path=ppt/theme/theme1.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_ColorfulLeaves_SWOT_Analysis_PPT" id="{B2370277-F1AE-564B-A8EB-D4180D25AE17}" vid="{DAA03991-120A-254D-9570-25242AABF3A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Temp_ColorfulLeaves_SWOT_Analysis_PPT</Template>
  <TotalTime>2</TotalTime>
  <Words>128</Words>
  <Application>Microsoft Office PowerPoint</Application>
  <PresentationFormat>Широкоэкранный</PresentationFormat>
  <Paragraphs>31</Paragraphs>
  <Slides>2</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vt:i4>
      </vt:variant>
    </vt:vector>
  </HeadingPairs>
  <TitlesOfParts>
    <vt:vector size="7" baseType="lpstr">
      <vt:lpstr>Arial</vt:lpstr>
      <vt:lpstr>Calibri</vt:lpstr>
      <vt:lpstr>Calibri Light</vt:lpstr>
      <vt:lpstr>Century Gothic</vt:lpstr>
      <vt:lpstr>Тема Office</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Alexandra Ragazhinskaya</dc:creator>
  <cp:lastModifiedBy>Alexandra Ragazhinskaya</cp:lastModifiedBy>
  <cp:revision>1</cp:revision>
  <dcterms:created xsi:type="dcterms:W3CDTF">2020-06-13T00:49:55Z</dcterms:created>
  <dcterms:modified xsi:type="dcterms:W3CDTF">2020-06-13T00:52:10Z</dcterms:modified>
</cp:coreProperties>
</file>