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95"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5"/>
    <p:restoredTop sz="94674"/>
  </p:normalViewPr>
  <p:slideViewPr>
    <p:cSldViewPr snapToGrid="0" snapToObjects="1">
      <p:cViewPr>
        <p:scale>
          <a:sx n="76" d="100"/>
          <a:sy n="76" d="100"/>
        </p:scale>
        <p:origin x="276"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437FEA-3633-A34E-A04C-EF4E8C28F165}" type="datetimeFigureOut">
              <a:rPr lang="en-US" smtClean="0"/>
              <a:t>2022-10-02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93E2D-C4E2-4B45-8679-D7C271A1AA2A}" type="slidenum">
              <a:rPr lang="en-US" smtClean="0"/>
              <a:t>‹#›</a:t>
            </a:fld>
            <a:endParaRPr lang="en-US" dirty="0"/>
          </a:p>
        </p:txBody>
      </p:sp>
    </p:spTree>
    <p:extLst>
      <p:ext uri="{BB962C8B-B14F-4D97-AF65-F5344CB8AC3E}">
        <p14:creationId xmlns:p14="http://schemas.microsoft.com/office/powerpoint/2010/main" val="482449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2</a:t>
            </a:fld>
            <a:endParaRPr lang="en-US" dirty="0"/>
          </a:p>
        </p:txBody>
      </p:sp>
    </p:spTree>
    <p:extLst>
      <p:ext uri="{BB962C8B-B14F-4D97-AF65-F5344CB8AC3E}">
        <p14:creationId xmlns:p14="http://schemas.microsoft.com/office/powerpoint/2010/main" val="1940678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2022-10-02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40734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2022-10-02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20783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2022-10-02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35673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2022-10-02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207941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381E756-E947-FD4A-8A23-D2C983A1A8BD}" type="datetimeFigureOut">
              <a:rPr lang="en-US" smtClean="0"/>
              <a:t>2022-10-02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57977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7381E756-E947-FD4A-8A23-D2C983A1A8BD}" type="datetimeFigureOut">
              <a:rPr lang="en-US" smtClean="0"/>
              <a:t>2022-10-02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11537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7381E756-E947-FD4A-8A23-D2C983A1A8BD}" type="datetimeFigureOut">
              <a:rPr lang="en-US" smtClean="0"/>
              <a:t>2022-10-02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64170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7381E756-E947-FD4A-8A23-D2C983A1A8BD}" type="datetimeFigureOut">
              <a:rPr lang="en-US" smtClean="0"/>
              <a:t>2022-10-02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54590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1E756-E947-FD4A-8A23-D2C983A1A8BD}" type="datetimeFigureOut">
              <a:rPr lang="en-US" smtClean="0"/>
              <a:t>2022-10-02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91307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381E756-E947-FD4A-8A23-D2C983A1A8BD}" type="datetimeFigureOut">
              <a:rPr lang="en-US" smtClean="0"/>
              <a:t>2022-10-02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5597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7381E756-E947-FD4A-8A23-D2C983A1A8BD}" type="datetimeFigureOut">
              <a:rPr lang="en-US" smtClean="0"/>
              <a:t>2022-10-02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dirty="0"/>
          </a:p>
        </p:txBody>
      </p:sp>
    </p:spTree>
    <p:extLst>
      <p:ext uri="{BB962C8B-B14F-4D97-AF65-F5344CB8AC3E}">
        <p14:creationId xmlns:p14="http://schemas.microsoft.com/office/powerpoint/2010/main" val="149380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0">
              <a:schemeClr val="accent1">
                <a:lumMod val="0"/>
                <a:lumOff val="100000"/>
              </a:schemeClr>
            </a:gs>
            <a:gs pos="77008">
              <a:schemeClr val="accent1">
                <a:lumMod val="20000"/>
                <a:lumOff val="80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E756-E947-FD4A-8A23-D2C983A1A8BD}" type="datetimeFigureOut">
              <a:rPr lang="en-US" smtClean="0"/>
              <a:t>2022-10-02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669D-EC37-AA42-8CD3-B0788BD38FC6}" type="slidenum">
              <a:rPr lang="en-US" smtClean="0"/>
              <a:t>‹#›</a:t>
            </a:fld>
            <a:endParaRPr lang="en-US" dirty="0"/>
          </a:p>
        </p:txBody>
      </p:sp>
    </p:spTree>
    <p:extLst>
      <p:ext uri="{BB962C8B-B14F-4D97-AF65-F5344CB8AC3E}">
        <p14:creationId xmlns:p14="http://schemas.microsoft.com/office/powerpoint/2010/main" val="17296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8" name="Rectangle 7"/>
          <p:cNvSpPr/>
          <p:nvPr/>
        </p:nvSpPr>
        <p:spPr>
          <a:xfrm>
            <a:off x="0" y="6337064"/>
            <a:ext cx="12192000" cy="52093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p:cNvSpPr/>
          <p:nvPr/>
        </p:nvSpPr>
        <p:spPr>
          <a:xfrm rot="10800000">
            <a:off x="11066584" y="6337064"/>
            <a:ext cx="445477" cy="151809"/>
          </a:xfrm>
          <a:prstGeom prst="triangle">
            <a:avLst>
              <a:gd name="adj" fmla="val 477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863533" y="6477000"/>
            <a:ext cx="6201508" cy="369332"/>
          </a:xfrm>
          <a:prstGeom prst="rect">
            <a:avLst/>
          </a:prstGeom>
          <a:noFill/>
        </p:spPr>
        <p:txBody>
          <a:bodyPr wrap="square" rtlCol="0">
            <a:spAutoFit/>
          </a:bodyPr>
          <a:lstStyle/>
          <a:p>
            <a:pPr algn="r"/>
            <a:r>
              <a:rPr lang="en-US" b="1" dirty="0">
                <a:solidFill>
                  <a:schemeClr val="bg1"/>
                </a:solidFill>
                <a:latin typeface="Century Gothic" panose="020B0502020202020204" pitchFamily="34" charset="0"/>
                <a:ea typeface="Arial" charset="0"/>
                <a:cs typeface="Arial" charset="0"/>
              </a:rPr>
              <a:t>SIMPLE SWOT MATRIX</a:t>
            </a:r>
          </a:p>
        </p:txBody>
      </p:sp>
      <p:graphicFrame>
        <p:nvGraphicFramePr>
          <p:cNvPr id="10" name="Table 9"/>
          <p:cNvGraphicFramePr>
            <a:graphicFrameLocks noGrp="1"/>
          </p:cNvGraphicFramePr>
          <p:nvPr>
            <p:extLst>
              <p:ext uri="{D42A27DB-BD31-4B8C-83A1-F6EECF244321}">
                <p14:modId xmlns:p14="http://schemas.microsoft.com/office/powerpoint/2010/main" val="3417921202"/>
              </p:ext>
            </p:extLst>
          </p:nvPr>
        </p:nvGraphicFramePr>
        <p:xfrm>
          <a:off x="321013" y="359013"/>
          <a:ext cx="11546732" cy="2726181"/>
        </p:xfrm>
        <a:graphic>
          <a:graphicData uri="http://schemas.openxmlformats.org/drawingml/2006/table">
            <a:tbl>
              <a:tblPr firstRow="1">
                <a:effectLst>
                  <a:outerShdw blurRad="50800" dist="38100" dir="2700000" algn="tl" rotWithShape="0">
                    <a:prstClr val="black">
                      <a:alpha val="40000"/>
                    </a:prstClr>
                  </a:outerShdw>
                </a:effectLst>
                <a:tableStyleId>{5C22544A-7EE6-4342-B048-85BDC9FD1C3A}</a:tableStyleId>
              </a:tblPr>
              <a:tblGrid>
                <a:gridCol w="5773366">
                  <a:extLst>
                    <a:ext uri="{9D8B030D-6E8A-4147-A177-3AD203B41FA5}">
                      <a16:colId xmlns:a16="http://schemas.microsoft.com/office/drawing/2014/main" val="20000"/>
                    </a:ext>
                  </a:extLst>
                </a:gridCol>
                <a:gridCol w="5773366">
                  <a:extLst>
                    <a:ext uri="{9D8B030D-6E8A-4147-A177-3AD203B41FA5}">
                      <a16:colId xmlns:a16="http://schemas.microsoft.com/office/drawing/2014/main" val="20001"/>
                    </a:ext>
                  </a:extLst>
                </a:gridCol>
              </a:tblGrid>
              <a:tr h="323698">
                <a:tc gridSpan="2">
                  <a:txBody>
                    <a:bodyPr/>
                    <a:lstStyle/>
                    <a:p>
                      <a:pPr algn="ctr" fontAlgn="ctr"/>
                      <a:r>
                        <a:rPr lang="en-US" sz="1100" b="1" u="none" strike="noStrike" dirty="0">
                          <a:solidFill>
                            <a:schemeClr val="bg1"/>
                          </a:solidFill>
                          <a:effectLst/>
                          <a:latin typeface="Century Gothic" panose="020B0502020202020204" pitchFamily="34" charset="0"/>
                          <a:ea typeface="Arial" charset="0"/>
                          <a:cs typeface="Arial" charset="0"/>
                        </a:rPr>
                        <a:t>INTERNAL FACTORS</a:t>
                      </a:r>
                      <a:endParaRPr lang="en-US" sz="1100" b="1" i="0" u="none" strike="noStrike" dirty="0">
                        <a:solidFill>
                          <a:schemeClr val="bg1"/>
                        </a:solidFill>
                        <a:effectLst/>
                        <a:latin typeface="Century Gothic" panose="020B0502020202020204" pitchFamily="34" charset="0"/>
                        <a:ea typeface="Arial" charset="0"/>
                        <a:cs typeface="Arial" charset="0"/>
                      </a:endParaRPr>
                    </a:p>
                  </a:txBody>
                  <a:tcPr marL="12700" marR="12700" marT="127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n-US"/>
                    </a:p>
                  </a:txBody>
                  <a:tcPr/>
                </a:tc>
                <a:extLst>
                  <a:ext uri="{0D108BD9-81ED-4DB2-BD59-A6C34878D82A}">
                    <a16:rowId xmlns:a16="http://schemas.microsoft.com/office/drawing/2014/main" val="10000"/>
                  </a:ext>
                </a:extLst>
              </a:tr>
              <a:tr h="323088">
                <a:tc>
                  <a:txBody>
                    <a:bodyPr/>
                    <a:lstStyle/>
                    <a:p>
                      <a:pPr algn="ctr" fontAlgn="ctr"/>
                      <a:r>
                        <a:rPr lang="en-US" sz="1100" b="1" u="none" strike="noStrike" dirty="0">
                          <a:solidFill>
                            <a:schemeClr val="bg1"/>
                          </a:solidFill>
                          <a:effectLst/>
                          <a:latin typeface="Century Gothic" panose="020B0502020202020204" pitchFamily="34" charset="0"/>
                          <a:ea typeface="Arial" charset="0"/>
                          <a:cs typeface="Arial" charset="0"/>
                        </a:rPr>
                        <a:t>STRENGTHS (+)</a:t>
                      </a:r>
                      <a:endParaRPr lang="en-US" sz="1100" b="1" i="0" u="none" strike="noStrike" dirty="0">
                        <a:solidFill>
                          <a:schemeClr val="bg1"/>
                        </a:solidFill>
                        <a:effectLst/>
                        <a:latin typeface="Century Gothic" panose="020B0502020202020204" pitchFamily="34" charset="0"/>
                        <a:ea typeface="Arial" charset="0"/>
                        <a:cs typeface="Arial" charset="0"/>
                      </a:endParaRPr>
                    </a:p>
                  </a:txBody>
                  <a:tcPr marL="12700" marR="12700" marT="127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ctr" fontAlgn="ctr"/>
                      <a:r>
                        <a:rPr lang="en-US" sz="1100" b="1" u="none" strike="noStrike" dirty="0">
                          <a:solidFill>
                            <a:schemeClr val="bg1"/>
                          </a:solidFill>
                          <a:effectLst/>
                          <a:latin typeface="Century Gothic" panose="020B0502020202020204" pitchFamily="34" charset="0"/>
                          <a:ea typeface="Arial" charset="0"/>
                          <a:cs typeface="Arial" charset="0"/>
                        </a:rPr>
                        <a:t>WEAKNESSES (–)</a:t>
                      </a:r>
                      <a:endParaRPr lang="en-US" sz="1100" b="1" i="0" u="none" strike="noStrike" dirty="0">
                        <a:solidFill>
                          <a:schemeClr val="bg1"/>
                        </a:solidFill>
                        <a:effectLst/>
                        <a:latin typeface="Century Gothic" panose="020B0502020202020204" pitchFamily="34" charset="0"/>
                        <a:ea typeface="Arial" charset="0"/>
                        <a:cs typeface="Arial" charset="0"/>
                      </a:endParaRPr>
                    </a:p>
                  </a:txBody>
                  <a:tcPr marL="12700" marR="12700" marT="127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40000"/>
                        <a:lumOff val="60000"/>
                      </a:schemeClr>
                    </a:solidFill>
                  </a:tcPr>
                </a:tc>
                <a:extLst>
                  <a:ext uri="{0D108BD9-81ED-4DB2-BD59-A6C34878D82A}">
                    <a16:rowId xmlns:a16="http://schemas.microsoft.com/office/drawing/2014/main" val="10001"/>
                  </a:ext>
                </a:extLst>
              </a:tr>
              <a:tr h="2079395">
                <a:tc>
                  <a:txBody>
                    <a:bodyPr/>
                    <a:lstStyle/>
                    <a:p>
                      <a:pPr algn="l" fontAlgn="t"/>
                      <a:r>
                        <a:rPr lang="en-US" sz="900" u="none" strike="noStrike" dirty="0">
                          <a:effectLst/>
                          <a:latin typeface="Century Gothic" panose="020B0502020202020204" pitchFamily="34" charset="0"/>
                          <a:ea typeface="Arial" charset="0"/>
                          <a:cs typeface="Arial" charset="0"/>
                        </a:rPr>
                        <a:t> </a:t>
                      </a:r>
                    </a:p>
                    <a:p>
                      <a:pPr algn="l" fontAlgn="t"/>
                      <a:endParaRPr lang="en-US" sz="900" b="0" i="0" u="none" strike="noStrike" dirty="0">
                        <a:solidFill>
                          <a:schemeClr val="tx1"/>
                        </a:solidFill>
                        <a:effectLst/>
                        <a:latin typeface="Century Gothic" panose="020B0502020202020204" pitchFamily="34" charset="0"/>
                        <a:ea typeface="Arial" charset="0"/>
                        <a:cs typeface="Arial" charset="0"/>
                      </a:endParaRPr>
                    </a:p>
                  </a:txBody>
                  <a:tcPr marL="76200" marR="12700" marT="1270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900" u="none" strike="noStrike" dirty="0">
                          <a:effectLst/>
                          <a:latin typeface="Century Gothic" panose="020B0502020202020204" pitchFamily="34" charset="0"/>
                          <a:ea typeface="Arial" charset="0"/>
                          <a:cs typeface="Arial" charset="0"/>
                        </a:rPr>
                        <a:t> </a:t>
                      </a:r>
                    </a:p>
                    <a:p>
                      <a:pPr algn="l" fontAlgn="t"/>
                      <a:endParaRPr lang="en-US" sz="900" b="0" i="0" u="none" strike="noStrike" dirty="0">
                        <a:solidFill>
                          <a:schemeClr val="tx1"/>
                        </a:solidFill>
                        <a:effectLst/>
                        <a:latin typeface="Century Gothic" panose="020B0502020202020204" pitchFamily="34" charset="0"/>
                        <a:ea typeface="Arial" charset="0"/>
                        <a:cs typeface="Arial" charset="0"/>
                      </a:endParaRPr>
                    </a:p>
                  </a:txBody>
                  <a:tcPr marL="76200" marR="12700" marT="1270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368825352"/>
              </p:ext>
            </p:extLst>
          </p:nvPr>
        </p:nvGraphicFramePr>
        <p:xfrm>
          <a:off x="321013" y="3263923"/>
          <a:ext cx="11546732" cy="2715683"/>
        </p:xfrm>
        <a:graphic>
          <a:graphicData uri="http://schemas.openxmlformats.org/drawingml/2006/table">
            <a:tbl>
              <a:tblPr firstRow="1">
                <a:effectLst>
                  <a:outerShdw blurRad="50800" dist="38100" dir="2700000" algn="tl" rotWithShape="0">
                    <a:prstClr val="black">
                      <a:alpha val="40000"/>
                    </a:prstClr>
                  </a:outerShdw>
                </a:effectLst>
                <a:tableStyleId>{5C22544A-7EE6-4342-B048-85BDC9FD1C3A}</a:tableStyleId>
              </a:tblPr>
              <a:tblGrid>
                <a:gridCol w="5773366">
                  <a:extLst>
                    <a:ext uri="{9D8B030D-6E8A-4147-A177-3AD203B41FA5}">
                      <a16:colId xmlns:a16="http://schemas.microsoft.com/office/drawing/2014/main" val="20000"/>
                    </a:ext>
                  </a:extLst>
                </a:gridCol>
                <a:gridCol w="5773366">
                  <a:extLst>
                    <a:ext uri="{9D8B030D-6E8A-4147-A177-3AD203B41FA5}">
                      <a16:colId xmlns:a16="http://schemas.microsoft.com/office/drawing/2014/main" val="20001"/>
                    </a:ext>
                  </a:extLst>
                </a:gridCol>
              </a:tblGrid>
              <a:tr h="323698">
                <a:tc gridSpan="2">
                  <a:txBody>
                    <a:bodyPr/>
                    <a:lstStyle/>
                    <a:p>
                      <a:pPr algn="ctr" fontAlgn="ctr"/>
                      <a:r>
                        <a:rPr lang="en-US" sz="1100" b="1" u="none" strike="noStrike" dirty="0">
                          <a:solidFill>
                            <a:schemeClr val="bg1"/>
                          </a:solidFill>
                          <a:effectLst/>
                          <a:latin typeface="Century Gothic" panose="020B0502020202020204" pitchFamily="34" charset="0"/>
                          <a:ea typeface="Arial" charset="0"/>
                          <a:cs typeface="Arial" charset="0"/>
                        </a:rPr>
                        <a:t>EXTERNAL FACTORS</a:t>
                      </a:r>
                      <a:endParaRPr lang="en-US" sz="1100" b="1" i="0" u="none" strike="noStrike" dirty="0">
                        <a:solidFill>
                          <a:schemeClr val="bg1"/>
                        </a:solidFill>
                        <a:effectLst/>
                        <a:latin typeface="Century Gothic" panose="020B0502020202020204" pitchFamily="34" charset="0"/>
                        <a:ea typeface="Arial" charset="0"/>
                        <a:cs typeface="Arial" charset="0"/>
                      </a:endParaRPr>
                    </a:p>
                  </a:txBody>
                  <a:tcPr marL="12700" marR="12700" marT="127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50000"/>
                      </a:schemeClr>
                    </a:solidFill>
                  </a:tcPr>
                </a:tc>
                <a:tc hMerge="1">
                  <a:txBody>
                    <a:bodyPr/>
                    <a:lstStyle/>
                    <a:p>
                      <a:endParaRPr lang="en-US"/>
                    </a:p>
                  </a:txBody>
                  <a:tcPr/>
                </a:tc>
                <a:extLst>
                  <a:ext uri="{0D108BD9-81ED-4DB2-BD59-A6C34878D82A}">
                    <a16:rowId xmlns:a16="http://schemas.microsoft.com/office/drawing/2014/main" val="10000"/>
                  </a:ext>
                </a:extLst>
              </a:tr>
              <a:tr h="323088">
                <a:tc>
                  <a:txBody>
                    <a:bodyPr/>
                    <a:lstStyle/>
                    <a:p>
                      <a:pPr algn="ctr" fontAlgn="ctr"/>
                      <a:r>
                        <a:rPr lang="en-US" sz="1100" b="1" u="none" strike="noStrike" dirty="0">
                          <a:solidFill>
                            <a:schemeClr val="bg1"/>
                          </a:solidFill>
                          <a:effectLst/>
                          <a:latin typeface="Century Gothic" panose="020B0502020202020204" pitchFamily="34" charset="0"/>
                          <a:ea typeface="Arial" charset="0"/>
                          <a:cs typeface="Arial" charset="0"/>
                        </a:rPr>
                        <a:t>OPPORTUNITIES (+)</a:t>
                      </a:r>
                      <a:endParaRPr lang="en-US" sz="1100" b="1" i="0" u="none" strike="noStrike" dirty="0">
                        <a:solidFill>
                          <a:schemeClr val="bg1"/>
                        </a:solidFill>
                        <a:effectLst/>
                        <a:latin typeface="Century Gothic" panose="020B0502020202020204" pitchFamily="34" charset="0"/>
                        <a:ea typeface="Arial" charset="0"/>
                        <a:cs typeface="Arial" charset="0"/>
                      </a:endParaRPr>
                    </a:p>
                  </a:txBody>
                  <a:tcPr marL="12700" marR="12700" marT="127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75000"/>
                      </a:schemeClr>
                    </a:solidFill>
                  </a:tcPr>
                </a:tc>
                <a:tc>
                  <a:txBody>
                    <a:bodyPr/>
                    <a:lstStyle/>
                    <a:p>
                      <a:pPr algn="ctr" fontAlgn="ctr"/>
                      <a:r>
                        <a:rPr lang="en-US" sz="1100" b="1" u="none" strike="noStrike" dirty="0">
                          <a:solidFill>
                            <a:schemeClr val="bg1"/>
                          </a:solidFill>
                          <a:effectLst/>
                          <a:latin typeface="Century Gothic" panose="020B0502020202020204" pitchFamily="34" charset="0"/>
                          <a:ea typeface="Arial" charset="0"/>
                          <a:cs typeface="Arial" charset="0"/>
                        </a:rPr>
                        <a:t>THREATS (–)</a:t>
                      </a:r>
                      <a:endParaRPr lang="en-US" sz="1100" b="1" i="0" u="none" strike="noStrike" dirty="0">
                        <a:solidFill>
                          <a:schemeClr val="bg1"/>
                        </a:solidFill>
                        <a:effectLst/>
                        <a:latin typeface="Century Gothic" panose="020B0502020202020204" pitchFamily="34" charset="0"/>
                        <a:ea typeface="Arial" charset="0"/>
                        <a:cs typeface="Arial" charset="0"/>
                      </a:endParaRPr>
                    </a:p>
                  </a:txBody>
                  <a:tcPr marL="12700" marR="12700" marT="1270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1"/>
                  </a:ext>
                </a:extLst>
              </a:tr>
              <a:tr h="2068897">
                <a:tc>
                  <a:txBody>
                    <a:bodyPr/>
                    <a:lstStyle/>
                    <a:p>
                      <a:pPr algn="l" fontAlgn="t"/>
                      <a:r>
                        <a:rPr lang="en-US" sz="900" u="none" strike="noStrike" dirty="0">
                          <a:effectLst/>
                          <a:latin typeface="Century Gothic" panose="020B0502020202020204" pitchFamily="34" charset="0"/>
                          <a:ea typeface="Arial" charset="0"/>
                          <a:cs typeface="Arial" charset="0"/>
                        </a:rPr>
                        <a:t> </a:t>
                      </a:r>
                    </a:p>
                    <a:p>
                      <a:pPr algn="l" fontAlgn="t"/>
                      <a:endParaRPr lang="en-US" sz="900" b="0" i="0" u="none" strike="noStrike" dirty="0">
                        <a:solidFill>
                          <a:schemeClr val="tx1"/>
                        </a:solidFill>
                        <a:effectLst/>
                        <a:latin typeface="Century Gothic" panose="020B0502020202020204" pitchFamily="34" charset="0"/>
                        <a:ea typeface="Arial" charset="0"/>
                        <a:cs typeface="Arial" charset="0"/>
                      </a:endParaRPr>
                    </a:p>
                  </a:txBody>
                  <a:tcPr marL="76200" marR="12700" marT="1270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900" u="none" strike="noStrike" dirty="0">
                          <a:effectLst/>
                          <a:latin typeface="Century Gothic" panose="020B0502020202020204" pitchFamily="34" charset="0"/>
                          <a:ea typeface="Arial" charset="0"/>
                          <a:cs typeface="Arial" charset="0"/>
                        </a:rPr>
                        <a:t> </a:t>
                      </a:r>
                    </a:p>
                    <a:p>
                      <a:pPr algn="l" fontAlgn="t"/>
                      <a:endParaRPr lang="en-US" sz="900" b="0" i="0" u="none" strike="noStrike" dirty="0">
                        <a:solidFill>
                          <a:schemeClr val="tx1"/>
                        </a:solidFill>
                        <a:effectLst/>
                        <a:latin typeface="Century Gothic" panose="020B0502020202020204" pitchFamily="34" charset="0"/>
                        <a:ea typeface="Arial" charset="0"/>
                        <a:cs typeface="Arial" charset="0"/>
                      </a:endParaRPr>
                    </a:p>
                  </a:txBody>
                  <a:tcPr marL="76200" marR="12700" marT="12700"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 name="Rectangle 1">
            <a:extLst>
              <a:ext uri="{FF2B5EF4-FFF2-40B4-BE49-F238E27FC236}">
                <a16:creationId xmlns:a16="http://schemas.microsoft.com/office/drawing/2014/main" id="{2B0354A0-9C82-DA4C-A170-0880844D5647}"/>
              </a:ext>
            </a:extLst>
          </p:cNvPr>
          <p:cNvSpPr/>
          <p:nvPr/>
        </p:nvSpPr>
        <p:spPr>
          <a:xfrm>
            <a:off x="0" y="-482791"/>
            <a:ext cx="3615092" cy="369332"/>
          </a:xfrm>
          <a:prstGeom prst="rect">
            <a:avLst/>
          </a:prstGeom>
        </p:spPr>
        <p:txBody>
          <a:bodyPr wrap="none">
            <a:spAutoFit/>
          </a:bodyPr>
          <a:lstStyle/>
          <a:p>
            <a:r>
              <a:rPr lang="en-US" b="1" dirty="0">
                <a:solidFill>
                  <a:schemeClr val="bg1">
                    <a:lumMod val="50000"/>
                  </a:schemeClr>
                </a:solidFill>
                <a:latin typeface="Century Gothic" charset="0"/>
                <a:ea typeface="Century Gothic" charset="0"/>
                <a:cs typeface="Century Gothic" charset="0"/>
              </a:rPr>
              <a:t>SIMPLE SWOT MATRIX TEMPLATE</a:t>
            </a:r>
          </a:p>
        </p:txBody>
      </p:sp>
    </p:spTree>
    <p:extLst>
      <p:ext uri="{BB962C8B-B14F-4D97-AF65-F5344CB8AC3E}">
        <p14:creationId xmlns:p14="http://schemas.microsoft.com/office/powerpoint/2010/main" val="87664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BC736FB-ECB3-6947-8A3E-2AC7672BA480}"/>
              </a:ext>
            </a:extLst>
          </p:cNvPr>
          <p:cNvGraphicFramePr>
            <a:graphicFrameLocks noGrp="1"/>
          </p:cNvGraphicFramePr>
          <p:nvPr>
            <p:extLst/>
          </p:nvPr>
        </p:nvGraphicFramePr>
        <p:xfrm>
          <a:off x="787790" y="1050352"/>
          <a:ext cx="10227213" cy="2283692"/>
        </p:xfrm>
        <a:graphic>
          <a:graphicData uri="http://schemas.openxmlformats.org/drawingml/2006/table">
            <a:tbl>
              <a:tblPr firstRow="1" firstCol="1" bandRow="1">
                <a:tableStyleId>{5C22544A-7EE6-4342-B048-85BDC9FD1C3A}</a:tableStyleId>
              </a:tblPr>
              <a:tblGrid>
                <a:gridCol w="10227213">
                  <a:extLst>
                    <a:ext uri="{9D8B030D-6E8A-4147-A177-3AD203B41FA5}">
                      <a16:colId xmlns:a16="http://schemas.microsoft.com/office/drawing/2014/main" val="2161760999"/>
                    </a:ext>
                  </a:extLst>
                </a:gridCol>
              </a:tblGrid>
              <a:tr h="2283692">
                <a:tc>
                  <a:txBody>
                    <a:bodyPr/>
                    <a:lstStyle/>
                    <a:p>
                      <a:pPr marL="0" marR="0" algn="ctr">
                        <a:spcBef>
                          <a:spcPts val="0"/>
                        </a:spcBef>
                        <a:spcAft>
                          <a:spcPts val="0"/>
                        </a:spcAft>
                      </a:pPr>
                      <a:r>
                        <a:rPr lang="en-US" sz="1600" b="1" dirty="0">
                          <a:solidFill>
                            <a:schemeClr val="tx1"/>
                          </a:solidFill>
                          <a:effectLst/>
                          <a:latin typeface="Century Gothic" panose="020B0502020202020204" pitchFamily="34" charset="0"/>
                        </a:rPr>
                        <a:t>DISCLAIMER</a:t>
                      </a:r>
                      <a:endParaRPr lang="en-US" sz="1200" b="1" dirty="0">
                        <a:solidFill>
                          <a:schemeClr val="tx1"/>
                        </a:solidFill>
                        <a:effectLst/>
                        <a:latin typeface="Century Gothic" panose="020B0502020202020204" pitchFamily="34" charset="0"/>
                      </a:endParaRPr>
                    </a:p>
                    <a:p>
                      <a:pPr marL="0" marR="0">
                        <a:spcBef>
                          <a:spcPts val="0"/>
                        </a:spcBef>
                        <a:spcAft>
                          <a:spcPts val="0"/>
                        </a:spcAft>
                      </a:pPr>
                      <a:r>
                        <a:rPr lang="en-US" sz="1200" b="0" dirty="0">
                          <a:solidFill>
                            <a:schemeClr val="tx1"/>
                          </a:solidFill>
                          <a:effectLst/>
                          <a:latin typeface="Century Gothic" panose="020B0502020202020204" pitchFamily="34" charset="0"/>
                        </a:rPr>
                        <a:t> </a:t>
                      </a:r>
                    </a:p>
                    <a:p>
                      <a:pPr marL="0" marR="0">
                        <a:spcBef>
                          <a:spcPts val="0"/>
                        </a:spcBef>
                        <a:spcAft>
                          <a:spcPts val="0"/>
                        </a:spcAft>
                      </a:pPr>
                      <a:r>
                        <a:rPr lang="en-US" sz="1400" b="0" dirty="0">
                          <a:solidFill>
                            <a:schemeClr val="tx1"/>
                          </a:solidFill>
                          <a:effectLst/>
                          <a:latin typeface="Century Gothic" panose="020B0502020202020204" pitchFamily="34" charset="0"/>
                        </a:rPr>
                        <a:t>Any articles, templates, or information provided by Smartsheet on the website are for reference only. While we strive to keep the information up to date and correct, we make no representations or warranties of any kind, express or implied, about the completeness, accuracy, reliability, suitability, or availability with respect to the website or the information, articles, templates, or related graphics contained on the website. Any reliance you place on such information is therefore strictly at your own risk.</a:t>
                      </a:r>
                      <a:endParaRPr lang="en-US" sz="1400" b="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228600" marR="73025" marT="0" marB="0" anchor="ctr">
                    <a:lnL w="76200" cap="flat" cmpd="sng" algn="ctr">
                      <a:solidFill>
                        <a:schemeClr val="bg1">
                          <a:lumMod val="50000"/>
                        </a:schemeClr>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4880165"/>
                  </a:ext>
                </a:extLst>
              </a:tr>
            </a:tbl>
          </a:graphicData>
        </a:graphic>
      </p:graphicFrame>
    </p:spTree>
    <p:extLst>
      <p:ext uri="{BB962C8B-B14F-4D97-AF65-F5344CB8AC3E}">
        <p14:creationId xmlns:p14="http://schemas.microsoft.com/office/powerpoint/2010/main" val="1762809530"/>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Презентация2" id="{79096C3C-6F14-4076-9326-CD062D20C135}" vid="{64D8535B-B101-43FA-9DA3-DF2AE232F7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IC-Simple-SWOT-Matrix-Template-8629_PPT</Template>
  <TotalTime>0</TotalTime>
  <Words>119</Words>
  <Application>Microsoft Office PowerPoint</Application>
  <PresentationFormat>宽屏</PresentationFormat>
  <Paragraphs>16</Paragraphs>
  <Slides>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DengXian</vt:lpstr>
      <vt:lpstr>DengXian Light</vt:lpstr>
      <vt:lpstr>Arial</vt:lpstr>
      <vt:lpstr>Calibri</vt:lpstr>
      <vt:lpstr>Calibri Light</vt:lpstr>
      <vt:lpstr>Century Gothic</vt:lpstr>
      <vt:lpstr>Times New Roman</vt:lpstr>
      <vt:lpstr>Тема Office</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黎何飞</dc:creator>
  <cp:lastModifiedBy>黎何飞</cp:lastModifiedBy>
  <cp:revision>1</cp:revision>
  <cp:lastPrinted>2018-10-01T17:15:03Z</cp:lastPrinted>
  <dcterms:created xsi:type="dcterms:W3CDTF">2022-10-02T02:58:21Z</dcterms:created>
  <dcterms:modified xsi:type="dcterms:W3CDTF">2022-10-02T02:59:03Z</dcterms:modified>
</cp:coreProperties>
</file>