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4" r:id="rId2"/>
    <p:sldId id="289" r:id="rId3"/>
    <p:sldId id="295" r:id="rId4"/>
    <p:sldId id="297" r:id="rId5"/>
    <p:sldId id="284" r:id="rId6"/>
    <p:sldId id="286" r:id="rId7"/>
    <p:sldId id="287" r:id="rId8"/>
    <p:sldId id="296" r:id="rId9"/>
    <p:sldId id="291" r:id="rId10"/>
    <p:sldId id="292" r:id="rId11"/>
    <p:sldId id="293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4697D"/>
    <a:srgbClr val="69BE28"/>
    <a:srgbClr val="E17000"/>
    <a:srgbClr val="1E1E1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322" autoAdjust="0"/>
  </p:normalViewPr>
  <p:slideViewPr>
    <p:cSldViewPr snapToGrid="0" snapToObjects="1" showGuides="1">
      <p:cViewPr>
        <p:scale>
          <a:sx n="100" d="100"/>
          <a:sy n="100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D81165-85A7-0E44-B016-EA4C0EAD8F21}" type="datetime1">
              <a:rPr lang="en-US"/>
              <a:pPr>
                <a:defRPr/>
              </a:pPr>
              <a:t>3/8/13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1ACFB0-C086-1C46-9148-0A44A70DB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281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E9A6F32-65BE-CC43-819C-4DE6A222013B}" type="datetime1">
              <a:rPr lang="en-US"/>
              <a:pPr>
                <a:defRPr/>
              </a:pPr>
              <a:t>3/8/13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1374085-3E80-6E4B-8D15-AE111E3F12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074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30238" y="987425"/>
            <a:ext cx="184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27038" y="6545263"/>
            <a:ext cx="3305175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916" y="1563944"/>
            <a:ext cx="8431088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720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916" y="2550597"/>
            <a:ext cx="7633448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27038" y="3379799"/>
            <a:ext cx="4473575" cy="1077901"/>
          </a:xfrm>
          <a:prstGeom prst="rect">
            <a:avLst/>
          </a:prstGeom>
        </p:spPr>
        <p:txBody>
          <a:bodyPr vert="horz"/>
          <a:lstStyle>
            <a:lvl1pPr>
              <a:buFont typeface="Arial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563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10C0D0BB-98A3-7C42-83C1-132C7944CB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/>
          <a:srcRect t="39999" b="8000"/>
          <a:stretch>
            <a:fillRect/>
          </a:stretch>
        </p:blipFill>
        <p:spPr bwMode="auto">
          <a:xfrm>
            <a:off x="3965575" y="4424363"/>
            <a:ext cx="51752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8963025" y="996950"/>
            <a:ext cx="914400" cy="91440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3306763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37411" y="2006010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540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7411" y="2992663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301750" y="6453188"/>
            <a:ext cx="289560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C92467FF-63EE-094F-90CE-4C22793BA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65888"/>
            <a:ext cx="5251450" cy="252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lumn Slide Lin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 numCol="2" spcCol="118872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53188"/>
            <a:ext cx="525145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53188"/>
            <a:ext cx="525145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3911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97400" y="1162050"/>
            <a:ext cx="3911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9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65888"/>
            <a:ext cx="5251450" cy="252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7200" y="1144588"/>
            <a:ext cx="8229600" cy="52197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Picture/Diagram/Chart goes here.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53188"/>
            <a:ext cx="525145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493325"/>
            <a:ext cx="8229600" cy="56264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53188"/>
            <a:ext cx="525145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</a:p>
        </p:txBody>
      </p:sp>
    </p:spTree>
    <p:extLst>
      <p:ext uri="{BB962C8B-B14F-4D97-AF65-F5344CB8AC3E}">
        <p14:creationId xmlns:p14="http://schemas.microsoft.com/office/powerpoint/2010/main" val="17636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1301750" y="6453188"/>
            <a:ext cx="5251450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41148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spcAft>
                <a:spcPts val="1200"/>
              </a:spcAft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686300" y="1165225"/>
            <a:ext cx="4000500" cy="495458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0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Picture/Diagram/Chart goes here.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27038" y="6602413"/>
            <a:ext cx="3305175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6916" y="2015289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5400" baseline="0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26916" y="3001942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27038" y="6453188"/>
            <a:ext cx="6126162" cy="26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Architecting the Future of Big Data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55195364-CB26-204E-9D19-22CA26A13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1" r:id="rId3"/>
    <p:sldLayoutId id="2147483666" r:id="rId4"/>
    <p:sldLayoutId id="2147483662" r:id="rId5"/>
    <p:sldLayoutId id="2147483663" r:id="rId6"/>
    <p:sldLayoutId id="2147483665" r:id="rId7"/>
    <p:sldLayoutId id="2147483664" r:id="rId8"/>
    <p:sldLayoutId id="2147483659" r:id="rId9"/>
    <p:sldLayoutId id="2147483660" r:id="rId10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docs.hortonworks.com/HDPDocuments/HDP1/HDP-1.2.1/bk_using_Ambari_book/content/ambari-chap7a.html" TargetMode="External"/><Relationship Id="rId3" Type="http://schemas.openxmlformats.org/officeDocument/2006/relationships/hyperlink" Target="http://docs.hortonworks.com/HDPDocuments/HDP1/HDP-1.2.1/bk_using_Ambari_book/content/ambari-chap6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Ambari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Ambari</a:t>
            </a:r>
            <a:r>
              <a:rPr lang="en-US" dirty="0" smtClean="0"/>
              <a:t> Agents Register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5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Ambari</a:t>
            </a:r>
            <a:r>
              <a:rPr lang="en-US" b="1" dirty="0">
                <a:solidFill>
                  <a:schemeClr val="bg1"/>
                </a:solidFill>
              </a:rPr>
              <a:t> Agent </a:t>
            </a:r>
            <a:r>
              <a:rPr lang="en-US" b="1" dirty="0" smtClean="0">
                <a:solidFill>
                  <a:schemeClr val="bg1"/>
                </a:solidFill>
              </a:rPr>
              <a:t>Registration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 smtClean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655368057"/>
              </p:ext>
            </p:extLst>
          </p:nvPr>
        </p:nvGraphicFramePr>
        <p:xfrm>
          <a:off x="457200" y="1144588"/>
          <a:ext cx="8255000" cy="516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/>
                <a:gridCol w="3022600"/>
                <a:gridCol w="4787900"/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Operation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Description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1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lang="en-US" sz="1200" dirty="0" smtClean="0">
                          <a:latin typeface="Arial"/>
                          <a:ea typeface="+mn-ea"/>
                          <a:cs typeface="Arial"/>
                        </a:rPr>
                        <a:t>Connect on Handshake port 8441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/>
                          <a:cs typeface="Arial"/>
                        </a:rPr>
                        <a:t>Ambari</a:t>
                      </a:r>
                      <a:r>
                        <a:rPr lang="en-US" sz="1200" dirty="0" smtClean="0">
                          <a:latin typeface="Arial"/>
                          <a:cs typeface="Arial"/>
                        </a:rPr>
                        <a:t> Agent connects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to </a:t>
                      </a:r>
                      <a:r>
                        <a:rPr lang="en-US" sz="1200" baseline="0" dirty="0" err="1" smtClean="0">
                          <a:latin typeface="Arial"/>
                          <a:cs typeface="Arial"/>
                        </a:rPr>
                        <a:t>Ambari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Server on the handshake port.</a:t>
                      </a:r>
                      <a:endParaRPr lang="en-US" sz="1200" dirty="0" smtClean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2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Download Server Certificate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>
                          <a:latin typeface="Arial"/>
                          <a:cs typeface="Arial"/>
                        </a:rPr>
                        <a:t>Ambari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Agent downloads the Server Certificate.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3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Request to sign Agent Certificate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>
                          <a:latin typeface="Arial"/>
                          <a:cs typeface="Arial"/>
                        </a:rPr>
                        <a:t>Ambari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Agent requests for </a:t>
                      </a:r>
                      <a:r>
                        <a:rPr lang="en-US" sz="1200" baseline="0" dirty="0" err="1" smtClean="0">
                          <a:latin typeface="Arial"/>
                          <a:cs typeface="Arial"/>
                        </a:rPr>
                        <a:t>Ambari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Server to sign the Agent Certificate.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4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lang="en-US" sz="1200" dirty="0" smtClean="0">
                          <a:latin typeface="Arial"/>
                          <a:ea typeface="+mn-ea"/>
                          <a:cs typeface="Arial"/>
                        </a:rPr>
                        <a:t>Sign Agent Cert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/>
                          <a:cs typeface="Arial"/>
                        </a:rPr>
                        <a:t>Ambari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Server signs Agent Certificate with password.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5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lang="en-US" sz="1200" dirty="0" smtClean="0">
                          <a:latin typeface="Arial"/>
                          <a:ea typeface="+mn-ea"/>
                          <a:cs typeface="Arial"/>
                        </a:rPr>
                        <a:t>Download Agent Cert and Disconnect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/>
                          <a:cs typeface="Arial"/>
                        </a:rPr>
                        <a:t>Ambar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Agent downloads Agent Certificate and disconnects.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6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lang="en-US" sz="1200" dirty="0" smtClean="0">
                          <a:latin typeface="Arial"/>
                          <a:ea typeface="+mn-ea"/>
                          <a:cs typeface="Arial"/>
                        </a:rPr>
                        <a:t>Connect on Registration port 8440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/>
                          <a:cs typeface="Arial"/>
                        </a:rPr>
                        <a:t>Ambari</a:t>
                      </a:r>
                      <a:r>
                        <a:rPr lang="en-US" sz="1200" dirty="0" smtClean="0">
                          <a:latin typeface="Arial"/>
                          <a:cs typeface="Arial"/>
                        </a:rPr>
                        <a:t> Agent 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connects to </a:t>
                      </a:r>
                      <a:r>
                        <a:rPr lang="en-US" sz="1200" baseline="0" dirty="0" err="1" smtClean="0">
                          <a:latin typeface="Arial"/>
                          <a:cs typeface="Arial"/>
                        </a:rPr>
                        <a:t>Ambari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Server on the registration port.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7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lang="en-US" sz="1200" dirty="0" smtClean="0">
                          <a:latin typeface="Arial"/>
                          <a:ea typeface="+mn-ea"/>
                          <a:cs typeface="Arial"/>
                        </a:rPr>
                        <a:t>Perform 2WAY </a:t>
                      </a:r>
                      <a:r>
                        <a:rPr lang="en-US" sz="1200" dirty="0" err="1" smtClean="0">
                          <a:latin typeface="Arial"/>
                          <a:ea typeface="+mn-ea"/>
                          <a:cs typeface="Arial"/>
                        </a:rPr>
                        <a:t>auth</a:t>
                      </a:r>
                      <a:r>
                        <a:rPr lang="en-US" sz="1200" dirty="0" smtClean="0">
                          <a:latin typeface="Arial"/>
                          <a:ea typeface="+mn-ea"/>
                          <a:cs typeface="Arial"/>
                        </a:rPr>
                        <a:t> using Agent Cert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2WAY authentication between Agent and Server.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8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Get FQDN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/>
                          <a:cs typeface="Arial"/>
                        </a:rPr>
                        <a:t>Ambari</a:t>
                      </a:r>
                      <a:r>
                        <a:rPr lang="en-US" sz="1200" dirty="0" smtClean="0">
                          <a:latin typeface="Arial"/>
                          <a:cs typeface="Arial"/>
                        </a:rPr>
                        <a:t> Agent host gets the Fully Qualified Domain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Name (FQDN) for the Agent host. </a:t>
                      </a:r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Note: (8a) In case the host has multiple hostnames, use the host script </a:t>
                      </a:r>
                      <a:r>
                        <a:rPr lang="en-US" sz="1200" i="1" baseline="0" dirty="0" smtClean="0">
                          <a:latin typeface="+mn-lt"/>
                          <a:cs typeface="Arial"/>
                        </a:rPr>
                        <a:t>to </a:t>
                      </a:r>
                      <a:r>
                        <a:rPr lang="en-US" sz="1200" i="1" baseline="0" dirty="0" smtClean="0">
                          <a:latin typeface="Arial"/>
                          <a:cs typeface="Arial"/>
                        </a:rPr>
                        <a:t>echo the hostname to use for registration.</a:t>
                      </a:r>
                      <a:endParaRPr lang="en-US" sz="1200" i="1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9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rPr>
                        <a:t>Register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Using the FQDN, the Agent host registers with the </a:t>
                      </a:r>
                      <a:r>
                        <a:rPr lang="en-US" sz="1200" dirty="0" err="1" smtClean="0">
                          <a:latin typeface="Arial"/>
                          <a:cs typeface="Arial"/>
                        </a:rPr>
                        <a:t>Ambari</a:t>
                      </a:r>
                      <a:r>
                        <a:rPr lang="en-US" sz="1200" dirty="0" smtClean="0">
                          <a:latin typeface="Arial"/>
                          <a:cs typeface="Arial"/>
                        </a:rPr>
                        <a:t> Server.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10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+mn-ea"/>
                          <a:cs typeface="Arial"/>
                        </a:rPr>
                        <a:t>Complete Host Registration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+mn-lt"/>
                        <a:ea typeface="+mn-ea"/>
                        <a:cs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/>
                          <a:cs typeface="Arial"/>
                        </a:rPr>
                        <a:t>Ambari</a:t>
                      </a:r>
                      <a:r>
                        <a:rPr lang="en-US" sz="1200" dirty="0" smtClean="0">
                          <a:latin typeface="Arial"/>
                          <a:cs typeface="Arial"/>
                        </a:rPr>
                        <a:t> Server completes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the host registration by adding the host to the </a:t>
                      </a:r>
                      <a:r>
                        <a:rPr lang="en-US" sz="1200" baseline="0" dirty="0" err="1" smtClean="0">
                          <a:latin typeface="Arial"/>
                          <a:cs typeface="Arial"/>
                        </a:rPr>
                        <a:t>Ambari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DB.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Arial"/>
                          <a:cs typeface="Arial"/>
                        </a:rPr>
                        <a:t>11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Arial"/>
                          <a:ea typeface="+mn-ea"/>
                          <a:cs typeface="Arial"/>
                        </a:rPr>
                        <a:t>Agent Heartbeat Begins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Arial"/>
                          <a:cs typeface="Arial"/>
                        </a:rPr>
                        <a:t>Ambari</a:t>
                      </a:r>
                      <a:r>
                        <a:rPr lang="en-US" sz="1200" dirty="0" smtClean="0">
                          <a:latin typeface="Arial"/>
                          <a:cs typeface="Arial"/>
                        </a:rPr>
                        <a:t> Agent starts heartbeat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to </a:t>
                      </a:r>
                      <a:r>
                        <a:rPr lang="en-US" sz="1200" baseline="0" dirty="0" err="1" smtClean="0">
                          <a:latin typeface="Arial"/>
                          <a:cs typeface="Arial"/>
                        </a:rPr>
                        <a:t>Ambari</a:t>
                      </a:r>
                      <a:r>
                        <a:rPr lang="en-US" sz="1200" baseline="0" dirty="0" smtClean="0">
                          <a:latin typeface="Arial"/>
                          <a:cs typeface="Arial"/>
                        </a:rPr>
                        <a:t> Server, checking for commands to execute.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43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590486209"/>
              </p:ext>
            </p:extLst>
          </p:nvPr>
        </p:nvGraphicFramePr>
        <p:xfrm>
          <a:off x="457200" y="1144588"/>
          <a:ext cx="8229600" cy="1833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Link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Using Custom</a:t>
                      </a:r>
                      <a:r>
                        <a:rPr lang="en-US" sz="1400" baseline="0" dirty="0" smtClean="0"/>
                        <a:t> Hostnames Script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2"/>
                        </a:rPr>
                        <a:t>http://docs.hortonworks.com/HDPDocuments/HDP1/HDP-1.2.1/bk_using_Ambari_book/content/ambari-chap7a.html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Manually Registering </a:t>
                      </a:r>
                      <a:r>
                        <a:rPr lang="en-US" sz="1400" dirty="0" err="1" smtClean="0"/>
                        <a:t>Ambari</a:t>
                      </a:r>
                      <a:r>
                        <a:rPr lang="en-US" sz="1400" baseline="0" dirty="0" smtClean="0"/>
                        <a:t> Agents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hlinkClick r:id="rId3"/>
                        </a:rPr>
                        <a:t>http://docs.hortonworks.com/HDPDocuments/HDP1/HDP-1.2.1/bk_using_Ambari_book/content/ambari-chap6.html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21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Bootstrap –how to initially install an Agent on a host and “kick-off” registration</a:t>
            </a:r>
            <a:endParaRPr lang="en-US" dirty="0"/>
          </a:p>
          <a:p>
            <a:pPr lvl="1"/>
            <a:r>
              <a:rPr lang="en-US" dirty="0" smtClean="0"/>
              <a:t>Registration </a:t>
            </a:r>
            <a:r>
              <a:rPr lang="en-US" dirty="0"/>
              <a:t>– the act of </a:t>
            </a:r>
            <a:r>
              <a:rPr lang="en-US" dirty="0" smtClean="0"/>
              <a:t>an Agent host “registering” with </a:t>
            </a:r>
            <a:r>
              <a:rPr lang="en-US" dirty="0"/>
              <a:t>the Server</a:t>
            </a:r>
          </a:p>
          <a:p>
            <a:endParaRPr lang="en-US" dirty="0" smtClean="0"/>
          </a:p>
          <a:p>
            <a:r>
              <a:rPr lang="en-US" dirty="0" smtClean="0"/>
              <a:t>Are there multiple ways to bootstrap an Agent?</a:t>
            </a:r>
          </a:p>
          <a:p>
            <a:pPr marL="398463" lvl="1" indent="0">
              <a:buNone/>
            </a:pPr>
            <a:r>
              <a:rPr lang="en-US" dirty="0" smtClean="0"/>
              <a:t>Yes. Option </a:t>
            </a:r>
            <a:r>
              <a:rPr lang="en-US" dirty="0"/>
              <a:t>#1: </a:t>
            </a:r>
            <a:r>
              <a:rPr lang="en-US" dirty="0" smtClean="0"/>
              <a:t>SSH and Option </a:t>
            </a:r>
            <a:r>
              <a:rPr lang="en-US" dirty="0"/>
              <a:t>#2: Manual (no SSH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What are the differences between Option #1 and Option #2?</a:t>
            </a:r>
            <a:endParaRPr lang="en-US" dirty="0"/>
          </a:p>
          <a:p>
            <a:pPr marL="398463" lvl="1" indent="0">
              <a:buNone/>
            </a:pPr>
            <a:r>
              <a:rPr lang="en-US" dirty="0" smtClean="0"/>
              <a:t>With Option #1, you can have the </a:t>
            </a:r>
            <a:r>
              <a:rPr lang="en-US" dirty="0" err="1" smtClean="0"/>
              <a:t>Ambari</a:t>
            </a:r>
            <a:r>
              <a:rPr lang="en-US" dirty="0" smtClean="0"/>
              <a:t> Server bootstrap the agents during “</a:t>
            </a:r>
            <a:r>
              <a:rPr lang="en-US" dirty="0"/>
              <a:t>C</a:t>
            </a:r>
            <a:r>
              <a:rPr lang="en-US" dirty="0" smtClean="0"/>
              <a:t>onfirm Hosts”, which </a:t>
            </a:r>
            <a:r>
              <a:rPr lang="en-US" b="1" dirty="0" smtClean="0"/>
              <a:t>requires</a:t>
            </a:r>
            <a:r>
              <a:rPr lang="en-US" dirty="0" smtClean="0"/>
              <a:t> you to provide the </a:t>
            </a:r>
            <a:r>
              <a:rPr lang="en-US" b="1" dirty="0" smtClean="0"/>
              <a:t>SSH key </a:t>
            </a:r>
            <a:r>
              <a:rPr lang="en-US" dirty="0" smtClean="0"/>
              <a:t>so the </a:t>
            </a:r>
            <a:r>
              <a:rPr lang="en-US" dirty="0" err="1" smtClean="0"/>
              <a:t>Ambari</a:t>
            </a:r>
            <a:r>
              <a:rPr lang="en-US" dirty="0" smtClean="0"/>
              <a:t> Server can connect to + access the Agent host.</a:t>
            </a:r>
          </a:p>
          <a:p>
            <a:pPr marL="398463" lvl="1" indent="0">
              <a:buNone/>
            </a:pPr>
            <a:endParaRPr lang="en-US" dirty="0"/>
          </a:p>
          <a:p>
            <a:pPr marL="398463" lvl="1" indent="0">
              <a:buNone/>
            </a:pPr>
            <a:r>
              <a:rPr lang="en-US" dirty="0" smtClean="0"/>
              <a:t>With Option #2, you </a:t>
            </a:r>
            <a:r>
              <a:rPr lang="en-US" dirty="0"/>
              <a:t>can manually install the </a:t>
            </a:r>
            <a:r>
              <a:rPr lang="en-US" dirty="0" smtClean="0"/>
              <a:t>Agent, which </a:t>
            </a:r>
            <a:r>
              <a:rPr lang="en-US" b="1" dirty="0" smtClean="0"/>
              <a:t>does not </a:t>
            </a:r>
            <a:r>
              <a:rPr lang="en-US" dirty="0" smtClean="0"/>
              <a:t>require the SSH key for the </a:t>
            </a:r>
            <a:r>
              <a:rPr lang="en-US" dirty="0" err="1" smtClean="0"/>
              <a:t>Ambari</a:t>
            </a:r>
            <a:r>
              <a:rPr lang="en-US" dirty="0" smtClean="0"/>
              <a:t> Server.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250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Ambari</a:t>
            </a:r>
            <a:r>
              <a:rPr lang="en-US" dirty="0" smtClean="0"/>
              <a:t> Cluster Install Wizard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642" y="1016000"/>
            <a:ext cx="6660057" cy="50546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612900" y="4432300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4200" y="4255302"/>
            <a:ext cx="984250" cy="77389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OPTION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 1</a:t>
            </a: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b="1" dirty="0">
                <a:solidFill>
                  <a:schemeClr val="accent1"/>
                </a:solidFill>
                <a:latin typeface="Courier"/>
                <a:ea typeface="+mn-ea"/>
                <a:cs typeface="Courier"/>
              </a:rPr>
              <a:t>a</a:t>
            </a:r>
            <a:r>
              <a:rPr lang="en-US" sz="1200" b="1" baseline="0" dirty="0" smtClean="0">
                <a:solidFill>
                  <a:schemeClr val="accent1"/>
                </a:solidFill>
                <a:latin typeface="Courier"/>
                <a:ea typeface="+mn-ea"/>
                <a:cs typeface="Courier"/>
              </a:rPr>
              <a:t>nd</a:t>
            </a:r>
            <a:endParaRPr lang="en-US" sz="1200" b="1" dirty="0" smtClean="0">
              <a:solidFill>
                <a:schemeClr val="accent1"/>
              </a:solidFill>
              <a:latin typeface="Courier"/>
              <a:ea typeface="+mn-ea"/>
              <a:cs typeface="Courier"/>
            </a:endParaRPr>
          </a:p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b="1" dirty="0" smtClean="0">
                <a:solidFill>
                  <a:schemeClr val="accent1"/>
                </a:solidFill>
                <a:latin typeface="Courier"/>
                <a:ea typeface="+mn-ea"/>
                <a:cs typeface="Courier"/>
              </a:rPr>
              <a:t>provide SSH Key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12900" y="5727700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4200" y="5550702"/>
            <a:ext cx="984250" cy="35399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OPTION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 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01292" y="4432300"/>
            <a:ext cx="774700" cy="50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33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Operational Flows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4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Option #1: </a:t>
            </a:r>
            <a:r>
              <a:rPr lang="en-US" b="1" dirty="0" err="1" smtClean="0">
                <a:solidFill>
                  <a:schemeClr val="bg1"/>
                </a:solidFill>
              </a:rPr>
              <a:t>Ambari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Agent Bootstrap (SSH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301750" y="1854199"/>
            <a:ext cx="355600" cy="4267202"/>
          </a:xfrm>
          <a:prstGeom prst="rect">
            <a:avLst/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1117" y="1281949"/>
            <a:ext cx="2236865" cy="39953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b="1" dirty="0" err="1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Ambari</a:t>
            </a:r>
            <a:r>
              <a:rPr lang="en-US" b="1" dirty="0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 Server</a:t>
            </a:r>
            <a:endParaRPr kumimoji="0" lang="en-US" sz="1600" b="1" i="0" strike="noStrike" kern="1200" cap="none" spc="0" normalizeH="0" baseline="0" noProof="0" dirty="0" smtClean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4120" y="1854199"/>
            <a:ext cx="355600" cy="4267201"/>
          </a:xfrm>
          <a:prstGeom prst="rect">
            <a:avLst/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14017" y="1281949"/>
            <a:ext cx="2236865" cy="39953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b="1" dirty="0" err="1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Ambari</a:t>
            </a:r>
            <a:r>
              <a:rPr lang="en-US" b="1" dirty="0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 Agent</a:t>
            </a:r>
            <a:endParaRPr kumimoji="0" lang="en-US" sz="1600" b="1" i="0" strike="noStrike" kern="1200" cap="none" spc="0" normalizeH="0" baseline="0" noProof="0" dirty="0" smtClean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57350" y="2222499"/>
            <a:ext cx="378677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57350" y="1854200"/>
            <a:ext cx="3786769" cy="35399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 smtClean="0">
                <a:latin typeface="Courier"/>
                <a:ea typeface="+mn-ea"/>
                <a:cs typeface="Courier"/>
              </a:rPr>
              <a:t>1) Configure </a:t>
            </a:r>
            <a:r>
              <a:rPr lang="en-US" sz="1200" dirty="0" err="1" smtClean="0">
                <a:latin typeface="Courier"/>
                <a:ea typeface="+mn-ea"/>
                <a:cs typeface="Courier"/>
              </a:rPr>
              <a:t>Ambari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 Repo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57350" y="2779695"/>
            <a:ext cx="378677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57351" y="2411396"/>
            <a:ext cx="3786768" cy="35399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 smtClean="0">
                <a:latin typeface="Courier"/>
                <a:ea typeface="+mn-ea"/>
                <a:cs typeface="Courier"/>
              </a:rPr>
              <a:t>2) Copy </a:t>
            </a:r>
            <a:r>
              <a:rPr lang="en-US" sz="1200" dirty="0" err="1" smtClean="0">
                <a:latin typeface="Courier"/>
                <a:ea typeface="+mn-ea"/>
                <a:cs typeface="Courier"/>
              </a:rPr>
              <a:t>Ambari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 Agent Setup script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657350" y="3389295"/>
            <a:ext cx="378677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57350" y="3020996"/>
            <a:ext cx="3786769" cy="35399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 smtClean="0">
                <a:latin typeface="Courier"/>
                <a:ea typeface="+mn-ea"/>
                <a:cs typeface="Courier"/>
              </a:rPr>
              <a:t>3) Execute </a:t>
            </a:r>
            <a:r>
              <a:rPr lang="en-US" sz="1200" dirty="0" err="1" smtClean="0">
                <a:latin typeface="Courier"/>
                <a:ea typeface="+mn-ea"/>
                <a:cs typeface="Courier"/>
              </a:rPr>
              <a:t>Ambari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 Agent Setup script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799720" y="3859195"/>
            <a:ext cx="48265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799720" y="3544325"/>
            <a:ext cx="482653" cy="0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282372" y="3535858"/>
            <a:ext cx="1" cy="323337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82372" y="3544325"/>
            <a:ext cx="2116561" cy="31487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 smtClean="0">
                <a:latin typeface="Courier"/>
                <a:ea typeface="+mn-ea"/>
                <a:cs typeface="Courier"/>
              </a:rPr>
              <a:t>4) Install </a:t>
            </a:r>
            <a:r>
              <a:rPr lang="en-US" sz="1200" dirty="0" err="1" smtClean="0">
                <a:latin typeface="Courier"/>
                <a:ea typeface="+mn-ea"/>
                <a:cs typeface="Courier"/>
              </a:rPr>
              <a:t>epel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-release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799721" y="4426461"/>
            <a:ext cx="48265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799721" y="4111591"/>
            <a:ext cx="482653" cy="0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282373" y="4103124"/>
            <a:ext cx="1" cy="323337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282373" y="4111591"/>
            <a:ext cx="2116561" cy="31487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>
                <a:latin typeface="Courier"/>
                <a:ea typeface="+mn-ea"/>
                <a:cs typeface="Courier"/>
              </a:rPr>
              <a:t>5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) Install </a:t>
            </a:r>
            <a:r>
              <a:rPr lang="en-US" sz="1200" dirty="0" err="1" smtClean="0">
                <a:latin typeface="Courier"/>
                <a:ea typeface="+mn-ea"/>
                <a:cs typeface="Courier"/>
              </a:rPr>
              <a:t>ambari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-agent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799721" y="5036061"/>
            <a:ext cx="48265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799721" y="4721191"/>
            <a:ext cx="482653" cy="0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282373" y="4712724"/>
            <a:ext cx="1" cy="323337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82373" y="4721191"/>
            <a:ext cx="2116561" cy="31487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>
                <a:latin typeface="Courier"/>
                <a:ea typeface="+mn-ea"/>
                <a:cs typeface="Courier"/>
              </a:rPr>
              <a:t>6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) Configure </a:t>
            </a:r>
            <a:r>
              <a:rPr lang="en-US" sz="1200" dirty="0" err="1" smtClean="0">
                <a:latin typeface="Courier"/>
                <a:ea typeface="+mn-ea"/>
                <a:cs typeface="Courier"/>
              </a:rPr>
              <a:t>ambari-agent.ini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5799722" y="5611794"/>
            <a:ext cx="48265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799722" y="5296924"/>
            <a:ext cx="482653" cy="0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282374" y="5288457"/>
            <a:ext cx="1" cy="323337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82374" y="5296924"/>
            <a:ext cx="2116561" cy="33523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>
                <a:latin typeface="Courier"/>
                <a:ea typeface="+mn-ea"/>
                <a:cs typeface="Courier"/>
              </a:rPr>
              <a:t>7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) Start </a:t>
            </a:r>
            <a:r>
              <a:rPr lang="en-US" sz="1200" dirty="0" err="1" smtClean="0">
                <a:latin typeface="Courier"/>
                <a:ea typeface="+mn-ea"/>
                <a:cs typeface="Courier"/>
              </a:rPr>
              <a:t>ambari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-agent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57350" y="5421294"/>
            <a:ext cx="3786769" cy="35399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>
                <a:latin typeface="Courier"/>
                <a:ea typeface="+mn-ea"/>
                <a:cs typeface="Courier"/>
              </a:rPr>
              <a:t>8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) Begin </a:t>
            </a:r>
            <a:r>
              <a:rPr lang="en-US" sz="1200" dirty="0" err="1" smtClean="0">
                <a:latin typeface="Courier"/>
                <a:ea typeface="+mn-ea"/>
                <a:cs typeface="Courier"/>
              </a:rPr>
              <a:t>Ambari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 Agent Registration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657351" y="5789595"/>
            <a:ext cx="378676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699" y="0"/>
            <a:ext cx="4260017" cy="3937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1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Left Bracket 3"/>
          <p:cNvSpPr/>
          <p:nvPr/>
        </p:nvSpPr>
        <p:spPr>
          <a:xfrm>
            <a:off x="1143000" y="2000763"/>
            <a:ext cx="317500" cy="1535095"/>
          </a:xfrm>
          <a:prstGeom prst="leftBracket">
            <a:avLst>
              <a:gd name="adj" fmla="val 35207"/>
            </a:avLst>
          </a:prstGeom>
          <a:ln w="76200" cmpd="sng">
            <a:solidFill>
              <a:srgbClr val="E17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9700" y="2106596"/>
            <a:ext cx="10541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85000" lnSpcReduction="20000"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17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These ops 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E17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the SSH key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E17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4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Option #1: </a:t>
            </a:r>
            <a:r>
              <a:rPr lang="en-US" b="1" dirty="0" err="1" smtClean="0">
                <a:solidFill>
                  <a:schemeClr val="bg1"/>
                </a:solidFill>
              </a:rPr>
              <a:t>Ambari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Agent Bootstrap (SSH)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 smtClean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946653944"/>
              </p:ext>
            </p:extLst>
          </p:nvPr>
        </p:nvGraphicFramePr>
        <p:xfrm>
          <a:off x="457200" y="1144588"/>
          <a:ext cx="8255000" cy="4353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016"/>
                <a:gridCol w="3157084"/>
                <a:gridCol w="4787900"/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Operation</a:t>
                      </a:r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Description</a:t>
                      </a:r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1</a:t>
                      </a:r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ea typeface="+mn-ea"/>
                          <a:cs typeface=""/>
                        </a:rPr>
                        <a:t>Configure </a:t>
                      </a:r>
                      <a:r>
                        <a:rPr lang="en-US" sz="1400" dirty="0" err="1" smtClean="0">
                          <a:latin typeface=""/>
                          <a:ea typeface="+mn-ea"/>
                          <a:cs typeface=""/>
                        </a:rPr>
                        <a:t>Ambari</a:t>
                      </a:r>
                      <a:r>
                        <a:rPr lang="en-US" sz="1400" dirty="0" smtClean="0">
                          <a:latin typeface=""/>
                          <a:ea typeface="+mn-ea"/>
                          <a:cs typeface=""/>
                        </a:rPr>
                        <a:t> Repo</a:t>
                      </a:r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Use the </a:t>
                      </a:r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ambari.repo</a:t>
                      </a:r>
                      <a:r>
                        <a:rPr lang="en-US" sz="1400" dirty="0" smtClean="0">
                          <a:latin typeface=""/>
                          <a:cs typeface=""/>
                        </a:rPr>
                        <a:t> file on the </a:t>
                      </a:r>
                      <a:r>
                        <a:rPr lang="en-US" sz="1400" dirty="0" err="1" smtClean="0">
                          <a:latin typeface=""/>
                          <a:cs typeface=""/>
                        </a:rPr>
                        <a:t>Ambari</a:t>
                      </a:r>
                      <a:r>
                        <a:rPr lang="en-US" sz="1400" dirty="0" smtClean="0">
                          <a:latin typeface=""/>
                          <a:cs typeface=""/>
                        </a:rPr>
                        <a:t> Server and SCP to Agent</a:t>
                      </a:r>
                      <a:r>
                        <a:rPr lang="en-US" sz="1400" baseline="0" dirty="0" smtClean="0">
                          <a:latin typeface=""/>
                          <a:cs typeface=""/>
                        </a:rPr>
                        <a:t> host(s).</a:t>
                      </a:r>
                    </a:p>
                    <a:p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2</a:t>
                      </a:r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ea typeface="+mn-ea"/>
                          <a:cs typeface=""/>
                        </a:rPr>
                        <a:t>Copy </a:t>
                      </a:r>
                      <a:r>
                        <a:rPr lang="en-US" sz="1400" dirty="0" err="1" smtClean="0">
                          <a:latin typeface=""/>
                          <a:ea typeface="+mn-ea"/>
                          <a:cs typeface=""/>
                        </a:rPr>
                        <a:t>Ambari</a:t>
                      </a:r>
                      <a:r>
                        <a:rPr lang="en-US" sz="1400" dirty="0" smtClean="0">
                          <a:latin typeface=""/>
                          <a:ea typeface="+mn-ea"/>
                          <a:cs typeface=""/>
                        </a:rPr>
                        <a:t> Agent Setup script</a:t>
                      </a:r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SCP the </a:t>
                      </a:r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setupAgent.py</a:t>
                      </a:r>
                      <a:r>
                        <a:rPr lang="en-US" sz="1400" baseline="0" dirty="0" smtClean="0">
                          <a:latin typeface=""/>
                          <a:cs typeface=""/>
                        </a:rPr>
                        <a:t> script on Agent host(s).</a:t>
                      </a:r>
                    </a:p>
                    <a:p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3</a:t>
                      </a:r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ea typeface="+mn-ea"/>
                          <a:cs typeface=""/>
                        </a:rPr>
                        <a:t>Execute </a:t>
                      </a:r>
                      <a:r>
                        <a:rPr lang="en-US" sz="1400" dirty="0" err="1" smtClean="0">
                          <a:latin typeface=""/>
                          <a:ea typeface="+mn-ea"/>
                          <a:cs typeface=""/>
                        </a:rPr>
                        <a:t>Ambari</a:t>
                      </a:r>
                      <a:r>
                        <a:rPr lang="en-US" sz="1400" dirty="0" smtClean="0">
                          <a:latin typeface=""/>
                          <a:ea typeface="+mn-ea"/>
                          <a:cs typeface=""/>
                        </a:rPr>
                        <a:t> Agent Setup script</a:t>
                      </a:r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SSH to Agent host(s) and execute </a:t>
                      </a:r>
                      <a:r>
                        <a:rPr lang="en-US" sz="1200" dirty="0" smtClean="0">
                          <a:latin typeface="Courier"/>
                          <a:cs typeface="Courier"/>
                        </a:rPr>
                        <a:t>python </a:t>
                      </a:r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setupAgent.py</a:t>
                      </a:r>
                      <a:endParaRPr lang="en-US" sz="1200" dirty="0" smtClean="0">
                        <a:latin typeface="Courier"/>
                        <a:cs typeface="Courier"/>
                      </a:endParaRPr>
                    </a:p>
                    <a:p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4</a:t>
                      </a:r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"/>
                          <a:ea typeface="+mn-ea"/>
                          <a:cs typeface=""/>
                        </a:rPr>
                        <a:t>Install </a:t>
                      </a:r>
                      <a:r>
                        <a:rPr lang="en-US" sz="1400" dirty="0" err="1" smtClean="0">
                          <a:latin typeface=""/>
                          <a:ea typeface="+mn-ea"/>
                          <a:cs typeface=""/>
                        </a:rPr>
                        <a:t>epel</a:t>
                      </a:r>
                      <a:r>
                        <a:rPr lang="en-US" sz="1400" dirty="0" smtClean="0">
                          <a:latin typeface=""/>
                          <a:ea typeface="+mn-ea"/>
                          <a:cs typeface=""/>
                        </a:rPr>
                        <a:t>-release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"/>
                        <a:ea typeface="+mn-ea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Install </a:t>
                      </a:r>
                      <a:r>
                        <a:rPr lang="en-US" sz="1400" dirty="0" err="1" smtClean="0">
                          <a:latin typeface=""/>
                          <a:cs typeface=""/>
                        </a:rPr>
                        <a:t>epel</a:t>
                      </a:r>
                      <a:r>
                        <a:rPr lang="en-US" sz="1400" dirty="0" smtClean="0">
                          <a:latin typeface=""/>
                          <a:cs typeface=""/>
                        </a:rPr>
                        <a:t>-release package</a:t>
                      </a:r>
                      <a:r>
                        <a:rPr lang="en-US" sz="1400" baseline="0" dirty="0" smtClean="0">
                          <a:latin typeface=""/>
                          <a:cs typeface=""/>
                        </a:rPr>
                        <a:t> using yum / </a:t>
                      </a:r>
                      <a:r>
                        <a:rPr lang="en-US" sz="1400" baseline="0" dirty="0" err="1" smtClean="0">
                          <a:latin typeface=""/>
                          <a:cs typeface=""/>
                        </a:rPr>
                        <a:t>zypper</a:t>
                      </a:r>
                      <a:r>
                        <a:rPr lang="en-US" sz="1400" baseline="0" dirty="0" smtClean="0">
                          <a:latin typeface=""/>
                          <a:cs typeface=""/>
                        </a:rPr>
                        <a:t>.</a:t>
                      </a:r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5</a:t>
                      </a:r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"/>
                          <a:ea typeface="+mn-ea"/>
                          <a:cs typeface=""/>
                        </a:rPr>
                        <a:t>Install </a:t>
                      </a:r>
                      <a:r>
                        <a:rPr lang="en-US" sz="1400" dirty="0" err="1" smtClean="0">
                          <a:latin typeface=""/>
                          <a:ea typeface="+mn-ea"/>
                          <a:cs typeface=""/>
                        </a:rPr>
                        <a:t>ambari</a:t>
                      </a:r>
                      <a:r>
                        <a:rPr lang="en-US" sz="1400" dirty="0" smtClean="0">
                          <a:latin typeface=""/>
                          <a:ea typeface="+mn-ea"/>
                          <a:cs typeface=""/>
                        </a:rPr>
                        <a:t>-agent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"/>
                        <a:ea typeface="+mn-ea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Install </a:t>
                      </a:r>
                      <a:r>
                        <a:rPr lang="en-US" sz="1400" dirty="0" err="1" smtClean="0">
                          <a:latin typeface=""/>
                          <a:cs typeface=""/>
                        </a:rPr>
                        <a:t>ambari</a:t>
                      </a:r>
                      <a:r>
                        <a:rPr lang="en-US" sz="1400" dirty="0" smtClean="0">
                          <a:latin typeface=""/>
                          <a:cs typeface=""/>
                        </a:rPr>
                        <a:t>-agent</a:t>
                      </a:r>
                      <a:r>
                        <a:rPr lang="en-US" sz="1400" baseline="0" dirty="0" smtClean="0">
                          <a:latin typeface=""/>
                          <a:cs typeface=""/>
                        </a:rPr>
                        <a:t> </a:t>
                      </a:r>
                      <a:r>
                        <a:rPr lang="en-US" sz="1400" dirty="0" smtClean="0">
                          <a:latin typeface=""/>
                          <a:cs typeface=""/>
                        </a:rPr>
                        <a:t>package</a:t>
                      </a:r>
                      <a:r>
                        <a:rPr lang="en-US" sz="1400" baseline="0" dirty="0" smtClean="0">
                          <a:latin typeface=""/>
                          <a:cs typeface=""/>
                        </a:rPr>
                        <a:t> using yum / </a:t>
                      </a:r>
                      <a:r>
                        <a:rPr lang="en-US" sz="1400" baseline="0" dirty="0" err="1" smtClean="0">
                          <a:latin typeface=""/>
                          <a:cs typeface=""/>
                        </a:rPr>
                        <a:t>zypper</a:t>
                      </a:r>
                      <a:r>
                        <a:rPr lang="en-US" sz="1400" baseline="0" dirty="0" smtClean="0">
                          <a:latin typeface=""/>
                          <a:cs typeface=""/>
                        </a:rPr>
                        <a:t>.</a:t>
                      </a:r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6</a:t>
                      </a:r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"/>
                          <a:ea typeface="+mn-ea"/>
                          <a:cs typeface=""/>
                        </a:rPr>
                        <a:t>Configure </a:t>
                      </a:r>
                      <a:r>
                        <a:rPr lang="en-US" sz="1400" dirty="0" err="1" smtClean="0">
                          <a:latin typeface=""/>
                          <a:ea typeface="+mn-ea"/>
                          <a:cs typeface=""/>
                        </a:rPr>
                        <a:t>ambari-agent.ini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"/>
                        <a:ea typeface="+mn-ea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Modify the </a:t>
                      </a:r>
                      <a:r>
                        <a:rPr lang="en-US" sz="1200" dirty="0" smtClean="0">
                          <a:latin typeface="Courier"/>
                          <a:cs typeface="Courier"/>
                        </a:rPr>
                        <a:t>/</a:t>
                      </a:r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etc</a:t>
                      </a:r>
                      <a:r>
                        <a:rPr lang="en-US" sz="1200" dirty="0" smtClean="0">
                          <a:latin typeface="Courier"/>
                          <a:cs typeface="Courier"/>
                        </a:rPr>
                        <a:t>/</a:t>
                      </a:r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ambari</a:t>
                      </a:r>
                      <a:r>
                        <a:rPr lang="en-US" sz="1200" dirty="0" smtClean="0">
                          <a:latin typeface="Courier"/>
                          <a:cs typeface="Courier"/>
                        </a:rPr>
                        <a:t>-agent/</a:t>
                      </a:r>
                      <a:r>
                        <a:rPr lang="en-US" sz="1200" dirty="0" err="1" smtClean="0">
                          <a:latin typeface="Courier"/>
                          <a:cs typeface="Courier"/>
                        </a:rPr>
                        <a:t>ambari-agent.ini</a:t>
                      </a:r>
                      <a:r>
                        <a:rPr lang="en-US" sz="1400" baseline="0" dirty="0" smtClean="0">
                          <a:latin typeface=""/>
                          <a:cs typeface=""/>
                        </a:rPr>
                        <a:t> and set the hostname to the </a:t>
                      </a:r>
                      <a:r>
                        <a:rPr lang="en-US" sz="1400" baseline="0" dirty="0" err="1" smtClean="0">
                          <a:latin typeface=""/>
                          <a:cs typeface=""/>
                        </a:rPr>
                        <a:t>Ambari</a:t>
                      </a:r>
                      <a:r>
                        <a:rPr lang="en-US" sz="1400" baseline="0" dirty="0" smtClean="0">
                          <a:latin typeface=""/>
                          <a:cs typeface=""/>
                        </a:rPr>
                        <a:t> Server hostname.</a:t>
                      </a:r>
                    </a:p>
                    <a:p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7</a:t>
                      </a:r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"/>
                          <a:ea typeface="+mn-ea"/>
                          <a:cs typeface=""/>
                        </a:rPr>
                        <a:t>Start </a:t>
                      </a:r>
                      <a:r>
                        <a:rPr lang="en-US" sz="1400" dirty="0" err="1" smtClean="0">
                          <a:latin typeface=""/>
                          <a:ea typeface="+mn-ea"/>
                          <a:cs typeface=""/>
                        </a:rPr>
                        <a:t>ambari</a:t>
                      </a:r>
                      <a:r>
                        <a:rPr lang="en-US" sz="1400" dirty="0" smtClean="0">
                          <a:latin typeface=""/>
                          <a:ea typeface="+mn-ea"/>
                          <a:cs typeface=""/>
                        </a:rPr>
                        <a:t>-agent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"/>
                        <a:ea typeface="+mn-ea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Start the </a:t>
                      </a:r>
                      <a:r>
                        <a:rPr lang="en-US" sz="1400" dirty="0" err="1" smtClean="0">
                          <a:latin typeface=""/>
                          <a:cs typeface=""/>
                        </a:rPr>
                        <a:t>ambari</a:t>
                      </a:r>
                      <a:r>
                        <a:rPr lang="en-US" sz="1400" dirty="0" smtClean="0">
                          <a:latin typeface=""/>
                          <a:cs typeface=""/>
                        </a:rPr>
                        <a:t>-agent process.</a:t>
                      </a:r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8</a:t>
                      </a:r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"/>
                          <a:ea typeface="+mn-ea"/>
                          <a:cs typeface=""/>
                        </a:rPr>
                        <a:t>Begin </a:t>
                      </a:r>
                      <a:r>
                        <a:rPr lang="en-US" sz="1400" dirty="0" err="1" smtClean="0">
                          <a:latin typeface=""/>
                          <a:ea typeface="+mn-ea"/>
                          <a:cs typeface=""/>
                        </a:rPr>
                        <a:t>Ambari</a:t>
                      </a:r>
                      <a:r>
                        <a:rPr lang="en-US" sz="1400" dirty="0" smtClean="0">
                          <a:latin typeface=""/>
                          <a:ea typeface="+mn-ea"/>
                          <a:cs typeface=""/>
                        </a:rPr>
                        <a:t> Agent Registration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"/>
                        <a:ea typeface="+mn-ea"/>
                        <a:cs typeface="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"/>
                          <a:cs typeface=""/>
                        </a:rPr>
                        <a:t>Agent begins</a:t>
                      </a:r>
                      <a:r>
                        <a:rPr lang="en-US" sz="1400" baseline="0" dirty="0" smtClean="0">
                          <a:latin typeface=""/>
                          <a:cs typeface=""/>
                        </a:rPr>
                        <a:t> the registration process.</a:t>
                      </a:r>
                      <a:endParaRPr lang="en-US" sz="1400" dirty="0">
                        <a:latin typeface=""/>
                        <a:cs typeface="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5829300"/>
            <a:ext cx="8064500" cy="3937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US" sz="1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** </a:t>
            </a:r>
            <a:r>
              <a:rPr kumimoji="0" lang="en-US" sz="10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Ambari</a:t>
            </a:r>
            <a:r>
              <a:rPr kumimoji="0" lang="en-US" sz="1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Server initiates the “bootstrap” process by calling </a:t>
            </a:r>
            <a:r>
              <a:rPr kumimoji="0" lang="en-US" sz="1000" b="0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bootstrap.py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45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Option #2: </a:t>
            </a:r>
            <a:r>
              <a:rPr lang="en-US" sz="2800" b="1" dirty="0" err="1" smtClean="0">
                <a:solidFill>
                  <a:schemeClr val="bg1"/>
                </a:solidFill>
              </a:rPr>
              <a:t>Ambari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Agent </a:t>
            </a:r>
            <a:r>
              <a:rPr lang="en-US" sz="2800" b="1" dirty="0" smtClean="0">
                <a:solidFill>
                  <a:schemeClr val="bg1"/>
                </a:solidFill>
              </a:rPr>
              <a:t>Bootstrap (Manual)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62050" y="1854199"/>
            <a:ext cx="355600" cy="3708401"/>
          </a:xfrm>
          <a:prstGeom prst="rect">
            <a:avLst/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1417" y="1281949"/>
            <a:ext cx="2236865" cy="39953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b="1" dirty="0" err="1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Ambari</a:t>
            </a:r>
            <a:r>
              <a:rPr lang="en-US" b="1" dirty="0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 Server</a:t>
            </a:r>
            <a:endParaRPr kumimoji="0" lang="en-US" sz="1600" b="1" i="0" strike="noStrike" kern="1200" cap="none" spc="0" normalizeH="0" baseline="0" noProof="0" dirty="0" smtClean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04420" y="1854200"/>
            <a:ext cx="355600" cy="3708400"/>
          </a:xfrm>
          <a:prstGeom prst="rect">
            <a:avLst/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74317" y="1281949"/>
            <a:ext cx="2236865" cy="39953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b="1" dirty="0" err="1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Ambari</a:t>
            </a:r>
            <a:r>
              <a:rPr lang="en-US" b="1" dirty="0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 Agent</a:t>
            </a:r>
            <a:endParaRPr kumimoji="0" lang="en-US" sz="1600" b="1" i="0" strike="noStrike" kern="1200" cap="none" spc="0" normalizeH="0" baseline="0" noProof="0" dirty="0" smtClean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660018" y="3182887"/>
            <a:ext cx="48265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660018" y="2868017"/>
            <a:ext cx="482653" cy="0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142670" y="2859550"/>
            <a:ext cx="1" cy="323337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42670" y="2868017"/>
            <a:ext cx="2116561" cy="31487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>
                <a:latin typeface="Courier"/>
                <a:ea typeface="+mn-ea"/>
                <a:cs typeface="Courier"/>
              </a:rPr>
              <a:t>2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) Install </a:t>
            </a:r>
            <a:r>
              <a:rPr lang="en-US" sz="1200" dirty="0" err="1" smtClean="0">
                <a:latin typeface="Courier"/>
                <a:ea typeface="+mn-ea"/>
                <a:cs typeface="Courier"/>
              </a:rPr>
              <a:t>epel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-release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660019" y="3750153"/>
            <a:ext cx="48265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660019" y="3435283"/>
            <a:ext cx="482653" cy="0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42671" y="3426816"/>
            <a:ext cx="1" cy="323337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42671" y="3435283"/>
            <a:ext cx="2116561" cy="31487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 smtClean="0">
                <a:latin typeface="Courier"/>
                <a:ea typeface="+mn-ea"/>
                <a:cs typeface="Courier"/>
              </a:rPr>
              <a:t>3) Install </a:t>
            </a:r>
            <a:r>
              <a:rPr lang="en-US" sz="1200" dirty="0" err="1" smtClean="0">
                <a:latin typeface="Courier"/>
                <a:ea typeface="+mn-ea"/>
                <a:cs typeface="Courier"/>
              </a:rPr>
              <a:t>ambari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-agent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660019" y="4359753"/>
            <a:ext cx="48265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660019" y="4044883"/>
            <a:ext cx="482653" cy="0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142671" y="4036416"/>
            <a:ext cx="1" cy="323337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42671" y="4044883"/>
            <a:ext cx="2116561" cy="31487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 smtClean="0">
                <a:latin typeface="Courier"/>
                <a:ea typeface="+mn-ea"/>
                <a:cs typeface="Courier"/>
              </a:rPr>
              <a:t>4) Configure </a:t>
            </a:r>
            <a:r>
              <a:rPr lang="en-US" sz="1200" dirty="0" err="1" smtClean="0">
                <a:latin typeface="Courier"/>
                <a:ea typeface="+mn-ea"/>
                <a:cs typeface="Courier"/>
              </a:rPr>
              <a:t>ambari-agent.ini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5660020" y="4935486"/>
            <a:ext cx="48265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660020" y="4620616"/>
            <a:ext cx="482653" cy="0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42672" y="4612149"/>
            <a:ext cx="1" cy="323337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42672" y="4620616"/>
            <a:ext cx="2116561" cy="33523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 smtClean="0">
                <a:latin typeface="Courier"/>
                <a:ea typeface="+mn-ea"/>
                <a:cs typeface="Courier"/>
              </a:rPr>
              <a:t>5) Start </a:t>
            </a:r>
            <a:r>
              <a:rPr lang="en-US" sz="1200" dirty="0" err="1" smtClean="0">
                <a:latin typeface="Courier"/>
                <a:ea typeface="+mn-ea"/>
                <a:cs typeface="Courier"/>
              </a:rPr>
              <a:t>ambari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-agent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17648" y="4744986"/>
            <a:ext cx="3786769" cy="35399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 smtClean="0">
                <a:latin typeface="Courier"/>
                <a:ea typeface="+mn-ea"/>
                <a:cs typeface="Courier"/>
              </a:rPr>
              <a:t>6) Begin </a:t>
            </a:r>
            <a:r>
              <a:rPr lang="en-US" sz="1200" dirty="0" err="1" smtClean="0">
                <a:latin typeface="Courier"/>
                <a:ea typeface="+mn-ea"/>
                <a:cs typeface="Courier"/>
              </a:rPr>
              <a:t>Ambari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 Agent Registration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517649" y="5113287"/>
            <a:ext cx="378676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699" y="0"/>
            <a:ext cx="4260017" cy="3937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1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5660018" y="2598687"/>
            <a:ext cx="48265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660018" y="2283817"/>
            <a:ext cx="482653" cy="0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142670" y="2275350"/>
            <a:ext cx="1" cy="323337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142670" y="2283817"/>
            <a:ext cx="2116561" cy="31487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>
                <a:latin typeface="Courier"/>
                <a:ea typeface="+mn-ea"/>
                <a:cs typeface="Courier"/>
              </a:rPr>
              <a:t>1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) Configure </a:t>
            </a:r>
            <a:r>
              <a:rPr lang="en-US" sz="1200" dirty="0" err="1" smtClean="0">
                <a:latin typeface="Courier"/>
                <a:ea typeface="+mn-ea"/>
                <a:cs typeface="Courier"/>
              </a:rPr>
              <a:t>Ambari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 repo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7200" y="5829300"/>
            <a:ext cx="8064500" cy="3937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US" sz="10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** User executes all ops </a:t>
            </a:r>
            <a:r>
              <a:rPr kumimoji="0" lang="en-US" sz="1000" b="0" i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as root no the Agent host(s). No requirement for SSH Private Key.</a:t>
            </a:r>
            <a:endParaRPr kumimoji="0" lang="en-US" sz="1000" b="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216" y="2106596"/>
            <a:ext cx="10541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85000" lnSpcReduction="10000"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17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SSH ops are performed</a:t>
            </a:r>
          </a:p>
        </p:txBody>
      </p:sp>
    </p:spTree>
    <p:extLst>
      <p:ext uri="{BB962C8B-B14F-4D97-AF65-F5344CB8AC3E}">
        <p14:creationId xmlns:p14="http://schemas.microsoft.com/office/powerpoint/2010/main" val="259430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Agent Registration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Architecting the Future of Big Data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3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Ambari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Agent </a:t>
            </a:r>
            <a:r>
              <a:rPr lang="en-US" b="1" dirty="0" smtClean="0">
                <a:solidFill>
                  <a:schemeClr val="bg1"/>
                </a:solidFill>
              </a:rPr>
              <a:t>Registration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Architecting the Future of Big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394830" y="1854198"/>
            <a:ext cx="355600" cy="4483101"/>
          </a:xfrm>
          <a:prstGeom prst="rect">
            <a:avLst/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4197" y="1281949"/>
            <a:ext cx="2236865" cy="39953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b="1" dirty="0" err="1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Ambari</a:t>
            </a:r>
            <a:r>
              <a:rPr lang="en-US" b="1" dirty="0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 Server</a:t>
            </a:r>
            <a:endParaRPr kumimoji="0" lang="en-US" sz="1600" b="1" i="0" strike="noStrike" kern="1200" cap="none" spc="0" normalizeH="0" baseline="0" noProof="0" dirty="0" smtClean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37200" y="1854199"/>
            <a:ext cx="355600" cy="4483100"/>
          </a:xfrm>
          <a:prstGeom prst="rect">
            <a:avLst/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07097" y="1281949"/>
            <a:ext cx="2236865" cy="39953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b="1" dirty="0" err="1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Ambari</a:t>
            </a:r>
            <a:r>
              <a:rPr lang="en-US" b="1" dirty="0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 Agent</a:t>
            </a:r>
            <a:endParaRPr kumimoji="0" lang="en-US" sz="1600" b="1" i="0" strike="noStrike" kern="1200" cap="none" spc="0" normalizeH="0" baseline="0" noProof="0" dirty="0" smtClean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50430" y="5738794"/>
            <a:ext cx="3786769" cy="35399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 smtClean="0">
                <a:latin typeface="Courier"/>
                <a:ea typeface="+mn-ea"/>
                <a:cs typeface="Courier"/>
              </a:rPr>
              <a:t>11) Agent Heartbeat Begins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750431" y="6107095"/>
            <a:ext cx="378676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699" y="0"/>
            <a:ext cx="4260017" cy="3937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1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50431" y="1725593"/>
            <a:ext cx="3786769" cy="35399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 smtClean="0">
                <a:latin typeface="Courier"/>
                <a:ea typeface="+mn-ea"/>
                <a:cs typeface="Courier"/>
              </a:rPr>
              <a:t>1) Connect on Handshake port 8441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1750432" y="2093894"/>
            <a:ext cx="378676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765302" y="3390320"/>
            <a:ext cx="48265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765302" y="3075450"/>
            <a:ext cx="482653" cy="0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247954" y="3066983"/>
            <a:ext cx="1" cy="323337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247954" y="3075450"/>
            <a:ext cx="2116561" cy="31487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>
                <a:latin typeface="Courier"/>
                <a:ea typeface="+mn-ea"/>
                <a:cs typeface="Courier"/>
              </a:rPr>
              <a:t>4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) Sign Agent Cert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765300" y="2487593"/>
            <a:ext cx="378677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65300" y="2119294"/>
            <a:ext cx="3786769" cy="35399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>
                <a:latin typeface="Courier"/>
                <a:ea typeface="+mn-ea"/>
                <a:cs typeface="Courier"/>
              </a:rPr>
              <a:t>2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) Download Server Cert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750433" y="3936197"/>
            <a:ext cx="3786769" cy="35399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>
                <a:latin typeface="Courier"/>
                <a:ea typeface="+mn-ea"/>
                <a:cs typeface="Courier"/>
              </a:rPr>
              <a:t>6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) Connect on Registration port 8440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1750434" y="4304498"/>
            <a:ext cx="378676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750434" y="4367195"/>
            <a:ext cx="3786769" cy="35399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>
                <a:latin typeface="Courier"/>
                <a:ea typeface="+mn-ea"/>
                <a:cs typeface="Courier"/>
              </a:rPr>
              <a:t>7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) Perform 2WAY </a:t>
            </a:r>
            <a:r>
              <a:rPr lang="en-US" sz="1200" dirty="0" err="1" smtClean="0">
                <a:latin typeface="Courier"/>
                <a:ea typeface="+mn-ea"/>
                <a:cs typeface="Courier"/>
              </a:rPr>
              <a:t>auth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 using Agent Cert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1750435" y="4735496"/>
            <a:ext cx="378676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1765300" y="5737993"/>
            <a:ext cx="48265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765300" y="5423123"/>
            <a:ext cx="482653" cy="0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247952" y="5414656"/>
            <a:ext cx="1" cy="323337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47952" y="5423123"/>
            <a:ext cx="2116561" cy="31487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 smtClean="0">
                <a:latin typeface="Courier"/>
                <a:ea typeface="+mn-ea"/>
                <a:cs typeface="Courier"/>
              </a:rPr>
              <a:t>10) Complete Host Registration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391400" y="1854199"/>
            <a:ext cx="355600" cy="4483100"/>
          </a:xfrm>
          <a:prstGeom prst="rect">
            <a:avLst/>
          </a:prstGeom>
          <a:noFill/>
          <a:ln>
            <a:solidFill>
              <a:schemeClr val="bg1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816897" y="1281949"/>
            <a:ext cx="1514303" cy="39953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b="1" dirty="0" smtClean="0">
                <a:solidFill>
                  <a:srgbClr val="1E1E1E"/>
                </a:solidFill>
                <a:latin typeface="+mn-lt"/>
                <a:ea typeface="+mn-ea"/>
                <a:cs typeface="+mn-cs"/>
              </a:rPr>
              <a:t>Agent Host</a:t>
            </a:r>
            <a:endParaRPr kumimoji="0" lang="en-US" sz="1600" b="1" i="0" strike="noStrike" kern="1200" cap="none" spc="0" normalizeH="0" baseline="0" noProof="0" dirty="0" smtClean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92801" y="4571198"/>
            <a:ext cx="1498599" cy="35399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 smtClean="0">
                <a:latin typeface="Courier"/>
                <a:ea typeface="+mn-ea"/>
                <a:cs typeface="Courier"/>
              </a:rPr>
              <a:t>8) Get FQDN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892801" y="4939499"/>
            <a:ext cx="149859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50430" y="4886291"/>
            <a:ext cx="3786769" cy="35399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>
                <a:latin typeface="Courier"/>
                <a:ea typeface="+mn-ea"/>
                <a:cs typeface="Courier"/>
              </a:rPr>
              <a:t>9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) Register host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750431" y="5254592"/>
            <a:ext cx="378676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772400" y="5075766"/>
            <a:ext cx="482653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772400" y="4760896"/>
            <a:ext cx="482653" cy="0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255052" y="4752429"/>
            <a:ext cx="1" cy="323337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255053" y="4609520"/>
            <a:ext cx="698447" cy="67069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i="1" dirty="0" smtClean="0">
                <a:latin typeface="Courier"/>
                <a:ea typeface="+mn-ea"/>
                <a:cs typeface="Courier"/>
              </a:rPr>
              <a:t>8a) Host Script</a:t>
            </a:r>
            <a:endParaRPr kumimoji="0" lang="en-US" sz="1200" b="0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65301" y="2525693"/>
            <a:ext cx="3786769" cy="35399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>
                <a:latin typeface="Courier"/>
                <a:ea typeface="+mn-ea"/>
                <a:cs typeface="Courier"/>
              </a:rPr>
              <a:t>3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) Request to Sign Agent Cert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765302" y="2893994"/>
            <a:ext cx="378676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765302" y="3834819"/>
            <a:ext cx="378677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65302" y="3466520"/>
            <a:ext cx="3786769" cy="35399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lang="en-US" sz="1200" dirty="0">
                <a:latin typeface="Courier"/>
                <a:ea typeface="+mn-ea"/>
                <a:cs typeface="Courier"/>
              </a:rPr>
              <a:t>5</a:t>
            </a:r>
            <a:r>
              <a:rPr lang="en-US" sz="1200" dirty="0" smtClean="0">
                <a:latin typeface="Courier"/>
                <a:ea typeface="+mn-ea"/>
                <a:cs typeface="Courier"/>
              </a:rPr>
              <a:t>) Download Agent Cert + Disconnect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"/>
              <a:ea typeface="+mn-ea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43307526"/>
      </p:ext>
    </p:extLst>
  </p:cSld>
  <p:clrMapOvr>
    <a:masterClrMapping/>
  </p:clrMapOvr>
</p:sld>
</file>

<file path=ppt/theme/theme1.xml><?xml version="1.0" encoding="utf-8"?>
<a:theme xmlns:a="http://schemas.openxmlformats.org/drawingml/2006/main" name="Hortonworks_PPT_5temp">
  <a:themeElements>
    <a:clrScheme name="Custom 8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1E1E1E"/>
      </a:accent2>
      <a:accent3>
        <a:srgbClr val="44697D"/>
      </a:accent3>
      <a:accent4>
        <a:srgbClr val="818A8F"/>
      </a:accent4>
      <a:accent5>
        <a:srgbClr val="E17000"/>
      </a:accent5>
      <a:accent6>
        <a:srgbClr val="7F7F7F"/>
      </a:accent6>
      <a:hlink>
        <a:srgbClr val="66CC33"/>
      </a:hlink>
      <a:folHlink>
        <a:srgbClr val="66CC3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 lnSpcReduction="10000"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/>
          <a:buNone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rgbClr val="C3C3C3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Hortonworks_PPT_5temp</Template>
  <TotalTime>412</TotalTime>
  <Words>889</Words>
  <Application>Microsoft Macintosh PowerPoint</Application>
  <PresentationFormat>On-screen Show (4:3)</PresentationFormat>
  <Paragraphs>154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Hortonworks_PPT_5temp</vt:lpstr>
      <vt:lpstr>Ambari</vt:lpstr>
      <vt:lpstr>Summary</vt:lpstr>
      <vt:lpstr>Ambari Cluster Install Wizard</vt:lpstr>
      <vt:lpstr>Bootstrap</vt:lpstr>
      <vt:lpstr>Option #1: Ambari Agent Bootstrap (SSH)</vt:lpstr>
      <vt:lpstr>Option #1: Ambari Agent Bootstrap (SSH)</vt:lpstr>
      <vt:lpstr>Option #2: Ambari Agent Bootstrap (Manual)</vt:lpstr>
      <vt:lpstr>Agent Registration</vt:lpstr>
      <vt:lpstr>Ambari Agent Registration</vt:lpstr>
      <vt:lpstr>Ambari Agent Registration</vt:lpstr>
      <vt:lpstr>Useful Resources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Hortonworks</dc:title>
  <dc:subject/>
  <dc:creator/>
  <cp:keywords/>
  <dc:description/>
  <cp:lastModifiedBy>Jeff Sposetti</cp:lastModifiedBy>
  <cp:revision>164</cp:revision>
  <cp:lastPrinted>2011-11-07T16:43:46Z</cp:lastPrinted>
  <dcterms:created xsi:type="dcterms:W3CDTF">2011-12-12T20:01:28Z</dcterms:created>
  <dcterms:modified xsi:type="dcterms:W3CDTF">2013-03-08T15:08:34Z</dcterms:modified>
  <cp:category/>
</cp:coreProperties>
</file>