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jpg" ContentType="application/octet-stream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Target="docProps/core.xml" Id="rId3" Type="http://schemas.openxmlformats.org/package/2006/relationships/metadata/core-properties"/>
  <Relationship Target="docProps/thumbnail.jpeg" Id="rId2" Type="http://schemas.openxmlformats.org/package/2006/relationships/metadata/thumbnail"/>
  <Relationship Target="ppt/presentation.xml" Id="rId1" Type="http://schemas.openxmlformats.org/officeDocument/2006/relationships/officeDocument"/>
  <Relationship Target="docProps/app.xml" Id="rId4" Type="http://schemas.openxmlformats.org/officeDocument/2006/relationships/extended-properties"/>
</Relationships>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r:id="rId1" id="2147483648"/>
  </p:sldMasterIdLst>
  <p:sldIdLst>
    <p:sldId r:id="rId6" id="256"/>
  </p:sldIdLst>
  <p:sldSz cy="6858000" type="screen4x3" cx="9144000"/>
  <p:notesSz cy="9144000" cx="6858000"/>
  <p:defaultTextStyle>
    <a:defPPr>
      <a:defRPr lang="en-US"/>
    </a:defPPr>
    <a:lvl1pPr marL="0" rtl="0" hangingPunct="1" eaLnBrk="1" algn="l" latinLnBrk="0" defTabSz="91440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rtl="0" hangingPunct="1" eaLnBrk="1" algn="l" latinLnBrk="0" defTabSz="91440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rtl="0" hangingPunct="1" eaLnBrk="1" algn="l" latinLnBrk="0" defTabSz="91440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rtl="0" hangingPunct="1" eaLnBrk="1" algn="l" latinLnBrk="0" defTabSz="91440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rtl="0" hangingPunct="1" eaLnBrk="1" algn="l" latinLnBrk="0" defTabSz="91440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rtl="0" hangingPunct="1" eaLnBrk="1" algn="l" latinLnBrk="0" defTabSz="91440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rtl="0" hangingPunct="1" eaLnBrk="1" algn="l" latinLnBrk="0" defTabSz="91440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rtl="0" hangingPunct="1" eaLnBrk="1" algn="l" latinLnBrk="0" defTabSz="91440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rtl="0" hangingPunct="1" eaLnBrk="1" algn="l" latinLnBrk="0" defTabSz="91440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arget="slideMasters/slideMaster1.xml" Id="rId1" Type="http://schemas.openxmlformats.org/officeDocument/2006/relationships/slideMaster"/>
  <Relationship Target="tableStyles.xml" Id="rId2" Type="http://schemas.openxmlformats.org/officeDocument/2006/relationships/tableStyles"/>
  <Relationship Target="theme/theme1.xml" Id="rId3" Type="http://schemas.openxmlformats.org/officeDocument/2006/relationships/theme"/>
  <Relationship Target="viewProps.xml" Id="rId4" Type="http://schemas.openxmlformats.org/officeDocument/2006/relationships/viewProps"/>
  <Relationship Target="presProps.xml" Id="rId5" Type="http://schemas.openxmlformats.org/officeDocument/2006/relationships/presProps"/>
  <Relationship Target="slides/slide1.xml" Id="rId6" Type="http://schemas.openxmlformats.org/officeDocument/2006/relationships/slide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arget="../slideLayouts/slideLayout1.xml" Id="rId1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name="Page-1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oup556" id="556"/>
          <p:cNvGrpSpPr/>
          <p:nvPr/>
        </p:nvGrpSpPr>
        <p:grpSpPr>
          <a:xfrm>
            <a:off y="738285" x="1505529"/>
            <a:ext cy="5381431" cx="6132942"/>
            <a:chOff y="738285" x="1505529"/>
            <a:chExt cy="5381431" cx="6132942"/>
          </a:xfrm>
        </p:grpSpPr>
        <p:sp>
          <p:nvSpPr>
            <p:cNvPr name="Rounded Rectangle" id="101"/>
            <p:cNvSpPr/>
            <p:nvPr/>
          </p:nvSpPr>
          <p:spPr>
            <a:xfrm>
              <a:off y="818312" x="3088335"/>
              <a:ext cy="717062" cx="4534935"/>
            </a:xfrm>
            <a:custGeom>
              <a:avLst/>
              <a:gdLst>
                <a:gd name="connsiteX0" fmla="*/ 2267468 w 4534935"/>
                <a:gd name="connsiteY0" fmla="*/ 717062 h 717062"/>
                <a:gd name="connsiteX1" fmla="*/ 2267468 w 4534935"/>
                <a:gd name="connsiteY1" fmla="*/ 0 h 717062"/>
                <a:gd name="connsiteX2" fmla="*/ 4534935 w 4534935"/>
                <a:gd name="connsiteY2" fmla="*/ 358531 h 717062"/>
                <a:gd name="connsiteX3" fmla="*/ 0 w 4534935"/>
                <a:gd name="connsiteY3" fmla="*/ 358531 h 717062"/>
                <a:gd name="connsiteX4" fmla="*/ 4507180 w 4534935"/>
                <a:gd name="connsiteY4" fmla="*/ -255 h 717062"/>
                <a:gd name="rtl" fmla="*/ 1887468 w 4534935"/>
                <a:gd name="rtt" fmla="*/ 732260 h 717062"/>
                <a:gd name="rtr" fmla="*/ 2647468 w 4534935"/>
                <a:gd name="rtb" fmla="*/ 884260 h 71706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rect l="rtl" t="rtt" r="rtr" b="rtb"/>
              <a:pathLst>
                <a:path h="717062" w="4534935">
                  <a:moveTo>
                    <a:pt y="717062" x="4448759"/>
                  </a:moveTo>
                  <a:cubicBezTo>
                    <a:pt y="717062" x="4496358"/>
                    <a:pt y="678482" x="4534935"/>
                    <a:pt y="630888" x="4534935"/>
                  </a:cubicBezTo>
                  <a:lnTo>
                    <a:pt y="86173" x="4534935"/>
                  </a:lnTo>
                  <a:cubicBezTo>
                    <a:pt y="38580" x="4534935"/>
                    <a:pt y="0" x="4496358"/>
                    <a:pt y="0" x="4448759"/>
                  </a:cubicBezTo>
                  <a:lnTo>
                    <a:pt y="0" x="86173"/>
                  </a:lnTo>
                  <a:cubicBezTo>
                    <a:pt y="0" x="38580"/>
                    <a:pt y="38580" x="0"/>
                    <a:pt y="86173" x="0"/>
                  </a:cubicBezTo>
                  <a:lnTo>
                    <a:pt y="630888" x="0"/>
                  </a:lnTo>
                  <a:cubicBezTo>
                    <a:pt y="678482" x="0"/>
                    <a:pt y="717062" x="38580"/>
                    <a:pt y="717062" x="86173"/>
                  </a:cubicBezTo>
                  <a:lnTo>
                    <a:pt y="717062" x="4448759"/>
                  </a:lnTo>
                  <a:close/>
                </a:path>
              </a:pathLst>
            </a:custGeom>
            <a:noFill/>
            <a:ln cap="flat" w="7600">
              <a:solidFill>
                <a:srgbClr val="000000"/>
              </a:solidFill>
              <a:custDash>
                <a:ds d="1100000" sp="500000"/>
              </a:custDash>
              <a:bevel/>
            </a:ln>
          </p:spPr>
          <p:txBody>
            <a:bodyPr wrap="square" rIns="0" lIns="0" anchor="ctr" tIns="0" rtlCol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微软雅黑"/>
                </a:rPr>
                <a:t>信访服务+应用</a:t>
              </a:r>
            </a:p>
          </p:txBody>
        </p:sp>
        <p:grpSp>
          <p:nvGrpSpPr>
            <p:cNvPr name="nodeJS" id="126"/>
            <p:cNvGrpSpPr/>
            <p:nvPr/>
          </p:nvGrpSpPr>
          <p:grpSpPr>
            <a:xfrm>
              <a:off y="1935163" x="1730109"/>
              <a:ext cy="456000" cx="395200"/>
              <a:chOff y="1935163" x="1730109"/>
              <a:chExt cy="456000" cx="395200"/>
            </a:xfrm>
          </p:grpSpPr>
          <p:sp>
            <p:nvSpPr>
              <p:cNvPr name="" id="127"/>
              <p:cNvSpPr/>
              <p:nvPr/>
            </p:nvSpPr>
            <p:spPr>
              <a:xfrm>
                <a:off y="1935163" x="1730109"/>
                <a:ext cy="456000" cx="395200"/>
              </a:xfrm>
              <a:custGeom>
                <a:avLst/>
                <a:gdLst/>
                <a:ahLst/>
                <a:cxnLst/>
                <a:pathLst>
                  <a:path h="456000" w="395200">
                    <a:moveTo>
                      <a:pt y="0" x="197600"/>
                    </a:moveTo>
                    <a:lnTo>
                      <a:pt y="114000" x="0"/>
                    </a:lnTo>
                    <a:lnTo>
                      <a:pt y="342000" x="0"/>
                    </a:lnTo>
                    <a:lnTo>
                      <a:pt y="456000" x="197600"/>
                    </a:lnTo>
                    <a:lnTo>
                      <a:pt y="342000" x="395200"/>
                    </a:lnTo>
                    <a:lnTo>
                      <a:pt y="114000" x="395200"/>
                    </a:lnTo>
                    <a:lnTo>
                      <a:pt y="0" x="197600"/>
                    </a:lnTo>
                    <a:close/>
                  </a:path>
                </a:pathLst>
              </a:custGeom>
              <a:solidFill>
                <a:srgbClr val="3F3F3F"/>
              </a:solidFill>
              <a:ln cap="flat" w="2500">
                <a:solidFill>
                  <a:srgbClr val="3F3F3F"/>
                </a:solidFill>
                <a:bevel/>
              </a:ln>
            </p:spPr>
          </p:sp>
          <p:sp>
            <p:nvSpPr>
              <p:cNvPr name="" id="128"/>
              <p:cNvSpPr/>
              <p:nvPr/>
            </p:nvSpPr>
            <p:spPr>
              <a:xfrm>
                <a:off y="1950791" x="1744019"/>
                <a:ext cy="419870" cx="367382"/>
              </a:xfrm>
              <a:custGeom>
                <a:avLst/>
                <a:gdLst/>
                <a:ahLst/>
                <a:cxnLst/>
                <a:pathLst>
                  <a:path h="419870" w="367382">
                    <a:moveTo>
                      <a:pt y="102526" x="5441"/>
                    </a:moveTo>
                    <a:lnTo>
                      <a:pt y="0" x="183690"/>
                    </a:lnTo>
                    <a:lnTo>
                      <a:pt y="102526" x="361512"/>
                    </a:lnTo>
                    <a:lnTo>
                      <a:pt y="143537" x="288635"/>
                    </a:lnTo>
                    <a:lnTo>
                      <a:pt y="156230" x="295971"/>
                    </a:lnTo>
                    <a:lnTo>
                      <a:pt y="113755" x="367382"/>
                    </a:lnTo>
                    <a:lnTo>
                      <a:pt y="319297" x="367382"/>
                    </a:lnTo>
                    <a:lnTo>
                      <a:pt y="419870" x="190813"/>
                    </a:lnTo>
                    <a:lnTo>
                      <a:pt y="335896" x="190813"/>
                    </a:lnTo>
                    <a:lnTo>
                      <a:pt y="340779" x="178097"/>
                    </a:lnTo>
                    <a:lnTo>
                      <a:pt y="419870" x="178097"/>
                    </a:lnTo>
                    <a:lnTo>
                      <a:pt y="319297" x="0"/>
                    </a:lnTo>
                    <a:lnTo>
                      <a:pt y="113755" x="0"/>
                    </a:lnTo>
                    <a:lnTo>
                      <a:pt y="153791" x="70004"/>
                    </a:lnTo>
                    <a:lnTo>
                      <a:pt y="143537" x="79297"/>
                    </a:lnTo>
                    <a:lnTo>
                      <a:pt y="102526" x="544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2500">
                <a:solidFill>
                  <a:srgbClr val="3F3F3F"/>
                </a:solidFill>
                <a:bevel/>
              </a:ln>
            </p:spPr>
          </p:sp>
          <p:grpSp>
            <p:nvGrpSpPr>
              <p:cNvPr name="" id="129"/>
              <p:cNvGrpSpPr/>
              <p:nvPr/>
            </p:nvGrpSpPr>
            <p:grpSpPr>
              <a:xfrm>
                <a:off y="2051846" x="1827442"/>
                <a:ext cy="219700" cx="202491"/>
                <a:chOff y="2051846" x="1827442"/>
                <a:chExt cy="219700" cx="202491"/>
              </a:xfrm>
            </p:grpSpPr>
            <p:sp>
              <p:nvSpPr>
                <p:cNvPr name="" id="130"/>
                <p:cNvSpPr/>
                <p:nvPr/>
              </p:nvSpPr>
              <p:spPr>
                <a:xfrm>
                  <a:off y="2051847" x="1837225"/>
                  <a:ext cy="101550" cx="179014"/>
                </a:xfrm>
                <a:custGeom>
                  <a:avLst/>
                  <a:gdLst/>
                  <a:ahLst/>
                  <a:cxnLst/>
                  <a:pathLst>
                    <a:path h="101550" w="179014">
                      <a:moveTo>
                        <a:pt y="51263" x="0"/>
                      </a:moveTo>
                      <a:lnTo>
                        <a:pt y="101550" x="90699"/>
                      </a:lnTo>
                      <a:lnTo>
                        <a:pt y="51263" x="179014"/>
                      </a:lnTo>
                      <a:lnTo>
                        <a:pt y="0" x="90699"/>
                      </a:lnTo>
                      <a:lnTo>
                        <a:pt y="51263" x="0"/>
                      </a:lnTo>
                      <a:close/>
                    </a:path>
                  </a:pathLst>
                </a:custGeom>
                <a:solidFill>
                  <a:srgbClr val="8CC64F"/>
                </a:solidFill>
                <a:ln cap="flat" w="7600">
                  <a:solidFill>
                    <a:srgbClr val="8CC64F"/>
                  </a:solidFill>
                  <a:bevel/>
                </a:ln>
              </p:spPr>
            </p:sp>
            <p:sp>
              <p:nvSpPr>
                <p:cNvPr name="" id="131"/>
                <p:cNvSpPr/>
                <p:nvPr/>
              </p:nvSpPr>
              <p:spPr>
                <a:xfrm>
                  <a:off y="2118245" x="1827442"/>
                  <a:ext cy="153302" cx="94888"/>
                </a:xfrm>
                <a:custGeom>
                  <a:avLst/>
                  <a:gdLst/>
                  <a:ahLst/>
                  <a:cxnLst/>
                  <a:pathLst>
                    <a:path h="153302" w="94888">
                      <a:moveTo>
                        <a:pt y="0" x="0"/>
                      </a:moveTo>
                      <a:lnTo>
                        <a:pt y="49309" x="94888"/>
                      </a:lnTo>
                      <a:lnTo>
                        <a:pt y="153302" x="94888"/>
                      </a:lnTo>
                      <a:lnTo>
                        <a:pt y="10252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8CC64F"/>
                </a:solidFill>
                <a:ln cap="flat" w="7600">
                  <a:solidFill>
                    <a:srgbClr val="8CC64F"/>
                  </a:solidFill>
                  <a:bevel/>
                </a:ln>
              </p:spPr>
            </p:sp>
            <p:sp>
              <p:nvSpPr>
                <p:cNvPr name="" id="132"/>
                <p:cNvSpPr/>
                <p:nvPr/>
              </p:nvSpPr>
              <p:spPr>
                <a:xfrm flipH="true">
                  <a:off y="2113850" x="1935046"/>
                  <a:ext cy="157695" cx="94888"/>
                </a:xfrm>
                <a:custGeom>
                  <a:avLst/>
                  <a:gdLst/>
                  <a:ahLst/>
                  <a:cxnLst/>
                  <a:pathLst>
                    <a:path h="157695" w="94888">
                      <a:moveTo>
                        <a:pt y="0" x="0"/>
                      </a:moveTo>
                      <a:lnTo>
                        <a:pt y="53702" x="94888"/>
                      </a:lnTo>
                      <a:lnTo>
                        <a:pt y="157695" x="94888"/>
                      </a:lnTo>
                      <a:lnTo>
                        <a:pt y="10252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8CC64F"/>
                </a:solidFill>
                <a:ln cap="flat" w="7600">
                  <a:solidFill>
                    <a:srgbClr val="8CC64F"/>
                  </a:solidFill>
                  <a:bevel/>
                </a:ln>
              </p:spPr>
            </p:sp>
          </p:grpSp>
          <p:sp>
            <p:nvSpPr>
              <p:cNvPr name="Text 557" id="557"/>
              <p:cNvSpPr txBox="1"/>
              <p:nvPr/>
            </p:nvSpPr>
            <p:spPr>
              <a:xfrm>
                <a:off y="2410552" x="1568654"/>
                <a:ext cy="143622" cx="718110"/>
              </a:xfrm>
              <a:prstGeom prst="rect">
                <a:avLst/>
              </a:prstGeom>
              <a:noFill/>
            </p:spPr>
            <p:txBody>
              <a:bodyPr wrap="square" rIns="0" lIns="0" anchor="ctr" tIns="0" rtlCol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微软雅黑"/>
                  </a:rPr>
                  <a:t>RESTFul</a:t>
                </a:r>
              </a:p>
            </p:txBody>
          </p:sp>
        </p:grpSp>
        <p:grpSp>
          <p:nvGrpSpPr>
            <p:cNvPr name="" id="208"/>
            <p:cNvGrpSpPr/>
            <p:nvPr/>
          </p:nvGrpSpPr>
          <p:grpSpPr>
            <a:xfrm>
              <a:off y="896377" x="1680182"/>
              <a:ext cy="375611" cx="511470"/>
              <a:chOff y="896377" x="1680182"/>
              <a:chExt cy="375611" cx="511470"/>
            </a:xfrm>
          </p:grpSpPr>
          <p:sp>
            <p:nvSpPr>
              <p:cNvPr name="" id="209"/>
              <p:cNvSpPr/>
              <p:nvPr/>
            </p:nvSpPr>
            <p:spPr>
              <a:xfrm>
                <a:off y="896377" x="1680182"/>
                <a:ext cy="375611" cx="422980"/>
              </a:xfrm>
              <a:custGeom>
                <a:avLst/>
                <a:gdLst/>
                <a:ahLst/>
                <a:cxnLst/>
                <a:pathLst>
                  <a:path h="375611" w="422980">
                    <a:moveTo>
                      <a:pt y="0" x="12074"/>
                    </a:moveTo>
                    <a:lnTo>
                      <a:pt y="0" x="410636"/>
                    </a:lnTo>
                    <a:cubicBezTo>
                      <a:pt y="0" x="417374"/>
                      <a:pt y="5604" x="422980"/>
                      <a:pt y="13056" x="422980"/>
                    </a:cubicBezTo>
                    <a:lnTo>
                      <a:pt y="289260" x="422980"/>
                    </a:lnTo>
                    <a:cubicBezTo>
                      <a:pt y="296712" x="422980"/>
                      <a:pt y="302754" x="417374"/>
                      <a:pt y="302754" x="410636"/>
                    </a:cubicBezTo>
                    <a:lnTo>
                      <a:pt y="302754" x="253702"/>
                    </a:lnTo>
                    <a:lnTo>
                      <a:pt y="346329" x="253702"/>
                    </a:lnTo>
                    <a:lnTo>
                      <a:pt y="346329" x="308669"/>
                    </a:lnTo>
                    <a:cubicBezTo>
                      <a:pt y="346356" x="308669"/>
                      <a:pt y="346795" x="313027"/>
                      <a:pt y="351726" x="313027"/>
                    </a:cubicBezTo>
                    <a:cubicBezTo>
                      <a:pt y="351726" x="313027"/>
                      <a:pt y="370168" x="313027"/>
                      <a:pt y="370168" x="313027"/>
                    </a:cubicBezTo>
                    <a:cubicBezTo>
                      <a:pt y="370168" x="313027"/>
                      <a:pt y="375611" x="312502"/>
                      <a:pt y="375611" x="308020"/>
                    </a:cubicBezTo>
                    <a:cubicBezTo>
                      <a:pt y="375611" x="308020"/>
                      <a:pt y="375611" x="114434"/>
                      <a:pt y="375611" x="114434"/>
                    </a:cubicBezTo>
                    <a:cubicBezTo>
                      <a:pt y="375611" x="109544"/>
                      <a:pt y="370168" x="109553"/>
                      <a:pt y="370168" x="109553"/>
                    </a:cubicBezTo>
                    <a:cubicBezTo>
                      <a:pt y="370168" x="109553"/>
                      <a:pt y="356660" x="109553"/>
                      <a:pt y="351726" x="109553"/>
                    </a:cubicBezTo>
                    <a:cubicBezTo>
                      <a:pt y="346793" x="109553"/>
                      <a:pt y="346329" x="114434"/>
                      <a:pt y="346329" x="114434"/>
                    </a:cubicBezTo>
                    <a:lnTo>
                      <a:pt y="346329" x="169134"/>
                    </a:lnTo>
                    <a:lnTo>
                      <a:pt y="302754" x="169134"/>
                    </a:lnTo>
                    <a:lnTo>
                      <a:pt y="302754" x="12074"/>
                    </a:lnTo>
                    <a:cubicBezTo>
                      <a:pt y="302754" x="5336"/>
                      <a:pt y="296712" x="0"/>
                      <a:pt y="289260" x="0"/>
                    </a:cubicBezTo>
                    <a:lnTo>
                      <a:pt y="13056" x="0"/>
                    </a:lnTo>
                    <a:cubicBezTo>
                      <a:pt y="5604" x="0"/>
                      <a:pt y="0" x="5336"/>
                      <a:pt y="0" x="12074"/>
                    </a:cubicBezTo>
                    <a:close/>
                  </a:path>
                </a:pathLst>
              </a:custGeom>
              <a:solidFill>
                <a:srgbClr val="00A2FF"/>
              </a:solidFill>
              <a:ln cap="flat" w="7600">
                <a:solidFill>
                  <a:srgbClr val="00A2FF"/>
                </a:solidFill>
                <a:bevel/>
              </a:ln>
            </p:spPr>
          </p:sp>
          <p:sp>
            <p:nvSpPr>
              <p:cNvPr name="" id="210"/>
              <p:cNvSpPr/>
              <p:nvPr/>
            </p:nvSpPr>
            <p:spPr>
              <a:xfrm>
                <a:off y="920526" x="1701330"/>
                <a:ext cy="244147" cx="380683"/>
              </a:xfrm>
              <a:custGeom>
                <a:avLst/>
                <a:gdLst/>
                <a:ahLst/>
                <a:cxnLst/>
                <a:pathLst>
                  <a:path h="244147" w="380683">
                    <a:moveTo>
                      <a:pt y="0" x="10867"/>
                    </a:moveTo>
                    <a:lnTo>
                      <a:pt y="0" x="369575"/>
                    </a:lnTo>
                    <a:cubicBezTo>
                      <a:pt y="0" x="375639"/>
                      <a:pt y="5260" x="380683"/>
                      <a:pt y="12066" x="380683"/>
                    </a:cubicBezTo>
                    <a:lnTo>
                      <a:pt y="231825" x="380683"/>
                    </a:lnTo>
                    <a:cubicBezTo>
                      <a:pt y="238631" x="380683"/>
                      <a:pt y="244147" x="375639"/>
                      <a:pt y="244147" x="369575"/>
                    </a:cubicBezTo>
                    <a:lnTo>
                      <a:pt y="244147" x="10867"/>
                    </a:lnTo>
                    <a:cubicBezTo>
                      <a:pt y="244147" x="4803"/>
                      <a:pt y="238631" x="0"/>
                      <a:pt y="231825" x="0"/>
                    </a:cubicBezTo>
                    <a:lnTo>
                      <a:pt y="12066" x="0"/>
                    </a:lnTo>
                    <a:cubicBezTo>
                      <a:pt y="5260" x="0"/>
                      <a:pt y="0" x="4803"/>
                      <a:pt y="0" x="10867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FFFFFF"/>
                </a:solidFill>
                <a:bevel/>
              </a:ln>
            </p:spPr>
          </p:sp>
          <p:sp>
            <p:nvSpPr>
              <p:cNvPr name="" id="211"/>
              <p:cNvSpPr/>
              <p:nvPr/>
            </p:nvSpPr>
            <p:spPr>
              <a:xfrm>
                <a:off y="936372" x="1737005"/>
                <a:ext cy="212456" cx="280075"/>
              </a:xfrm>
              <a:custGeom>
                <a:avLst/>
                <a:gdLst/>
                <a:ahLst/>
                <a:cxnLst/>
                <a:pathLst>
                  <a:path h="212456" w="280075">
                    <a:moveTo>
                      <a:pt y="0" x="26800"/>
                    </a:moveTo>
                    <a:lnTo>
                      <a:pt y="42784" x="26800"/>
                    </a:lnTo>
                    <a:lnTo>
                      <a:pt y="42784" x="14837"/>
                    </a:lnTo>
                    <a:lnTo>
                      <a:pt y="14749" x="14837"/>
                    </a:lnTo>
                    <a:cubicBezTo>
                      <a:pt y="16203" x="12901"/>
                      <a:pt y="17379" x="11029"/>
                      <a:pt y="18279" x="9219"/>
                    </a:cubicBezTo>
                    <a:cubicBezTo>
                      <a:pt y="19178" x="7409"/>
                      <a:pt y="20038" x="5139"/>
                      <a:pt y="20861" x="2410"/>
                    </a:cubicBezTo>
                    <a:lnTo>
                      <a:pt y="11277" x="2410"/>
                    </a:lnTo>
                    <a:cubicBezTo>
                      <a:pt y="9995" x="6436"/>
                      <a:pt y="8455" x="9562"/>
                      <a:pt y="6657" x="11788"/>
                    </a:cubicBezTo>
                    <a:cubicBezTo>
                      <a:pt y="4859" x="14014"/>
                      <a:pt y="2640" x="15757"/>
                      <a:pt y="0" x="17015"/>
                    </a:cubicBezTo>
                    <a:lnTo>
                      <a:pt y="0" x="26800"/>
                    </a:lnTo>
                    <a:close/>
                    <a:moveTo>
                      <a:pt y="21579" x="40882"/>
                    </a:moveTo>
                    <a:cubicBezTo>
                      <a:pt y="13582" x="40882"/>
                      <a:pt y="7987" x="42338"/>
                      <a:pt y="4792" x="45252"/>
                    </a:cubicBezTo>
                    <a:cubicBezTo>
                      <a:pt y="1597" x="48165"/>
                      <a:pt y="0" x="52602"/>
                      <a:pt y="0" x="58564"/>
                    </a:cubicBezTo>
                    <a:cubicBezTo>
                      <a:pt y="0" x="61429"/>
                      <a:pt y="0" x="63781"/>
                      <a:pt y="1047" x="65620"/>
                    </a:cubicBezTo>
                    <a:cubicBezTo>
                      <a:pt y="1746" x="67459"/>
                      <a:pt y="2654" x="68959"/>
                      <a:pt y="3773" x="70120"/>
                    </a:cubicBezTo>
                    <a:cubicBezTo>
                      <a:pt y="4892" x="71282"/>
                      <a:pt y="6069" x="72196"/>
                      <a:pt y="7303" x="72864"/>
                    </a:cubicBezTo>
                    <a:cubicBezTo>
                      <a:pt y="8537" x="73532"/>
                      <a:pt y="9976" x="74069"/>
                      <a:pt y="11621" x="74476"/>
                    </a:cubicBezTo>
                    <a:cubicBezTo>
                      <a:pt y="14759" x="75269"/>
                      <a:pt y="18030" x="75666"/>
                      <a:pt y="21435" x="75666"/>
                    </a:cubicBezTo>
                    <a:cubicBezTo>
                      <a:pt y="29068" x="75666"/>
                      <a:pt y="34654" x="74360"/>
                      <a:pt y="38193" x="71746"/>
                    </a:cubicBezTo>
                    <a:cubicBezTo>
                      <a:pt y="41732" x="69133"/>
                      <a:pt y="43501" x="64633"/>
                      <a:pt y="43501" x="58245"/>
                    </a:cubicBezTo>
                    <a:cubicBezTo>
                      <a:pt y="43501" x="54664"/>
                      <a:pt y="42937" x="51770"/>
                      <a:pt y="41808" x="49563"/>
                    </a:cubicBezTo>
                    <a:cubicBezTo>
                      <a:pt y="40680" x="47357"/>
                      <a:pt y="39025" x="45547"/>
                      <a:pt y="36844" x="44134"/>
                    </a:cubicBezTo>
                    <a:cubicBezTo>
                      <a:pt y="35294" x="43108"/>
                      <a:pt y="33176" x="42309"/>
                      <a:pt y="30488" x="41738"/>
                    </a:cubicBezTo>
                    <a:cubicBezTo>
                      <a:pt y="27800" x="41167"/>
                      <a:pt y="24831" x="40882"/>
                      <a:pt y="21579" x="40882"/>
                    </a:cubicBezTo>
                    <a:close/>
                    <a:moveTo>
                      <a:pt y="21607" x="52612"/>
                    </a:moveTo>
                    <a:cubicBezTo>
                      <a:pt y="26963" x="52612"/>
                      <a:pt y="30622" x="53091"/>
                      <a:pt y="32583" x="54049"/>
                    </a:cubicBezTo>
                    <a:cubicBezTo>
                      <a:pt y="34544" x="55008"/>
                      <a:pt y="35524" x="56396"/>
                      <a:pt y="35524" x="58216"/>
                    </a:cubicBezTo>
                    <a:cubicBezTo>
                      <a:pt y="35524" x="59416"/>
                      <a:pt y="35108" x="60456"/>
                      <a:pt y="34276" x="61337"/>
                    </a:cubicBezTo>
                    <a:cubicBezTo>
                      <a:pt y="33444" x="62218"/>
                      <a:pt y="32129" x="62867"/>
                      <a:pt y="30330" x="63283"/>
                    </a:cubicBezTo>
                    <a:cubicBezTo>
                      <a:pt y="28532" x="63699"/>
                      <a:pt y="25730" x="63907"/>
                      <a:pt y="21923" x="63907"/>
                    </a:cubicBezTo>
                    <a:cubicBezTo>
                      <a:pt y="16337" x="63907"/>
                      <a:pt y="12583" x="63428"/>
                      <a:pt y="10660" x="62470"/>
                    </a:cubicBezTo>
                    <a:cubicBezTo>
                      <a:pt y="8738" x="61512"/>
                      <a:pt y="7776" x="60074"/>
                      <a:pt y="7776" x="58158"/>
                    </a:cubicBezTo>
                    <a:cubicBezTo>
                      <a:pt y="7776" x="56203"/>
                      <a:pt y="8757" x="54790"/>
                      <a:pt y="10717" x="53919"/>
                    </a:cubicBezTo>
                    <a:cubicBezTo>
                      <a:pt y="12678" x="53048"/>
                      <a:pt y="16308" x="52612"/>
                      <a:pt y="21607" x="52612"/>
                    </a:cubicBezTo>
                    <a:close/>
                    <a:moveTo>
                      <a:pt y="0" x="108563"/>
                    </a:moveTo>
                    <a:lnTo>
                      <a:pt y="42784" x="108563"/>
                    </a:lnTo>
                    <a:lnTo>
                      <a:pt y="42784" x="96601"/>
                    </a:lnTo>
                    <a:lnTo>
                      <a:pt y="14749" x="96601"/>
                    </a:lnTo>
                    <a:cubicBezTo>
                      <a:pt y="16203" x="94665"/>
                      <a:pt y="17379" x="92792"/>
                      <a:pt y="18279" x="90983"/>
                    </a:cubicBezTo>
                    <a:cubicBezTo>
                      <a:pt y="19178" x="89172"/>
                      <a:pt y="20038" x="86903"/>
                      <a:pt y="20861" x="84174"/>
                    </a:cubicBezTo>
                    <a:lnTo>
                      <a:pt y="11277" x="84174"/>
                    </a:lnTo>
                    <a:cubicBezTo>
                      <a:pt y="9995" x="88200"/>
                      <a:pt y="8455" x="91325"/>
                      <a:pt y="6657" x="93551"/>
                    </a:cubicBezTo>
                    <a:cubicBezTo>
                      <a:pt y="4859" x="95777"/>
                      <a:pt y="2640" x="97520"/>
                      <a:pt y="0" x="98778"/>
                    </a:cubicBezTo>
                    <a:lnTo>
                      <a:pt y="0" x="108563"/>
                    </a:lnTo>
                    <a:close/>
                    <a:moveTo>
                      <a:pt y="21579" x="122646"/>
                    </a:moveTo>
                    <a:cubicBezTo>
                      <a:pt y="13582" x="122646"/>
                      <a:pt y="7987" x="124102"/>
                      <a:pt y="4792" x="127015"/>
                    </a:cubicBezTo>
                    <a:cubicBezTo>
                      <a:pt y="1597" x="129929"/>
                      <a:pt y="0" x="134366"/>
                      <a:pt y="0" x="140328"/>
                    </a:cubicBezTo>
                    <a:cubicBezTo>
                      <a:pt y="0" x="143192"/>
                      <a:pt y="0" x="145545"/>
                      <a:pt y="1047" x="147383"/>
                    </a:cubicBezTo>
                    <a:cubicBezTo>
                      <a:pt y="1746" x="149222"/>
                      <a:pt y="2654" x="150722"/>
                      <a:pt y="3773" x="151884"/>
                    </a:cubicBezTo>
                    <a:cubicBezTo>
                      <a:pt y="4892" x="153045"/>
                      <a:pt y="6069" x="153960"/>
                      <a:pt y="7303" x="154628"/>
                    </a:cubicBezTo>
                    <a:cubicBezTo>
                      <a:pt y="8537" x="155296"/>
                      <a:pt y="9976" x="155833"/>
                      <a:pt y="11621" x="156239"/>
                    </a:cubicBezTo>
                    <a:cubicBezTo>
                      <a:pt y="14759" x="157033"/>
                      <a:pt y="18030" x="157429"/>
                      <a:pt y="21435" x="157429"/>
                    </a:cubicBezTo>
                    <a:cubicBezTo>
                      <a:pt y="29068" x="157429"/>
                      <a:pt y="34654" x="156123"/>
                      <a:pt y="38193" x="153510"/>
                    </a:cubicBezTo>
                    <a:cubicBezTo>
                      <a:pt y="41732" x="150897"/>
                      <a:pt y="43501" x="146397"/>
                      <a:pt y="43501" x="140038"/>
                    </a:cubicBezTo>
                    <a:cubicBezTo>
                      <a:pt y="43501" x="136428"/>
                      <a:pt y="42937" x="133534"/>
                      <a:pt y="41808" x="131327"/>
                    </a:cubicBezTo>
                    <a:cubicBezTo>
                      <a:pt y="40680" x="129120"/>
                      <a:pt y="39025" x="127311"/>
                      <a:pt y="36844" x="125897"/>
                    </a:cubicBezTo>
                    <a:cubicBezTo>
                      <a:pt y="35294" x="124872"/>
                      <a:pt y="33176" x="124073"/>
                      <a:pt y="30488" x="123502"/>
                    </a:cubicBezTo>
                    <a:cubicBezTo>
                      <a:pt y="27800" x="122931"/>
                      <a:pt y="24831" x="122646"/>
                      <a:pt y="21579" x="122646"/>
                    </a:cubicBezTo>
                    <a:close/>
                    <a:moveTo>
                      <a:pt y="21607" x="134376"/>
                    </a:moveTo>
                    <a:cubicBezTo>
                      <a:pt y="26963" x="134376"/>
                      <a:pt y="30622" x="134854"/>
                      <a:pt y="32583" x="135813"/>
                    </a:cubicBezTo>
                    <a:cubicBezTo>
                      <a:pt y="34544" x="136771"/>
                      <a:pt y="35524" x="138160"/>
                      <a:pt y="35524" x="140038"/>
                    </a:cubicBezTo>
                    <a:cubicBezTo>
                      <a:pt y="35524" x="141180"/>
                      <a:pt y="35108" x="142220"/>
                      <a:pt y="34276" x="143100"/>
                    </a:cubicBezTo>
                    <a:cubicBezTo>
                      <a:pt y="33444" x="143981"/>
                      <a:pt y="32129" x="144630"/>
                      <a:pt y="30330" x="145046"/>
                    </a:cubicBezTo>
                    <a:cubicBezTo>
                      <a:pt y="28532" x="145462"/>
                      <a:pt y="25730" x="145671"/>
                      <a:pt y="21923" x="145671"/>
                    </a:cubicBezTo>
                    <a:cubicBezTo>
                      <a:pt y="16337" x="145671"/>
                      <a:pt y="12583" x="145191"/>
                      <a:pt y="10660" x="144233"/>
                    </a:cubicBezTo>
                    <a:cubicBezTo>
                      <a:pt y="8738" x="143275"/>
                      <a:pt y="7776" x="141838"/>
                      <a:pt y="7776" x="140038"/>
                    </a:cubicBezTo>
                    <a:cubicBezTo>
                      <a:pt y="7776" x="137967"/>
                      <a:pt y="8757" x="136554"/>
                      <a:pt y="10717" x="135682"/>
                    </a:cubicBezTo>
                    <a:cubicBezTo>
                      <a:pt y="12678" x="134811"/>
                      <a:pt y="16308" x="134376"/>
                      <a:pt y="21607" x="134376"/>
                    </a:cubicBezTo>
                    <a:close/>
                    <a:moveTo>
                      <a:pt y="0" x="190327"/>
                    </a:moveTo>
                    <a:lnTo>
                      <a:pt y="42784" x="190327"/>
                    </a:lnTo>
                    <a:lnTo>
                      <a:pt y="42784" x="178364"/>
                    </a:lnTo>
                    <a:lnTo>
                      <a:pt y="14749" x="178364"/>
                    </a:lnTo>
                    <a:cubicBezTo>
                      <a:pt y="16203" x="176429"/>
                      <a:pt y="17379" x="174556"/>
                      <a:pt y="18279" x="172746"/>
                    </a:cubicBezTo>
                    <a:cubicBezTo>
                      <a:pt y="19178" x="170936"/>
                      <a:pt y="20038" x="168667"/>
                      <a:pt y="20861" x="165937"/>
                    </a:cubicBezTo>
                    <a:lnTo>
                      <a:pt y="11277" x="165937"/>
                    </a:lnTo>
                    <a:cubicBezTo>
                      <a:pt y="9995" x="169963"/>
                      <a:pt y="8455" x="173089"/>
                      <a:pt y="6657" x="175315"/>
                    </a:cubicBezTo>
                    <a:cubicBezTo>
                      <a:pt y="4859" x="177541"/>
                      <a:pt y="2640" x="179284"/>
                      <a:pt y="0" x="180542"/>
                    </a:cubicBezTo>
                    <a:lnTo>
                      <a:pt y="0" x="190327"/>
                    </a:lnTo>
                    <a:close/>
                    <a:moveTo>
                      <a:pt y="0" x="231209"/>
                    </a:moveTo>
                    <a:lnTo>
                      <a:pt y="42784" x="231209"/>
                    </a:lnTo>
                    <a:lnTo>
                      <a:pt y="42784" x="219246"/>
                    </a:lnTo>
                    <a:lnTo>
                      <a:pt y="14749" x="219246"/>
                    </a:lnTo>
                    <a:cubicBezTo>
                      <a:pt y="16203" x="217311"/>
                      <a:pt y="17379" x="215437"/>
                      <a:pt y="18279" x="213628"/>
                    </a:cubicBezTo>
                    <a:cubicBezTo>
                      <a:pt y="19178" x="211818"/>
                      <a:pt y="20038" x="209548"/>
                      <a:pt y="20861" x="206819"/>
                    </a:cubicBezTo>
                    <a:lnTo>
                      <a:pt y="11277" x="206819"/>
                    </a:lnTo>
                    <a:cubicBezTo>
                      <a:pt y="9995" x="210845"/>
                      <a:pt y="8455" x="213971"/>
                      <a:pt y="6657" x="216197"/>
                    </a:cubicBezTo>
                    <a:cubicBezTo>
                      <a:pt y="4859" x="218423"/>
                      <a:pt y="2640" x="220165"/>
                      <a:pt y="0" x="221424"/>
                    </a:cubicBezTo>
                    <a:lnTo>
                      <a:pt y="0" x="231209"/>
                    </a:lnTo>
                    <a:close/>
                    <a:moveTo>
                      <a:pt y="0" x="272091"/>
                    </a:moveTo>
                    <a:lnTo>
                      <a:pt y="42784" x="272091"/>
                    </a:lnTo>
                    <a:lnTo>
                      <a:pt y="42784" x="260128"/>
                    </a:lnTo>
                    <a:lnTo>
                      <a:pt y="14749" x="260128"/>
                    </a:lnTo>
                    <a:cubicBezTo>
                      <a:pt y="16203" x="258192"/>
                      <a:pt y="17379" x="256319"/>
                      <a:pt y="18279" x="254510"/>
                    </a:cubicBezTo>
                    <a:cubicBezTo>
                      <a:pt y="19178" x="252700"/>
                      <a:pt y="20038" x="250430"/>
                      <a:pt y="20861" x="247701"/>
                    </a:cubicBezTo>
                    <a:lnTo>
                      <a:pt y="11277" x="247701"/>
                    </a:lnTo>
                    <a:cubicBezTo>
                      <a:pt y="9995" x="251727"/>
                      <a:pt y="8455" x="254853"/>
                      <a:pt y="6657" x="257079"/>
                    </a:cubicBezTo>
                    <a:cubicBezTo>
                      <a:pt y="4859" x="259305"/>
                      <a:pt y="2640" x="261047"/>
                      <a:pt y="0" x="262306"/>
                    </a:cubicBezTo>
                    <a:lnTo>
                      <a:pt y="0" x="272091"/>
                    </a:lnTo>
                    <a:close/>
                    <a:moveTo>
                      <a:pt y="106228" x="0"/>
                    </a:moveTo>
                    <a:cubicBezTo>
                      <a:pt y="98060" x="0"/>
                      <a:pt y="92464" x="1457"/>
                      <a:pt y="89270" x="4370"/>
                    </a:cubicBezTo>
                    <a:cubicBezTo>
                      <a:pt y="86075" x="7283"/>
                      <a:pt y="84477" x="11721"/>
                      <a:pt y="84477" x="17683"/>
                    </a:cubicBezTo>
                    <a:cubicBezTo>
                      <a:pt y="84477" x="20547"/>
                      <a:pt y="84827" x="22899"/>
                      <a:pt y="85525" x="24738"/>
                    </a:cubicBezTo>
                    <a:cubicBezTo>
                      <a:pt y="86223" x="26577"/>
                      <a:pt y="87132" x="28077"/>
                      <a:pt y="88250" x="29239"/>
                    </a:cubicBezTo>
                    <a:cubicBezTo>
                      <a:pt y="89370" x="30400"/>
                      <a:pt y="90546" x="31315"/>
                      <a:pt y="91780" x="31982"/>
                    </a:cubicBezTo>
                    <a:cubicBezTo>
                      <a:pt y="93014" x="32650"/>
                      <a:pt y="94454" x="33188"/>
                      <a:pt y="96099" x="33594"/>
                    </a:cubicBezTo>
                    <a:cubicBezTo>
                      <a:pt y="99236" x="34388"/>
                      <a:pt y="102507" x="34785"/>
                      <a:pt y="105912" x="34785"/>
                    </a:cubicBezTo>
                    <a:cubicBezTo>
                      <a:pt y="113545" x="34785"/>
                      <a:pt y="119131" x="33478"/>
                      <a:pt y="122670" x="30865"/>
                    </a:cubicBezTo>
                    <a:cubicBezTo>
                      <a:pt y="126209" x="28251"/>
                      <a:pt y="127979" x="23751"/>
                      <a:pt y="127979" x="17363"/>
                    </a:cubicBezTo>
                    <a:cubicBezTo>
                      <a:pt y="127979" x="13782"/>
                      <a:pt y="127414" x="10888"/>
                      <a:pt y="126285" x="8682"/>
                    </a:cubicBezTo>
                    <a:cubicBezTo>
                      <a:pt y="125157" x="6475"/>
                      <a:pt y="123502" x="4665"/>
                      <a:pt y="121321" x="3252"/>
                    </a:cubicBezTo>
                    <a:cubicBezTo>
                      <a:pt y="119771" x="2226"/>
                      <a:pt y="117653" x="1428"/>
                      <a:pt y="114965" x="857"/>
                    </a:cubicBezTo>
                    <a:cubicBezTo>
                      <a:pt y="112278" x="0"/>
                      <a:pt y="109308" x="0"/>
                      <a:pt y="106228" x="0"/>
                    </a:cubicBezTo>
                    <a:close/>
                    <a:moveTo>
                      <a:pt y="106228" x="11730"/>
                    </a:moveTo>
                    <a:cubicBezTo>
                      <a:pt y="111441" x="11730"/>
                      <a:pt y="115100" x="12209"/>
                      <a:pt y="117061" x="13168"/>
                    </a:cubicBezTo>
                    <a:cubicBezTo>
                      <a:pt y="119021" x="14126"/>
                      <a:pt y="120002" x="15515"/>
                      <a:pt y="120002" x="17334"/>
                    </a:cubicBezTo>
                    <a:cubicBezTo>
                      <a:pt y="120002" x="18534"/>
                      <a:pt y="119585" x="19575"/>
                      <a:pt y="118753" x="20455"/>
                    </a:cubicBezTo>
                    <a:cubicBezTo>
                      <a:pt y="117921" x="21336"/>
                      <a:pt y="116606" x="21985"/>
                      <a:pt y="114808" x="22401"/>
                    </a:cubicBezTo>
                    <a:cubicBezTo>
                      <a:pt y="113010" x="22817"/>
                      <a:pt y="110207" x="23025"/>
                      <a:pt y="106228" x="23025"/>
                    </a:cubicBezTo>
                    <a:cubicBezTo>
                      <a:pt y="100814" x="23025"/>
                      <a:pt y="97060" x="22546"/>
                      <a:pt y="95138" x="21588"/>
                    </a:cubicBezTo>
                    <a:cubicBezTo>
                      <a:pt y="93215" x="20630"/>
                      <a:pt y="92253" x="19192"/>
                      <a:pt y="92253" x="17276"/>
                    </a:cubicBezTo>
                    <a:cubicBezTo>
                      <a:pt y="92253" x="15321"/>
                      <a:pt y="93234" x="13908"/>
                      <a:pt y="95195" x="13037"/>
                    </a:cubicBezTo>
                    <a:cubicBezTo>
                      <a:pt y="97155" x="12166"/>
                      <a:pt y="100785" x="11730"/>
                      <a:pt y="106228" x="11730"/>
                    </a:cubicBezTo>
                    <a:close/>
                    <a:moveTo>
                      <a:pt y="106228" x="40882"/>
                    </a:moveTo>
                    <a:cubicBezTo>
                      <a:pt y="98060" x="40882"/>
                      <a:pt y="92464" x="42338"/>
                      <a:pt y="89270" x="45252"/>
                    </a:cubicBezTo>
                    <a:cubicBezTo>
                      <a:pt y="86075" x="48165"/>
                      <a:pt y="84477" x="52602"/>
                      <a:pt y="84477" x="58564"/>
                    </a:cubicBezTo>
                    <a:cubicBezTo>
                      <a:pt y="84477" x="61429"/>
                      <a:pt y="84827" x="63781"/>
                      <a:pt y="85525" x="65620"/>
                    </a:cubicBezTo>
                    <a:cubicBezTo>
                      <a:pt y="86223" x="67459"/>
                      <a:pt y="87132" x="68959"/>
                      <a:pt y="88250" x="70120"/>
                    </a:cubicBezTo>
                    <a:cubicBezTo>
                      <a:pt y="89370" x="71282"/>
                      <a:pt y="90546" x="72196"/>
                      <a:pt y="91780" x="72864"/>
                    </a:cubicBezTo>
                    <a:cubicBezTo>
                      <a:pt y="93014" x="73532"/>
                      <a:pt y="94454" x="74069"/>
                      <a:pt y="96099" x="74476"/>
                    </a:cubicBezTo>
                    <a:cubicBezTo>
                      <a:pt y="99236" x="75269"/>
                      <a:pt y="102507" x="75666"/>
                      <a:pt y="105912" x="75666"/>
                    </a:cubicBezTo>
                    <a:cubicBezTo>
                      <a:pt y="113545" x="75666"/>
                      <a:pt y="119131" x="74360"/>
                      <a:pt y="122670" x="71746"/>
                    </a:cubicBezTo>
                    <a:cubicBezTo>
                      <a:pt y="126209" x="69133"/>
                      <a:pt y="127979" x="64633"/>
                      <a:pt y="127979" x="58245"/>
                    </a:cubicBezTo>
                    <a:cubicBezTo>
                      <a:pt y="127979" x="54664"/>
                      <a:pt y="127414" x="51770"/>
                      <a:pt y="126285" x="49563"/>
                    </a:cubicBezTo>
                    <a:cubicBezTo>
                      <a:pt y="125157" x="47357"/>
                      <a:pt y="123502" x="45547"/>
                      <a:pt y="121321" x="44134"/>
                    </a:cubicBezTo>
                    <a:cubicBezTo>
                      <a:pt y="119771" x="43108"/>
                      <a:pt y="117653" x="42309"/>
                      <a:pt y="114965" x="41738"/>
                    </a:cubicBezTo>
                    <a:cubicBezTo>
                      <a:pt y="112278" x="41167"/>
                      <a:pt y="109308" x="40882"/>
                      <a:pt y="106228" x="40882"/>
                    </a:cubicBezTo>
                    <a:close/>
                    <a:moveTo>
                      <a:pt y="106228" x="52612"/>
                    </a:moveTo>
                    <a:cubicBezTo>
                      <a:pt y="111441" x="52612"/>
                      <a:pt y="115100" x="53091"/>
                      <a:pt y="117061" x="54049"/>
                    </a:cubicBezTo>
                    <a:cubicBezTo>
                      <a:pt y="119021" x="55008"/>
                      <a:pt y="120002" x="56396"/>
                      <a:pt y="120002" x="58216"/>
                    </a:cubicBezTo>
                    <a:cubicBezTo>
                      <a:pt y="120002" x="59416"/>
                      <a:pt y="119585" x="60456"/>
                      <a:pt y="118753" x="61337"/>
                    </a:cubicBezTo>
                    <a:cubicBezTo>
                      <a:pt y="117921" x="62218"/>
                      <a:pt y="116606" x="62867"/>
                      <a:pt y="114808" x="63283"/>
                    </a:cubicBezTo>
                    <a:cubicBezTo>
                      <a:pt y="113010" x="63699"/>
                      <a:pt y="110207" x="63907"/>
                      <a:pt y="106228" x="63907"/>
                    </a:cubicBezTo>
                    <a:cubicBezTo>
                      <a:pt y="100814" x="63907"/>
                      <a:pt y="97060" x="63428"/>
                      <a:pt y="95138" x="62470"/>
                    </a:cubicBezTo>
                    <a:cubicBezTo>
                      <a:pt y="93215" x="61512"/>
                      <a:pt y="92253" x="60074"/>
                      <a:pt y="92253" x="58158"/>
                    </a:cubicBezTo>
                    <a:cubicBezTo>
                      <a:pt y="92253" x="56203"/>
                      <a:pt y="93234" x="54790"/>
                      <a:pt y="95195" x="53919"/>
                    </a:cubicBezTo>
                    <a:cubicBezTo>
                      <a:pt y="97155" x="53048"/>
                      <a:pt y="100785" x="52612"/>
                      <a:pt y="106228" x="52612"/>
                    </a:cubicBezTo>
                    <a:close/>
                    <a:moveTo>
                      <a:pt y="84477" x="108563"/>
                    </a:moveTo>
                    <a:lnTo>
                      <a:pt y="127261" x="108563"/>
                    </a:lnTo>
                    <a:lnTo>
                      <a:pt y="127261" x="96601"/>
                    </a:lnTo>
                    <a:lnTo>
                      <a:pt y="99226" x="96601"/>
                    </a:lnTo>
                    <a:cubicBezTo>
                      <a:pt y="100680" x="94665"/>
                      <a:pt y="101857" x="92792"/>
                      <a:pt y="102756" x="90983"/>
                    </a:cubicBezTo>
                    <a:cubicBezTo>
                      <a:pt y="103655" x="89172"/>
                      <a:pt y="104516" x="86903"/>
                      <a:pt y="105338" x="84174"/>
                    </a:cubicBezTo>
                    <a:lnTo>
                      <a:pt y="95754" x="84174"/>
                    </a:lnTo>
                    <a:cubicBezTo>
                      <a:pt y="94473" x="88200"/>
                      <a:pt y="92933" x="91325"/>
                      <a:pt y="91135" x="93551"/>
                    </a:cubicBezTo>
                    <a:cubicBezTo>
                      <a:pt y="89336" x="95777"/>
                      <a:pt y="87117" x="97520"/>
                      <a:pt y="84477" x="98778"/>
                    </a:cubicBezTo>
                    <a:lnTo>
                      <a:pt y="84477" x="108563"/>
                    </a:lnTo>
                    <a:close/>
                    <a:moveTo>
                      <a:pt y="106228" x="122646"/>
                    </a:moveTo>
                    <a:cubicBezTo>
                      <a:pt y="98060" x="122646"/>
                      <a:pt y="92464" x="124102"/>
                      <a:pt y="89270" x="127015"/>
                    </a:cubicBezTo>
                    <a:cubicBezTo>
                      <a:pt y="86075" x="129929"/>
                      <a:pt y="84477" x="134366"/>
                      <a:pt y="84477" x="140328"/>
                    </a:cubicBezTo>
                    <a:cubicBezTo>
                      <a:pt y="84477" x="143192"/>
                      <a:pt y="84827" x="145545"/>
                      <a:pt y="85525" x="147383"/>
                    </a:cubicBezTo>
                    <a:cubicBezTo>
                      <a:pt y="86223" x="149222"/>
                      <a:pt y="87132" x="150722"/>
                      <a:pt y="88250" x="151884"/>
                    </a:cubicBezTo>
                    <a:cubicBezTo>
                      <a:pt y="89370" x="153045"/>
                      <a:pt y="90546" x="153960"/>
                      <a:pt y="91780" x="154628"/>
                    </a:cubicBezTo>
                    <a:cubicBezTo>
                      <a:pt y="93014" x="155296"/>
                      <a:pt y="94454" x="155833"/>
                      <a:pt y="96099" x="156239"/>
                    </a:cubicBezTo>
                    <a:cubicBezTo>
                      <a:pt y="99236" x="157033"/>
                      <a:pt y="102507" x="157429"/>
                      <a:pt y="105912" x="157429"/>
                    </a:cubicBezTo>
                    <a:cubicBezTo>
                      <a:pt y="113545" x="157429"/>
                      <a:pt y="119131" x="156123"/>
                      <a:pt y="122670" x="153510"/>
                    </a:cubicBezTo>
                    <a:cubicBezTo>
                      <a:pt y="126209" x="150897"/>
                      <a:pt y="127979" x="146397"/>
                      <a:pt y="127979" x="140038"/>
                    </a:cubicBezTo>
                    <a:cubicBezTo>
                      <a:pt y="127979" x="136428"/>
                      <a:pt y="127414" x="133534"/>
                      <a:pt y="126285" x="131327"/>
                    </a:cubicBezTo>
                    <a:cubicBezTo>
                      <a:pt y="125157" x="129120"/>
                      <a:pt y="123502" x="127311"/>
                      <a:pt y="121321" x="125897"/>
                    </a:cubicBezTo>
                    <a:cubicBezTo>
                      <a:pt y="119771" x="124872"/>
                      <a:pt y="117653" x="124073"/>
                      <a:pt y="114965" x="123502"/>
                    </a:cubicBezTo>
                    <a:cubicBezTo>
                      <a:pt y="112278" x="122931"/>
                      <a:pt y="109308" x="122646"/>
                      <a:pt y="106228" x="122646"/>
                    </a:cubicBezTo>
                    <a:close/>
                    <a:moveTo>
                      <a:pt y="106228" x="134376"/>
                    </a:moveTo>
                    <a:cubicBezTo>
                      <a:pt y="111441" x="134376"/>
                      <a:pt y="115100" x="134854"/>
                      <a:pt y="117061" x="135813"/>
                    </a:cubicBezTo>
                    <a:cubicBezTo>
                      <a:pt y="119021" x="136771"/>
                      <a:pt y="120002" x="138160"/>
                      <a:pt y="120002" x="140038"/>
                    </a:cubicBezTo>
                    <a:cubicBezTo>
                      <a:pt y="120002" x="141180"/>
                      <a:pt y="119585" x="142220"/>
                      <a:pt y="118753" x="143100"/>
                    </a:cubicBezTo>
                    <a:cubicBezTo>
                      <a:pt y="117921" x="143981"/>
                      <a:pt y="116606" x="144630"/>
                      <a:pt y="114808" x="145046"/>
                    </a:cubicBezTo>
                    <a:cubicBezTo>
                      <a:pt y="113010" x="145462"/>
                      <a:pt y="110207" x="145671"/>
                      <a:pt y="106228" x="145671"/>
                    </a:cubicBezTo>
                    <a:cubicBezTo>
                      <a:pt y="100814" x="145671"/>
                      <a:pt y="97060" x="145191"/>
                      <a:pt y="95138" x="144233"/>
                    </a:cubicBezTo>
                    <a:cubicBezTo>
                      <a:pt y="93215" x="143275"/>
                      <a:pt y="92253" x="141838"/>
                      <a:pt y="92253" x="140038"/>
                    </a:cubicBezTo>
                    <a:cubicBezTo>
                      <a:pt y="92253" x="137967"/>
                      <a:pt y="93234" x="136554"/>
                      <a:pt y="95195" x="135682"/>
                    </a:cubicBezTo>
                    <a:cubicBezTo>
                      <a:pt y="97155" x="134811"/>
                      <a:pt y="100785" x="134376"/>
                      <a:pt y="106228" x="134376"/>
                    </a:cubicBezTo>
                    <a:close/>
                    <a:moveTo>
                      <a:pt y="84477" x="190327"/>
                    </a:moveTo>
                    <a:lnTo>
                      <a:pt y="127261" x="190327"/>
                    </a:lnTo>
                    <a:lnTo>
                      <a:pt y="127261" x="178364"/>
                    </a:lnTo>
                    <a:lnTo>
                      <a:pt y="99226" x="178364"/>
                    </a:lnTo>
                    <a:cubicBezTo>
                      <a:pt y="100680" x="176429"/>
                      <a:pt y="101857" x="174556"/>
                      <a:pt y="102756" x="172746"/>
                    </a:cubicBezTo>
                    <a:cubicBezTo>
                      <a:pt y="103655" x="170936"/>
                      <a:pt y="104516" x="168667"/>
                      <a:pt y="105338" x="165937"/>
                    </a:cubicBezTo>
                    <a:lnTo>
                      <a:pt y="95754" x="165937"/>
                    </a:lnTo>
                    <a:cubicBezTo>
                      <a:pt y="94473" x="169963"/>
                      <a:pt y="92933" x="173089"/>
                      <a:pt y="91135" x="175315"/>
                    </a:cubicBezTo>
                    <a:cubicBezTo>
                      <a:pt y="89336" x="177541"/>
                      <a:pt y="87117" x="179284"/>
                      <a:pt y="84477" x="180542"/>
                    </a:cubicBezTo>
                    <a:lnTo>
                      <a:pt y="84477" x="190327"/>
                    </a:lnTo>
                    <a:close/>
                    <a:moveTo>
                      <a:pt y="84477" x="231209"/>
                    </a:moveTo>
                    <a:lnTo>
                      <a:pt y="127261" x="231209"/>
                    </a:lnTo>
                    <a:lnTo>
                      <a:pt y="127261" x="219246"/>
                    </a:lnTo>
                    <a:lnTo>
                      <a:pt y="99226" x="219246"/>
                    </a:lnTo>
                    <a:cubicBezTo>
                      <a:pt y="100680" x="217311"/>
                      <a:pt y="101857" x="215437"/>
                      <a:pt y="102756" x="213628"/>
                    </a:cubicBezTo>
                    <a:cubicBezTo>
                      <a:pt y="103655" x="211818"/>
                      <a:pt y="104516" x="209548"/>
                      <a:pt y="105338" x="206819"/>
                    </a:cubicBezTo>
                    <a:lnTo>
                      <a:pt y="95754" x="206819"/>
                    </a:lnTo>
                    <a:cubicBezTo>
                      <a:pt y="94473" x="210845"/>
                      <a:pt y="92933" x="213971"/>
                      <a:pt y="91135" x="216197"/>
                    </a:cubicBezTo>
                    <a:cubicBezTo>
                      <a:pt y="89336" x="218423"/>
                      <a:pt y="87117" x="220165"/>
                      <a:pt y="84477" x="221424"/>
                    </a:cubicBezTo>
                    <a:lnTo>
                      <a:pt y="84477" x="231209"/>
                    </a:lnTo>
                    <a:close/>
                    <a:moveTo>
                      <a:pt y="106228" x="245291"/>
                    </a:moveTo>
                    <a:cubicBezTo>
                      <a:pt y="98060" x="245291"/>
                      <a:pt y="92464" x="246747"/>
                      <a:pt y="89270" x="249661"/>
                    </a:cubicBezTo>
                    <a:cubicBezTo>
                      <a:pt y="86075" x="252574"/>
                      <a:pt y="84477" x="257011"/>
                      <a:pt y="84477" x="262973"/>
                    </a:cubicBezTo>
                    <a:cubicBezTo>
                      <a:pt y="84477" x="265838"/>
                      <a:pt y="84827" x="268190"/>
                      <a:pt y="85525" x="270029"/>
                    </a:cubicBezTo>
                    <a:cubicBezTo>
                      <a:pt y="86223" x="271868"/>
                      <a:pt y="87132" x="273368"/>
                      <a:pt y="88250" x="274529"/>
                    </a:cubicBezTo>
                    <a:cubicBezTo>
                      <a:pt y="89370" x="275691"/>
                      <a:pt y="90546" x="276605"/>
                      <a:pt y="91780" x="277273"/>
                    </a:cubicBezTo>
                    <a:cubicBezTo>
                      <a:pt y="93014" x="277941"/>
                      <a:pt y="94454" x="278478"/>
                      <a:pt y="96099" x="278885"/>
                    </a:cubicBezTo>
                    <a:cubicBezTo>
                      <a:pt y="99236" x="279678"/>
                      <a:pt y="102507" x="280075"/>
                      <a:pt y="105912" x="280075"/>
                    </a:cubicBezTo>
                    <a:cubicBezTo>
                      <a:pt y="113545" x="280075"/>
                      <a:pt y="119131" x="278769"/>
                      <a:pt y="122670" x="276155"/>
                    </a:cubicBezTo>
                    <a:cubicBezTo>
                      <a:pt y="126209" x="273542"/>
                      <a:pt y="127979" x="269042"/>
                      <a:pt y="127979" x="262654"/>
                    </a:cubicBezTo>
                    <a:cubicBezTo>
                      <a:pt y="127979" x="259073"/>
                      <a:pt y="127414" x="256179"/>
                      <a:pt y="126285" x="253972"/>
                    </a:cubicBezTo>
                    <a:cubicBezTo>
                      <a:pt y="125157" x="251766"/>
                      <a:pt y="123502" x="249956"/>
                      <a:pt y="121321" x="248543"/>
                    </a:cubicBezTo>
                    <a:cubicBezTo>
                      <a:pt y="119771" x="247517"/>
                      <a:pt y="117653" x="246719"/>
                      <a:pt y="114965" x="246147"/>
                    </a:cubicBezTo>
                    <a:cubicBezTo>
                      <a:pt y="112278" x="245577"/>
                      <a:pt y="109308" x="245291"/>
                      <a:pt y="106228" x="245291"/>
                    </a:cubicBezTo>
                    <a:close/>
                    <a:moveTo>
                      <a:pt y="106228" x="257021"/>
                    </a:moveTo>
                    <a:cubicBezTo>
                      <a:pt y="111441" x="257021"/>
                      <a:pt y="115100" x="257500"/>
                      <a:pt y="117061" x="258459"/>
                    </a:cubicBezTo>
                    <a:cubicBezTo>
                      <a:pt y="119021" x="259416"/>
                      <a:pt y="120002" x="260805"/>
                      <a:pt y="120002" x="262625"/>
                    </a:cubicBezTo>
                    <a:cubicBezTo>
                      <a:pt y="120002" x="263825"/>
                      <a:pt y="119585" x="264865"/>
                      <a:pt y="118753" x="265746"/>
                    </a:cubicBezTo>
                    <a:cubicBezTo>
                      <a:pt y="117921" x="266627"/>
                      <a:pt y="116606" x="267275"/>
                      <a:pt y="114808" x="267692"/>
                    </a:cubicBezTo>
                    <a:cubicBezTo>
                      <a:pt y="113010" x="268107"/>
                      <a:pt y="110207" x="268316"/>
                      <a:pt y="106228" x="268316"/>
                    </a:cubicBezTo>
                    <a:cubicBezTo>
                      <a:pt y="100814" x="268316"/>
                      <a:pt y="97060" x="267837"/>
                      <a:pt y="95138" x="266879"/>
                    </a:cubicBezTo>
                    <a:cubicBezTo>
                      <a:pt y="93215" x="265920"/>
                      <a:pt y="92253" x="264483"/>
                      <a:pt y="92253" x="262567"/>
                    </a:cubicBezTo>
                    <a:cubicBezTo>
                      <a:pt y="92253" x="260612"/>
                      <a:pt y="93234" x="259199"/>
                      <a:pt y="95195" x="258328"/>
                    </a:cubicBezTo>
                    <a:cubicBezTo>
                      <a:pt y="97155" x="257457"/>
                      <a:pt y="100785" x="257021"/>
                      <a:pt y="106228" x="257021"/>
                    </a:cubicBezTo>
                    <a:close/>
                    <a:moveTo>
                      <a:pt y="168955" x="26800"/>
                    </a:moveTo>
                    <a:lnTo>
                      <a:pt y="211738" x="26800"/>
                    </a:lnTo>
                    <a:lnTo>
                      <a:pt y="211738" x="14837"/>
                    </a:lnTo>
                    <a:lnTo>
                      <a:pt y="183703" x="14837"/>
                    </a:lnTo>
                    <a:cubicBezTo>
                      <a:pt y="185157" x="12901"/>
                      <a:pt y="186334" x="11029"/>
                      <a:pt y="187233" x="9219"/>
                    </a:cubicBezTo>
                    <a:cubicBezTo>
                      <a:pt y="188132" x="7409"/>
                      <a:pt y="188993" x="5139"/>
                      <a:pt y="189815" x="2410"/>
                    </a:cubicBezTo>
                    <a:lnTo>
                      <a:pt y="180232" x="2410"/>
                    </a:lnTo>
                    <a:cubicBezTo>
                      <a:pt y="178950" x="6436"/>
                      <a:pt y="177410" x="9562"/>
                      <a:pt y="175612" x="11788"/>
                    </a:cubicBezTo>
                    <a:cubicBezTo>
                      <a:pt y="173814" x="14014"/>
                      <a:pt y="171594" x="15757"/>
                      <a:pt y="168955" x="17015"/>
                    </a:cubicBezTo>
                    <a:lnTo>
                      <a:pt y="168955" x="26800"/>
                    </a:lnTo>
                    <a:close/>
                    <a:moveTo>
                      <a:pt y="190533" x="40882"/>
                    </a:moveTo>
                    <a:cubicBezTo>
                      <a:pt y="182537" x="40882"/>
                      <a:pt y="176941" x="42338"/>
                      <a:pt y="173747" x="45252"/>
                    </a:cubicBezTo>
                    <a:cubicBezTo>
                      <a:pt y="170552" x="48165"/>
                      <a:pt y="168955" x="52602"/>
                      <a:pt y="168955" x="58564"/>
                    </a:cubicBezTo>
                    <a:cubicBezTo>
                      <a:pt y="168955" x="61429"/>
                      <a:pt y="169304" x="63781"/>
                      <a:pt y="170002" x="65620"/>
                    </a:cubicBezTo>
                    <a:cubicBezTo>
                      <a:pt y="170700" x="67459"/>
                      <a:pt y="171609" x="68959"/>
                      <a:pt y="172727" x="70120"/>
                    </a:cubicBezTo>
                    <a:cubicBezTo>
                      <a:pt y="173847" x="71282"/>
                      <a:pt y="175023" x="72196"/>
                      <a:pt y="176258" x="72864"/>
                    </a:cubicBezTo>
                    <a:cubicBezTo>
                      <a:pt y="177491" x="73532"/>
                      <a:pt y="178931" x="74069"/>
                      <a:pt y="180576" x="74476"/>
                    </a:cubicBezTo>
                    <a:cubicBezTo>
                      <a:pt y="183713" x="75269"/>
                      <a:pt y="186984" x="75666"/>
                      <a:pt y="190389" x="75666"/>
                    </a:cubicBezTo>
                    <a:cubicBezTo>
                      <a:pt y="198023" x="75666"/>
                      <a:pt y="203609" x="74360"/>
                      <a:pt y="207147" x="71746"/>
                    </a:cubicBezTo>
                    <a:cubicBezTo>
                      <a:pt y="210686" x="69133"/>
                      <a:pt y="212456" x="64633"/>
                      <a:pt y="212456" x="58245"/>
                    </a:cubicBezTo>
                    <a:cubicBezTo>
                      <a:pt y="212456" x="54664"/>
                      <a:pt y="211892" x="51770"/>
                      <a:pt y="210762" x="49563"/>
                    </a:cubicBezTo>
                    <a:cubicBezTo>
                      <a:pt y="209634" x="47357"/>
                      <a:pt y="207979" x="45547"/>
                      <a:pt y="205799" x="44134"/>
                    </a:cubicBezTo>
                    <a:cubicBezTo>
                      <a:pt y="204249" x="43108"/>
                      <a:pt y="202130" x="42309"/>
                      <a:pt y="199443" x="41738"/>
                    </a:cubicBezTo>
                    <a:cubicBezTo>
                      <a:pt y="196755" x="41167"/>
                      <a:pt y="193785" x="40882"/>
                      <a:pt y="190533" x="40882"/>
                    </a:cubicBezTo>
                    <a:close/>
                    <a:moveTo>
                      <a:pt y="190562" x="52612"/>
                    </a:moveTo>
                    <a:cubicBezTo>
                      <a:pt y="195918" x="52612"/>
                      <a:pt y="199577" x="53091"/>
                      <a:pt y="201538" x="54049"/>
                    </a:cubicBezTo>
                    <a:cubicBezTo>
                      <a:pt y="203498" x="55008"/>
                      <a:pt y="204479" x="56396"/>
                      <a:pt y="204479" x="58216"/>
                    </a:cubicBezTo>
                    <a:cubicBezTo>
                      <a:pt y="204479" x="59416"/>
                      <a:pt y="204062" x="60456"/>
                      <a:pt y="203231" x="61337"/>
                    </a:cubicBezTo>
                    <a:cubicBezTo>
                      <a:pt y="202399" x="62218"/>
                      <a:pt y="201083" x="62867"/>
                      <a:pt y="199285" x="63283"/>
                    </a:cubicBezTo>
                    <a:cubicBezTo>
                      <a:pt y="197487" x="63699"/>
                      <a:pt y="194685" x="63907"/>
                      <a:pt y="190877" x="63907"/>
                    </a:cubicBezTo>
                    <a:cubicBezTo>
                      <a:pt y="185291" x="63907"/>
                      <a:pt y="181537" x="63428"/>
                      <a:pt y="179615" x="62470"/>
                    </a:cubicBezTo>
                    <a:cubicBezTo>
                      <a:pt y="177692" x="61512"/>
                      <a:pt y="176731" x="60074"/>
                      <a:pt y="176731" x="58158"/>
                    </a:cubicBezTo>
                    <a:cubicBezTo>
                      <a:pt y="176731" x="56203"/>
                      <a:pt y="177712" x="54790"/>
                      <a:pt y="179672" x="53919"/>
                    </a:cubicBezTo>
                    <a:cubicBezTo>
                      <a:pt y="181633" x="53048"/>
                      <a:pt y="185263" x="52612"/>
                      <a:pt y="190562" x="52612"/>
                    </a:cubicBezTo>
                    <a:close/>
                    <a:moveTo>
                      <a:pt y="168955" x="108563"/>
                    </a:moveTo>
                    <a:lnTo>
                      <a:pt y="211738" x="108563"/>
                    </a:lnTo>
                    <a:lnTo>
                      <a:pt y="211738" x="96601"/>
                    </a:lnTo>
                    <a:lnTo>
                      <a:pt y="183703" x="96601"/>
                    </a:lnTo>
                    <a:cubicBezTo>
                      <a:pt y="185157" x="94665"/>
                      <a:pt y="186334" x="92792"/>
                      <a:pt y="187233" x="90983"/>
                    </a:cubicBezTo>
                    <a:cubicBezTo>
                      <a:pt y="188132" x="89172"/>
                      <a:pt y="188993" x="86903"/>
                      <a:pt y="189815" x="84174"/>
                    </a:cubicBezTo>
                    <a:lnTo>
                      <a:pt y="180232" x="84174"/>
                    </a:lnTo>
                    <a:cubicBezTo>
                      <a:pt y="178950" x="88200"/>
                      <a:pt y="177410" x="91325"/>
                      <a:pt y="175612" x="93551"/>
                    </a:cubicBezTo>
                    <a:cubicBezTo>
                      <a:pt y="173814" x="95777"/>
                      <a:pt y="171594" x="97520"/>
                      <a:pt y="168955" x="98778"/>
                    </a:cubicBezTo>
                    <a:lnTo>
                      <a:pt y="168955" x="108563"/>
                    </a:lnTo>
                    <a:close/>
                    <a:moveTo>
                      <a:pt y="168955" x="149445"/>
                    </a:moveTo>
                    <a:lnTo>
                      <a:pt y="211738" x="149445"/>
                    </a:lnTo>
                    <a:lnTo>
                      <a:pt y="211738" x="137482"/>
                    </a:lnTo>
                    <a:lnTo>
                      <a:pt y="183703" x="137482"/>
                    </a:lnTo>
                    <a:cubicBezTo>
                      <a:pt y="185157" x="135547"/>
                      <a:pt y="186334" x="133674"/>
                      <a:pt y="187233" x="131864"/>
                    </a:cubicBezTo>
                    <a:cubicBezTo>
                      <a:pt y="188132" x="130054"/>
                      <a:pt y="188993" x="127785"/>
                      <a:pt y="189815" x="125055"/>
                    </a:cubicBezTo>
                    <a:lnTo>
                      <a:pt y="180232" x="125055"/>
                    </a:lnTo>
                    <a:cubicBezTo>
                      <a:pt y="178950" x="129081"/>
                      <a:pt y="177410" x="132208"/>
                      <a:pt y="175612" x="134434"/>
                    </a:cubicBezTo>
                    <a:cubicBezTo>
                      <a:pt y="173814" x="136660"/>
                      <a:pt y="171594" x="138402"/>
                      <a:pt y="168955" x="139660"/>
                    </a:cubicBezTo>
                    <a:lnTo>
                      <a:pt y="168955" x="149445"/>
                    </a:lnTo>
                    <a:close/>
                    <a:moveTo>
                      <a:pt y="168955" x="190327"/>
                    </a:moveTo>
                    <a:lnTo>
                      <a:pt y="211738" x="190327"/>
                    </a:lnTo>
                    <a:lnTo>
                      <a:pt y="211738" x="178364"/>
                    </a:lnTo>
                    <a:lnTo>
                      <a:pt y="183703" x="178364"/>
                    </a:lnTo>
                    <a:cubicBezTo>
                      <a:pt y="185157" x="176429"/>
                      <a:pt y="186334" x="174556"/>
                      <a:pt y="187233" x="172746"/>
                    </a:cubicBezTo>
                    <a:cubicBezTo>
                      <a:pt y="188132" x="170936"/>
                      <a:pt y="188993" x="168667"/>
                      <a:pt y="189815" x="165937"/>
                    </a:cubicBezTo>
                    <a:lnTo>
                      <a:pt y="180232" x="165937"/>
                    </a:lnTo>
                    <a:cubicBezTo>
                      <a:pt y="178950" x="169963"/>
                      <a:pt y="177410" x="173089"/>
                      <a:pt y="175612" x="175315"/>
                    </a:cubicBezTo>
                    <a:cubicBezTo>
                      <a:pt y="173814" x="177541"/>
                      <a:pt y="171594" x="179284"/>
                      <a:pt y="168955" x="180542"/>
                    </a:cubicBezTo>
                    <a:lnTo>
                      <a:pt y="168955" x="190327"/>
                    </a:lnTo>
                    <a:close/>
                    <a:moveTo>
                      <a:pt y="168955" x="231209"/>
                    </a:moveTo>
                    <a:lnTo>
                      <a:pt y="211738" x="231209"/>
                    </a:lnTo>
                    <a:lnTo>
                      <a:pt y="211738" x="219246"/>
                    </a:lnTo>
                    <a:lnTo>
                      <a:pt y="183703" x="219246"/>
                    </a:lnTo>
                    <a:cubicBezTo>
                      <a:pt y="185157" x="217311"/>
                      <a:pt y="186334" x="215437"/>
                      <a:pt y="187233" x="213628"/>
                    </a:cubicBezTo>
                    <a:cubicBezTo>
                      <a:pt y="188132" x="211818"/>
                      <a:pt y="188993" x="209548"/>
                      <a:pt y="189815" x="206819"/>
                    </a:cubicBezTo>
                    <a:lnTo>
                      <a:pt y="180232" x="206819"/>
                    </a:lnTo>
                    <a:cubicBezTo>
                      <a:pt y="178950" x="210845"/>
                      <a:pt y="177410" x="213971"/>
                      <a:pt y="175612" x="216197"/>
                    </a:cubicBezTo>
                    <a:cubicBezTo>
                      <a:pt y="173814" x="218423"/>
                      <a:pt y="171594" x="220165"/>
                      <a:pt y="168955" x="221424"/>
                    </a:cubicBezTo>
                    <a:lnTo>
                      <a:pt y="168955" x="231209"/>
                    </a:lnTo>
                    <a:close/>
                    <a:moveTo>
                      <a:pt y="168955" x="272091"/>
                    </a:moveTo>
                    <a:lnTo>
                      <a:pt y="211738" x="272091"/>
                    </a:lnTo>
                    <a:lnTo>
                      <a:pt y="211738" x="260128"/>
                    </a:lnTo>
                    <a:lnTo>
                      <a:pt y="183703" x="260128"/>
                    </a:lnTo>
                    <a:cubicBezTo>
                      <a:pt y="185157" x="258192"/>
                      <a:pt y="186334" x="256319"/>
                      <a:pt y="187233" x="254510"/>
                    </a:cubicBezTo>
                    <a:cubicBezTo>
                      <a:pt y="188132" x="252700"/>
                      <a:pt y="188993" x="250430"/>
                      <a:pt y="189815" x="247701"/>
                    </a:cubicBezTo>
                    <a:lnTo>
                      <a:pt y="180232" x="247701"/>
                    </a:lnTo>
                    <a:cubicBezTo>
                      <a:pt y="178950" x="251727"/>
                      <a:pt y="177410" x="254853"/>
                      <a:pt y="175612" x="257079"/>
                    </a:cubicBezTo>
                    <a:cubicBezTo>
                      <a:pt y="173814" x="259305"/>
                      <a:pt y="171594" x="261047"/>
                      <a:pt y="168955" x="262306"/>
                    </a:cubicBezTo>
                    <a:lnTo>
                      <a:pt y="168955" x="272091"/>
                    </a:lnTo>
                    <a:close/>
                  </a:path>
                </a:pathLst>
              </a:custGeom>
              <a:solidFill>
                <a:srgbClr val="717070"/>
              </a:solidFill>
              <a:ln cap="flat" w="3333">
                <a:solidFill>
                  <a:srgbClr val="717070"/>
                </a:solidFill>
                <a:bevel/>
              </a:ln>
            </p:spPr>
          </p:sp>
          <p:sp>
            <p:nvSpPr>
              <p:cNvPr name="" id="212"/>
              <p:cNvSpPr/>
              <p:nvPr/>
            </p:nvSpPr>
            <p:spPr>
              <a:xfrm>
                <a:off y="944514" x="1976999"/>
                <a:ext cy="212135" cx="214653"/>
              </a:xfrm>
              <a:custGeom>
                <a:avLst/>
                <a:gdLst/>
                <a:ahLst/>
                <a:cxnLst/>
                <a:pathLst>
                  <a:path h="212135" w="214653">
                    <a:moveTo>
                      <a:pt y="106067" x="0"/>
                    </a:moveTo>
                    <a:cubicBezTo>
                      <a:pt y="47488" x="0"/>
                      <a:pt y="0" x="48052"/>
                      <a:pt y="0" x="107326"/>
                    </a:cubicBezTo>
                    <a:cubicBezTo>
                      <a:pt y="0" x="166601"/>
                      <a:pt y="47488" x="214653"/>
                      <a:pt y="106067" x="214653"/>
                    </a:cubicBezTo>
                    <a:cubicBezTo>
                      <a:pt y="164647" x="214653"/>
                      <a:pt y="212135" x="166601"/>
                      <a:pt y="212135" x="107326"/>
                    </a:cubicBezTo>
                    <a:cubicBezTo>
                      <a:pt y="212135" x="48052"/>
                      <a:pt y="164647" x="0"/>
                      <a:pt y="106067" x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FFFFFF"/>
                </a:solidFill>
                <a:bevel/>
              </a:ln>
            </p:spPr>
          </p:sp>
          <p:sp>
            <p:nvSpPr>
              <p:cNvPr name="" id="213"/>
              <p:cNvSpPr/>
              <p:nvPr/>
            </p:nvSpPr>
            <p:spPr>
              <a:xfrm>
                <a:off y="961512" x="1998246"/>
                <a:ext cy="219641" cx="205512"/>
              </a:xfrm>
              <a:custGeom>
                <a:avLst/>
                <a:gdLst/>
                <a:ahLst/>
                <a:cxnLst/>
                <a:pathLst>
                  <a:path h="219641" w="205512">
                    <a:moveTo>
                      <a:pt y="153488" x="10420"/>
                    </a:moveTo>
                    <a:cubicBezTo>
                      <a:pt y="112038" x="-24773"/>
                      <a:pt y="50242" x="-19302"/>
                      <a:pt y="15461" x="22639"/>
                    </a:cubicBezTo>
                    <a:cubicBezTo>
                      <a:pt y="-19319" x="64581"/>
                      <a:pt y="-13913" x="127112"/>
                      <a:pt y="27537" x="162306"/>
                    </a:cubicBezTo>
                    <a:cubicBezTo>
                      <a:pt y="65294" x="194364"/>
                      <a:pt y="119935" x="192680"/>
                      <a:pt y="155659" x="160424"/>
                    </a:cubicBezTo>
                    <a:lnTo>
                      <a:pt y="192950" x="192086"/>
                    </a:lnTo>
                    <a:cubicBezTo>
                      <a:pt y="194114" x="193074"/>
                      <a:pt y="195848" x="192920"/>
                      <a:pt y="196825" x="191743"/>
                    </a:cubicBezTo>
                    <a:lnTo>
                      <a:pt y="211535" x="174004"/>
                    </a:lnTo>
                    <a:cubicBezTo>
                      <a:pt y="212511" x="172826"/>
                      <a:pt y="212359" x="171071"/>
                      <a:pt y="211196" x="170083"/>
                    </a:cubicBezTo>
                    <a:lnTo>
                      <a:pt y="173905" x="138421"/>
                    </a:lnTo>
                    <a:cubicBezTo>
                      <a:pt y="199096" x="97221"/>
                      <a:pt y="191246" x="42479"/>
                      <a:pt y="153488" x="10420"/>
                    </a:cubicBezTo>
                    <a:close/>
                    <a:moveTo>
                      <a:pt y="152323" x="138844"/>
                    </a:moveTo>
                    <a:cubicBezTo>
                      <a:pt y="123679" x="173386"/>
                      <a:pt y="72784" x="177892"/>
                      <a:pt y="38647" x="148908"/>
                    </a:cubicBezTo>
                    <a:cubicBezTo>
                      <a:pt y="4510" x="119923"/>
                      <a:pt y="0" x="68424"/>
                      <a:pt y="28702" x="33882"/>
                    </a:cubicBezTo>
                    <a:cubicBezTo>
                      <a:pt y="57346" x="-660"/>
                      <a:pt y="108241" x="-5166"/>
                      <a:pt y="142378" x="23818"/>
                    </a:cubicBezTo>
                    <a:cubicBezTo>
                      <a:pt y="176515" x="52803"/>
                      <a:pt y="180967" x="104302"/>
                      <a:pt y="152323" x="138844"/>
                    </a:cubicBezTo>
                    <a:close/>
                  </a:path>
                </a:pathLst>
              </a:custGeom>
              <a:solidFill>
                <a:srgbClr val="717070"/>
              </a:solidFill>
              <a:ln cap="flat" w="7600">
                <a:solidFill>
                  <a:srgbClr val="717070"/>
                </a:solidFill>
                <a:bevel/>
              </a:ln>
            </p:spPr>
          </p:sp>
        </p:grpSp>
        <p:grpSp>
          <p:nvGrpSpPr>
            <p:cNvPr name="" id="214"/>
            <p:cNvGrpSpPr/>
            <p:nvPr/>
          </p:nvGrpSpPr>
          <p:grpSpPr>
            <a:xfrm>
              <a:off y="1405983" x="1619239"/>
              <a:ext cy="349599" cx="616942"/>
              <a:chOff y="1405983" x="1619239"/>
              <a:chExt cy="349599" cx="616942"/>
            </a:xfrm>
          </p:grpSpPr>
          <p:sp>
            <p:nvSpPr>
              <p:cNvPr name="" id="215"/>
              <p:cNvSpPr/>
              <p:nvPr/>
            </p:nvSpPr>
            <p:spPr>
              <a:xfrm>
                <a:off y="1405983" x="1666267"/>
                <a:ext cy="327362" cx="522883"/>
              </a:xfrm>
              <a:custGeom>
                <a:avLst/>
                <a:gdLst/>
                <a:ahLst/>
                <a:cxnLst/>
                <a:pathLst>
                  <a:path h="327362" w="522883">
                    <a:moveTo>
                      <a:pt y="0" x="14609"/>
                    </a:moveTo>
                    <a:lnTo>
                      <a:pt y="0" x="508082"/>
                    </a:lnTo>
                    <a:cubicBezTo>
                      <a:pt y="0" x="516221"/>
                      <a:pt y="6062" x="522883"/>
                      <a:pt y="13608" x="522883"/>
                    </a:cubicBezTo>
                    <a:lnTo>
                      <a:pt y="313642" x="522883"/>
                    </a:lnTo>
                    <a:cubicBezTo>
                      <a:pt y="321188" x="522883"/>
                      <a:pt y="327362" x="516221"/>
                      <a:pt y="327362" x="508082"/>
                    </a:cubicBezTo>
                    <a:lnTo>
                      <a:pt y="327362" x="14609"/>
                    </a:lnTo>
                    <a:cubicBezTo>
                      <a:pt y="327362" x="6470"/>
                      <a:pt y="321188" x="0"/>
                      <a:pt y="313642" x="0"/>
                    </a:cubicBezTo>
                    <a:lnTo>
                      <a:pt y="13608" x="0"/>
                    </a:lnTo>
                    <a:cubicBezTo>
                      <a:pt y="6062" x="0"/>
                      <a:pt y="0" x="6470"/>
                      <a:pt y="0" x="14609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7600">
                <a:noFill/>
                <a:bevel/>
              </a:ln>
            </p:spPr>
          </p:sp>
          <p:sp>
            <p:nvSpPr>
              <p:cNvPr name="" id="216"/>
              <p:cNvSpPr/>
              <p:nvPr/>
            </p:nvSpPr>
            <p:spPr>
              <a:xfrm>
                <a:off y="1428285" x="1689358"/>
                <a:ext cy="281962" cx="476702"/>
              </a:xfrm>
              <a:custGeom>
                <a:avLst/>
                <a:gdLst/>
                <a:ahLst/>
                <a:cxnLst/>
                <a:pathLst>
                  <a:path h="281962" w="476702">
                    <a:moveTo>
                      <a:pt y="0" x="0"/>
                    </a:moveTo>
                    <a:lnTo>
                      <a:pt y="0" x="476702"/>
                    </a:lnTo>
                    <a:lnTo>
                      <a:pt y="281962" x="476702"/>
                    </a:lnTo>
                    <a:lnTo>
                      <a:pt y="281962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FFFFFF"/>
                </a:solidFill>
                <a:bevel/>
              </a:ln>
            </p:spPr>
          </p:sp>
          <p:sp>
            <p:nvSpPr>
              <p:cNvPr name="" id="217"/>
              <p:cNvSpPr/>
              <p:nvPr/>
            </p:nvSpPr>
            <p:spPr>
              <a:xfrm>
                <a:off y="1747593" x="1619239"/>
                <a:ext cy="7989" cx="616942"/>
              </a:xfrm>
              <a:custGeom>
                <a:avLst/>
                <a:gdLst/>
                <a:ahLst/>
                <a:cxnLst/>
                <a:pathLst>
                  <a:path h="7989" w="616942">
                    <a:moveTo>
                      <a:pt y="0" x="0"/>
                    </a:moveTo>
                    <a:cubicBezTo>
                      <a:pt y="7985" x="0"/>
                      <a:pt y="7985" x="13512"/>
                      <a:pt y="7985" x="13512"/>
                    </a:cubicBezTo>
                    <a:lnTo>
                      <a:pt y="7985" x="605418"/>
                    </a:lnTo>
                    <a:cubicBezTo>
                      <a:pt y="7985" x="605418"/>
                      <a:pt y="8449" x="616941"/>
                      <a:pt y="0" x="616941"/>
                    </a:cubicBezTo>
                    <a:cubicBezTo>
                      <a:pt y="341" x="617836"/>
                      <a:pt y="497" x="0"/>
                      <a:pt y="0" x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7600">
                <a:noFill/>
                <a:bevel/>
              </a:ln>
            </p:spPr>
          </p:sp>
          <p:sp>
            <p:nvSpPr>
              <p:cNvPr name="" id="218"/>
              <p:cNvSpPr/>
              <p:nvPr/>
            </p:nvSpPr>
            <p:spPr>
              <a:xfrm>
                <a:off y="1732548" x="1619850"/>
                <a:ext cy="15247" cx="615718"/>
              </a:xfrm>
              <a:custGeom>
                <a:avLst/>
                <a:gdLst/>
                <a:ahLst/>
                <a:cxnLst/>
                <a:pathLst>
                  <a:path h="15247" w="615718">
                    <a:moveTo>
                      <a:pt y="0" x="2033"/>
                    </a:moveTo>
                    <a:lnTo>
                      <a:pt y="0" x="613685"/>
                    </a:lnTo>
                    <a:cubicBezTo>
                      <a:pt y="0" x="614808"/>
                      <a:pt y="918" x="615718"/>
                      <a:pt y="2051" x="615718"/>
                    </a:cubicBezTo>
                    <a:lnTo>
                      <a:pt y="15247" x="615718"/>
                    </a:lnTo>
                    <a:lnTo>
                      <a:pt y="15247" x="0"/>
                    </a:lnTo>
                    <a:lnTo>
                      <a:pt y="2051" x="0"/>
                    </a:lnTo>
                    <a:cubicBezTo>
                      <a:pt y="918" x="0"/>
                      <a:pt y="0" x="910"/>
                      <a:pt y="0" x="2033"/>
                    </a:cubicBezTo>
                    <a:close/>
                  </a:path>
                </a:pathLst>
              </a:custGeom>
              <a:solidFill>
                <a:srgbClr val="3E3938"/>
              </a:solidFill>
              <a:ln cap="flat" w="7600">
                <a:solidFill>
                  <a:srgbClr val="3E3938"/>
                </a:solidFill>
                <a:bevel/>
              </a:ln>
            </p:spPr>
          </p:sp>
          <p:sp>
            <p:nvSpPr>
              <p:cNvPr name="" id="219"/>
              <p:cNvSpPr/>
              <p:nvPr/>
            </p:nvSpPr>
            <p:spPr>
              <a:xfrm>
                <a:off y="1732548" x="1862162"/>
                <a:ext cy="10355" cx="131093"/>
              </a:xfrm>
              <a:custGeom>
                <a:avLst/>
                <a:gdLst/>
                <a:ahLst/>
                <a:cxnLst/>
                <a:pathLst>
                  <a:path h="10355" w="131093">
                    <a:moveTo>
                      <a:pt y="0" x="0"/>
                    </a:moveTo>
                    <a:lnTo>
                      <a:pt y="0" x="131093"/>
                    </a:lnTo>
                    <a:lnTo>
                      <a:pt y="10355" x="131093"/>
                    </a:lnTo>
                    <a:lnTo>
                      <a:pt y="10355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888889"/>
              </a:solidFill>
              <a:ln cap="flat" w="7600">
                <a:solidFill>
                  <a:srgbClr val="888889"/>
                </a:solidFill>
                <a:bevel/>
              </a:ln>
            </p:spPr>
          </p:sp>
          <p:sp>
            <p:nvSpPr>
              <p:cNvPr name="" id="220"/>
              <p:cNvSpPr/>
              <p:nvPr/>
            </p:nvSpPr>
            <p:spPr>
              <a:xfrm>
                <a:off y="1428284" x="1689358"/>
                <a:ext cy="19269" cx="476702"/>
              </a:xfrm>
              <a:custGeom>
                <a:avLst/>
                <a:gdLst/>
                <a:ahLst/>
                <a:cxnLst/>
                <a:pathLst>
                  <a:path h="19269" w="476702">
                    <a:moveTo>
                      <a:pt y="0" x="0"/>
                    </a:moveTo>
                    <a:lnTo>
                      <a:pt y="0" x="476702"/>
                    </a:lnTo>
                    <a:lnTo>
                      <a:pt y="19269" x="476702"/>
                    </a:lnTo>
                    <a:lnTo>
                      <a:pt y="19269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168A5"/>
              </a:solidFill>
              <a:ln cap="flat" w="7600">
                <a:solidFill>
                  <a:srgbClr val="0168A5"/>
                </a:solidFill>
                <a:bevel/>
              </a:ln>
            </p:spPr>
          </p:sp>
          <p:grpSp>
            <p:nvGrpSpPr>
              <p:cNvPr name="Gene Map" id="221"/>
              <p:cNvGrpSpPr/>
              <p:nvPr/>
            </p:nvGrpSpPr>
            <p:grpSpPr>
              <a:xfrm>
                <a:off y="1490263" x="1966704"/>
                <a:ext cy="176402" cx="129126"/>
                <a:chOff y="1490263" x="1966704"/>
                <a:chExt cy="176402" cx="129126"/>
              </a:xfrm>
            </p:grpSpPr>
            <p:sp>
              <p:nvSpPr>
                <p:cNvPr name="" id="222"/>
                <p:cNvSpPr/>
                <p:nvPr/>
              </p:nvSpPr>
              <p:spPr>
                <a:xfrm>
                  <a:off y="1568480" x="2040029"/>
                  <a:ext cy="9286" cx="7854"/>
                </a:xfrm>
                <a:custGeom>
                  <a:avLst/>
                  <a:gdLst/>
                  <a:ahLst/>
                  <a:cxnLst/>
                  <a:pathLst>
                    <a:path h="9286" w="7854">
                      <a:moveTo>
                        <a:pt y="0" x="1869"/>
                      </a:moveTo>
                      <a:lnTo>
                        <a:pt y="9286" x="9723"/>
                      </a:lnTo>
                      <a:lnTo>
                        <a:pt y="0" x="1869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cap="flat" w="2500">
                  <a:solidFill>
                    <a:srgbClr val="FFBF28"/>
                  </a:solidFill>
                  <a:bevel/>
                </a:ln>
              </p:spPr>
            </p:sp>
            <p:sp>
              <p:nvSpPr>
                <p:cNvPr name="" id="223"/>
                <p:cNvSpPr/>
                <p:nvPr/>
              </p:nvSpPr>
              <p:spPr>
                <a:xfrm>
                  <a:off y="1575936" x="2034215"/>
                  <a:ext cy="12270" cx="17473"/>
                </a:xfrm>
                <a:custGeom>
                  <a:avLst/>
                  <a:gdLst/>
                  <a:ahLst/>
                  <a:cxnLst/>
                  <a:pathLst>
                    <a:path h="12270" w="17473">
                      <a:moveTo>
                        <a:pt y="0" x="2492"/>
                      </a:moveTo>
                      <a:lnTo>
                        <a:pt y="12270" x="19964"/>
                      </a:lnTo>
                      <a:lnTo>
                        <a:pt y="0" x="2492"/>
                      </a:lnTo>
                      <a:close/>
                    </a:path>
                  </a:pathLst>
                </a:custGeom>
                <a:solidFill>
                  <a:srgbClr val="E30003"/>
                </a:solidFill>
                <a:ln cap="flat" w="2500">
                  <a:solidFill>
                    <a:srgbClr val="FF1418"/>
                  </a:solidFill>
                  <a:bevel/>
                </a:ln>
              </p:spPr>
            </p:sp>
            <p:sp>
              <p:nvSpPr>
                <p:cNvPr name="" id="224"/>
                <p:cNvSpPr/>
                <p:nvPr/>
              </p:nvSpPr>
              <p:spPr>
                <a:xfrm>
                  <a:off y="1585916" x="2025948"/>
                  <a:ext cy="17587" cx="22939"/>
                </a:xfrm>
                <a:custGeom>
                  <a:avLst/>
                  <a:gdLst/>
                  <a:ahLst/>
                  <a:cxnLst/>
                  <a:pathLst>
                    <a:path h="17587" w="22939">
                      <a:moveTo>
                        <a:pt y="-39" x="2676"/>
                      </a:moveTo>
                      <a:cubicBezTo>
                        <a:pt y="479" x="2676"/>
                        <a:pt y="17548" x="25615"/>
                        <a:pt y="17548" x="25615"/>
                      </a:cubicBezTo>
                      <a:lnTo>
                        <a:pt y="-39" x="2676"/>
                      </a:lnTo>
                      <a:close/>
                    </a:path>
                  </a:pathLst>
                </a:custGeom>
                <a:solidFill>
                  <a:srgbClr val="5D9E2D"/>
                </a:solidFill>
                <a:ln cap="flat" w="2500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name="" id="225"/>
                <p:cNvSpPr/>
                <p:nvPr/>
              </p:nvSpPr>
              <p:spPr>
                <a:xfrm>
                  <a:off y="1598094" x="2015960"/>
                  <a:ext cy="16410" cx="19837"/>
                </a:xfrm>
                <a:custGeom>
                  <a:avLst/>
                  <a:gdLst/>
                  <a:ahLst/>
                  <a:cxnLst/>
                  <a:pathLst>
                    <a:path h="16410" w="19837">
                      <a:moveTo>
                        <a:pt y="0" x="2684"/>
                      </a:moveTo>
                      <a:lnTo>
                        <a:pt y="16410" x="22521"/>
                      </a:lnTo>
                      <a:lnTo>
                        <a:pt y="0" x="2684"/>
                      </a:lnTo>
                      <a:close/>
                    </a:path>
                  </a:pathLst>
                </a:custGeom>
                <a:solidFill>
                  <a:srgbClr val="006FBD"/>
                </a:solidFill>
                <a:ln cap="flat" w="2500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name="" id="226"/>
                <p:cNvSpPr/>
                <p:nvPr/>
              </p:nvSpPr>
              <p:spPr>
                <a:xfrm>
                  <a:off y="1611140" x="2005964"/>
                  <a:ext cy="9988" cx="10871"/>
                </a:xfrm>
                <a:custGeom>
                  <a:avLst/>
                  <a:gdLst/>
                  <a:ahLst/>
                  <a:cxnLst/>
                  <a:pathLst>
                    <a:path h="9988" w="10871">
                      <a:moveTo>
                        <a:pt y="0" x="3129"/>
                      </a:moveTo>
                      <a:lnTo>
                        <a:pt y="9988" x="14000"/>
                      </a:lnTo>
                      <a:lnTo>
                        <a:pt y="0" x="3129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cap="flat" w="2500">
                  <a:solidFill>
                    <a:srgbClr val="FFBF28"/>
                  </a:solidFill>
                  <a:bevel/>
                </a:ln>
              </p:spPr>
            </p:sp>
            <p:sp>
              <p:nvSpPr>
                <p:cNvPr name="" id="227"/>
                <p:cNvSpPr/>
                <p:nvPr/>
              </p:nvSpPr>
              <p:spPr>
                <a:xfrm>
                  <a:off y="1494658" x="2048141"/>
                  <a:ext cy="14042" cx="19590"/>
                </a:xfrm>
                <a:custGeom>
                  <a:avLst/>
                  <a:gdLst/>
                  <a:ahLst/>
                  <a:cxnLst/>
                  <a:pathLst>
                    <a:path h="14042" w="19590">
                      <a:moveTo>
                        <a:pt y="14042" x="22408"/>
                      </a:moveTo>
                      <a:lnTo>
                        <a:pt y="0" x="2818"/>
                      </a:lnTo>
                      <a:lnTo>
                        <a:pt y="14042" x="22408"/>
                      </a:lnTo>
                      <a:close/>
                    </a:path>
                  </a:pathLst>
                </a:custGeom>
                <a:solidFill>
                  <a:srgbClr val="E30003"/>
                </a:solidFill>
                <a:ln cap="flat" w="2500">
                  <a:solidFill>
                    <a:srgbClr val="FF1418"/>
                  </a:solidFill>
                  <a:bevel/>
                </a:ln>
              </p:spPr>
            </p:sp>
            <p:sp>
              <p:nvSpPr>
                <p:cNvPr name="" id="228"/>
                <p:cNvSpPr/>
                <p:nvPr/>
              </p:nvSpPr>
              <p:spPr>
                <a:xfrm>
                  <a:off y="1508844" x="2038883"/>
                  <a:ext cy="12008" cx="25549"/>
                </a:xfrm>
                <a:custGeom>
                  <a:avLst/>
                  <a:gdLst/>
                  <a:ahLst/>
                  <a:cxnLst/>
                  <a:pathLst>
                    <a:path h="12008" w="25549">
                      <a:moveTo>
                        <a:pt y="0" x="1342"/>
                      </a:moveTo>
                      <a:lnTo>
                        <a:pt y="12008" x="26891"/>
                      </a:lnTo>
                      <a:lnTo>
                        <a:pt y="0" x="1342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cap="flat" w="2500">
                  <a:solidFill>
                    <a:srgbClr val="FFBF28"/>
                  </a:solidFill>
                  <a:bevel/>
                </a:ln>
              </p:spPr>
            </p:sp>
            <p:sp>
              <p:nvSpPr>
                <p:cNvPr name="" id="229"/>
                <p:cNvSpPr/>
                <p:nvPr/>
              </p:nvSpPr>
              <p:spPr>
                <a:xfrm>
                  <a:off y="1523298" x="2035663"/>
                  <a:ext cy="9565" cx="24298"/>
                </a:xfrm>
                <a:custGeom>
                  <a:avLst/>
                  <a:gdLst/>
                  <a:ahLst/>
                  <a:cxnLst/>
                  <a:pathLst>
                    <a:path h="9565" w="24298">
                      <a:moveTo>
                        <a:pt y="0" x="0"/>
                      </a:moveTo>
                      <a:lnTo>
                        <a:pt y="9565" x="24298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6FBD"/>
                </a:solidFill>
                <a:ln cap="flat" w="2500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name="" id="230"/>
                <p:cNvSpPr/>
                <p:nvPr/>
              </p:nvSpPr>
              <p:spPr>
                <a:xfrm>
                  <a:off y="1541499" x="2037005"/>
                  <a:ext cy="7600" cx="15472"/>
                </a:xfrm>
                <a:custGeom>
                  <a:avLst/>
                  <a:gdLst/>
                  <a:ahLst/>
                  <a:cxnLst/>
                  <a:pathLst>
                    <a:path h="7600" w="15472">
                      <a:moveTo>
                        <a:pt y="4818" x="1878"/>
                      </a:moveTo>
                      <a:lnTo>
                        <a:pt y="8551" x="17350"/>
                      </a:lnTo>
                      <a:lnTo>
                        <a:pt y="4818" x="1878"/>
                      </a:lnTo>
                      <a:close/>
                    </a:path>
                  </a:pathLst>
                </a:custGeom>
                <a:solidFill>
                  <a:srgbClr val="5D9E2D"/>
                </a:solidFill>
                <a:ln cap="flat" w="2500">
                  <a:solidFill>
                    <a:srgbClr val="00AF54"/>
                  </a:solidFill>
                  <a:bevel/>
                </a:ln>
              </p:spPr>
            </p:sp>
            <p:sp>
              <p:nvSpPr>
                <p:cNvPr name="" id="231"/>
                <p:cNvSpPr/>
                <p:nvPr/>
              </p:nvSpPr>
              <p:spPr>
                <a:xfrm>
                  <a:off y="1626349" x="1980112"/>
                  <a:ext cy="7600" cx="7600"/>
                </a:xfrm>
                <a:custGeom>
                  <a:avLst/>
                  <a:gdLst/>
                  <a:ahLst/>
                  <a:cxnLst/>
                  <a:pathLst>
                    <a:path h="7600" w="7600">
                      <a:moveTo>
                        <a:pt y="0" x="7514"/>
                      </a:moveTo>
                      <a:cubicBezTo>
                        <a:pt y="0" x="9929"/>
                        <a:pt y="1151" x="15082"/>
                        <a:pt y="1151" x="15070"/>
                      </a:cubicBezTo>
                      <a:lnTo>
                        <a:pt y="0" x="751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cap="flat" w="2500">
                  <a:solidFill>
                    <a:srgbClr val="FFBF28"/>
                  </a:solidFill>
                  <a:bevel/>
                </a:ln>
              </p:spPr>
            </p:sp>
            <p:sp>
              <p:nvSpPr>
                <p:cNvPr name="" id="232"/>
                <p:cNvSpPr/>
                <p:nvPr/>
              </p:nvSpPr>
              <p:spPr>
                <a:xfrm>
                  <a:off y="1629293" x="1969646"/>
                  <a:ext cy="7600" cx="20345"/>
                </a:xfrm>
                <a:custGeom>
                  <a:avLst/>
                  <a:gdLst/>
                  <a:ahLst/>
                  <a:cxnLst/>
                  <a:pathLst>
                    <a:path h="7600" w="20345">
                      <a:moveTo>
                        <a:pt y="0" x="0"/>
                      </a:moveTo>
                      <a:lnTo>
                        <a:pt y="6076" x="20345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6FBD"/>
                </a:solidFill>
                <a:ln cap="flat" w="2500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name="" id="233"/>
                <p:cNvSpPr/>
                <p:nvPr/>
              </p:nvSpPr>
              <p:spPr>
                <a:xfrm>
                  <a:off y="1637790" x="1969646"/>
                  <a:ext cy="10211" cx="20138"/>
                </a:xfrm>
                <a:custGeom>
                  <a:avLst/>
                  <a:gdLst/>
                  <a:ahLst/>
                  <a:cxnLst/>
                  <a:pathLst>
                    <a:path h="10211" w="20138">
                      <a:moveTo>
                        <a:pt y="0" x="0"/>
                      </a:moveTo>
                      <a:lnTo>
                        <a:pt y="10211" x="20138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5D9E2D"/>
                </a:solidFill>
                <a:ln cap="flat" w="2500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name="" id="234"/>
                <p:cNvSpPr/>
                <p:nvPr/>
              </p:nvSpPr>
              <p:spPr>
                <a:xfrm>
                  <a:off y="1490241" x="1966677"/>
                  <a:ext cy="160999" cx="88596"/>
                </a:xfrm>
                <a:custGeom>
                  <a:avLst/>
                  <a:gdLst/>
                  <a:ahLst/>
                  <a:cxnLst/>
                  <a:pathLst>
                    <a:path h="160999" w="88596">
                      <a:moveTo>
                        <a:pt y="0" x="86698"/>
                      </a:moveTo>
                      <a:cubicBezTo>
                        <a:pt y="16261" x="67577"/>
                        <a:pt y="34609" x="66915"/>
                        <a:pt y="45503" x="68449"/>
                      </a:cubicBezTo>
                      <a:cubicBezTo>
                        <a:pt y="76485" x="72810"/>
                        <a:pt y="97341" x="92482"/>
                        <a:pt y="112552" x="83075"/>
                      </a:cubicBezTo>
                      <a:cubicBezTo>
                        <a:pt y="126872" x="74219"/>
                        <a:pt y="129588" x="54766"/>
                        <a:pt y="135973" x="6860"/>
                      </a:cubicBezTo>
                      <a:cubicBezTo>
                        <a:pt y="137913" x="-7699"/>
                        <a:pt y="160999" x="5384"/>
                        <a:pt y="160999" x="5384"/>
                      </a:cubicBezTo>
                      <a:cubicBezTo>
                        <a:pt y="158390" x="9275"/>
                        <a:pt y="142037" x="-957"/>
                        <a:pt y="139118" x="7598"/>
                      </a:cubicBezTo>
                      <a:cubicBezTo>
                        <a:pt y="136508" x="15246"/>
                        <a:pt y="136107" x="76835"/>
                        <a:pt y="113824" x="86295"/>
                      </a:cubicBezTo>
                      <a:cubicBezTo>
                        <a:pt y="92025" x="95549"/>
                        <a:pt y="72434" x="73853"/>
                        <a:pt y="44967" x="71401"/>
                      </a:cubicBezTo>
                      <a:cubicBezTo>
                        <a:pt y="15658" x="68784"/>
                        <a:pt y="3011" x="88962"/>
                        <a:pt y="0" x="86698"/>
                      </a:cubicBezTo>
                      <a:close/>
                    </a:path>
                  </a:pathLst>
                </a:custGeom>
                <a:solidFill>
                  <a:srgbClr val="2671A5"/>
                </a:solidFill>
                <a:ln cap="flat" w="2500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name="" id="235"/>
                <p:cNvSpPr/>
                <p:nvPr/>
              </p:nvSpPr>
              <p:spPr>
                <a:xfrm>
                  <a:off y="1518936" x="1992822"/>
                  <a:ext cy="147707" cx="102966"/>
                </a:xfrm>
                <a:custGeom>
                  <a:avLst/>
                  <a:gdLst/>
                  <a:ahLst/>
                  <a:cxnLst/>
                  <a:pathLst>
                    <a:path h="147707" w="102966">
                      <a:moveTo>
                        <a:pt y="0" x="102966"/>
                      </a:moveTo>
                      <a:cubicBezTo>
                        <a:pt y="24629" x="98278"/>
                        <a:pt y="34293" x="82626"/>
                        <a:pt y="38362" x="72379"/>
                      </a:cubicBezTo>
                      <a:cubicBezTo>
                        <a:pt y="49934" x="43236"/>
                        <a:pt y="43223" x="15326"/>
                        <a:pt y="58910" x="6739"/>
                      </a:cubicBezTo>
                      <a:cubicBezTo>
                        <a:pt y="73678" x="-1345"/>
                        <a:pt y="91876" x="5929"/>
                        <a:pt y="136545" x="24103"/>
                      </a:cubicBezTo>
                      <a:cubicBezTo>
                        <a:pt y="150119" x="29626"/>
                        <a:pt y="147505" x="8899"/>
                        <a:pt y="147505" x="8899"/>
                      </a:cubicBezTo>
                      <a:cubicBezTo>
                        <a:pt y="144003" x="9909"/>
                        <a:pt y="146321" x="22695"/>
                        <a:pt y="137463" x="20998"/>
                      </a:cubicBezTo>
                      <a:cubicBezTo>
                        <a:pt y="129544" x="19482"/>
                        <a:pt y="75986" x="-10684"/>
                        <a:pt y="56751" x="4036"/>
                      </a:cubicBezTo>
                      <a:cubicBezTo>
                        <a:pt y="37933" x="18436"/>
                        <a:pt y="47023" x="46246"/>
                        <a:pt y="35539" x="71382"/>
                      </a:cubicBezTo>
                      <a:cubicBezTo>
                        <a:pt y="23284" x="98204"/>
                        <a:pt y="0" x="99221"/>
                        <a:pt y="0" x="102966"/>
                      </a:cubicBezTo>
                      <a:close/>
                    </a:path>
                  </a:pathLst>
                </a:custGeom>
                <a:solidFill>
                  <a:srgbClr val="2671A5"/>
                </a:solidFill>
                <a:ln cap="flat" w="2500">
                  <a:solidFill>
                    <a:srgbClr val="2671A5"/>
                  </a:solidFill>
                  <a:bevel/>
                </a:ln>
              </p:spPr>
            </p:sp>
          </p:grpSp>
          <p:grpSp>
            <p:nvGrpSpPr>
              <p:cNvPr name="Molecular diagram" id="236"/>
              <p:cNvGrpSpPr/>
              <p:nvPr/>
            </p:nvGrpSpPr>
            <p:grpSpPr>
              <a:xfrm>
                <a:off y="1489497" x="1754636"/>
                <a:ext cy="179075" cx="161378"/>
                <a:chOff y="1489497" x="1754636"/>
                <a:chExt cy="179075" cx="161378"/>
              </a:xfrm>
            </p:grpSpPr>
            <p:grpSp>
              <p:nvGrpSpPr>
                <p:cNvPr name="" id="237"/>
                <p:cNvGrpSpPr/>
                <p:nvPr/>
              </p:nvGrpSpPr>
              <p:grpSpPr>
                <a:xfrm>
                  <a:off y="1500985" x="1766022"/>
                  <a:ext cy="156404" cx="141334"/>
                  <a:chOff y="1500985" x="1766022"/>
                  <a:chExt cy="156404" cx="141334"/>
                </a:xfrm>
              </p:grpSpPr>
              <p:sp>
                <p:nvSpPr>
                  <p:cNvPr name="" id="238"/>
                  <p:cNvSpPr/>
                  <p:nvPr/>
                </p:nvSpPr>
                <p:spPr>
                  <a:xfrm>
                    <a:off y="1547634" x="1816440"/>
                    <a:ext cy="7600" cx="22194"/>
                  </a:xfrm>
                  <a:custGeom>
                    <a:avLst/>
                    <a:gdLst/>
                    <a:ahLst/>
                    <a:cxnLst/>
                    <a:pathLst>
                      <a:path h="7600" w="22194">
                        <a:moveTo>
                          <a:pt y="0" x="0"/>
                        </a:moveTo>
                        <a:lnTo>
                          <a:pt y="0" x="22194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39"/>
                  <p:cNvSpPr/>
                  <p:nvPr/>
                </p:nvSpPr>
                <p:spPr>
                  <a:xfrm>
                    <a:off y="1612997" x="1816156"/>
                    <a:ext cy="7600" cx="22194"/>
                  </a:xfrm>
                  <a:custGeom>
                    <a:avLst/>
                    <a:gdLst/>
                    <a:ahLst/>
                    <a:cxnLst/>
                    <a:pathLst>
                      <a:path h="7600" w="22194">
                        <a:moveTo>
                          <a:pt y="0" x="0"/>
                        </a:moveTo>
                        <a:lnTo>
                          <a:pt y="0" x="22194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40"/>
                  <p:cNvSpPr/>
                  <p:nvPr/>
                </p:nvSpPr>
                <p:spPr>
                  <a:xfrm>
                    <a:off y="1554841" x="1792951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h="19388" w="11095">
                        <a:moveTo>
                          <a:pt y="19388" x="0"/>
                        </a:moveTo>
                        <a:lnTo>
                          <a:pt y="0" x="11095"/>
                        </a:lnTo>
                        <a:lnTo>
                          <a:pt y="19388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41"/>
                  <p:cNvSpPr/>
                  <p:nvPr/>
                </p:nvSpPr>
                <p:spPr>
                  <a:xfrm>
                    <a:off y="1554841" x="1851125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h="19388" w="11095">
                        <a:moveTo>
                          <a:pt y="19388" x="11095"/>
                        </a:moveTo>
                        <a:lnTo>
                          <a:pt y="0" x="0"/>
                        </a:lnTo>
                        <a:lnTo>
                          <a:pt y="19388" x="11095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42"/>
                  <p:cNvSpPr/>
                  <p:nvPr/>
                </p:nvSpPr>
                <p:spPr>
                  <a:xfrm>
                    <a:off y="1589011" x="1851125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h="19388" w="11095">
                        <a:moveTo>
                          <a:pt y="0" x="11095"/>
                        </a:moveTo>
                        <a:lnTo>
                          <a:pt y="19388" x="0"/>
                        </a:lnTo>
                        <a:lnTo>
                          <a:pt y="0" x="11095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43"/>
                  <p:cNvSpPr/>
                  <p:nvPr/>
                </p:nvSpPr>
                <p:spPr>
                  <a:xfrm>
                    <a:off y="1588281" x="1792742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h="19388" w="11095">
                        <a:moveTo>
                          <a:pt y="0" x="0"/>
                        </a:moveTo>
                        <a:lnTo>
                          <a:pt y="19388" x="11095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44"/>
                  <p:cNvSpPr/>
                  <p:nvPr/>
                </p:nvSpPr>
                <p:spPr>
                  <a:xfrm>
                    <a:off y="1580391" x="1766022"/>
                    <a:ext cy="7600" cx="22194"/>
                  </a:xfrm>
                  <a:custGeom>
                    <a:avLst/>
                    <a:gdLst/>
                    <a:ahLst/>
                    <a:cxnLst/>
                    <a:pathLst>
                      <a:path h="7600" w="22194">
                        <a:moveTo>
                          <a:pt y="0" x="0"/>
                        </a:moveTo>
                        <a:lnTo>
                          <a:pt y="0" x="22194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45"/>
                  <p:cNvSpPr/>
                  <p:nvPr/>
                </p:nvSpPr>
                <p:spPr>
                  <a:xfrm>
                    <a:off y="1635627" x="1773158"/>
                    <a:ext cy="7600" cx="22194"/>
                  </a:xfrm>
                  <a:custGeom>
                    <a:avLst/>
                    <a:gdLst/>
                    <a:ahLst/>
                    <a:cxnLst/>
                    <a:pathLst>
                      <a:path h="7600" w="22194">
                        <a:moveTo>
                          <a:pt y="0" x="0"/>
                        </a:moveTo>
                        <a:lnTo>
                          <a:pt y="0" x="22194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46"/>
                  <p:cNvSpPr/>
                  <p:nvPr/>
                </p:nvSpPr>
                <p:spPr>
                  <a:xfrm>
                    <a:off y="1635383" x="1862174"/>
                    <a:ext cy="7600" cx="22194"/>
                  </a:xfrm>
                  <a:custGeom>
                    <a:avLst/>
                    <a:gdLst/>
                    <a:ahLst/>
                    <a:cxnLst/>
                    <a:pathLst>
                      <a:path h="7600" w="22194">
                        <a:moveTo>
                          <a:pt y="0" x="0"/>
                        </a:moveTo>
                        <a:lnTo>
                          <a:pt y="0" x="22194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47"/>
                  <p:cNvSpPr/>
                  <p:nvPr/>
                </p:nvSpPr>
                <p:spPr>
                  <a:xfrm>
                    <a:off y="1578931" x="1865777"/>
                    <a:ext cy="7600" cx="22194"/>
                  </a:xfrm>
                  <a:custGeom>
                    <a:avLst/>
                    <a:gdLst/>
                    <a:ahLst/>
                    <a:cxnLst/>
                    <a:pathLst>
                      <a:path h="7600" w="22194">
                        <a:moveTo>
                          <a:pt y="0" x="0"/>
                        </a:moveTo>
                        <a:lnTo>
                          <a:pt y="0" x="22194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48"/>
                  <p:cNvSpPr/>
                  <p:nvPr/>
                </p:nvSpPr>
                <p:spPr>
                  <a:xfrm>
                    <a:off y="1617051" x="1792951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h="19388" w="11095">
                        <a:moveTo>
                          <a:pt y="19388" x="0"/>
                        </a:moveTo>
                        <a:lnTo>
                          <a:pt y="0" x="11095"/>
                        </a:lnTo>
                        <a:lnTo>
                          <a:pt y="19388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49"/>
                  <p:cNvSpPr/>
                  <p:nvPr/>
                </p:nvSpPr>
                <p:spPr>
                  <a:xfrm>
                    <a:off y="1525560" x="1847895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h="19388" w="11095">
                        <a:moveTo>
                          <a:pt y="19388" x="0"/>
                        </a:moveTo>
                        <a:lnTo>
                          <a:pt y="0" x="11095"/>
                        </a:lnTo>
                        <a:lnTo>
                          <a:pt y="19388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50"/>
                  <p:cNvSpPr/>
                  <p:nvPr/>
                </p:nvSpPr>
                <p:spPr>
                  <a:xfrm>
                    <a:off y="1500984" x="1797095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h="19388" w="11095">
                        <a:moveTo>
                          <a:pt y="19388" x="0"/>
                        </a:moveTo>
                        <a:lnTo>
                          <a:pt y="0" x="11095"/>
                        </a:lnTo>
                        <a:lnTo>
                          <a:pt y="19388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51"/>
                  <p:cNvSpPr/>
                  <p:nvPr/>
                </p:nvSpPr>
                <p:spPr>
                  <a:xfrm>
                    <a:off y="1523209" x="1769871"/>
                    <a:ext cy="7600" cx="22194"/>
                  </a:xfrm>
                  <a:custGeom>
                    <a:avLst/>
                    <a:gdLst/>
                    <a:ahLst/>
                    <a:cxnLst/>
                    <a:pathLst>
                      <a:path h="7600" w="22194">
                        <a:moveTo>
                          <a:pt y="0" x="0"/>
                        </a:moveTo>
                        <a:lnTo>
                          <a:pt y="0" x="22194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52"/>
                  <p:cNvSpPr/>
                  <p:nvPr/>
                </p:nvSpPr>
                <p:spPr>
                  <a:xfrm>
                    <a:off y="1526615" x="1798154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h="19388" w="11095">
                        <a:moveTo>
                          <a:pt y="19388" x="11095"/>
                        </a:moveTo>
                        <a:lnTo>
                          <a:pt y="0" x="0"/>
                        </a:lnTo>
                        <a:lnTo>
                          <a:pt y="19388" x="11095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53"/>
                  <p:cNvSpPr/>
                  <p:nvPr/>
                </p:nvSpPr>
                <p:spPr>
                  <a:xfrm>
                    <a:off y="1586821" x="1896260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h="19388" w="11095">
                        <a:moveTo>
                          <a:pt y="19388" x="11095"/>
                        </a:moveTo>
                        <a:lnTo>
                          <a:pt y="0" x="0"/>
                        </a:lnTo>
                        <a:lnTo>
                          <a:pt y="19388" x="11095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54"/>
                  <p:cNvSpPr/>
                  <p:nvPr/>
                </p:nvSpPr>
                <p:spPr>
                  <a:xfrm>
                    <a:off y="1617051" x="1847507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h="19388" w="11095">
                        <a:moveTo>
                          <a:pt y="19388" x="11095"/>
                        </a:moveTo>
                        <a:lnTo>
                          <a:pt y="0" x="0"/>
                        </a:lnTo>
                        <a:lnTo>
                          <a:pt y="19388" x="11095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55"/>
                  <p:cNvSpPr/>
                  <p:nvPr/>
                </p:nvSpPr>
                <p:spPr>
                  <a:xfrm>
                    <a:off y="1638000" x="1797079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h="19388" w="11095">
                        <a:moveTo>
                          <a:pt y="19388" x="11095"/>
                        </a:moveTo>
                        <a:lnTo>
                          <a:pt y="0" x="0"/>
                        </a:lnTo>
                        <a:lnTo>
                          <a:pt y="19388" x="11095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256"/>
                  <p:cNvSpPr/>
                  <p:nvPr/>
                </p:nvSpPr>
                <p:spPr>
                  <a:xfrm>
                    <a:off y="1554841" x="1893754"/>
                    <a:ext cy="19388" cx="11095"/>
                  </a:xfrm>
                  <a:custGeom>
                    <a:avLst/>
                    <a:gdLst/>
                    <a:ahLst/>
                    <a:cxnLst/>
                    <a:pathLst>
                      <a:path h="19388" w="11095">
                        <a:moveTo>
                          <a:pt y="19388" x="0"/>
                        </a:moveTo>
                        <a:lnTo>
                          <a:pt y="0" x="11095"/>
                        </a:lnTo>
                        <a:lnTo>
                          <a:pt y="19388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cap="flat" w="7600">
                    <a:solidFill>
                      <a:srgbClr val="4F8DA2"/>
                    </a:solidFill>
                    <a:bevel/>
                  </a:ln>
                </p:spPr>
              </p:sp>
            </p:grpSp>
            <p:grpSp>
              <p:nvGrpSpPr>
                <p:cNvPr name="" id="257"/>
                <p:cNvGrpSpPr/>
                <p:nvPr/>
              </p:nvGrpSpPr>
              <p:grpSpPr>
                <a:xfrm>
                  <a:off y="1489497" x="1754636"/>
                  <a:ext cy="179075" cx="161378"/>
                  <a:chOff y="1489497" x="1754636"/>
                  <a:chExt cy="179075" cx="161378"/>
                </a:xfrm>
              </p:grpSpPr>
              <p:sp>
                <p:nvSpPr>
                  <p:cNvPr name="" id="258"/>
                  <p:cNvSpPr/>
                  <p:nvPr/>
                </p:nvSpPr>
                <p:spPr>
                  <a:xfrm>
                    <a:off y="1627474" x="1758588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59"/>
                  <p:cNvSpPr/>
                  <p:nvPr/>
                </p:nvSpPr>
                <p:spPr>
                  <a:xfrm>
                    <a:off y="1627718" x="1785360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60"/>
                  <p:cNvSpPr/>
                  <p:nvPr/>
                </p:nvSpPr>
                <p:spPr>
                  <a:xfrm>
                    <a:off y="1649865" x="1798333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61"/>
                  <p:cNvSpPr/>
                  <p:nvPr/>
                </p:nvSpPr>
                <p:spPr>
                  <a:xfrm>
                    <a:off y="1605090" x="1799788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62"/>
                  <p:cNvSpPr/>
                  <p:nvPr/>
                </p:nvSpPr>
                <p:spPr>
                  <a:xfrm>
                    <a:off y="1605090" x="1836873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63"/>
                  <p:cNvSpPr/>
                  <p:nvPr/>
                </p:nvSpPr>
                <p:spPr>
                  <a:xfrm>
                    <a:off y="1629177" x="1848956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64"/>
                  <p:cNvSpPr/>
                  <p:nvPr/>
                </p:nvSpPr>
                <p:spPr>
                  <a:xfrm>
                    <a:off y="1629177" x="1876894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65"/>
                  <p:cNvSpPr/>
                  <p:nvPr/>
                </p:nvSpPr>
                <p:spPr>
                  <a:xfrm>
                    <a:off y="1600711" x="1897435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66"/>
                  <p:cNvSpPr/>
                  <p:nvPr/>
                </p:nvSpPr>
                <p:spPr>
                  <a:xfrm>
                    <a:off y="1572489" x="1881999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67"/>
                  <p:cNvSpPr/>
                  <p:nvPr/>
                </p:nvSpPr>
                <p:spPr>
                  <a:xfrm>
                    <a:off y="1572489" x="1854721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68"/>
                  <p:cNvSpPr/>
                  <p:nvPr/>
                </p:nvSpPr>
                <p:spPr>
                  <a:xfrm>
                    <a:off y="1572489" x="1781008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69"/>
                  <p:cNvSpPr/>
                  <p:nvPr/>
                </p:nvSpPr>
                <p:spPr>
                  <a:xfrm>
                    <a:off y="1572489" x="1754629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70"/>
                  <p:cNvSpPr/>
                  <p:nvPr/>
                </p:nvSpPr>
                <p:spPr>
                  <a:xfrm>
                    <a:off y="1540616" x="1799788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71"/>
                  <p:cNvSpPr/>
                  <p:nvPr/>
                </p:nvSpPr>
                <p:spPr>
                  <a:xfrm>
                    <a:off y="1540616" x="1836873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72"/>
                  <p:cNvSpPr/>
                  <p:nvPr/>
                </p:nvSpPr>
                <p:spPr>
                  <a:xfrm>
                    <a:off y="1544022" x="1897222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73"/>
                  <p:cNvSpPr/>
                  <p:nvPr/>
                </p:nvSpPr>
                <p:spPr>
                  <a:xfrm>
                    <a:off y="1517260" x="1851103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74"/>
                  <p:cNvSpPr/>
                  <p:nvPr/>
                </p:nvSpPr>
                <p:spPr>
                  <a:xfrm>
                    <a:off y="1516043" x="1787257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75"/>
                  <p:cNvSpPr/>
                  <p:nvPr/>
                </p:nvSpPr>
                <p:spPr>
                  <a:xfrm>
                    <a:off y="1515313" x="1758588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2" x="14414"/>
                          <a:pt y="18702" x="9286"/>
                        </a:cubicBezTo>
                        <a:cubicBezTo>
                          <a:pt y="18702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276"/>
                  <p:cNvSpPr/>
                  <p:nvPr/>
                </p:nvSpPr>
                <p:spPr>
                  <a:xfrm>
                    <a:off y="1489524" x="1802484"/>
                    <a:ext cy="18734" cx="18571"/>
                  </a:xfrm>
                  <a:custGeom>
                    <a:avLst/>
                    <a:gdLst/>
                    <a:ahLst/>
                    <a:cxnLst/>
                    <a:pathLst>
                      <a:path h="18734" w="18571">
                        <a:moveTo>
                          <a:pt y="9334" x="0"/>
                        </a:moveTo>
                        <a:cubicBezTo>
                          <a:pt y="4161" x="0"/>
                          <a:pt y="-33" x="4157"/>
                          <a:pt y="-33" x="9286"/>
                        </a:cubicBezTo>
                        <a:cubicBezTo>
                          <a:pt y="-33" x="14414"/>
                          <a:pt y="4161" x="18571"/>
                          <a:pt y="9334" x="18571"/>
                        </a:cubicBezTo>
                        <a:cubicBezTo>
                          <a:pt y="14508" x="18571"/>
                          <a:pt y="18701" x="14414"/>
                          <a:pt y="18701" x="9286"/>
                        </a:cubicBezTo>
                        <a:cubicBezTo>
                          <a:pt y="18701" x="4157"/>
                          <a:pt y="14508" x="0"/>
                          <a:pt y="9334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cap="flat" w="7600">
                    <a:solidFill>
                      <a:srgbClr val="F16B6C"/>
                    </a:solidFill>
                    <a:bevel/>
                  </a:ln>
                </p:spPr>
              </p:sp>
            </p:grpSp>
          </p:grpSp>
        </p:grpSp>
        <p:sp>
          <p:nvSpPr>
            <p:cNvPr name="Connector" id="277"/>
            <p:cNvSpPr/>
            <p:nvPr/>
          </p:nvSpPr>
          <p:spPr>
            <a:xfrm>
              <a:off y="1077613" x="2385229"/>
              <a:ext cy="7600" cx="627076"/>
            </a:xfrm>
            <a:custGeom>
              <a:avLst/>
              <a:gdLst>
                <a:gd name="rtl" fmla="*/ 68785 w 627076"/>
                <a:gd name="rtt" fmla="*/ -198175 h 7600"/>
                <a:gd name="rtr" fmla="*/ 621052 w 627076"/>
                <a:gd name="rtb" fmla="*/ -20842 h 7600"/>
              </a:gdLst>
              <a:ahLst/>
              <a:cxnLst/>
              <a:rect l="rtl" t="rtt" r="rtr" b="rtb"/>
              <a:pathLst>
                <a:path h="7600" fill="none" w="627076">
                  <a:moveTo>
                    <a:pt y="0" x="0"/>
                  </a:moveTo>
                  <a:lnTo>
                    <a:pt y="0" x="627076"/>
                  </a:lnTo>
                </a:path>
              </a:pathLst>
            </a:custGeom>
            <a:noFill/>
            <a:ln cap="flat" w="15200">
              <a:solidFill>
                <a:srgbClr val="236EA1"/>
              </a:solidFill>
              <a:bevel/>
              <a:tailEnd len="med" type="stealth" w="med"/>
            </a:ln>
          </p:spPr>
          <p:txBody>
            <a:bodyPr wrap="square" rIns="0" lIns="0" anchor="ctr" tIns="0" rtlCol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微软雅黑"/>
                </a:rPr>
                <a:t>Http/Https</a:t>
              </a:r>
            </a:p>
          </p:txBody>
        </p:sp>
        <p:sp>
          <p:nvSpPr>
            <p:cNvPr name="Connector" id="278"/>
            <p:cNvSpPr/>
            <p:nvPr/>
          </p:nvSpPr>
          <p:spPr>
            <a:xfrm>
              <a:off y="1277869" x="2381429"/>
              <a:ext cy="7600" cx="627076"/>
            </a:xfrm>
            <a:custGeom>
              <a:avLst/>
              <a:gdLst>
                <a:gd name="rtl" fmla="*/ 115651 w 627076"/>
                <a:gd name="rtt" fmla="*/ -162835 h 7600"/>
                <a:gd name="rtr" fmla="*/ 581785 w 627076"/>
                <a:gd name="rtb" fmla="*/ 14498 h 7600"/>
              </a:gdLst>
              <a:ahLst/>
              <a:cxnLst/>
              <a:rect l="rtl" t="rtt" r="rtr" b="rtb"/>
              <a:pathLst>
                <a:path h="7600" fill="none" w="627076">
                  <a:moveTo>
                    <a:pt y="0" x="0"/>
                  </a:moveTo>
                  <a:lnTo>
                    <a:pt y="0" x="627076"/>
                  </a:lnTo>
                </a:path>
              </a:pathLst>
            </a:custGeom>
            <a:noFill/>
            <a:ln cap="flat" w="15200">
              <a:solidFill>
                <a:srgbClr val="236EA1"/>
              </a:solidFill>
              <a:bevel/>
              <a:tailEnd len="med" type="stealth" w="med"/>
            </a:ln>
          </p:spPr>
          <p:txBody>
            <a:bodyPr wrap="square" rIns="0" lIns="0" anchor="ctr" tIns="0" rtlCol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微软雅黑"/>
                </a:rPr>
                <a:t>WS/WSS</a:t>
              </a:r>
            </a:p>
          </p:txBody>
        </p:sp>
        <p:sp>
          <p:nvSpPr>
            <p:cNvPr name="Connector" id="279"/>
            <p:cNvSpPr/>
            <p:nvPr/>
          </p:nvSpPr>
          <p:spPr>
            <a:xfrm>
              <a:off y="2296277" x="2379271"/>
              <a:ext cy="7600" cx="627076"/>
            </a:xfrm>
            <a:custGeom>
              <a:avLst/>
              <a:gdLst>
                <a:gd name="rtl" fmla="*/ 83985 w 627076"/>
                <a:gd name="rtt" fmla="*/ -190575 h 7600"/>
                <a:gd name="rtr" fmla="*/ 636252 w 627076"/>
                <a:gd name="rtb" fmla="*/ -13242 h 7600"/>
              </a:gdLst>
              <a:ahLst/>
              <a:cxnLst/>
              <a:rect l="rtl" t="rtt" r="rtr" b="rtb"/>
              <a:pathLst>
                <a:path h="7600" fill="none" w="627076">
                  <a:moveTo>
                    <a:pt y="0" x="0"/>
                  </a:moveTo>
                  <a:lnTo>
                    <a:pt y="0" x="627076"/>
                  </a:lnTo>
                </a:path>
              </a:pathLst>
            </a:custGeom>
            <a:noFill/>
            <a:ln cap="flat" w="15200">
              <a:solidFill>
                <a:srgbClr val="236EA1"/>
              </a:solidFill>
              <a:bevel/>
              <a:tailEnd len="med" type="stealth" w="med"/>
            </a:ln>
          </p:spPr>
          <p:txBody>
            <a:bodyPr wrap="square" rIns="0" lIns="0" anchor="ctr" tIns="0" rtlCol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微软雅黑"/>
                </a:rPr>
                <a:t>Http/Https</a:t>
              </a:r>
            </a:p>
          </p:txBody>
        </p:sp>
        <p:grpSp>
          <p:nvGrpSpPr>
            <p:cNvPr name="Group 558" id="558"/>
            <p:cNvGrpSpPr/>
            <p:nvPr/>
          </p:nvGrpSpPr>
          <p:grpSpPr>
            <a:xfrm rot="5400000">
              <a:off y="1412595" x="4149041"/>
              <a:ext cy="340776" cx="7600"/>
              <a:chOff y="1412595" x="4149041"/>
              <a:chExt cy="340776" cx="7600"/>
            </a:xfrm>
          </p:grpSpPr>
          <p:sp>
            <p:nvSpPr>
              <p:cNvPr name="Connector" id="280"/>
              <p:cNvSpPr/>
              <p:nvPr/>
            </p:nvSpPr>
            <p:spPr>
              <a:xfrm>
                <a:off y="1412595" x="4149041"/>
                <a:ext cy="340776" cx="7600"/>
              </a:xfrm>
              <a:custGeom>
                <a:avLst/>
                <a:gdLst/>
                <a:ahLst/>
                <a:cxnLst/>
                <a:pathLst>
                  <a:path h="340776" fill="none" w="7600">
                    <a:moveTo>
                      <a:pt y="0" x="0"/>
                    </a:moveTo>
                    <a:lnTo>
                      <a:pt y="0" x="340776"/>
                    </a:lnTo>
                  </a:path>
                </a:pathLst>
              </a:custGeom>
              <a:noFill/>
              <a:ln cap="flat" w="15200">
                <a:solidFill>
                  <a:srgbClr val="236EA1"/>
                </a:solidFill>
                <a:bevel/>
                <a:tailEnd len="med" type="stealth" w="med"/>
              </a:ln>
            </p:spPr>
          </p:sp>
          <p:sp>
            <p:nvSpPr>
              <p:cNvPr name="Text 559" id="559"/>
              <p:cNvSpPr txBox="1"/>
              <p:nvPr/>
            </p:nvSpPr>
            <p:spPr>
              <a:xfrm rot="-5400000">
                <a:off y="1323928" x="4043296"/>
                <a:ext cy="177333" cx="552267"/>
              </a:xfrm>
              <a:prstGeom prst="rect">
                <a:avLst/>
              </a:prstGeom>
              <a:noFill/>
            </p:spPr>
            <p:txBody>
              <a:bodyPr wrap="square" rIns="0" lIns="0" anchor="ctr" tIns="0" rtlCol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微软雅黑"/>
                  </a:rPr>
                  <a:t>Http/Https</a:t>
                </a:r>
              </a:p>
            </p:txBody>
          </p:sp>
        </p:grpSp>
        <p:grpSp>
          <p:nvGrpSpPr>
            <p:cNvPr name="Group 560" id="560"/>
            <p:cNvGrpSpPr/>
            <p:nvPr/>
          </p:nvGrpSpPr>
          <p:grpSpPr>
            <a:xfrm rot="5400000">
              <a:off y="1427650" x="5983495"/>
              <a:ext cy="330737" cx="7600"/>
              <a:chOff y="1427650" x="5983495"/>
              <a:chExt cy="330737" cx="7600"/>
            </a:xfrm>
          </p:grpSpPr>
          <p:sp>
            <p:nvSpPr>
              <p:cNvPr name="Connector" id="281"/>
              <p:cNvSpPr/>
              <p:nvPr/>
            </p:nvSpPr>
            <p:spPr>
              <a:xfrm>
                <a:off y="1427650" x="5983495"/>
                <a:ext cy="330737" cx="7600"/>
              </a:xfrm>
              <a:custGeom>
                <a:avLst/>
                <a:gdLst/>
                <a:ahLst/>
                <a:cxnLst/>
                <a:pathLst>
                  <a:path h="330737" fill="none" w="7600">
                    <a:moveTo>
                      <a:pt y="0" x="0"/>
                    </a:moveTo>
                    <a:lnTo>
                      <a:pt y="0" x="330737"/>
                    </a:lnTo>
                  </a:path>
                </a:pathLst>
              </a:custGeom>
              <a:noFill/>
              <a:ln cap="flat" w="15200">
                <a:solidFill>
                  <a:srgbClr val="236EA1"/>
                </a:solidFill>
                <a:bevel/>
                <a:tailEnd len="med" type="stealth" w="med"/>
              </a:ln>
            </p:spPr>
          </p:sp>
          <p:sp>
            <p:nvSpPr>
              <p:cNvPr name="Text 561" id="561"/>
              <p:cNvSpPr txBox="1"/>
              <p:nvPr/>
            </p:nvSpPr>
            <p:spPr>
              <a:xfrm rot="-5400000">
                <a:off y="1338983" x="5915796"/>
                <a:ext cy="177333" cx="466133"/>
              </a:xfrm>
              <a:prstGeom prst="rect">
                <a:avLst/>
              </a:prstGeom>
              <a:noFill/>
            </p:spPr>
            <p:txBody>
              <a:bodyPr wrap="square" rIns="0" lIns="0" anchor="ctr" tIns="0" rtlCol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微软雅黑"/>
                  </a:rPr>
                  <a:t>WS/WSS</a:t>
                </a:r>
              </a:p>
            </p:txBody>
          </p:sp>
        </p:grpSp>
        <p:grpSp>
          <p:nvGrpSpPr>
            <p:cNvPr name="Data analysis diagram" id="355"/>
            <p:cNvGrpSpPr/>
            <p:nvPr/>
          </p:nvGrpSpPr>
          <p:grpSpPr>
            <a:xfrm>
              <a:off y="853329" x="3387272"/>
              <a:ext cy="487099" cx="517505"/>
              <a:chOff y="853329" x="3387272"/>
              <a:chExt cy="487099" cx="517505"/>
            </a:xfrm>
          </p:grpSpPr>
          <p:sp>
            <p:nvSpPr>
              <p:cNvPr name="" id="356"/>
              <p:cNvSpPr/>
              <p:nvPr/>
            </p:nvSpPr>
            <p:spPr>
              <a:xfrm>
                <a:off y="935617" x="3434613"/>
                <a:ext cy="403182" cx="45710"/>
              </a:xfrm>
              <a:custGeom>
                <a:avLst/>
                <a:gdLst/>
                <a:ahLst/>
                <a:cxnLst/>
                <a:pathLst>
                  <a:path h="403182" w="45710">
                    <a:moveTo>
                      <a:pt y="0" x="0"/>
                    </a:moveTo>
                    <a:lnTo>
                      <a:pt y="0" x="45710"/>
                    </a:lnTo>
                    <a:lnTo>
                      <a:pt y="403182" x="45710"/>
                    </a:lnTo>
                    <a:lnTo>
                      <a:pt y="403182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189DBE"/>
              </a:solidFill>
              <a:ln cap="flat" w="7600">
                <a:solidFill>
                  <a:srgbClr val="189DBE"/>
                </a:solidFill>
                <a:bevel/>
              </a:ln>
            </p:spPr>
          </p:sp>
          <p:sp>
            <p:nvSpPr>
              <p:cNvPr name="" id="357"/>
              <p:cNvSpPr/>
              <p:nvPr/>
            </p:nvSpPr>
            <p:spPr>
              <a:xfrm>
                <a:off y="1001546" x="3524604"/>
                <a:ext cy="337251" cx="45710"/>
              </a:xfrm>
              <a:custGeom>
                <a:avLst/>
                <a:gdLst/>
                <a:ahLst/>
                <a:cxnLst/>
                <a:pathLst>
                  <a:path h="337251" w="45710">
                    <a:moveTo>
                      <a:pt y="0" x="0"/>
                    </a:moveTo>
                    <a:lnTo>
                      <a:pt y="0" x="45710"/>
                    </a:lnTo>
                    <a:lnTo>
                      <a:pt y="337251" x="45710"/>
                    </a:lnTo>
                    <a:lnTo>
                      <a:pt y="337251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ED372"/>
              </a:solidFill>
              <a:ln cap="flat" w="7600">
                <a:solidFill>
                  <a:srgbClr val="FED372"/>
                </a:solidFill>
                <a:bevel/>
              </a:ln>
            </p:spPr>
          </p:sp>
          <p:sp>
            <p:nvSpPr>
              <p:cNvPr name="" id="358"/>
              <p:cNvSpPr/>
              <p:nvPr/>
            </p:nvSpPr>
            <p:spPr>
              <a:xfrm>
                <a:off y="965832" x="3614594"/>
                <a:ext cy="372963" cx="45710"/>
              </a:xfrm>
              <a:custGeom>
                <a:avLst/>
                <a:gdLst/>
                <a:ahLst/>
                <a:cxnLst/>
                <a:pathLst>
                  <a:path h="372963" w="45710">
                    <a:moveTo>
                      <a:pt y="0" x="0"/>
                    </a:moveTo>
                    <a:lnTo>
                      <a:pt y="0" x="45710"/>
                    </a:lnTo>
                    <a:lnTo>
                      <a:pt y="372963" x="45710"/>
                    </a:lnTo>
                    <a:lnTo>
                      <a:pt y="372963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19CBB1"/>
              </a:solidFill>
              <a:ln cap="flat" w="7600">
                <a:solidFill>
                  <a:srgbClr val="19CBB1"/>
                </a:solidFill>
                <a:bevel/>
              </a:ln>
            </p:spPr>
          </p:sp>
          <p:sp>
            <p:nvSpPr>
              <p:cNvPr name="" id="359"/>
              <p:cNvSpPr/>
              <p:nvPr/>
            </p:nvSpPr>
            <p:spPr>
              <a:xfrm>
                <a:off y="1031762" x="3704579"/>
                <a:ext cy="307033" cx="45710"/>
              </a:xfrm>
              <a:custGeom>
                <a:avLst/>
                <a:gdLst/>
                <a:ahLst/>
                <a:cxnLst/>
                <a:pathLst>
                  <a:path h="307033" w="45710">
                    <a:moveTo>
                      <a:pt y="0" x="0"/>
                    </a:moveTo>
                    <a:lnTo>
                      <a:pt y="0" x="45710"/>
                    </a:lnTo>
                    <a:lnTo>
                      <a:pt y="307033" x="45710"/>
                    </a:lnTo>
                    <a:lnTo>
                      <a:pt y="307033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AA92CE"/>
              </a:solidFill>
              <a:ln cap="flat" w="7600">
                <a:solidFill>
                  <a:srgbClr val="AA92CE"/>
                </a:solidFill>
                <a:bevel/>
              </a:ln>
            </p:spPr>
          </p:sp>
          <p:sp>
            <p:nvSpPr>
              <p:cNvPr name="" id="360"/>
              <p:cNvSpPr/>
              <p:nvPr/>
            </p:nvSpPr>
            <p:spPr>
              <a:xfrm>
                <a:off y="1137523" x="3794573"/>
                <a:ext cy="201275" cx="45710"/>
              </a:xfrm>
              <a:custGeom>
                <a:avLst/>
                <a:gdLst/>
                <a:ahLst/>
                <a:cxnLst/>
                <a:pathLst>
                  <a:path h="201275" w="45710">
                    <a:moveTo>
                      <a:pt y="0" x="0"/>
                    </a:moveTo>
                    <a:lnTo>
                      <a:pt y="0" x="45710"/>
                    </a:lnTo>
                    <a:lnTo>
                      <a:pt y="201275" x="45710"/>
                    </a:lnTo>
                    <a:lnTo>
                      <a:pt y="201275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ED6E5"/>
              </a:solidFill>
              <a:ln cap="flat" w="7600">
                <a:solidFill>
                  <a:srgbClr val="FED6E5"/>
                </a:solidFill>
                <a:bevel/>
              </a:ln>
            </p:spPr>
          </p:sp>
          <p:sp>
            <p:nvSpPr>
              <p:cNvPr name="" id="361"/>
              <p:cNvSpPr/>
              <p:nvPr/>
            </p:nvSpPr>
            <p:spPr>
              <a:xfrm>
                <a:off y="855815" x="3387272"/>
                <a:ext cy="484575" cx="517505"/>
              </a:xfrm>
              <a:custGeom>
                <a:avLst/>
                <a:gdLst/>
                <a:ahLst/>
                <a:cxnLst/>
                <a:pathLst>
                  <a:path h="484575" fill="none" w="517505">
                    <a:moveTo>
                      <a:pt y="0" x="0"/>
                    </a:moveTo>
                    <a:lnTo>
                      <a:pt y="484575" x="0"/>
                    </a:lnTo>
                    <a:lnTo>
                      <a:pt y="484575" x="517505"/>
                    </a:lnTo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717070"/>
                </a:solidFill>
                <a:bevel/>
                <a:headEnd len="med" type="triangle" w="med"/>
                <a:tailEnd len="med" type="triangle" w="med"/>
              </a:ln>
            </p:spPr>
          </p:sp>
          <p:sp>
            <p:nvSpPr>
              <p:cNvPr name="" id="362"/>
              <p:cNvSpPr/>
              <p:nvPr/>
            </p:nvSpPr>
            <p:spPr>
              <a:xfrm>
                <a:off y="853292" x="3455608"/>
                <a:ext cy="242339" cx="361828"/>
              </a:xfrm>
              <a:custGeom>
                <a:avLst/>
                <a:gdLst/>
                <a:ahLst/>
                <a:cxnLst/>
                <a:pathLst>
                  <a:path h="242339" fill="none" w="361828">
                    <a:moveTo>
                      <a:pt y="242339" x="361828"/>
                    </a:moveTo>
                    <a:cubicBezTo>
                      <a:pt y="242339" x="359107"/>
                      <a:pt y="-6953" x="210822"/>
                      <a:pt y="66529" x="141441"/>
                    </a:cubicBezTo>
                    <a:cubicBezTo>
                      <a:pt y="66529" x="141441"/>
                      <a:pt y="102241" x="115593"/>
                      <a:pt y="100867" x="91106"/>
                    </a:cubicBezTo>
                    <a:cubicBezTo>
                      <a:pt y="98658" x="51714"/>
                      <a:pt y="0" x="0"/>
                      <a:pt y="0" x="0"/>
                    </a:cubicBezTo>
                  </a:path>
                </a:pathLst>
              </a:custGeom>
              <a:solidFill>
                <a:srgbClr val="FFFFFF"/>
              </a:solidFill>
              <a:ln cap="flat" w="15200">
                <a:solidFill>
                  <a:srgbClr val="E85464"/>
                </a:solidFill>
                <a:bevel/>
              </a:ln>
            </p:spPr>
          </p:sp>
          <p:sp>
            <p:nvSpPr>
              <p:cNvPr name="Text 562" id="562"/>
              <p:cNvSpPr txBox="1"/>
              <p:nvPr/>
            </p:nvSpPr>
            <p:spPr>
              <a:xfrm>
                <a:off y="1355591" x="3266023"/>
                <a:ext cy="152000" cx="760000"/>
              </a:xfrm>
              <a:prstGeom prst="rect">
                <a:avLst/>
              </a:prstGeom>
              <a:noFill/>
            </p:spPr>
            <p:txBody>
              <a:bodyPr wrap="square" rIns="0" lIns="0" anchor="ctr" tIns="0" rtlCol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微软雅黑"/>
                  </a:rPr>
                  <a:t>可视化</a:t>
                </a:r>
              </a:p>
            </p:txBody>
          </p:sp>
        </p:grpSp>
        <p:grpSp>
          <p:nvGrpSpPr>
            <p:cNvPr name="" id="368"/>
            <p:cNvGrpSpPr/>
            <p:nvPr/>
          </p:nvGrpSpPr>
          <p:grpSpPr>
            <a:xfrm>
              <a:off y="853329" x="5734180"/>
              <a:ext cy="487063" cx="636538"/>
              <a:chOff y="853329" x="5734180"/>
              <a:chExt cy="487063" cx="636538"/>
            </a:xfrm>
          </p:grpSpPr>
          <p:sp>
            <p:nvSpPr>
              <p:cNvPr name="" id="369"/>
              <p:cNvSpPr/>
              <p:nvPr/>
            </p:nvSpPr>
            <p:spPr>
              <a:xfrm>
                <a:off y="910070" x="5752902"/>
                <a:ext cy="430321" cx="617816"/>
              </a:xfrm>
              <a:custGeom>
                <a:avLst/>
                <a:gdLst/>
                <a:ahLst/>
                <a:cxnLst/>
                <a:pathLst>
                  <a:path h="430321" w="617816">
                    <a:moveTo>
                      <a:pt y="406614" x="0"/>
                    </a:moveTo>
                    <a:cubicBezTo>
                      <a:pt y="419545" x="0"/>
                      <a:pt y="430321" x="11233"/>
                      <a:pt y="430321" x="24713"/>
                    </a:cubicBezTo>
                    <a:lnTo>
                      <a:pt y="430321" x="593103"/>
                    </a:lnTo>
                    <a:cubicBezTo>
                      <a:pt y="430321" x="606583"/>
                      <a:pt y="419545" x="617816"/>
                      <a:pt y="406614" x="617816"/>
                    </a:cubicBezTo>
                    <a:lnTo>
                      <a:pt y="0" x="617816"/>
                    </a:lnTo>
                    <a:lnTo>
                      <a:pt y="0" x="0"/>
                    </a:lnTo>
                    <a:lnTo>
                      <a:pt y="406614" x="0"/>
                    </a:lnTo>
                    <a:close/>
                  </a:path>
                </a:pathLst>
              </a:custGeom>
              <a:solidFill>
                <a:srgbClr val="0078D7"/>
              </a:solidFill>
              <a:ln cap="flat" w="7600">
                <a:solidFill>
                  <a:srgbClr val="FFFFFF"/>
                </a:solidFill>
                <a:bevel/>
              </a:ln>
            </p:spPr>
          </p:sp>
          <p:sp>
            <p:nvSpPr>
              <p:cNvPr name="" id="370"/>
              <p:cNvSpPr/>
              <p:nvPr/>
            </p:nvSpPr>
            <p:spPr>
              <a:xfrm>
                <a:off y="853329" x="5734180"/>
                <a:ext cy="83573" cx="617816"/>
              </a:xfrm>
              <a:custGeom>
                <a:avLst/>
                <a:gdLst/>
                <a:ahLst/>
                <a:cxnLst/>
                <a:pathLst>
                  <a:path h="83573" w="617816">
                    <a:moveTo>
                      <a:pt y="0" x="593103"/>
                    </a:moveTo>
                    <a:lnTo>
                      <a:pt y="0" x="24713"/>
                    </a:lnTo>
                    <a:cubicBezTo>
                      <a:pt y="0" x="11233"/>
                      <a:pt y="9339" x="0"/>
                      <a:pt y="20834" x="0"/>
                    </a:cubicBezTo>
                    <a:lnTo>
                      <a:pt y="83573" x="0"/>
                    </a:lnTo>
                    <a:lnTo>
                      <a:pt y="83573" x="617816"/>
                    </a:lnTo>
                    <a:lnTo>
                      <a:pt y="20834" x="617816"/>
                    </a:lnTo>
                    <a:cubicBezTo>
                      <a:pt y="9339" x="617816"/>
                      <a:pt y="0" x="606583"/>
                      <a:pt y="0" x="593103"/>
                    </a:cubicBezTo>
                    <a:close/>
                  </a:path>
                </a:pathLst>
              </a:custGeom>
              <a:solidFill>
                <a:srgbClr val="0078D7"/>
              </a:solidFill>
              <a:ln cap="flat" w="7600">
                <a:solidFill>
                  <a:srgbClr val="FFFFFF"/>
                </a:solidFill>
                <a:bevel/>
              </a:ln>
            </p:spPr>
          </p:sp>
          <p:sp>
            <p:nvSpPr>
              <p:cNvPr name="" id="371"/>
              <p:cNvSpPr/>
              <p:nvPr/>
            </p:nvSpPr>
            <p:spPr>
              <a:xfrm>
                <a:off y="995548" x="5882456"/>
                <a:ext cy="308194" cx="469540"/>
              </a:xfrm>
              <a:custGeom>
                <a:avLst/>
                <a:gdLst/>
                <a:ahLst/>
                <a:cxnLst/>
                <a:pathLst>
                  <a:path h="308194" w="469540">
                    <a:moveTo>
                      <a:pt y="0" x="0"/>
                    </a:moveTo>
                    <a:lnTo>
                      <a:pt y="0" x="469540"/>
                    </a:lnTo>
                    <a:lnTo>
                      <a:pt y="308194" x="469540"/>
                    </a:lnTo>
                    <a:lnTo>
                      <a:pt y="308194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78D7"/>
              </a:solidFill>
              <a:ln cap="flat" w="7600">
                <a:solidFill>
                  <a:srgbClr val="FFFFFF"/>
                </a:solidFill>
                <a:bevel/>
              </a:ln>
            </p:spPr>
          </p:sp>
          <p:sp>
            <p:nvSpPr>
              <p:cNvPr name="" id="372"/>
              <p:cNvSpPr/>
              <p:nvPr/>
            </p:nvSpPr>
            <p:spPr>
              <a:xfrm>
                <a:off y="995548" x="5734180"/>
                <a:ext cy="308194" cx="148276"/>
              </a:xfrm>
              <a:custGeom>
                <a:avLst/>
                <a:gdLst/>
                <a:ahLst/>
                <a:cxnLst/>
                <a:pathLst>
                  <a:path h="308194" w="148276">
                    <a:moveTo>
                      <a:pt y="0" x="0"/>
                    </a:moveTo>
                    <a:lnTo>
                      <a:pt y="0" x="148276"/>
                    </a:lnTo>
                    <a:lnTo>
                      <a:pt y="308194" x="148276"/>
                    </a:lnTo>
                    <a:lnTo>
                      <a:pt y="308194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78D7"/>
              </a:solidFill>
              <a:ln cap="flat" w="7600">
                <a:solidFill>
                  <a:srgbClr val="FFFFFF"/>
                </a:solidFill>
                <a:bevel/>
              </a:ln>
            </p:spPr>
          </p:sp>
          <p:sp>
            <p:nvSpPr>
              <p:cNvPr name="Text 563" id="563"/>
              <p:cNvSpPr txBox="1"/>
              <p:nvPr/>
            </p:nvSpPr>
            <p:spPr>
              <a:xfrm>
                <a:off y="1355591" x="5672449"/>
                <a:ext cy="152000" cx="760000"/>
              </a:xfrm>
              <a:prstGeom prst="rect">
                <a:avLst/>
              </a:prstGeom>
              <a:noFill/>
            </p:spPr>
            <p:txBody>
              <a:bodyPr wrap="square" rIns="0" lIns="0" anchor="ctr" tIns="0" rtlCol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微软雅黑"/>
                  </a:rPr>
                  <a:t>信访门户</a:t>
                </a:r>
              </a:p>
            </p:txBody>
          </p:sp>
        </p:grpSp>
        <p:grpSp>
          <p:nvGrpSpPr>
            <p:cNvPr name="" id="668"/>
            <p:cNvGrpSpPr/>
            <p:nvPr/>
          </p:nvGrpSpPr>
          <p:grpSpPr>
            <a:xfrm>
              <a:off y="855183" x="7000422"/>
              <a:ext cy="487063" cx="397445"/>
              <a:chOff y="855183" x="7000422"/>
              <a:chExt cy="487063" cx="397445"/>
            </a:xfrm>
          </p:grpSpPr>
          <p:sp>
            <p:nvSpPr>
              <p:cNvPr name="" id="669"/>
              <p:cNvSpPr/>
              <p:nvPr/>
            </p:nvSpPr>
            <p:spPr>
              <a:xfrm>
                <a:off y="1066186" x="7085693"/>
                <a:ext cy="76677" cx="28905"/>
              </a:xfrm>
              <a:custGeom>
                <a:avLst/>
                <a:gdLst/>
                <a:ahLst/>
                <a:cxnLst/>
                <a:pathLst>
                  <a:path h="76677" w="28905">
                    <a:moveTo>
                      <a:pt y="65878" x="28905"/>
                    </a:moveTo>
                    <a:cubicBezTo>
                      <a:pt y="71277" x="28905"/>
                      <a:pt y="76677" x="23124"/>
                      <a:pt y="76677" x="14453"/>
                    </a:cubicBezTo>
                    <a:cubicBezTo>
                      <a:pt y="76677" x="5781"/>
                      <a:pt y="71277" x="0"/>
                      <a:pt y="65878" x="0"/>
                    </a:cubicBezTo>
                    <a:lnTo>
                      <a:pt y="10800" x="0"/>
                    </a:lnTo>
                    <a:cubicBezTo>
                      <a:pt y="5400" x="0"/>
                      <a:pt y="0" x="5781"/>
                      <a:pt y="0" x="14453"/>
                    </a:cubicBezTo>
                    <a:cubicBezTo>
                      <a:pt y="0" x="23124"/>
                      <a:pt y="5400" x="28905"/>
                      <a:pt y="10800" x="28905"/>
                    </a:cubicBezTo>
                    <a:lnTo>
                      <a:pt y="65878" x="28905"/>
                    </a:lnTo>
                    <a:close/>
                  </a:path>
                </a:pathLst>
              </a:custGeom>
              <a:solidFill>
                <a:srgbClr val="00188F"/>
              </a:solidFill>
              <a:ln cap="flat" w="7600">
                <a:noFill/>
                <a:bevel/>
              </a:ln>
            </p:spPr>
          </p:sp>
          <p:sp>
            <p:nvSpPr>
              <p:cNvPr name="" id="670"/>
              <p:cNvSpPr/>
              <p:nvPr/>
            </p:nvSpPr>
            <p:spPr>
              <a:xfrm>
                <a:off y="1066186" x="7283692"/>
                <a:ext cy="76677" cx="28905"/>
              </a:xfrm>
              <a:custGeom>
                <a:avLst/>
                <a:gdLst/>
                <a:ahLst/>
                <a:cxnLst/>
                <a:pathLst>
                  <a:path h="76677" w="28905">
                    <a:moveTo>
                      <a:pt y="65878" x="28905"/>
                    </a:moveTo>
                    <a:cubicBezTo>
                      <a:pt y="71277" x="28905"/>
                      <a:pt y="76677" x="23124"/>
                      <a:pt y="76677" x="14453"/>
                    </a:cubicBezTo>
                    <a:cubicBezTo>
                      <a:pt y="76677" x="5781"/>
                      <a:pt y="71277" x="0"/>
                      <a:pt y="65878" x="0"/>
                    </a:cubicBezTo>
                    <a:lnTo>
                      <a:pt y="10800" x="0"/>
                    </a:lnTo>
                    <a:cubicBezTo>
                      <a:pt y="5400" x="0"/>
                      <a:pt y="0" x="5781"/>
                      <a:pt y="0" x="14453"/>
                    </a:cubicBezTo>
                    <a:cubicBezTo>
                      <a:pt y="0" x="23124"/>
                      <a:pt y="5400" x="28905"/>
                      <a:pt y="10800" x="28905"/>
                    </a:cubicBezTo>
                    <a:lnTo>
                      <a:pt y="65878" x="28905"/>
                    </a:lnTo>
                    <a:close/>
                  </a:path>
                </a:pathLst>
              </a:custGeom>
              <a:solidFill>
                <a:srgbClr val="00188F"/>
              </a:solidFill>
              <a:ln cap="flat" w="7600">
                <a:noFill/>
                <a:bevel/>
              </a:ln>
            </p:spPr>
          </p:sp>
          <p:sp>
            <p:nvSpPr>
              <p:cNvPr name="" id="671"/>
              <p:cNvSpPr/>
              <p:nvPr/>
            </p:nvSpPr>
            <p:spPr>
              <a:xfrm>
                <a:off y="1066299" x="7128328"/>
                <a:ext cy="136075" cx="138745"/>
              </a:xfrm>
              <a:custGeom>
                <a:avLst/>
                <a:gdLst/>
                <a:ahLst/>
                <a:cxnLst/>
                <a:pathLst>
                  <a:path h="136075" w="138745">
                    <a:moveTo>
                      <a:pt y="0" x="0"/>
                    </a:moveTo>
                    <a:lnTo>
                      <a:pt y="80997" x="0"/>
                    </a:lnTo>
                    <a:cubicBezTo>
                      <a:pt y="90717" x="0"/>
                      <a:pt y="97196" x="8672"/>
                      <a:pt y="97196" x="20234"/>
                    </a:cubicBezTo>
                    <a:lnTo>
                      <a:pt y="97196" x="28905"/>
                    </a:lnTo>
                    <a:lnTo>
                      <a:pt y="125275" x="28905"/>
                    </a:lnTo>
                    <a:cubicBezTo>
                      <a:pt y="130675" x="28905"/>
                      <a:pt y="136075" x="34686"/>
                      <a:pt y="136075" x="41912"/>
                    </a:cubicBezTo>
                    <a:cubicBezTo>
                      <a:pt y="136075" x="49139"/>
                      <a:pt y="130675" x="54920"/>
                      <a:pt y="125275" x="54920"/>
                    </a:cubicBezTo>
                    <a:lnTo>
                      <a:pt y="97196" x="54920"/>
                    </a:lnTo>
                    <a:lnTo>
                      <a:pt y="97196" x="83825"/>
                    </a:lnTo>
                    <a:lnTo>
                      <a:pt y="125275" x="83825"/>
                    </a:lnTo>
                    <a:cubicBezTo>
                      <a:pt y="130675" x="83825"/>
                      <a:pt y="136075" x="89606"/>
                      <a:pt y="136075" x="96832"/>
                    </a:cubicBezTo>
                    <a:cubicBezTo>
                      <a:pt y="136075" x="104058"/>
                      <a:pt y="130675" x="109840"/>
                      <a:pt y="125275" x="109840"/>
                    </a:cubicBezTo>
                    <a:lnTo>
                      <a:pt y="97196" x="109840"/>
                    </a:lnTo>
                    <a:lnTo>
                      <a:pt y="97196" x="122846"/>
                    </a:lnTo>
                    <a:cubicBezTo>
                      <a:pt y="97196" x="134409"/>
                      <a:pt y="89637" x="138745"/>
                      <a:pt y="80997" x="138745"/>
                    </a:cubicBezTo>
                    <a:lnTo>
                      <a:pt y="0" x="138745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188F"/>
              </a:solidFill>
              <a:ln cap="flat" w="7600">
                <a:noFill/>
                <a:bevel/>
              </a:ln>
            </p:spPr>
          </p:sp>
          <p:sp>
            <p:nvSpPr>
              <p:cNvPr name="" id="672"/>
              <p:cNvSpPr/>
              <p:nvPr/>
            </p:nvSpPr>
            <p:spPr>
              <a:xfrm>
                <a:off y="989731" x="7123269"/>
                <a:ext cy="65245" cx="153197"/>
              </a:xfrm>
              <a:custGeom>
                <a:avLst/>
                <a:gdLst/>
                <a:ahLst/>
                <a:cxnLst/>
                <a:pathLst>
                  <a:path h="65245" w="153197">
                    <a:moveTo>
                      <a:pt y="19887" x="118511"/>
                    </a:moveTo>
                    <a:lnTo>
                      <a:pt y="4767" x="130073"/>
                    </a:lnTo>
                    <a:cubicBezTo>
                      <a:pt y="3687" x="131519"/>
                      <a:pt y="1527" x="130073"/>
                      <a:pt y="0" x="128628"/>
                    </a:cubicBezTo>
                    <a:cubicBezTo>
                      <a:pt y="0" x="127183"/>
                      <a:pt y="0" x="124292"/>
                      <a:pt y="1527" x="124292"/>
                    </a:cubicBezTo>
                    <a:lnTo>
                      <a:pt y="17727" x="112730"/>
                    </a:lnTo>
                    <a:cubicBezTo>
                      <a:pt y="13407" x="102613"/>
                      <a:pt y="11247" x="89606"/>
                      <a:pt y="11247" x="76599"/>
                    </a:cubicBezTo>
                    <a:cubicBezTo>
                      <a:pt y="11247" x="63591"/>
                      <a:pt y="13407" x="50584"/>
                      <a:pt y="17727" x="40467"/>
                    </a:cubicBezTo>
                    <a:lnTo>
                      <a:pt y="1527" x="28905"/>
                    </a:lnTo>
                    <a:cubicBezTo>
                      <a:pt y="0" x="27460"/>
                      <a:pt y="0" x="26015"/>
                      <a:pt y="0" x="24569"/>
                    </a:cubicBezTo>
                    <a:cubicBezTo>
                      <a:pt y="1527" x="23124"/>
                      <a:pt y="2607" x="21679"/>
                      <a:pt y="4767" x="23124"/>
                    </a:cubicBezTo>
                    <a:lnTo>
                      <a:pt y="19887" x="34686"/>
                    </a:lnTo>
                    <a:cubicBezTo>
                      <a:pt y="29606" x="14453"/>
                      <a:pt y="44726" x="0"/>
                      <a:pt y="63085" x="0"/>
                    </a:cubicBezTo>
                    <a:cubicBezTo>
                      <a:pt y="64165" x="0"/>
                      <a:pt y="65245" x="0"/>
                      <a:pt y="65245" x="0"/>
                    </a:cubicBezTo>
                    <a:lnTo>
                      <a:pt y="65245" x="153197"/>
                    </a:lnTo>
                    <a:cubicBezTo>
                      <a:pt y="65245" x="153197"/>
                      <a:pt y="64165" x="153197"/>
                      <a:pt y="63085" x="153197"/>
                    </a:cubicBezTo>
                    <a:cubicBezTo>
                      <a:pt y="44726" x="153197"/>
                      <a:pt y="28526" x="140190"/>
                      <a:pt y="19887" x="118511"/>
                    </a:cubicBezTo>
                    <a:close/>
                    <a:moveTo>
                      <a:pt y="43646" x="40467"/>
                    </a:moveTo>
                    <a:cubicBezTo>
                      <a:pt y="43646" x="36131"/>
                      <a:pt y="41486" x="33241"/>
                      <a:pt y="38246" x="33241"/>
                    </a:cubicBezTo>
                    <a:cubicBezTo>
                      <a:pt y="35006" x="33241"/>
                      <a:pt y="32846" x="36131"/>
                      <a:pt y="32846" x="40467"/>
                    </a:cubicBezTo>
                    <a:cubicBezTo>
                      <a:pt y="32846" x="44803"/>
                      <a:pt y="35006" x="47693"/>
                      <a:pt y="38246" x="47693"/>
                    </a:cubicBezTo>
                    <a:cubicBezTo>
                      <a:pt y="41486" x="47693"/>
                      <a:pt y="43646" x="44803"/>
                      <a:pt y="43646" x="40467"/>
                    </a:cubicBezTo>
                    <a:close/>
                    <a:moveTo>
                      <a:pt y="43646" x="111285"/>
                    </a:moveTo>
                    <a:cubicBezTo>
                      <a:pt y="43646" x="106949"/>
                      <a:pt y="41486" x="104058"/>
                      <a:pt y="38246" x="104058"/>
                    </a:cubicBezTo>
                    <a:cubicBezTo>
                      <a:pt y="35006" x="104058"/>
                      <a:pt y="32846" x="106949"/>
                      <a:pt y="32846" x="111285"/>
                    </a:cubicBezTo>
                    <a:cubicBezTo>
                      <a:pt y="32846" x="115620"/>
                      <a:pt y="35006" x="118511"/>
                      <a:pt y="38246" x="118511"/>
                    </a:cubicBezTo>
                    <a:cubicBezTo>
                      <a:pt y="41486" x="118511"/>
                      <a:pt y="43646" x="115620"/>
                      <a:pt y="43646" x="111285"/>
                    </a:cubicBezTo>
                    <a:close/>
                  </a:path>
                </a:pathLst>
              </a:custGeom>
              <a:solidFill>
                <a:srgbClr val="00188F"/>
              </a:solidFill>
              <a:ln cap="flat" w="7600">
                <a:noFill/>
                <a:bevel/>
              </a:ln>
            </p:spPr>
          </p:sp>
          <p:sp>
            <p:nvSpPr>
              <p:cNvPr name="" id="673"/>
              <p:cNvSpPr/>
              <p:nvPr/>
            </p:nvSpPr>
            <p:spPr>
              <a:xfrm>
                <a:off y="855183" x="7000422"/>
                <a:ext cy="487063" cx="397445"/>
              </a:xfrm>
              <a:custGeom>
                <a:avLst/>
                <a:gdLst/>
                <a:ahLst/>
                <a:cxnLst/>
                <a:pathLst>
                  <a:path h="487063" w="397445">
                    <a:moveTo>
                      <a:pt y="0" x="378656"/>
                    </a:moveTo>
                    <a:lnTo>
                      <a:pt y="0" x="18788"/>
                    </a:lnTo>
                    <a:cubicBezTo>
                      <a:pt y="0" x="8672"/>
                      <a:pt y="5400" x="0"/>
                      <a:pt y="12960" x="0"/>
                    </a:cubicBezTo>
                    <a:lnTo>
                      <a:pt y="471943" x="0"/>
                    </a:lnTo>
                    <a:cubicBezTo>
                      <a:pt y="479503" x="0"/>
                      <a:pt y="487063" x="8672"/>
                      <a:pt y="487063" x="18788"/>
                    </a:cubicBezTo>
                    <a:lnTo>
                      <a:pt y="487063" x="378656"/>
                    </a:lnTo>
                    <a:cubicBezTo>
                      <a:pt y="487063" x="388773"/>
                      <a:pt y="479503" x="397445"/>
                      <a:pt y="471943" x="397445"/>
                    </a:cubicBezTo>
                    <a:lnTo>
                      <a:pt y="14039" x="397445"/>
                    </a:lnTo>
                    <a:cubicBezTo>
                      <a:pt y="6480" x="396000"/>
                      <a:pt y="0" x="387328"/>
                      <a:pt y="0" x="378656"/>
                    </a:cubicBezTo>
                    <a:close/>
                    <a:moveTo>
                      <a:pt y="19439" x="158978"/>
                    </a:moveTo>
                    <a:lnTo>
                      <a:pt y="19439" x="244248"/>
                    </a:lnTo>
                    <a:lnTo>
                      <a:pt y="30239" x="244248"/>
                    </a:lnTo>
                    <a:lnTo>
                      <a:pt y="30239" x="158978"/>
                    </a:lnTo>
                    <a:lnTo>
                      <a:pt y="19439" x="158978"/>
                    </a:lnTo>
                    <a:close/>
                    <a:moveTo>
                      <a:pt y="477343" x="199445"/>
                    </a:moveTo>
                    <a:cubicBezTo>
                      <a:pt y="477343" x="183548"/>
                      <a:pt y="467623" x="170540"/>
                      <a:pt y="455744" x="170540"/>
                    </a:cubicBezTo>
                    <a:cubicBezTo>
                      <a:pt y="443864" x="170540"/>
                      <a:pt y="434145" x="183548"/>
                      <a:pt y="434145" x="199445"/>
                    </a:cubicBezTo>
                    <a:cubicBezTo>
                      <a:pt y="434145" x="215343"/>
                      <a:pt y="443864" x="228350"/>
                      <a:pt y="455744" x="228350"/>
                    </a:cubicBezTo>
                    <a:cubicBezTo>
                      <a:pt y="467623" x="228350"/>
                      <a:pt y="477343" x="215343"/>
                      <a:pt y="477343" x="199445"/>
                    </a:cubicBezTo>
                    <a:close/>
                    <a:moveTo>
                      <a:pt y="424425" x="354087"/>
                    </a:moveTo>
                    <a:lnTo>
                      <a:pt y="424425" x="41913"/>
                    </a:lnTo>
                    <a:lnTo>
                      <a:pt y="53998" x="41913"/>
                    </a:lnTo>
                    <a:lnTo>
                      <a:pt y="53998" x="354087"/>
                    </a:lnTo>
                    <a:lnTo>
                      <a:pt y="424425" x="354087"/>
                    </a:lnTo>
                    <a:close/>
                  </a:path>
                </a:pathLst>
              </a:custGeom>
              <a:solidFill>
                <a:srgbClr val="00188F"/>
              </a:solidFill>
              <a:ln cap="flat" w="7600">
                <a:noFill/>
                <a:bevel/>
              </a:ln>
            </p:spPr>
          </p:sp>
          <p:sp>
            <p:nvSpPr>
              <p:cNvPr name="Text 564" id="564"/>
              <p:cNvSpPr txBox="1"/>
              <p:nvPr/>
            </p:nvSpPr>
            <p:spPr>
              <a:xfrm>
                <a:off y="1357446" x="6819145"/>
                <a:ext cy="152000" cx="760000"/>
              </a:xfrm>
              <a:prstGeom prst="rect">
                <a:avLst/>
              </a:prstGeom>
              <a:noFill/>
            </p:spPr>
            <p:txBody>
              <a:bodyPr wrap="square" rIns="0" lIns="0" anchor="ctr" tIns="0" rtlCol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微软雅黑"/>
                  </a:rPr>
                  <a:t>移动端</a:t>
                </a:r>
              </a:p>
            </p:txBody>
          </p:sp>
        </p:grpSp>
        <p:grpSp>
          <p:nvGrpSpPr>
            <p:cNvPr name="" id="784"/>
            <p:cNvGrpSpPr/>
            <p:nvPr/>
          </p:nvGrpSpPr>
          <p:grpSpPr>
            <a:xfrm>
              <a:off y="2117752" x="3488468"/>
              <a:ext cy="286462" cx="3868230"/>
              <a:chOff y="2117752" x="3488468"/>
              <a:chExt cy="286462" cx="3868230"/>
            </a:xfrm>
          </p:grpSpPr>
          <p:grpSp>
            <p:nvGrpSpPr>
              <p:cNvPr name="" id="175"/>
              <p:cNvGrpSpPr/>
              <p:nvPr/>
            </p:nvGrpSpPr>
            <p:grpSpPr>
              <a:xfrm>
                <a:off y="2117753" x="3488468"/>
                <a:ext cy="286461" cx="315106"/>
                <a:chOff y="2117753" x="3488468"/>
                <a:chExt cy="286461" cx="315106"/>
              </a:xfrm>
            </p:grpSpPr>
            <p:sp>
              <p:nvSpPr>
                <p:cNvPr name="" id="176"/>
                <p:cNvSpPr/>
                <p:nvPr/>
              </p:nvSpPr>
              <p:spPr>
                <a:xfrm>
                  <a:off y="2117753" x="3488468"/>
                  <a:ext cy="286461" cx="315106"/>
                </a:xfrm>
                <a:custGeom>
                  <a:avLst/>
                  <a:gdLst/>
                  <a:ahLst/>
                  <a:cxnLst/>
                  <a:pathLst>
                    <a:path h="286461" w="315106">
                      <a:moveTo>
                        <a:pt y="128550" x="311323"/>
                      </a:moveTo>
                      <a:lnTo>
                        <a:pt y="14643" x="246580"/>
                      </a:lnTo>
                      <a:cubicBezTo>
                        <a:pt y="5756" x="241627"/>
                        <a:pt y="0" x="232392"/>
                        <a:pt y="0" x="222308"/>
                      </a:cubicBezTo>
                      <a:lnTo>
                        <a:pt y="0" x="92798"/>
                      </a:lnTo>
                      <a:cubicBezTo>
                        <a:pt y="0" x="82712"/>
                        <a:pt y="5752" x="73476"/>
                        <a:pt y="14643" x="68525"/>
                      </a:cubicBezTo>
                      <a:lnTo>
                        <a:pt y="128252" x="3758"/>
                      </a:lnTo>
                      <a:cubicBezTo>
                        <a:pt y="137071" x="-1253"/>
                        <a:pt y="147920" x="-1253"/>
                        <a:pt y="156741" x="3758"/>
                      </a:cubicBezTo>
                      <a:lnTo>
                        <a:pt y="271296" x="68501"/>
                      </a:lnTo>
                      <a:cubicBezTo>
                        <a:pt y="280309" x="73400"/>
                        <a:pt y="286065" x="82612"/>
                        <a:pt y="286461" x="92773"/>
                      </a:cubicBezTo>
                      <a:lnTo>
                        <a:pt y="286461" x="222283"/>
                      </a:lnTo>
                      <a:cubicBezTo>
                        <a:pt y="286109" x="232444"/>
                        <a:pt y="280377" x="241672"/>
                        <a:pt y="271370" x="246580"/>
                      </a:cubicBezTo>
                      <a:lnTo>
                        <a:pt y="157463" x="311323"/>
                      </a:lnTo>
                      <a:cubicBezTo>
                        <a:pt y="148501" x="316367"/>
                        <a:pt y="137512" x="316367"/>
                        <a:pt y="128550" x="311323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77"/>
                <p:cNvSpPr/>
                <p:nvPr/>
              </p:nvSpPr>
              <p:spPr>
                <a:xfrm>
                  <a:off y="2199834" x="3587198"/>
                  <a:ext cy="203335" cx="186671"/>
                </a:xfrm>
                <a:custGeom>
                  <a:avLst/>
                  <a:gdLst/>
                  <a:ahLst/>
                  <a:cxnLst/>
                  <a:pathLst>
                    <a:path h="203335" w="186671">
                      <a:moveTo>
                        <a:pt y="1818" x="68903"/>
                      </a:moveTo>
                      <a:lnTo>
                        <a:pt y="0" x="59056"/>
                      </a:lnTo>
                      <a:lnTo>
                        <a:pt y="21666" x="48963"/>
                      </a:lnTo>
                      <a:lnTo>
                        <a:pt y="30307" x="57505"/>
                      </a:lnTo>
                      <a:lnTo>
                        <a:pt y="44303" x="55044"/>
                      </a:lnTo>
                      <a:lnTo>
                        <a:pt y="58622" x="69199"/>
                      </a:lnTo>
                      <a:lnTo>
                        <a:pt y="62532" x="30993"/>
                      </a:lnTo>
                      <a:lnTo>
                        <a:pt y="51151" x="19694"/>
                      </a:lnTo>
                      <a:lnTo>
                        <a:pt y="71223" x="0"/>
                      </a:lnTo>
                      <a:lnTo>
                        <a:pt y="203335" x="130594"/>
                      </a:lnTo>
                      <a:cubicBezTo>
                        <a:pt y="201050" x="137938"/>
                        <a:pt y="196018" x="144145"/>
                        <a:pt y="189264" x="147948"/>
                      </a:cubicBezTo>
                      <a:lnTo>
                        <a:pt y="120880" x="186671"/>
                      </a:lnTo>
                      <a:lnTo>
                        <a:pt y="1818" x="68903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cap="flat" w="7600">
                  <a:noFill/>
                  <a:bevel/>
                </a:ln>
              </p:spPr>
            </p:sp>
            <p:grpSp>
              <p:nvGrpSpPr>
                <p:cNvPr name="" id="178"/>
                <p:cNvGrpSpPr/>
                <p:nvPr/>
              </p:nvGrpSpPr>
              <p:grpSpPr>
                <a:xfrm>
                  <a:off y="2197232" x="3583002"/>
                  <a:ext cy="127504" cx="126039"/>
                  <a:chOff y="2197232" x="3583002"/>
                  <a:chExt cy="127504" cx="126039"/>
                </a:xfrm>
              </p:grpSpPr>
              <p:sp>
                <p:nvSpPr>
                  <p:cNvPr name="" id="179"/>
                  <p:cNvSpPr/>
                  <p:nvPr/>
                </p:nvSpPr>
                <p:spPr>
                  <a:xfrm>
                    <a:off y="2197232" x="3632015"/>
                    <a:ext cy="28340" cx="28014"/>
                  </a:xfrm>
                  <a:custGeom>
                    <a:avLst/>
                    <a:gdLst/>
                    <a:ahLst/>
                    <a:cxnLst/>
                    <a:pathLst>
                      <a:path h="28340" w="28014">
                        <a:moveTo>
                          <a:pt y="14170" x="28014"/>
                        </a:moveTo>
                        <a:cubicBezTo>
                          <a:pt y="21996" x="28014"/>
                          <a:pt y="28340" x="21743"/>
                          <a:pt y="28340" x="14007"/>
                        </a:cubicBezTo>
                        <a:cubicBezTo>
                          <a:pt y="28340" x="6271"/>
                          <a:pt y="21996" x="0"/>
                          <a:pt y="14170" x="0"/>
                        </a:cubicBezTo>
                        <a:cubicBezTo>
                          <a:pt y="6344" x="0"/>
                          <a:pt y="0" x="6271"/>
                          <a:pt y="0" x="14007"/>
                        </a:cubicBezTo>
                        <a:cubicBezTo>
                          <a:pt y="0" x="21743"/>
                          <a:pt y="6344" x="28014"/>
                          <a:pt y="14170" x="2801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180"/>
                  <p:cNvSpPr/>
                  <p:nvPr/>
                </p:nvSpPr>
                <p:spPr>
                  <a:xfrm>
                    <a:off y="2296396" x="3632015"/>
                    <a:ext cy="28340" cx="28014"/>
                  </a:xfrm>
                  <a:custGeom>
                    <a:avLst/>
                    <a:gdLst/>
                    <a:ahLst/>
                    <a:cxnLst/>
                    <a:pathLst>
                      <a:path h="28340" w="28014">
                        <a:moveTo>
                          <a:pt y="14170" x="28014"/>
                        </a:moveTo>
                        <a:cubicBezTo>
                          <a:pt y="21996" x="28014"/>
                          <a:pt y="28340" x="21743"/>
                          <a:pt y="28340" x="14007"/>
                        </a:cubicBezTo>
                        <a:cubicBezTo>
                          <a:pt y="28340" x="6271"/>
                          <a:pt y="21996" x="0"/>
                          <a:pt y="14170" x="0"/>
                        </a:cubicBezTo>
                        <a:cubicBezTo>
                          <a:pt y="6344" x="0"/>
                          <a:pt y="0" x="6271"/>
                          <a:pt y="0" x="14007"/>
                        </a:cubicBezTo>
                        <a:cubicBezTo>
                          <a:pt y="0" x="21743"/>
                          <a:pt y="6344" x="28014"/>
                          <a:pt y="14170" x="2801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181"/>
                  <p:cNvSpPr/>
                  <p:nvPr/>
                </p:nvSpPr>
                <p:spPr>
                  <a:xfrm>
                    <a:off y="2246814" x="3583002"/>
                    <a:ext cy="28340" cx="28014"/>
                  </a:xfrm>
                  <a:custGeom>
                    <a:avLst/>
                    <a:gdLst/>
                    <a:ahLst/>
                    <a:cxnLst/>
                    <a:pathLst>
                      <a:path h="28340" w="28014">
                        <a:moveTo>
                          <a:pt y="14170" x="28014"/>
                        </a:moveTo>
                        <a:cubicBezTo>
                          <a:pt y="21996" x="28014"/>
                          <a:pt y="28340" x="21743"/>
                          <a:pt y="28340" x="14007"/>
                        </a:cubicBezTo>
                        <a:cubicBezTo>
                          <a:pt y="28340" x="6271"/>
                          <a:pt y="21996" x="0"/>
                          <a:pt y="14170" x="0"/>
                        </a:cubicBezTo>
                        <a:cubicBezTo>
                          <a:pt y="6344" x="0"/>
                          <a:pt y="0" x="6271"/>
                          <a:pt y="0" x="14007"/>
                        </a:cubicBezTo>
                        <a:cubicBezTo>
                          <a:pt y="0" x="21743"/>
                          <a:pt y="6344" x="28014"/>
                          <a:pt y="14170" x="2801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182"/>
                  <p:cNvSpPr/>
                  <p:nvPr/>
                </p:nvSpPr>
                <p:spPr>
                  <a:xfrm>
                    <a:off y="2246814" x="3681028"/>
                    <a:ext cy="28340" cx="28014"/>
                  </a:xfrm>
                  <a:custGeom>
                    <a:avLst/>
                    <a:gdLst/>
                    <a:ahLst/>
                    <a:cxnLst/>
                    <a:pathLst>
                      <a:path h="28340" w="28014">
                        <a:moveTo>
                          <a:pt y="14170" x="28014"/>
                        </a:moveTo>
                        <a:cubicBezTo>
                          <a:pt y="21996" x="28014"/>
                          <a:pt y="28340" x="21743"/>
                          <a:pt y="28340" x="14007"/>
                        </a:cubicBezTo>
                        <a:cubicBezTo>
                          <a:pt y="28340" x="6271"/>
                          <a:pt y="21996" x="0"/>
                          <a:pt y="14170" x="0"/>
                        </a:cubicBezTo>
                        <a:cubicBezTo>
                          <a:pt y="6344" x="0"/>
                          <a:pt y="0" x="6271"/>
                          <a:pt y="0" x="14007"/>
                        </a:cubicBezTo>
                        <a:cubicBezTo>
                          <a:pt y="0" x="21743"/>
                          <a:pt y="6344" x="28014"/>
                          <a:pt y="14170" x="2801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183"/>
                  <p:cNvSpPr/>
                  <p:nvPr/>
                </p:nvSpPr>
                <p:spPr>
                  <a:xfrm>
                    <a:off y="2207579" x="3584565"/>
                    <a:ext cy="106810" cx="122913"/>
                  </a:xfrm>
                  <a:custGeom>
                    <a:avLst/>
                    <a:gdLst/>
                    <a:ahLst/>
                    <a:cxnLst/>
                    <a:pathLst>
                      <a:path h="106810" w="122913">
                        <a:moveTo>
                          <a:pt y="106810" x="57875"/>
                        </a:moveTo>
                        <a:lnTo>
                          <a:pt y="48760" x="0"/>
                        </a:lnTo>
                        <a:lnTo>
                          <a:pt y="48760" x="98444"/>
                        </a:lnTo>
                        <a:lnTo>
                          <a:pt y="7645" x="57875"/>
                        </a:lnTo>
                        <a:lnTo>
                          <a:pt y="0" x="65014"/>
                        </a:lnTo>
                        <a:lnTo>
                          <a:pt y="57925" x="122913"/>
                        </a:lnTo>
                        <a:lnTo>
                          <a:pt y="57925" x="24445"/>
                        </a:lnTo>
                        <a:lnTo>
                          <a:pt y="99165" x="65014"/>
                        </a:lnTo>
                        <a:lnTo>
                          <a:pt y="106810" x="578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184"/>
                  <p:cNvSpPr/>
                  <p:nvPr/>
                </p:nvSpPr>
                <p:spPr>
                  <a:xfrm>
                    <a:off y="2277769" x="3642354"/>
                    <a:ext cy="33594" cx="7600"/>
                  </a:xfrm>
                  <a:custGeom>
                    <a:avLst/>
                    <a:gdLst/>
                    <a:ahLst/>
                    <a:cxnLst/>
                    <a:pathLst>
                      <a:path h="33594" w="7600">
                        <a:moveTo>
                          <a:pt y="0" x="0"/>
                        </a:moveTo>
                        <a:lnTo>
                          <a:pt y="33594" x="6031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185"/>
                  <p:cNvSpPr/>
                  <p:nvPr/>
                </p:nvSpPr>
                <p:spPr>
                  <a:xfrm>
                    <a:off y="2210580" x="3642354"/>
                    <a:ext cy="33594" cx="7600"/>
                  </a:xfrm>
                  <a:custGeom>
                    <a:avLst/>
                    <a:gdLst/>
                    <a:ahLst/>
                    <a:cxnLst/>
                    <a:pathLst>
                      <a:path h="33594" w="7600">
                        <a:moveTo>
                          <a:pt y="0" x="0"/>
                        </a:moveTo>
                        <a:lnTo>
                          <a:pt y="33594" x="6031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</p:grpSp>
            <p:sp>
              <p:nvSpPr>
                <p:cNvPr name="Text 565" id="565"/>
                <p:cNvSpPr txBox="1"/>
                <p:nvPr/>
              </p:nvSpPr>
              <p:spPr>
                <a:xfrm>
                  <a:off y="2419414" x="3266022"/>
                  <a:ext cy="152000" cx="760000"/>
                </a:xfrm>
                <a:prstGeom prst="rect">
                  <a:avLst/>
                </a:prstGeom>
                <a:noFill/>
              </p:spPr>
              <p:txBody>
                <a:bodyPr wrap="square" rIns="0" lIns="0" anchor="ctr" tIns="0" rtlCol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微软雅黑"/>
                    </a:rPr>
                    <a:t>限流限速</a:t>
                  </a:r>
                </a:p>
              </p:txBody>
            </p:sp>
          </p:grpSp>
          <p:grpSp>
            <p:nvGrpSpPr>
              <p:cNvPr name="" id="186"/>
              <p:cNvGrpSpPr/>
              <p:nvPr/>
            </p:nvGrpSpPr>
            <p:grpSpPr>
              <a:xfrm>
                <a:off y="2117752" x="4376750"/>
                <a:ext cy="286461" cx="315107"/>
                <a:chOff y="2117752" x="4376750"/>
                <a:chExt cy="286461" cx="315107"/>
              </a:xfrm>
            </p:grpSpPr>
            <p:sp>
              <p:nvSpPr>
                <p:cNvPr name="" id="187"/>
                <p:cNvSpPr/>
                <p:nvPr/>
              </p:nvSpPr>
              <p:spPr>
                <a:xfrm>
                  <a:off y="2117752" x="4376750"/>
                  <a:ext cy="286461" cx="315107"/>
                </a:xfrm>
                <a:custGeom>
                  <a:avLst/>
                  <a:gdLst/>
                  <a:ahLst/>
                  <a:cxnLst/>
                  <a:pathLst>
                    <a:path h="286461" w="315107">
                      <a:moveTo>
                        <a:pt y="128550" x="311324"/>
                      </a:moveTo>
                      <a:lnTo>
                        <a:pt y="14643" x="246581"/>
                      </a:lnTo>
                      <a:cubicBezTo>
                        <a:pt y="5756" x="241627"/>
                        <a:pt y="0" x="232393"/>
                        <a:pt y="0" x="222308"/>
                      </a:cubicBezTo>
                      <a:lnTo>
                        <a:pt y="0" x="92798"/>
                      </a:lnTo>
                      <a:cubicBezTo>
                        <a:pt y="0" x="82712"/>
                        <a:pt y="5752" x="73476"/>
                        <a:pt y="14643" x="68526"/>
                      </a:cubicBezTo>
                      <a:lnTo>
                        <a:pt y="128252" x="3758"/>
                      </a:lnTo>
                      <a:cubicBezTo>
                        <a:pt y="137071" x="-1253"/>
                        <a:pt y="147921" x="-1253"/>
                        <a:pt y="156741" x="3758"/>
                      </a:cubicBezTo>
                      <a:lnTo>
                        <a:pt y="271296" x="68501"/>
                      </a:lnTo>
                      <a:cubicBezTo>
                        <a:pt y="280309" x="73400"/>
                        <a:pt y="286065" x="82613"/>
                        <a:pt y="286461" x="92773"/>
                      </a:cubicBezTo>
                      <a:lnTo>
                        <a:pt y="286461" x="222283"/>
                      </a:lnTo>
                      <a:cubicBezTo>
                        <a:pt y="286109" x="232444"/>
                        <a:pt y="280377" x="241672"/>
                        <a:pt y="271370" x="246581"/>
                      </a:cubicBezTo>
                      <a:lnTo>
                        <a:pt y="157463" x="311324"/>
                      </a:lnTo>
                      <a:cubicBezTo>
                        <a:pt y="148501" x="316368"/>
                        <a:pt y="137512" x="316368"/>
                        <a:pt y="128550" x="311324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88"/>
                <p:cNvSpPr/>
                <p:nvPr/>
              </p:nvSpPr>
              <p:spPr>
                <a:xfrm>
                  <a:off y="2206158" x="4457978"/>
                  <a:ext cy="197981" cx="212421"/>
                </a:xfrm>
                <a:custGeom>
                  <a:avLst/>
                  <a:gdLst/>
                  <a:ahLst/>
                  <a:cxnLst/>
                  <a:pathLst>
                    <a:path h="197981" w="212421">
                      <a:moveTo>
                        <a:pt y="16187" x="129658"/>
                      </a:moveTo>
                      <a:lnTo>
                        <a:pt y="26373" x="124439"/>
                      </a:lnTo>
                      <a:lnTo>
                        <a:pt y="16187" x="114395"/>
                      </a:lnTo>
                      <a:lnTo>
                        <a:pt y="0" x="67943"/>
                      </a:lnTo>
                      <a:lnTo>
                        <a:pt y="16187" x="38107"/>
                      </a:lnTo>
                      <a:lnTo>
                        <a:pt y="70202" x="91526"/>
                      </a:lnTo>
                      <a:lnTo>
                        <a:pt y="76727" x="82738"/>
                      </a:lnTo>
                      <a:lnTo>
                        <a:pt y="54787" x="61001"/>
                      </a:lnTo>
                      <a:lnTo>
                        <a:pt y="54787" x="5194"/>
                      </a:lnTo>
                      <a:lnTo>
                        <a:pt y="70202" x="0"/>
                      </a:lnTo>
                      <a:lnTo>
                        <a:pt y="197981" x="126212"/>
                      </a:lnTo>
                      <a:lnTo>
                        <a:pt y="197981" x="140982"/>
                      </a:lnTo>
                      <a:cubicBezTo>
                        <a:pt y="197627" x="151143"/>
                        <a:pt y="191895" x="160371"/>
                        <a:pt y="182889" x="165279"/>
                      </a:cubicBezTo>
                      <a:lnTo>
                        <a:pt y="99961" x="212421"/>
                      </a:lnTo>
                      <a:lnTo>
                        <a:pt y="16187" x="129658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89"/>
                <p:cNvSpPr/>
                <p:nvPr/>
              </p:nvSpPr>
              <p:spPr>
                <a:xfrm>
                  <a:off y="2183783" x="4457991"/>
                  <a:ext cy="154400" cx="152626"/>
                </a:xfrm>
                <a:custGeom>
                  <a:avLst/>
                  <a:gdLst/>
                  <a:ahLst/>
                  <a:cxnLst/>
                  <a:pathLst>
                    <a:path h="154400" w="152626">
                      <a:moveTo>
                        <a:pt y="92615" x="129658"/>
                      </a:moveTo>
                      <a:lnTo>
                        <a:pt y="115775" x="129658"/>
                      </a:lnTo>
                      <a:lnTo>
                        <a:pt y="77200" x="91526"/>
                      </a:lnTo>
                      <a:lnTo>
                        <a:pt y="38625" x="129658"/>
                      </a:lnTo>
                      <a:lnTo>
                        <a:pt y="61785" x="129658"/>
                      </a:lnTo>
                      <a:lnTo>
                        <a:pt y="61785" x="152626"/>
                      </a:lnTo>
                      <a:lnTo>
                        <a:pt y="92640" x="152626"/>
                      </a:lnTo>
                      <a:lnTo>
                        <a:pt y="92615" x="129658"/>
                      </a:lnTo>
                      <a:close/>
                      <a:moveTo>
                        <a:pt y="61735" x="22869"/>
                      </a:moveTo>
                      <a:lnTo>
                        <a:pt y="61735" x="0"/>
                      </a:lnTo>
                      <a:lnTo>
                        <a:pt y="92615" x="0"/>
                      </a:lnTo>
                      <a:lnTo>
                        <a:pt y="92615" x="22894"/>
                      </a:lnTo>
                      <a:lnTo>
                        <a:pt y="115775" x="22894"/>
                      </a:lnTo>
                      <a:lnTo>
                        <a:pt y="77200" x="61001"/>
                      </a:lnTo>
                      <a:lnTo>
                        <a:pt y="38600" x="22869"/>
                      </a:lnTo>
                      <a:lnTo>
                        <a:pt y="61735" x="22869"/>
                      </a:lnTo>
                      <a:close/>
                      <a:moveTo>
                        <a:pt y="115775" x="91526"/>
                      </a:moveTo>
                      <a:lnTo>
                        <a:pt y="92615" x="91526"/>
                      </a:lnTo>
                      <a:lnTo>
                        <a:pt y="92615" x="61001"/>
                      </a:lnTo>
                      <a:lnTo>
                        <a:pt y="115800" x="61001"/>
                      </a:lnTo>
                      <a:lnTo>
                        <a:pt y="115800" x="38107"/>
                      </a:lnTo>
                      <a:lnTo>
                        <a:pt y="154400" x="76313"/>
                      </a:lnTo>
                      <a:lnTo>
                        <a:pt y="115775" x="114395"/>
                      </a:lnTo>
                      <a:lnTo>
                        <a:pt y="115775" x="91526"/>
                      </a:lnTo>
                      <a:close/>
                      <a:moveTo>
                        <a:pt y="38575" x="91526"/>
                      </a:moveTo>
                      <a:lnTo>
                        <a:pt y="61710" x="91526"/>
                      </a:lnTo>
                      <a:lnTo>
                        <a:pt y="61710" x="61001"/>
                      </a:lnTo>
                      <a:lnTo>
                        <a:pt y="38625" x="61001"/>
                      </a:lnTo>
                      <a:lnTo>
                        <a:pt y="38625" x="38107"/>
                      </a:lnTo>
                      <a:lnTo>
                        <a:pt y="0" x="76313"/>
                      </a:lnTo>
                      <a:lnTo>
                        <a:pt y="38625" x="114395"/>
                      </a:lnTo>
                      <a:lnTo>
                        <a:pt y="38575" x="915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Text 566" id="566"/>
                <p:cNvSpPr txBox="1"/>
                <p:nvPr/>
              </p:nvSpPr>
              <p:spPr>
                <a:xfrm>
                  <a:off y="2419414" x="4154304"/>
                  <a:ext cy="152000" cx="760000"/>
                </a:xfrm>
                <a:prstGeom prst="rect">
                  <a:avLst/>
                </a:prstGeom>
                <a:noFill/>
              </p:spPr>
              <p:txBody>
                <a:bodyPr wrap="square" rIns="0" lIns="0" anchor="ctr" tIns="0" rtlCol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微软雅黑"/>
                    </a:rPr>
                    <a:t>安全策略</a:t>
                  </a:r>
                </a:p>
              </p:txBody>
            </p:sp>
          </p:grpSp>
          <p:grpSp>
            <p:nvGrpSpPr>
              <p:cNvPr name="" id="190"/>
              <p:cNvGrpSpPr/>
              <p:nvPr/>
            </p:nvGrpSpPr>
            <p:grpSpPr>
              <a:xfrm>
                <a:off y="2117752" x="6153311"/>
                <a:ext cy="286461" cx="315108"/>
                <a:chOff y="2117752" x="6153311"/>
                <a:chExt cy="286461" cx="315108"/>
              </a:xfrm>
            </p:grpSpPr>
            <p:sp>
              <p:nvSpPr>
                <p:cNvPr name="" id="191"/>
                <p:cNvSpPr/>
                <p:nvPr/>
              </p:nvSpPr>
              <p:spPr>
                <a:xfrm>
                  <a:off y="2117752" x="6153311"/>
                  <a:ext cy="286461" cx="315108"/>
                </a:xfrm>
                <a:custGeom>
                  <a:avLst/>
                  <a:gdLst/>
                  <a:ahLst/>
                  <a:cxnLst/>
                  <a:pathLst>
                    <a:path h="286461" w="315108">
                      <a:moveTo>
                        <a:pt y="128528" x="311310"/>
                      </a:moveTo>
                      <a:lnTo>
                        <a:pt y="14641" x="246570"/>
                      </a:lnTo>
                      <a:cubicBezTo>
                        <a:pt y="5755" x="241616"/>
                        <a:pt y="0" x="232382"/>
                        <a:pt y="0" x="222298"/>
                      </a:cubicBezTo>
                      <a:lnTo>
                        <a:pt y="0" x="92794"/>
                      </a:lnTo>
                      <a:cubicBezTo>
                        <a:pt y="0" x="82709"/>
                        <a:pt y="5751" x="73472"/>
                        <a:pt y="14641" x="68522"/>
                      </a:cubicBezTo>
                      <a:lnTo>
                        <a:pt y="128279" x="3758"/>
                      </a:lnTo>
                      <a:cubicBezTo>
                        <a:pt y="137098" x="-1253"/>
                        <a:pt y="147945" x="-1253"/>
                        <a:pt y="156763" x="3758"/>
                      </a:cubicBezTo>
                      <a:lnTo>
                        <a:pt y="271298" x="68498"/>
                      </a:lnTo>
                      <a:cubicBezTo>
                        <a:pt y="280310" x="73397"/>
                        <a:pt y="286065" x="82609"/>
                        <a:pt y="286461" x="92769"/>
                      </a:cubicBezTo>
                      <a:lnTo>
                        <a:pt y="286461" x="222274"/>
                      </a:lnTo>
                      <a:cubicBezTo>
                        <a:pt y="286109" x="232434"/>
                        <a:pt y="280378" x="241662"/>
                        <a:pt y="271372" x="246570"/>
                      </a:cubicBezTo>
                      <a:lnTo>
                        <a:pt y="157486" x="311310"/>
                      </a:lnTo>
                      <a:cubicBezTo>
                        <a:pt y="148512" x="316374"/>
                        <a:pt y="137501" x="316374"/>
                        <a:pt y="128528" x="311310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92"/>
                <p:cNvSpPr/>
                <p:nvPr/>
              </p:nvSpPr>
              <p:spPr>
                <a:xfrm>
                  <a:off y="2212268" x="6245587"/>
                  <a:ext cy="191921" cx="208004"/>
                </a:xfrm>
                <a:custGeom>
                  <a:avLst/>
                  <a:gdLst/>
                  <a:ahLst/>
                  <a:cxnLst/>
                  <a:pathLst>
                    <a:path h="191921" w="208004">
                      <a:moveTo>
                        <a:pt y="12250" x="137800"/>
                      </a:moveTo>
                      <a:lnTo>
                        <a:pt y="13196" x="78131"/>
                      </a:lnTo>
                      <a:lnTo>
                        <a:pt y="40585" x="72100"/>
                      </a:lnTo>
                      <a:lnTo>
                        <a:pt y="74522" x="105651"/>
                      </a:lnTo>
                      <a:lnTo>
                        <a:pt y="0" x="27176"/>
                      </a:lnTo>
                      <a:lnTo>
                        <a:pt y="23803" x="0"/>
                      </a:lnTo>
                      <a:lnTo>
                        <a:pt y="56670" x="29982"/>
                      </a:lnTo>
                      <a:lnTo>
                        <a:pt y="97305" x="0"/>
                      </a:lnTo>
                      <a:lnTo>
                        <a:pt y="191921" x="92212"/>
                      </a:lnTo>
                      <a:lnTo>
                        <a:pt y="191921" x="129996"/>
                      </a:lnTo>
                      <a:cubicBezTo>
                        <a:pt y="191568" x="140156"/>
                        <a:pt y="185837" x="149385"/>
                        <a:pt y="176831" x="154292"/>
                      </a:cubicBezTo>
                      <a:lnTo>
                        <a:pt y="82216" x="208004"/>
                      </a:lnTo>
                      <a:lnTo>
                        <a:pt y="12250" x="137800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93"/>
                <p:cNvSpPr/>
                <p:nvPr/>
              </p:nvSpPr>
              <p:spPr>
                <a:xfrm>
                  <a:off y="2212268" x="6245587"/>
                  <a:ext cy="115930" cx="137799"/>
                </a:xfrm>
                <a:custGeom>
                  <a:avLst/>
                  <a:gdLst/>
                  <a:ahLst/>
                  <a:cxnLst/>
                  <a:pathLst>
                    <a:path h="115930" w="137799">
                      <a:moveTo>
                        <a:pt y="97006" x="101147"/>
                      </a:moveTo>
                      <a:lnTo>
                        <a:pt y="97006" x="74512"/>
                      </a:lnTo>
                      <a:lnTo>
                        <a:pt y="23903" x="16714"/>
                      </a:lnTo>
                      <a:lnTo>
                        <a:pt y="23903" x="0"/>
                      </a:lnTo>
                      <a:lnTo>
                        <a:pt y="0" x="0"/>
                      </a:lnTo>
                      <a:lnTo>
                        <a:pt y="0" x="27176"/>
                      </a:lnTo>
                      <a:lnTo>
                        <a:pt y="73103" x="84998"/>
                      </a:lnTo>
                      <a:lnTo>
                        <a:pt y="73103" x="101147"/>
                      </a:lnTo>
                      <a:lnTo>
                        <a:pt y="54180" x="101147"/>
                      </a:lnTo>
                      <a:lnTo>
                        <a:pt y="85030" x="137799"/>
                      </a:lnTo>
                      <a:lnTo>
                        <a:pt y="115930" x="101147"/>
                      </a:lnTo>
                      <a:lnTo>
                        <a:pt y="97006" x="1011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grpSp>
              <p:nvGrpSpPr>
                <p:cNvPr name="" id="194"/>
                <p:cNvGrpSpPr/>
                <p:nvPr/>
              </p:nvGrpSpPr>
              <p:grpSpPr>
                <a:xfrm>
                  <a:off y="2193644" x="6245587"/>
                  <a:ext cy="115930" cx="137799"/>
                  <a:chOff y="2193644" x="6245587"/>
                  <a:chExt cy="115930" cx="137799"/>
                </a:xfrm>
              </p:grpSpPr>
              <p:sp>
                <p:nvSpPr>
                  <p:cNvPr name="" id="195"/>
                  <p:cNvSpPr/>
                  <p:nvPr/>
                </p:nvSpPr>
                <p:spPr>
                  <a:xfrm>
                    <a:off y="2193644" x="6302966"/>
                    <a:ext cy="61749" cx="80420"/>
                  </a:xfrm>
                  <a:custGeom>
                    <a:avLst/>
                    <a:gdLst/>
                    <a:ahLst/>
                    <a:cxnLst/>
                    <a:pathLst>
                      <a:path h="61749" w="80420">
                        <a:moveTo>
                          <a:pt y="59160" x="14720"/>
                        </a:moveTo>
                        <a:lnTo>
                          <a:pt y="42826" x="27619"/>
                        </a:lnTo>
                        <a:lnTo>
                          <a:pt y="42826" x="43767"/>
                        </a:lnTo>
                        <a:lnTo>
                          <a:pt y="61749" x="43767"/>
                        </a:lnTo>
                        <a:lnTo>
                          <a:pt y="30875" x="80420"/>
                        </a:lnTo>
                        <a:lnTo>
                          <a:pt y="0" x="43767"/>
                        </a:lnTo>
                        <a:lnTo>
                          <a:pt y="18923" x="43767"/>
                        </a:lnTo>
                        <a:lnTo>
                          <a:pt y="18923" x="17133"/>
                        </a:lnTo>
                        <a:lnTo>
                          <a:pt y="40560" x="0"/>
                        </a:lnTo>
                        <a:lnTo>
                          <a:pt y="59160" x="1472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196"/>
                  <p:cNvSpPr/>
                  <p:nvPr/>
                </p:nvSpPr>
                <p:spPr>
                  <a:xfrm>
                    <a:off y="2269038" x="6245587"/>
                    <a:ext cy="40535" cx="44530"/>
                  </a:xfrm>
                  <a:custGeom>
                    <a:avLst/>
                    <a:gdLst/>
                    <a:ahLst/>
                    <a:cxnLst/>
                    <a:pathLst>
                      <a:path h="40535" w="44530">
                        <a:moveTo>
                          <a:pt y="0" x="29859"/>
                        </a:moveTo>
                        <a:lnTo>
                          <a:pt y="16632" x="16714"/>
                        </a:lnTo>
                        <a:lnTo>
                          <a:pt y="16632" x="0"/>
                        </a:lnTo>
                        <a:lnTo>
                          <a:pt y="40535" x="0"/>
                        </a:lnTo>
                        <a:lnTo>
                          <a:pt y="40535" x="27176"/>
                        </a:lnTo>
                        <a:lnTo>
                          <a:pt y="18599" x="44530"/>
                        </a:lnTo>
                        <a:lnTo>
                          <a:pt y="0" x="2985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</p:grpSp>
            <p:sp>
              <p:nvSpPr>
                <p:cNvPr name="Text 567" id="567"/>
                <p:cNvSpPr txBox="1"/>
                <p:nvPr/>
              </p:nvSpPr>
              <p:spPr>
                <a:xfrm>
                  <a:off y="2419414" x="5930865"/>
                  <a:ext cy="152000" cx="760000"/>
                </a:xfrm>
                <a:prstGeom prst="rect">
                  <a:avLst/>
                </a:prstGeom>
                <a:noFill/>
              </p:spPr>
              <p:txBody>
                <a:bodyPr wrap="square" rIns="0" lIns="0" anchor="ctr" tIns="0" rtlCol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微软雅黑"/>
                    </a:rPr>
                    <a:t>路由分发</a:t>
                  </a:r>
                </a:p>
              </p:txBody>
            </p:sp>
          </p:grpSp>
          <p:grpSp>
            <p:nvGrpSpPr>
              <p:cNvPr name="" id="197"/>
              <p:cNvGrpSpPr/>
              <p:nvPr/>
            </p:nvGrpSpPr>
            <p:grpSpPr>
              <a:xfrm>
                <a:off y="2117752" x="7041591"/>
                <a:ext cy="286461" cx="315106"/>
                <a:chOff y="2117752" x="7041591"/>
                <a:chExt cy="286461" cx="315106"/>
              </a:xfrm>
            </p:grpSpPr>
            <p:sp>
              <p:nvSpPr>
                <p:cNvPr name="" id="198"/>
                <p:cNvSpPr/>
                <p:nvPr/>
              </p:nvSpPr>
              <p:spPr>
                <a:xfrm>
                  <a:off y="2117752" x="7041591"/>
                  <a:ext cy="286461" cx="315106"/>
                </a:xfrm>
                <a:custGeom>
                  <a:avLst/>
                  <a:gdLst/>
                  <a:ahLst/>
                  <a:cxnLst/>
                  <a:pathLst>
                    <a:path h="286461" w="315106">
                      <a:moveTo>
                        <a:pt y="128550" x="311323"/>
                      </a:moveTo>
                      <a:lnTo>
                        <a:pt y="14643" x="246580"/>
                      </a:lnTo>
                      <a:cubicBezTo>
                        <a:pt y="5756" x="241627"/>
                        <a:pt y="0" x="232392"/>
                        <a:pt y="0" x="222308"/>
                      </a:cubicBezTo>
                      <a:lnTo>
                        <a:pt y="0" x="92798"/>
                      </a:lnTo>
                      <a:cubicBezTo>
                        <a:pt y="0" x="82712"/>
                        <a:pt y="5752" x="73476"/>
                        <a:pt y="14643" x="68525"/>
                      </a:cubicBezTo>
                      <a:lnTo>
                        <a:pt y="128252" x="3758"/>
                      </a:lnTo>
                      <a:cubicBezTo>
                        <a:pt y="137071" x="-1253"/>
                        <a:pt y="147920" x="-1253"/>
                        <a:pt y="156741" x="3758"/>
                      </a:cubicBezTo>
                      <a:lnTo>
                        <a:pt y="271296" x="68501"/>
                      </a:lnTo>
                      <a:cubicBezTo>
                        <a:pt y="280309" x="73400"/>
                        <a:pt y="286065" x="82612"/>
                        <a:pt y="286461" x="92773"/>
                      </a:cubicBezTo>
                      <a:lnTo>
                        <a:pt y="286461" x="222283"/>
                      </a:lnTo>
                      <a:cubicBezTo>
                        <a:pt y="286109" x="232444"/>
                        <a:pt y="280377" x="241672"/>
                        <a:pt y="271370" x="246580"/>
                      </a:cubicBezTo>
                      <a:lnTo>
                        <a:pt y="157463" x="311323"/>
                      </a:lnTo>
                      <a:cubicBezTo>
                        <a:pt y="148501" x="316367"/>
                        <a:pt y="137512" x="316367"/>
                        <a:pt y="128550" x="311323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99"/>
                <p:cNvSpPr/>
                <p:nvPr/>
              </p:nvSpPr>
              <p:spPr>
                <a:xfrm>
                  <a:off y="2207329" x="7138500"/>
                  <a:ext cy="196810" cx="196788"/>
                </a:xfrm>
                <a:custGeom>
                  <a:avLst/>
                  <a:gdLst/>
                  <a:ahLst/>
                  <a:cxnLst/>
                  <a:pathLst>
                    <a:path h="196810" w="196788">
                      <a:moveTo>
                        <a:pt y="0" x="99133"/>
                      </a:moveTo>
                      <a:lnTo>
                        <a:pt y="19574" x="37049"/>
                      </a:lnTo>
                      <a:lnTo>
                        <a:pt y="27867" x="22697"/>
                      </a:lnTo>
                      <a:lnTo>
                        <a:pt y="48835" x="43400"/>
                      </a:lnTo>
                      <a:lnTo>
                        <a:pt y="50504" x="15090"/>
                      </a:lnTo>
                      <a:lnTo>
                        <a:pt y="77474" x="15706"/>
                      </a:lnTo>
                      <a:lnTo>
                        <a:pt y="97646" x="0"/>
                      </a:lnTo>
                      <a:lnTo>
                        <a:pt y="196810" x="98025"/>
                      </a:lnTo>
                      <a:lnTo>
                        <a:pt y="196810" x="125375"/>
                      </a:lnTo>
                      <a:cubicBezTo>
                        <a:pt y="196457" x="135535"/>
                        <a:pt y="190725" x="144763"/>
                        <a:pt y="181718" x="149671"/>
                      </a:cubicBezTo>
                      <a:lnTo>
                        <a:pt y="98816" x="196788"/>
                      </a:lnTo>
                      <a:lnTo>
                        <a:pt y="0" x="99133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200"/>
                <p:cNvSpPr/>
                <p:nvPr/>
              </p:nvSpPr>
              <p:spPr>
                <a:xfrm>
                  <a:off y="2233552" x="7194222"/>
                  <a:ext cy="54164" cx="9847"/>
                </a:xfrm>
                <a:custGeom>
                  <a:avLst/>
                  <a:gdLst/>
                  <a:ahLst/>
                  <a:cxnLst/>
                  <a:pathLst>
                    <a:path h="54164" w="9847">
                      <a:moveTo>
                        <a:pt y="0" x="0"/>
                      </a:moveTo>
                      <a:lnTo>
                        <a:pt y="0" x="9847"/>
                      </a:lnTo>
                      <a:lnTo>
                        <a:pt y="54164" x="9847"/>
                      </a:lnTo>
                      <a:lnTo>
                        <a:pt y="54164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201"/>
                <p:cNvSpPr/>
                <p:nvPr/>
              </p:nvSpPr>
              <p:spPr>
                <a:xfrm>
                  <a:off y="2258455" x="7149898"/>
                  <a:ext cy="32374" cx="9847"/>
                </a:xfrm>
                <a:custGeom>
                  <a:avLst/>
                  <a:gdLst/>
                  <a:ahLst/>
                  <a:cxnLst/>
                  <a:pathLst>
                    <a:path h="32374" w="9847">
                      <a:moveTo>
                        <a:pt y="0" x="2289"/>
                      </a:moveTo>
                      <a:lnTo>
                        <a:pt y="32374" x="9847"/>
                      </a:lnTo>
                      <a:lnTo>
                        <a:pt y="32374" x="0"/>
                      </a:lnTo>
                      <a:lnTo>
                        <a:pt y="2316" x="0"/>
                      </a:lnTo>
                      <a:cubicBezTo>
                        <a:pt y="1037" x="0"/>
                        <a:pt y="0" x="1025"/>
                        <a:pt y="0" x="228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202"/>
                <p:cNvSpPr/>
                <p:nvPr/>
              </p:nvSpPr>
              <p:spPr>
                <a:xfrm>
                  <a:off y="2258455" x="7238519"/>
                  <a:ext cy="32374" cx="9847"/>
                </a:xfrm>
                <a:custGeom>
                  <a:avLst/>
                  <a:gdLst/>
                  <a:ahLst/>
                  <a:cxnLst/>
                  <a:pathLst>
                    <a:path h="32374" w="9847">
                      <a:moveTo>
                        <a:pt y="0" x="0"/>
                      </a:moveTo>
                      <a:cubicBezTo>
                        <a:pt y="0" x="8822"/>
                        <a:pt y="1037" x="9847"/>
                        <a:pt y="2316" x="9847"/>
                      </a:cubicBezTo>
                      <a:lnTo>
                        <a:pt y="32374" x="9847"/>
                      </a:lnTo>
                      <a:lnTo>
                        <a:pt y="32374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203"/>
                <p:cNvSpPr/>
                <p:nvPr/>
              </p:nvSpPr>
              <p:spPr>
                <a:xfrm>
                  <a:off y="2253475" x="7149911"/>
                  <a:ext cy="9961" cx="98468"/>
                </a:xfrm>
                <a:custGeom>
                  <a:avLst/>
                  <a:gdLst/>
                  <a:ahLst/>
                  <a:cxnLst/>
                  <a:pathLst>
                    <a:path h="9961" w="98468">
                      <a:moveTo>
                        <a:pt y="0" x="2462"/>
                      </a:moveTo>
                      <a:lnTo>
                        <a:pt y="0" x="96006"/>
                      </a:lnTo>
                      <a:cubicBezTo>
                        <a:pt y="0" x="97366"/>
                        <a:pt y="1115" x="98468"/>
                        <a:pt y="2490" x="98468"/>
                      </a:cubicBezTo>
                      <a:lnTo>
                        <a:pt y="9961" x="0"/>
                      </a:lnTo>
                      <a:cubicBezTo>
                        <a:pt y="1115" x="0"/>
                        <a:pt y="0" x="1102"/>
                        <a:pt y="0" x="24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204"/>
                <p:cNvSpPr/>
                <p:nvPr/>
              </p:nvSpPr>
              <p:spPr>
                <a:xfrm>
                  <a:off y="2206158" x="7159758"/>
                  <a:ext cy="29884" cx="78775"/>
                </a:xfrm>
                <a:custGeom>
                  <a:avLst/>
                  <a:gdLst/>
                  <a:ahLst/>
                  <a:cxnLst/>
                  <a:pathLst>
                    <a:path h="29884" w="78775">
                      <a:moveTo>
                        <a:pt y="0" x="7600"/>
                      </a:moveTo>
                      <a:lnTo>
                        <a:pt y="0" x="71175"/>
                      </a:lnTo>
                      <a:cubicBezTo>
                        <a:pt y="0" x="75370"/>
                        <a:pt y="3405" x="78775"/>
                        <a:pt y="7600" x="78775"/>
                      </a:cubicBezTo>
                      <a:lnTo>
                        <a:pt y="22284" x="78775"/>
                      </a:lnTo>
                      <a:cubicBezTo>
                        <a:pt y="26479" x="78775"/>
                        <a:pt y="29884" x="75370"/>
                        <a:pt y="29884" x="71175"/>
                      </a:cubicBezTo>
                      <a:lnTo>
                        <a:pt y="29884" x="7600"/>
                      </a:lnTo>
                      <a:cubicBezTo>
                        <a:pt y="29884" x="3405"/>
                        <a:pt y="26479" x="0"/>
                        <a:pt y="22284" x="0"/>
                      </a:cubicBezTo>
                      <a:lnTo>
                        <a:pt y="7600" x="0"/>
                      </a:lnTo>
                      <a:cubicBezTo>
                        <a:pt y="3405" x="0"/>
                        <a:pt y="0" x="3405"/>
                        <a:pt y="0" x="7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205"/>
                <p:cNvSpPr/>
                <p:nvPr/>
              </p:nvSpPr>
              <p:spPr>
                <a:xfrm>
                  <a:off y="2280868" x="7137589"/>
                  <a:ext cy="24903" cx="32002"/>
                </a:xfrm>
                <a:custGeom>
                  <a:avLst/>
                  <a:gdLst/>
                  <a:ahLst/>
                  <a:cxnLst/>
                  <a:pathLst>
                    <a:path h="24903" w="32002">
                      <a:moveTo>
                        <a:pt y="0" x="7600"/>
                      </a:moveTo>
                      <a:lnTo>
                        <a:pt y="0" x="24402"/>
                      </a:lnTo>
                      <a:cubicBezTo>
                        <a:pt y="0" x="28598"/>
                        <a:pt y="3405" x="32002"/>
                        <a:pt y="7600" x="32002"/>
                      </a:cubicBezTo>
                      <a:lnTo>
                        <a:pt y="17303" x="32002"/>
                      </a:lnTo>
                      <a:cubicBezTo>
                        <a:pt y="21498" x="32002"/>
                        <a:pt y="24903" x="28598"/>
                        <a:pt y="24903" x="24402"/>
                      </a:cubicBezTo>
                      <a:lnTo>
                        <a:pt y="24903" x="7600"/>
                      </a:lnTo>
                      <a:cubicBezTo>
                        <a:pt y="24903" x="3405"/>
                        <a:pt y="21498" x="0"/>
                        <a:pt y="17303" x="0"/>
                      </a:cubicBezTo>
                      <a:lnTo>
                        <a:pt y="7600" x="0"/>
                      </a:lnTo>
                      <a:cubicBezTo>
                        <a:pt y="3405" x="0"/>
                        <a:pt y="0" x="3405"/>
                        <a:pt y="0" x="7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206"/>
                <p:cNvSpPr/>
                <p:nvPr/>
              </p:nvSpPr>
              <p:spPr>
                <a:xfrm>
                  <a:off y="2280868" x="7228672"/>
                  <a:ext cy="24903" cx="32002"/>
                </a:xfrm>
                <a:custGeom>
                  <a:avLst/>
                  <a:gdLst/>
                  <a:ahLst/>
                  <a:cxnLst/>
                  <a:pathLst>
                    <a:path h="24903" w="32002">
                      <a:moveTo>
                        <a:pt y="0" x="7600"/>
                      </a:moveTo>
                      <a:lnTo>
                        <a:pt y="0" x="24402"/>
                      </a:lnTo>
                      <a:cubicBezTo>
                        <a:pt y="0" x="28598"/>
                        <a:pt y="3405" x="32002"/>
                        <a:pt y="7600" x="32002"/>
                      </a:cubicBezTo>
                      <a:lnTo>
                        <a:pt y="17303" x="32002"/>
                      </a:lnTo>
                      <a:cubicBezTo>
                        <a:pt y="21498" x="32002"/>
                        <a:pt y="24903" x="28598"/>
                        <a:pt y="24903" x="24402"/>
                      </a:cubicBezTo>
                      <a:lnTo>
                        <a:pt y="24903" x="7600"/>
                      </a:lnTo>
                      <a:cubicBezTo>
                        <a:pt y="24903" x="3405"/>
                        <a:pt y="21498" x="0"/>
                        <a:pt y="17303" x="0"/>
                      </a:cubicBezTo>
                      <a:lnTo>
                        <a:pt y="7600" x="0"/>
                      </a:lnTo>
                      <a:cubicBezTo>
                        <a:pt y="3405" x="0"/>
                        <a:pt y="0" x="3405"/>
                        <a:pt y="0" x="7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207"/>
                <p:cNvSpPr/>
                <p:nvPr/>
              </p:nvSpPr>
              <p:spPr>
                <a:xfrm>
                  <a:off y="2280868" x="7181913"/>
                  <a:ext cy="24903" cx="34464"/>
                </a:xfrm>
                <a:custGeom>
                  <a:avLst/>
                  <a:gdLst/>
                  <a:ahLst/>
                  <a:cxnLst/>
                  <a:pathLst>
                    <a:path h="24903" w="34464">
                      <a:moveTo>
                        <a:pt y="0" x="7600"/>
                      </a:moveTo>
                      <a:lnTo>
                        <a:pt y="0" x="26864"/>
                      </a:lnTo>
                      <a:cubicBezTo>
                        <a:pt y="0" x="31059"/>
                        <a:pt y="3405" x="34464"/>
                        <a:pt y="7600" x="34464"/>
                      </a:cubicBezTo>
                      <a:lnTo>
                        <a:pt y="17303" x="34464"/>
                      </a:lnTo>
                      <a:cubicBezTo>
                        <a:pt y="21498" x="34464"/>
                        <a:pt y="24903" x="31059"/>
                        <a:pt y="24903" x="26864"/>
                      </a:cubicBezTo>
                      <a:lnTo>
                        <a:pt y="24903" x="7600"/>
                      </a:lnTo>
                      <a:cubicBezTo>
                        <a:pt y="24903" x="3405"/>
                        <a:pt y="21498" x="0"/>
                        <a:pt y="17303" x="0"/>
                      </a:cubicBezTo>
                      <a:lnTo>
                        <a:pt y="7600" x="0"/>
                      </a:lnTo>
                      <a:cubicBezTo>
                        <a:pt y="3405" x="0"/>
                        <a:pt y="0" x="3405"/>
                        <a:pt y="0" x="7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Text 568" id="568"/>
                <p:cNvSpPr txBox="1"/>
                <p:nvPr/>
              </p:nvSpPr>
              <p:spPr>
                <a:xfrm>
                  <a:off y="2419414" x="6819145"/>
                  <a:ext cy="152000" cx="760000"/>
                </a:xfrm>
                <a:prstGeom prst="rect">
                  <a:avLst/>
                </a:prstGeom>
                <a:noFill/>
              </p:spPr>
              <p:txBody>
                <a:bodyPr wrap="square" rIns="0" lIns="0" anchor="ctr" tIns="0" rtlCol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微软雅黑"/>
                    </a:rPr>
                    <a:t>负载均衡</a:t>
                  </a:r>
                </a:p>
              </p:txBody>
            </p:sp>
          </p:grpSp>
          <p:grpSp>
            <p:nvGrpSpPr>
              <p:cNvPr name="" id="517"/>
              <p:cNvGrpSpPr/>
              <p:nvPr/>
            </p:nvGrpSpPr>
            <p:grpSpPr>
              <a:xfrm>
                <a:off y="2117752" x="5265030"/>
                <a:ext cy="286461" cx="315106"/>
                <a:chOff y="2117752" x="5265030"/>
                <a:chExt cy="286461" cx="315106"/>
              </a:xfrm>
            </p:grpSpPr>
            <p:sp>
              <p:nvSpPr>
                <p:cNvPr name="" id="518"/>
                <p:cNvSpPr/>
                <p:nvPr/>
              </p:nvSpPr>
              <p:spPr>
                <a:xfrm>
                  <a:off y="2117752" x="5265030"/>
                  <a:ext cy="286461" cx="315106"/>
                </a:xfrm>
                <a:custGeom>
                  <a:avLst/>
                  <a:gdLst/>
                  <a:ahLst/>
                  <a:cxnLst/>
                  <a:pathLst>
                    <a:path h="286461" w="315106">
                      <a:moveTo>
                        <a:pt y="128550" x="311323"/>
                      </a:moveTo>
                      <a:lnTo>
                        <a:pt y="14643" x="246580"/>
                      </a:lnTo>
                      <a:cubicBezTo>
                        <a:pt y="5756" x="241627"/>
                        <a:pt y="0" x="232392"/>
                        <a:pt y="0" x="222308"/>
                      </a:cubicBezTo>
                      <a:lnTo>
                        <a:pt y="0" x="92798"/>
                      </a:lnTo>
                      <a:cubicBezTo>
                        <a:pt y="0" x="82712"/>
                        <a:pt y="5752" x="73476"/>
                        <a:pt y="14643" x="68525"/>
                      </a:cubicBezTo>
                      <a:lnTo>
                        <a:pt y="128252" x="3758"/>
                      </a:lnTo>
                      <a:cubicBezTo>
                        <a:pt y="137071" x="-1253"/>
                        <a:pt y="147920" x="-1253"/>
                        <a:pt y="156741" x="3758"/>
                      </a:cubicBezTo>
                      <a:lnTo>
                        <a:pt y="271296" x="68501"/>
                      </a:lnTo>
                      <a:cubicBezTo>
                        <a:pt y="280309" x="73400"/>
                        <a:pt y="286065" x="82612"/>
                        <a:pt y="286461" x="92773"/>
                      </a:cubicBezTo>
                      <a:lnTo>
                        <a:pt y="286461" x="222283"/>
                      </a:lnTo>
                      <a:cubicBezTo>
                        <a:pt y="286109" x="232444"/>
                        <a:pt y="280377" x="241672"/>
                        <a:pt y="271370" x="246580"/>
                      </a:cubicBezTo>
                      <a:lnTo>
                        <a:pt y="157463" x="311323"/>
                      </a:lnTo>
                      <a:cubicBezTo>
                        <a:pt y="148501" x="316367"/>
                        <a:pt y="137512" x="316367"/>
                        <a:pt y="128550" x="311323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519"/>
                <p:cNvSpPr/>
                <p:nvPr/>
              </p:nvSpPr>
              <p:spPr>
                <a:xfrm>
                  <a:off y="2198688" x="5361028"/>
                  <a:ext cy="205452" cx="209245"/>
                </a:xfrm>
                <a:custGeom>
                  <a:avLst/>
                  <a:gdLst/>
                  <a:ahLst/>
                  <a:cxnLst/>
                  <a:pathLst>
                    <a:path h="205452" w="209245">
                      <a:moveTo>
                        <a:pt y="0" x="123085"/>
                      </a:moveTo>
                      <a:lnTo>
                        <a:pt y="13871" x="68337"/>
                      </a:lnTo>
                      <a:lnTo>
                        <a:pt y="0" x="54650"/>
                      </a:lnTo>
                      <a:lnTo>
                        <a:pt y="13871" x="0"/>
                      </a:lnTo>
                      <a:lnTo>
                        <a:pt y="27941" x="13909"/>
                      </a:lnTo>
                      <a:lnTo>
                        <a:pt y="41514" x="0"/>
                      </a:lnTo>
                      <a:lnTo>
                        <a:pt y="56630" x="14943"/>
                      </a:lnTo>
                      <a:lnTo>
                        <a:pt y="69081" x="0"/>
                      </a:lnTo>
                      <a:lnTo>
                        <a:pt y="84895" x="15632"/>
                      </a:lnTo>
                      <a:lnTo>
                        <a:pt y="96848" x="0"/>
                      </a:lnTo>
                      <a:lnTo>
                        <a:pt y="112737" x="15706"/>
                      </a:lnTo>
                      <a:lnTo>
                        <a:pt y="124516" x="0"/>
                      </a:lnTo>
                      <a:lnTo>
                        <a:pt y="205452" x="80005"/>
                      </a:lnTo>
                      <a:lnTo>
                        <a:pt y="205452" x="126285"/>
                      </a:lnTo>
                      <a:cubicBezTo>
                        <a:pt y="205099" x="136446"/>
                        <a:pt y="199366" x="145675"/>
                        <a:pt y="190360" x="150583"/>
                      </a:cubicBezTo>
                      <a:lnTo>
                        <a:pt y="87161" x="209245"/>
                      </a:lnTo>
                      <a:lnTo>
                        <a:pt y="0" x="123085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cap="flat" w="7600">
                  <a:noFill/>
                  <a:bevel/>
                </a:ln>
              </p:spPr>
            </p:sp>
            <p:grpSp>
              <p:nvGrpSpPr>
                <p:cNvPr name="" id="520"/>
                <p:cNvGrpSpPr/>
                <p:nvPr/>
              </p:nvGrpSpPr>
              <p:grpSpPr>
                <a:xfrm>
                  <a:off y="2198750" x="5361066"/>
                  <a:ext cy="124466" cx="123036"/>
                  <a:chOff y="2198750" x="5361066"/>
                  <a:chExt cy="124466" cx="123036"/>
                </a:xfrm>
              </p:grpSpPr>
              <p:sp>
                <p:nvSpPr>
                  <p:cNvPr name="" id="521"/>
                  <p:cNvSpPr/>
                  <p:nvPr/>
                </p:nvSpPr>
                <p:spPr>
                  <a:xfrm>
                    <a:off y="2198750" x="5361066"/>
                    <a:ext cy="13846" cx="54674"/>
                  </a:xfrm>
                  <a:custGeom>
                    <a:avLst/>
                    <a:gdLst/>
                    <a:ahLst/>
                    <a:cxnLst/>
                    <a:pathLst>
                      <a:path h="13846" w="54674">
                        <a:moveTo>
                          <a:pt y="0" x="0"/>
                        </a:moveTo>
                        <a:lnTo>
                          <a:pt y="0" x="54674"/>
                        </a:lnTo>
                        <a:lnTo>
                          <a:pt y="13846" x="54674"/>
                        </a:lnTo>
                        <a:lnTo>
                          <a:pt y="1384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522"/>
                  <p:cNvSpPr/>
                  <p:nvPr/>
                </p:nvSpPr>
                <p:spPr>
                  <a:xfrm>
                    <a:off y="2309370" x="5361066"/>
                    <a:ext cy="13846" cx="54674"/>
                  </a:xfrm>
                  <a:custGeom>
                    <a:avLst/>
                    <a:gdLst/>
                    <a:ahLst/>
                    <a:cxnLst/>
                    <a:pathLst>
                      <a:path h="13846" w="54674">
                        <a:moveTo>
                          <a:pt y="0" x="0"/>
                        </a:moveTo>
                        <a:lnTo>
                          <a:pt y="0" x="54674"/>
                        </a:lnTo>
                        <a:lnTo>
                          <a:pt y="13846" x="54674"/>
                        </a:lnTo>
                        <a:lnTo>
                          <a:pt y="1384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523"/>
                  <p:cNvSpPr/>
                  <p:nvPr/>
                </p:nvSpPr>
                <p:spPr>
                  <a:xfrm>
                    <a:off y="2254060" x="5361066"/>
                    <a:ext cy="13846" cx="54674"/>
                  </a:xfrm>
                  <a:custGeom>
                    <a:avLst/>
                    <a:gdLst/>
                    <a:ahLst/>
                    <a:cxnLst/>
                    <a:pathLst>
                      <a:path h="13846" w="54674">
                        <a:moveTo>
                          <a:pt y="0" x="0"/>
                        </a:moveTo>
                        <a:lnTo>
                          <a:pt y="0" x="54674"/>
                        </a:lnTo>
                        <a:lnTo>
                          <a:pt y="13846" x="54674"/>
                        </a:lnTo>
                        <a:lnTo>
                          <a:pt y="1384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524"/>
                  <p:cNvSpPr/>
                  <p:nvPr/>
                </p:nvSpPr>
                <p:spPr>
                  <a:xfrm>
                    <a:off y="2198750" x="5429427"/>
                    <a:ext cy="13846" cx="54674"/>
                  </a:xfrm>
                  <a:custGeom>
                    <a:avLst/>
                    <a:gdLst/>
                    <a:ahLst/>
                    <a:cxnLst/>
                    <a:pathLst>
                      <a:path h="13846" w="54674">
                        <a:moveTo>
                          <a:pt y="0" x="0"/>
                        </a:moveTo>
                        <a:lnTo>
                          <a:pt y="0" x="54674"/>
                        </a:lnTo>
                        <a:lnTo>
                          <a:pt y="13846" x="54674"/>
                        </a:lnTo>
                        <a:lnTo>
                          <a:pt y="1384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525"/>
                  <p:cNvSpPr/>
                  <p:nvPr/>
                </p:nvSpPr>
                <p:spPr>
                  <a:xfrm>
                    <a:off y="2309370" x="5429427"/>
                    <a:ext cy="13846" cx="54674"/>
                  </a:xfrm>
                  <a:custGeom>
                    <a:avLst/>
                    <a:gdLst/>
                    <a:ahLst/>
                    <a:cxnLst/>
                    <a:pathLst>
                      <a:path h="13846" w="54674">
                        <a:moveTo>
                          <a:pt y="0" x="0"/>
                        </a:moveTo>
                        <a:lnTo>
                          <a:pt y="0" x="54674"/>
                        </a:lnTo>
                        <a:lnTo>
                          <a:pt y="13846" x="54674"/>
                        </a:lnTo>
                        <a:lnTo>
                          <a:pt y="1384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526"/>
                  <p:cNvSpPr/>
                  <p:nvPr/>
                </p:nvSpPr>
                <p:spPr>
                  <a:xfrm>
                    <a:off y="2254060" x="5429427"/>
                    <a:ext cy="13846" cx="54674"/>
                  </a:xfrm>
                  <a:custGeom>
                    <a:avLst/>
                    <a:gdLst/>
                    <a:ahLst/>
                    <a:cxnLst/>
                    <a:pathLst>
                      <a:path h="13846" w="54674">
                        <a:moveTo>
                          <a:pt y="0" x="0"/>
                        </a:moveTo>
                        <a:lnTo>
                          <a:pt y="0" x="54674"/>
                        </a:lnTo>
                        <a:lnTo>
                          <a:pt y="13846" x="54674"/>
                        </a:lnTo>
                        <a:lnTo>
                          <a:pt y="1384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527"/>
                  <p:cNvSpPr/>
                  <p:nvPr/>
                </p:nvSpPr>
                <p:spPr>
                  <a:xfrm>
                    <a:off y="2226393" x="5395247"/>
                    <a:ext cy="13846" cx="54674"/>
                  </a:xfrm>
                  <a:custGeom>
                    <a:avLst/>
                    <a:gdLst/>
                    <a:ahLst/>
                    <a:cxnLst/>
                    <a:pathLst>
                      <a:path h="13846" w="54674">
                        <a:moveTo>
                          <a:pt y="0" x="0"/>
                        </a:moveTo>
                        <a:lnTo>
                          <a:pt y="0" x="54674"/>
                        </a:lnTo>
                        <a:lnTo>
                          <a:pt y="13846" x="54674"/>
                        </a:lnTo>
                        <a:lnTo>
                          <a:pt y="1384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528"/>
                  <p:cNvSpPr/>
                  <p:nvPr/>
                </p:nvSpPr>
                <p:spPr>
                  <a:xfrm>
                    <a:off y="2281728" x="5395247"/>
                    <a:ext cy="13846" cx="54674"/>
                  </a:xfrm>
                  <a:custGeom>
                    <a:avLst/>
                    <a:gdLst/>
                    <a:ahLst/>
                    <a:cxnLst/>
                    <a:pathLst>
                      <a:path h="13846" w="54674">
                        <a:moveTo>
                          <a:pt y="0" x="0"/>
                        </a:moveTo>
                        <a:lnTo>
                          <a:pt y="0" x="54674"/>
                        </a:lnTo>
                        <a:lnTo>
                          <a:pt y="13846" x="54674"/>
                        </a:lnTo>
                        <a:lnTo>
                          <a:pt y="1384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529"/>
                  <p:cNvSpPr/>
                  <p:nvPr/>
                </p:nvSpPr>
                <p:spPr>
                  <a:xfrm>
                    <a:off y="2226393" x="5361066"/>
                    <a:ext cy="13846" cx="20506"/>
                  </a:xfrm>
                  <a:custGeom>
                    <a:avLst/>
                    <a:gdLst/>
                    <a:ahLst/>
                    <a:cxnLst/>
                    <a:pathLst>
                      <a:path h="13846" w="20506">
                        <a:moveTo>
                          <a:pt y="0" x="0"/>
                        </a:moveTo>
                        <a:lnTo>
                          <a:pt y="0" x="20506"/>
                        </a:lnTo>
                        <a:lnTo>
                          <a:pt y="13846" x="20506"/>
                        </a:lnTo>
                        <a:lnTo>
                          <a:pt y="1384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530"/>
                  <p:cNvSpPr/>
                  <p:nvPr/>
                </p:nvSpPr>
                <p:spPr>
                  <a:xfrm>
                    <a:off y="2281728" x="5361066"/>
                    <a:ext cy="13846" cx="20506"/>
                  </a:xfrm>
                  <a:custGeom>
                    <a:avLst/>
                    <a:gdLst/>
                    <a:ahLst/>
                    <a:cxnLst/>
                    <a:pathLst>
                      <a:path h="13846" w="20506">
                        <a:moveTo>
                          <a:pt y="0" x="0"/>
                        </a:moveTo>
                        <a:lnTo>
                          <a:pt y="0" x="20506"/>
                        </a:lnTo>
                        <a:lnTo>
                          <a:pt y="13846" x="20506"/>
                        </a:lnTo>
                        <a:lnTo>
                          <a:pt y="1384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531"/>
                  <p:cNvSpPr/>
                  <p:nvPr/>
                </p:nvSpPr>
                <p:spPr>
                  <a:xfrm>
                    <a:off y="2226393" x="5463596"/>
                    <a:ext cy="13846" cx="20506"/>
                  </a:xfrm>
                  <a:custGeom>
                    <a:avLst/>
                    <a:gdLst/>
                    <a:ahLst/>
                    <a:cxnLst/>
                    <a:pathLst>
                      <a:path h="13846" w="20506">
                        <a:moveTo>
                          <a:pt y="0" x="0"/>
                        </a:moveTo>
                        <a:lnTo>
                          <a:pt y="0" x="20506"/>
                        </a:lnTo>
                        <a:lnTo>
                          <a:pt y="13846" x="20506"/>
                        </a:lnTo>
                        <a:lnTo>
                          <a:pt y="1384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532"/>
                  <p:cNvSpPr/>
                  <p:nvPr/>
                </p:nvSpPr>
                <p:spPr>
                  <a:xfrm>
                    <a:off y="2281728" x="5463596"/>
                    <a:ext cy="13846" cx="20506"/>
                  </a:xfrm>
                  <a:custGeom>
                    <a:avLst/>
                    <a:gdLst/>
                    <a:ahLst/>
                    <a:cxnLst/>
                    <a:pathLst>
                      <a:path h="13846" w="20506">
                        <a:moveTo>
                          <a:pt y="0" x="0"/>
                        </a:moveTo>
                        <a:lnTo>
                          <a:pt y="0" x="20506"/>
                        </a:lnTo>
                        <a:lnTo>
                          <a:pt y="13846" x="20506"/>
                        </a:lnTo>
                        <a:lnTo>
                          <a:pt y="1384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</p:grpSp>
            <p:sp>
              <p:nvSpPr>
                <p:cNvPr name="Text 569" id="569"/>
                <p:cNvSpPr txBox="1"/>
                <p:nvPr/>
              </p:nvSpPr>
              <p:spPr>
                <a:xfrm>
                  <a:off y="2419414" x="5042584"/>
                  <a:ext cy="152000" cx="760000"/>
                </a:xfrm>
                <a:prstGeom prst="rect">
                  <a:avLst/>
                </a:prstGeom>
                <a:noFill/>
              </p:spPr>
              <p:txBody>
                <a:bodyPr wrap="square" rIns="0" lIns="0" anchor="ctr" tIns="0" rtlCol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微软雅黑"/>
                    </a:rPr>
                    <a:t>业务规则</a:t>
                  </a:r>
                </a:p>
              </p:txBody>
            </p:sp>
          </p:grpSp>
        </p:grpSp>
        <p:sp>
          <p:nvSpPr>
            <p:cNvPr name="Rounded Rectangle" id="102"/>
            <p:cNvSpPr/>
            <p:nvPr/>
          </p:nvSpPr>
          <p:spPr>
            <a:xfrm>
              <a:off y="1970852" x="3088335"/>
              <a:ext cy="717062" cx="4534935"/>
            </a:xfrm>
            <a:custGeom>
              <a:avLst/>
              <a:gdLst>
                <a:gd name="connsiteX0" fmla="*/ 2267468 w 4534935"/>
                <a:gd name="connsiteY0" fmla="*/ 717062 h 717062"/>
                <a:gd name="connsiteX1" fmla="*/ 2267468 w 4534935"/>
                <a:gd name="connsiteY1" fmla="*/ 0 h 717062"/>
                <a:gd name="connsiteX2" fmla="*/ 4534935 w 4534935"/>
                <a:gd name="connsiteY2" fmla="*/ 358531 h 717062"/>
                <a:gd name="connsiteX3" fmla="*/ 0 w 4534935"/>
                <a:gd name="connsiteY3" fmla="*/ 358531 h 717062"/>
                <a:gd name="rtl" fmla="*/ 1887468 w 4534935"/>
                <a:gd name="rtt" fmla="*/ 732260 h 717062"/>
                <a:gd name="rtr" fmla="*/ 2647468 w 4534935"/>
                <a:gd name="rtb" fmla="*/ 884260 h 71706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l="rtl" t="rtt" r="rtr" b="rtb"/>
              <a:pathLst>
                <a:path h="717062" w="4534935">
                  <a:moveTo>
                    <a:pt y="717062" x="4448759"/>
                  </a:moveTo>
                  <a:cubicBezTo>
                    <a:pt y="717062" x="4496358"/>
                    <a:pt y="678482" x="4534935"/>
                    <a:pt y="630888" x="4534935"/>
                  </a:cubicBezTo>
                  <a:lnTo>
                    <a:pt y="86173" x="4534935"/>
                  </a:lnTo>
                  <a:cubicBezTo>
                    <a:pt y="38580" x="4534935"/>
                    <a:pt y="0" x="4496358"/>
                    <a:pt y="0" x="4448759"/>
                  </a:cubicBezTo>
                  <a:lnTo>
                    <a:pt y="0" x="86173"/>
                  </a:lnTo>
                  <a:cubicBezTo>
                    <a:pt y="0" x="38580"/>
                    <a:pt y="38580" x="0"/>
                    <a:pt y="86173" x="0"/>
                  </a:cubicBezTo>
                  <a:lnTo>
                    <a:pt y="630888" x="0"/>
                  </a:lnTo>
                  <a:cubicBezTo>
                    <a:pt y="678482" x="0"/>
                    <a:pt y="717062" x="38580"/>
                    <a:pt y="717062" x="86173"/>
                  </a:cubicBezTo>
                  <a:lnTo>
                    <a:pt y="717062" x="4448759"/>
                  </a:lnTo>
                  <a:close/>
                </a:path>
              </a:pathLst>
            </a:custGeom>
            <a:noFill/>
            <a:ln cap="flat" w="7600">
              <a:solidFill>
                <a:srgbClr val="000000"/>
              </a:solidFill>
              <a:custDash>
                <a:ds d="1100000" sp="500000"/>
              </a:custDash>
              <a:bevel/>
            </a:ln>
          </p:spPr>
          <p:txBody>
            <a:bodyPr wrap="square" rIns="0" lIns="0" anchor="ctr" tIns="0" rtlCol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微软雅黑"/>
                </a:rPr>
                <a:t>网关服务</a:t>
              </a:r>
            </a:p>
          </p:txBody>
        </p:sp>
        <p:sp>
          <p:nvSpPr>
            <p:cNvPr name="Rounded Rectangle" id="110"/>
            <p:cNvSpPr/>
            <p:nvPr/>
          </p:nvSpPr>
          <p:spPr>
            <a:xfrm>
              <a:off y="745885" x="1513129"/>
              <a:ext cy="1942028" cx="845576"/>
            </a:xfrm>
            <a:custGeom>
              <a:avLst/>
              <a:gdLst>
                <a:gd name="connsiteX0" fmla="*/ 422788 w 845576"/>
                <a:gd name="connsiteY0" fmla="*/ 1942028 h 1942028"/>
                <a:gd name="connsiteX1" fmla="*/ 422788 w 845576"/>
                <a:gd name="connsiteY1" fmla="*/ 0 h 1942028"/>
                <a:gd name="connsiteX2" fmla="*/ 845576 w 845576"/>
                <a:gd name="connsiteY2" fmla="*/ 971014 h 1942028"/>
                <a:gd name="connsiteX3" fmla="*/ 0 w 845576"/>
                <a:gd name="connsiteY3" fmla="*/ 971014 h 1942028"/>
                <a:gd name="rtl" fmla="*/ 42788 w 845576"/>
                <a:gd name="rtt" fmla="*/ 1957228 h 1942028"/>
                <a:gd name="rtr" fmla="*/ 802788 w 845576"/>
                <a:gd name="rtb" fmla="*/ 2109228 h 1942028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l="rtl" t="rtt" r="rtr" b="rtb"/>
              <a:pathLst>
                <a:path h="1942028" w="845576">
                  <a:moveTo>
                    <a:pt y="1942028" x="759403"/>
                  </a:moveTo>
                  <a:cubicBezTo>
                    <a:pt y="1942028" x="806998"/>
                    <a:pt y="1903443" x="845576"/>
                    <a:pt y="1855852" x="845576"/>
                  </a:cubicBezTo>
                  <a:lnTo>
                    <a:pt y="86173" x="845576"/>
                  </a:lnTo>
                  <a:cubicBezTo>
                    <a:pt y="38580" x="845576"/>
                    <a:pt y="0" x="806998"/>
                    <a:pt y="0" x="759403"/>
                  </a:cubicBezTo>
                  <a:lnTo>
                    <a:pt y="0" x="86173"/>
                  </a:lnTo>
                  <a:cubicBezTo>
                    <a:pt y="0" x="38580"/>
                    <a:pt y="38580" x="0"/>
                    <a:pt y="86173" x="0"/>
                  </a:cubicBezTo>
                  <a:lnTo>
                    <a:pt y="1855852" x="0"/>
                  </a:lnTo>
                  <a:cubicBezTo>
                    <a:pt y="1903443" x="0"/>
                    <a:pt y="1942028" x="38580"/>
                    <a:pt y="1942028" x="86173"/>
                  </a:cubicBezTo>
                  <a:lnTo>
                    <a:pt y="1942028" x="759403"/>
                  </a:lnTo>
                  <a:close/>
                </a:path>
              </a:pathLst>
            </a:custGeom>
            <a:noFill/>
            <a:ln cap="flat" w="7600">
              <a:solidFill>
                <a:srgbClr val="000000"/>
              </a:solidFill>
              <a:custDash>
                <a:ds d="1100000" sp="500000"/>
              </a:custDash>
              <a:bevel/>
            </a:ln>
          </p:spPr>
          <p:txBody>
            <a:bodyPr wrap="square" rIns="0" lIns="0" anchor="ctr" tIns="0" rtlCol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微软雅黑"/>
                </a:rPr>
                <a:t>终端用户</a:t>
              </a:r>
            </a:p>
          </p:txBody>
        </p:sp>
        <p:grpSp>
          <p:nvGrpSpPr>
            <p:cNvPr name="" id="709"/>
            <p:cNvGrpSpPr/>
            <p:nvPr/>
          </p:nvGrpSpPr>
          <p:grpSpPr>
            <a:xfrm>
              <a:off y="900237" x="4534479"/>
              <a:ext cy="635138" cx="570000"/>
              <a:chOff y="900237" x="4534479"/>
              <a:chExt cy="635138" cx="570000"/>
            </a:xfrm>
          </p:grpSpPr>
          <p:grpSp>
            <p:nvGrpSpPr>
              <p:cNvPr name="" id="664"/>
              <p:cNvGrpSpPr/>
              <p:nvPr/>
            </p:nvGrpSpPr>
            <p:grpSpPr>
              <a:xfrm>
                <a:off y="900237" x="4594516"/>
                <a:ext cy="423458" cx="449924"/>
                <a:chOff y="900237" x="4594516"/>
                <a:chExt cy="423458" cx="449924"/>
              </a:xfrm>
            </p:grpSpPr>
            <p:sp>
              <p:nvSpPr>
                <p:cNvPr name="" id="665"/>
                <p:cNvSpPr/>
                <p:nvPr/>
              </p:nvSpPr>
              <p:spPr>
                <a:xfrm>
                  <a:off y="900237" x="4594516"/>
                  <a:ext cy="423458" cx="449924"/>
                </a:xfrm>
                <a:custGeom>
                  <a:avLst/>
                  <a:gdLst/>
                  <a:ahLst/>
                  <a:cxnLst/>
                  <a:pathLst>
                    <a:path h="423458" w="449924">
                      <a:moveTo>
                        <a:pt y="211728" x="0"/>
                      </a:moveTo>
                      <a:cubicBezTo>
                        <a:pt y="94794" x="0"/>
                        <a:pt y="0" x="100719"/>
                        <a:pt y="0" x="224962"/>
                      </a:cubicBezTo>
                      <a:cubicBezTo>
                        <a:pt y="0" x="349205"/>
                        <a:pt y="94794" x="449924"/>
                        <a:pt y="211728" x="449924"/>
                      </a:cubicBezTo>
                      <a:cubicBezTo>
                        <a:pt y="328664" x="449924"/>
                        <a:pt y="423458" x="349205"/>
                        <a:pt y="423458" x="224962"/>
                      </a:cubicBezTo>
                      <a:cubicBezTo>
                        <a:pt y="423458" x="100719"/>
                        <a:pt y="328664" x="0"/>
                        <a:pt y="211728" x="0"/>
                      </a:cubicBezTo>
                      <a:close/>
                    </a:path>
                  </a:pathLst>
                </a:custGeom>
                <a:solidFill>
                  <a:srgbClr val="00C300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666"/>
                <p:cNvSpPr/>
                <p:nvPr/>
              </p:nvSpPr>
              <p:spPr>
                <a:xfrm>
                  <a:off y="981846" x="4650757"/>
                  <a:ext cy="260240" cx="337444"/>
                </a:xfrm>
                <a:custGeom>
                  <a:avLst/>
                  <a:gdLst/>
                  <a:ahLst/>
                  <a:cxnLst/>
                  <a:pathLst>
                    <a:path h="260240" w="337444">
                      <a:moveTo>
                        <a:pt y="62684" x="145836"/>
                      </a:moveTo>
                      <a:cubicBezTo>
                        <a:pt y="54158" x="145836"/>
                        <a:pt y="47247" x="153179"/>
                        <a:pt y="47247" x="162236"/>
                      </a:cubicBezTo>
                      <a:cubicBezTo>
                        <a:pt y="47247" x="171295"/>
                        <a:pt y="54158" x="178638"/>
                        <a:pt y="62684" x="178638"/>
                      </a:cubicBezTo>
                      <a:cubicBezTo>
                        <a:pt y="71209" x="178638"/>
                        <a:pt y="78120" x="171295"/>
                        <a:pt y="78120" x="162236"/>
                      </a:cubicBezTo>
                      <a:cubicBezTo>
                        <a:pt y="78120" x="153179"/>
                        <a:pt y="71209" x="145836"/>
                        <a:pt y="62684" x="145836"/>
                      </a:cubicBezTo>
                      <a:close/>
                      <a:moveTo>
                        <a:pt y="207231" x="35188"/>
                      </a:moveTo>
                      <a:lnTo>
                        <a:pt y="186521" x="78788"/>
                      </a:lnTo>
                      <a:cubicBezTo>
                        <a:pt y="195110" x="101971"/>
                        <a:pt y="191628" x="130088"/>
                        <a:pt y="191628" x="130088"/>
                      </a:cubicBezTo>
                      <a:cubicBezTo>
                        <a:pt y="191628" x="130088"/>
                        <a:pt y="176540" x="124908"/>
                        <a:pt y="157738" x="127621"/>
                      </a:cubicBezTo>
                      <a:cubicBezTo>
                        <a:pt y="138936" x="130334"/>
                        <a:pt y="112877" x="139927"/>
                        <a:pt y="94112" x="173573"/>
                      </a:cubicBezTo>
                      <a:cubicBezTo>
                        <a:pt y="75347" x="207219"/>
                        <a:pt y="79073" x="239728"/>
                        <a:pt y="79073" x="239728"/>
                      </a:cubicBezTo>
                      <a:cubicBezTo>
                        <a:pt y="21966" x="227993"/>
                        <a:pt y="-8802" x="151370"/>
                        <a:pt y="2215" x="93339"/>
                      </a:cubicBezTo>
                      <a:cubicBezTo>
                        <a:pt y="18928" x="17870"/>
                        <a:pt y="70228" x="-6300"/>
                        <a:pt y="111778" x="1346"/>
                      </a:cubicBezTo>
                      <a:cubicBezTo>
                        <a:pt y="153328" x="8991"/>
                        <a:pt y="172633" x="47965"/>
                        <a:pt y="172633" x="47965"/>
                      </a:cubicBezTo>
                      <a:lnTo>
                        <a:pt y="207231" x="35188"/>
                      </a:lnTo>
                      <a:close/>
                      <a:moveTo>
                        <a:pt y="62684" x="63250"/>
                      </a:moveTo>
                      <a:cubicBezTo>
                        <a:pt y="54158" x="63250"/>
                        <a:pt y="47247" x="70593"/>
                        <a:pt y="47247" x="79652"/>
                      </a:cubicBezTo>
                      <a:cubicBezTo>
                        <a:pt y="47247" x="88709"/>
                        <a:pt y="54158" x="96053"/>
                        <a:pt y="62684" x="96053"/>
                      </a:cubicBezTo>
                      <a:cubicBezTo>
                        <a:pt y="71209" x="96053"/>
                        <a:pt y="78120" x="88709"/>
                        <a:pt y="78120" x="79652"/>
                      </a:cubicBezTo>
                      <a:cubicBezTo>
                        <a:pt y="78120" x="70593"/>
                        <a:pt y="71209" x="63250"/>
                        <a:pt y="62684" x="63250"/>
                      </a:cubicBezTo>
                      <a:close/>
                      <a:moveTo>
                        <a:pt y="140864" x="189338"/>
                      </a:moveTo>
                      <a:cubicBezTo>
                        <a:pt y="133886" x="189338"/>
                        <a:pt y="128230" x="195347"/>
                        <a:pt y="128230" x="202760"/>
                      </a:cubicBezTo>
                      <a:cubicBezTo>
                        <a:pt y="128230" x="210173"/>
                        <a:pt y="133886" x="216184"/>
                        <a:pt y="140864" x="216184"/>
                      </a:cubicBezTo>
                      <a:cubicBezTo>
                        <a:pt y="147841" x="216184"/>
                        <a:pt y="153497" x="210173"/>
                        <a:pt y="153497" x="202760"/>
                      </a:cubicBezTo>
                      <a:cubicBezTo>
                        <a:pt y="153497" x="195347"/>
                        <a:pt y="147841" x="189338"/>
                        <a:pt y="140864" x="189338"/>
                      </a:cubicBezTo>
                      <a:close/>
                      <a:moveTo>
                        <a:pt y="166692" x="133825"/>
                      </a:moveTo>
                      <a:cubicBezTo>
                        <a:pt y="211512" x="133825"/>
                        <a:pt y="247847" x="179406"/>
                        <a:pt y="247847" x="235634"/>
                      </a:cubicBezTo>
                      <a:cubicBezTo>
                        <a:pt y="247847" x="248401"/>
                        <a:pt y="245973" x="260619"/>
                        <a:pt y="242552" x="271879"/>
                      </a:cubicBezTo>
                      <a:cubicBezTo>
                        <a:pt y="242099" x="273486"/>
                        <a:pt y="260240" x="304389"/>
                        <a:pt y="260240" x="304389"/>
                      </a:cubicBezTo>
                      <a:cubicBezTo>
                        <a:pt y="260240" x="304389"/>
                        <a:pt y="231753" x="296317"/>
                        <a:pt y="231249" x="297337"/>
                      </a:cubicBezTo>
                      <a:cubicBezTo>
                        <a:pt y="216422" x="321714"/>
                        <a:pt y="193021" x="337444"/>
                        <a:pt y="166692" x="337444"/>
                      </a:cubicBezTo>
                      <a:cubicBezTo>
                        <a:pt y="121872" x="337444"/>
                        <a:pt y="85538" x="291862"/>
                        <a:pt y="85538" x="235634"/>
                      </a:cubicBezTo>
                      <a:cubicBezTo>
                        <a:pt y="85538" x="179406"/>
                        <a:pt y="121872" x="133825"/>
                        <a:pt y="166692" x="133825"/>
                      </a:cubicBezTo>
                      <a:close/>
                      <a:moveTo>
                        <a:pt y="140864" x="255085"/>
                      </a:moveTo>
                      <a:cubicBezTo>
                        <a:pt y="133886" x="255085"/>
                        <a:pt y="128230" x="261094"/>
                        <a:pt y="128230" x="268508"/>
                      </a:cubicBezTo>
                      <a:cubicBezTo>
                        <a:pt y="128230" x="275921"/>
                        <a:pt y="133886" x="281931"/>
                        <a:pt y="140864" x="281931"/>
                      </a:cubicBezTo>
                      <a:cubicBezTo>
                        <a:pt y="147841" x="281931"/>
                        <a:pt y="153497" x="275921"/>
                        <a:pt y="153497" x="268508"/>
                      </a:cubicBezTo>
                      <a:cubicBezTo>
                        <a:pt y="153497" x="261094"/>
                        <a:pt y="147841" x="255085"/>
                        <a:pt y="140864" x="25508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sp>
            <p:nvSpPr>
              <p:cNvPr name="Text 570" id="570"/>
              <p:cNvSpPr txBox="1"/>
              <p:nvPr/>
            </p:nvSpPr>
            <p:spPr>
              <a:xfrm>
                <a:off y="1322576" x="4534479"/>
                <a:ext cy="212800" cx="570000"/>
              </a:xfrm>
              <a:prstGeom prst="rect">
                <a:avLst/>
              </a:prstGeom>
              <a:noFill/>
            </p:spPr>
            <p:txBody>
              <a:bodyPr wrap="square" rIns="0" lIns="0" anchor="ctr" tIns="0" rtlCol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微软雅黑"/>
                  </a:rPr>
                  <a:t>微信公众号</a:t>
                </a:r>
              </a:p>
            </p:txBody>
          </p:sp>
        </p:grpSp>
        <p:grpSp>
          <p:nvGrpSpPr>
            <p:cNvPr name="" id="540"/>
            <p:cNvGrpSpPr/>
            <p:nvPr/>
          </p:nvGrpSpPr>
          <p:grpSpPr>
            <a:xfrm>
              <a:off y="4853555" x="1513129"/>
              <a:ext cy="1098960" cx="6117742"/>
              <a:chOff y="4853555" x="1513129"/>
              <a:chExt cy="1098960" cx="6117742"/>
            </a:xfrm>
          </p:grpSpPr>
          <p:sp>
            <p:nvSpPr>
              <p:cNvPr name="Rounded Rectangle" id="385"/>
              <p:cNvSpPr/>
              <p:nvPr/>
            </p:nvSpPr>
            <p:spPr>
              <a:xfrm>
                <a:off y="4853555" x="1513129"/>
                <a:ext cy="1098960" cx="6117742"/>
              </a:xfrm>
              <a:custGeom>
                <a:avLst/>
                <a:gdLst>
                  <a:gd name="connsiteX0" fmla="*/ 3058871 w 6117742"/>
                  <a:gd name="connsiteY0" fmla="*/ 1098960 h 1098960"/>
                  <a:gd name="connsiteX1" fmla="*/ 3058871 w 6117742"/>
                  <a:gd name="connsiteY1" fmla="*/ 0 h 1098960"/>
                  <a:gd name="connsiteX2" fmla="*/ 6117742 w 6117742"/>
                  <a:gd name="connsiteY2" fmla="*/ 549480 h 1098960"/>
                  <a:gd name="connsiteX3" fmla="*/ 0 w 6117742"/>
                  <a:gd name="connsiteY3" fmla="*/ 549480 h 1098960"/>
                  <a:gd name="rtl" fmla="*/ 2678871 w 6117742"/>
                  <a:gd name="rtt" fmla="*/ 1114160 h 1098960"/>
                  <a:gd name="rtr" fmla="*/ 3438871 w 6117742"/>
                  <a:gd name="rtb" fmla="*/ 1266160 h 1098960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</a:cxnLst>
                <a:rect l="rtl" t="rtt" r="rtr" b="rtb"/>
                <a:pathLst>
                  <a:path h="1098960" w="6117742">
                    <a:moveTo>
                      <a:pt y="1098960" x="6031565"/>
                    </a:moveTo>
                    <a:cubicBezTo>
                      <a:pt y="1098960" x="6079164"/>
                      <a:pt y="1060382" x="6117742"/>
                      <a:pt y="1012784" x="6117742"/>
                    </a:cubicBezTo>
                    <a:lnTo>
                      <a:pt y="86173" x="6117742"/>
                    </a:lnTo>
                    <a:cubicBezTo>
                      <a:pt y="38580" x="6117742"/>
                      <a:pt y="0" x="6079164"/>
                      <a:pt y="0" x="6031565"/>
                    </a:cubicBezTo>
                    <a:lnTo>
                      <a:pt y="0" x="86173"/>
                    </a:lnTo>
                    <a:cubicBezTo>
                      <a:pt y="0" x="38580"/>
                      <a:pt y="38580" x="0"/>
                      <a:pt y="86173" x="0"/>
                    </a:cubicBezTo>
                    <a:lnTo>
                      <a:pt y="1012784" x="0"/>
                    </a:lnTo>
                    <a:cubicBezTo>
                      <a:pt y="1060382" x="0"/>
                      <a:pt y="1098960" x="38580"/>
                      <a:pt y="1098960" x="86173"/>
                    </a:cubicBezTo>
                    <a:lnTo>
                      <a:pt y="1098960" x="6031565"/>
                    </a:lnTo>
                    <a:close/>
                  </a:path>
                </a:pathLst>
              </a:custGeom>
              <a:noFill/>
              <a:ln cap="flat" w="7600">
                <a:solidFill>
                  <a:srgbClr val="000000"/>
                </a:solidFill>
                <a:bevel/>
              </a:ln>
            </p:spPr>
            <p:txBody>
              <a:bodyPr wrap="square" rIns="0" lIns="0" anchor="ctr" tIns="0" rtlCol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微软雅黑"/>
                  </a:rPr>
                  <a:t>数据存储</a:t>
                </a:r>
              </a:p>
            </p:txBody>
          </p:sp>
          <p:grpSp>
            <p:nvGrpSpPr>
              <p:cNvPr name="" id="691"/>
              <p:cNvGrpSpPr/>
              <p:nvPr/>
            </p:nvGrpSpPr>
            <p:grpSpPr>
              <a:xfrm>
                <a:off y="4925030" x="6357627"/>
                <a:ext cy="887612" cx="1040242"/>
                <a:chOff y="4925030" x="6357627"/>
                <a:chExt cy="887612" cx="1040242"/>
              </a:xfrm>
            </p:grpSpPr>
            <p:sp>
              <p:nvSpPr>
                <p:cNvPr name="Rounded Rectangle" id="667"/>
                <p:cNvSpPr/>
                <p:nvPr/>
              </p:nvSpPr>
              <p:spPr>
                <a:xfrm>
                  <a:off y="4925030" x="6357627"/>
                  <a:ext cy="887612" cx="1040242"/>
                </a:xfrm>
                <a:custGeom>
                  <a:avLst/>
                  <a:gdLst>
                    <a:gd name="connsiteX0" fmla="*/ 520121 w 1040242"/>
                    <a:gd name="connsiteY0" fmla="*/ 887612 h 887612"/>
                    <a:gd name="connsiteX1" fmla="*/ 520121 w 1040242"/>
                    <a:gd name="connsiteY1" fmla="*/ 0 h 887612"/>
                    <a:gd name="connsiteX2" fmla="*/ 1040242 w 1040242"/>
                    <a:gd name="connsiteY2" fmla="*/ 443806 h 887612"/>
                    <a:gd name="connsiteX3" fmla="*/ 0 w 1040242"/>
                    <a:gd name="connsiteY3" fmla="*/ 443806 h 887612"/>
                    <a:gd name="rtl" fmla="*/ 140121 w 1040242"/>
                    <a:gd name="rtt" fmla="*/ 720412 h 887612"/>
                    <a:gd name="rtr" fmla="*/ 900121 w 1040242"/>
                    <a:gd name="rtb" fmla="*/ 872412 h 887612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rect l="rtl" t="rtt" r="rtr" b="rtb"/>
                  <a:pathLst>
                    <a:path h="887612" w="1040242">
                      <a:moveTo>
                        <a:pt y="887612" x="954066"/>
                      </a:moveTo>
                      <a:cubicBezTo>
                        <a:pt y="887612" x="1001665"/>
                        <a:pt y="849034" x="1040242"/>
                        <a:pt y="801435" x="1040242"/>
                      </a:cubicBezTo>
                      <a:lnTo>
                        <a:pt y="86173" x="1040242"/>
                      </a:lnTo>
                      <a:cubicBezTo>
                        <a:pt y="38580" x="1040242"/>
                        <a:pt y="0" x="1001665"/>
                        <a:pt y="0" x="954066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801435" x="0"/>
                      </a:lnTo>
                      <a:cubicBezTo>
                        <a:pt y="849034" x="0"/>
                        <a:pt y="887612" x="38580"/>
                        <a:pt y="887612" x="86173"/>
                      </a:cubicBezTo>
                      <a:lnTo>
                        <a:pt y="887612" x="954066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cap="flat" w="7600">
                  <a:noFill/>
                  <a:custDash>
                    <a:ds d="600000" sp="400000"/>
                  </a:custDash>
                  <a:bevel/>
                </a:ln>
              </p:spPr>
              <p:txBody>
                <a:bodyPr wrap="square" rIns="0" lIns="0" anchor="ctr" tIns="0" rtlCol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微软雅黑"/>
                    </a:rPr>
                    <a:t>音视频</a:t>
                  </a:r>
                </a:p>
              </p:txBody>
            </p:sp>
            <p:grpSp>
              <p:nvGrpSpPr>
                <p:cNvPr name="" id="715"/>
                <p:cNvGrpSpPr/>
                <p:nvPr/>
              </p:nvGrpSpPr>
              <p:grpSpPr>
                <a:xfrm>
                  <a:off y="5029968" x="6492381"/>
                  <a:ext cy="444448" cx="662832"/>
                  <a:chOff y="5029968" x="6492381"/>
                  <a:chExt cy="444448" cx="662832"/>
                </a:xfrm>
              </p:grpSpPr>
              <p:sp>
                <p:nvSpPr>
                  <p:cNvPr name="" id="716"/>
                  <p:cNvSpPr/>
                  <p:nvPr/>
                </p:nvSpPr>
                <p:spPr>
                  <a:xfrm>
                    <a:off y="5201373" x="6816293"/>
                    <a:ext cy="173989" cx="122912"/>
                  </a:xfrm>
                  <a:custGeom>
                    <a:avLst/>
                    <a:gdLst/>
                    <a:ahLst/>
                    <a:cxnLst/>
                    <a:pathLst>
                      <a:path h="173989" w="122912">
                        <a:moveTo>
                          <a:pt y="0" x="0"/>
                        </a:moveTo>
                        <a:lnTo>
                          <a:pt y="86995" x="122912"/>
                        </a:lnTo>
                        <a:lnTo>
                          <a:pt y="173989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00A2FF"/>
                  </a:solidFill>
                  <a:ln cap="flat" w="7600">
                    <a:solidFill>
                      <a:srgbClr val="00A2FF"/>
                    </a:solidFill>
                    <a:bevel/>
                  </a:ln>
                </p:spPr>
              </p:sp>
              <p:sp>
                <p:nvSpPr>
                  <p:cNvPr name="" id="717"/>
                  <p:cNvSpPr/>
                  <p:nvPr/>
                </p:nvSpPr>
                <p:spPr>
                  <a:xfrm>
                    <a:off y="4987624" x="6546332"/>
                    <a:ext cy="444448" cx="662832"/>
                  </a:xfrm>
                  <a:custGeom>
                    <a:avLst/>
                    <a:gdLst/>
                    <a:ahLst/>
                    <a:cxnLst/>
                    <a:pathLst>
                      <a:path h="444448" w="662832">
                        <a:moveTo>
                          <a:pt y="0" x="0"/>
                        </a:moveTo>
                        <a:lnTo>
                          <a:pt y="0" x="662832"/>
                        </a:lnTo>
                        <a:lnTo>
                          <a:pt y="444448" x="662832"/>
                        </a:lnTo>
                        <a:lnTo>
                          <a:pt y="444448" x="0"/>
                        </a:lnTo>
                        <a:lnTo>
                          <a:pt y="0" x="0"/>
                        </a:lnTo>
                        <a:close/>
                        <a:moveTo>
                          <a:pt y="25130" x="522814"/>
                        </a:moveTo>
                        <a:lnTo>
                          <a:pt y="25130" x="141811"/>
                        </a:lnTo>
                        <a:lnTo>
                          <a:pt y="418011" x="141811"/>
                        </a:lnTo>
                        <a:lnTo>
                          <a:pt y="418011" x="522814"/>
                        </a:lnTo>
                        <a:lnTo>
                          <a:pt y="25130" x="522814"/>
                        </a:lnTo>
                        <a:close/>
                        <a:moveTo>
                          <a:pt y="77891" x="549092"/>
                        </a:moveTo>
                        <a:lnTo>
                          <a:pt y="77891" x="644342"/>
                        </a:lnTo>
                        <a:lnTo>
                          <a:pt y="25169" x="644342"/>
                        </a:lnTo>
                        <a:lnTo>
                          <a:pt y="25169" x="549092"/>
                        </a:lnTo>
                        <a:lnTo>
                          <a:pt y="77891" x="549092"/>
                        </a:lnTo>
                        <a:close/>
                        <a:moveTo>
                          <a:pt y="248610" x="549092"/>
                        </a:moveTo>
                        <a:lnTo>
                          <a:pt y="248610" x="644342"/>
                        </a:lnTo>
                        <a:lnTo>
                          <a:pt y="195888" x="644342"/>
                        </a:lnTo>
                        <a:lnTo>
                          <a:pt y="195888" x="549092"/>
                        </a:lnTo>
                        <a:lnTo>
                          <a:pt y="248610" x="549092"/>
                        </a:lnTo>
                        <a:close/>
                        <a:moveTo>
                          <a:pt y="331459" x="549092"/>
                        </a:moveTo>
                        <a:lnTo>
                          <a:pt y="331459" x="644342"/>
                        </a:lnTo>
                        <a:lnTo>
                          <a:pt y="278737" x="644342"/>
                        </a:lnTo>
                        <a:lnTo>
                          <a:pt y="278737" x="549092"/>
                        </a:lnTo>
                        <a:lnTo>
                          <a:pt y="331459" x="549092"/>
                        </a:lnTo>
                        <a:close/>
                        <a:moveTo>
                          <a:pt y="418024" x="549092"/>
                        </a:moveTo>
                        <a:lnTo>
                          <a:pt y="418024" x="644342"/>
                        </a:lnTo>
                        <a:lnTo>
                          <a:pt y="365302" x="644342"/>
                        </a:lnTo>
                        <a:lnTo>
                          <a:pt y="365302" x="549092"/>
                        </a:lnTo>
                        <a:lnTo>
                          <a:pt y="418024" x="549092"/>
                        </a:lnTo>
                        <a:close/>
                        <a:moveTo>
                          <a:pt y="418012" x="24093"/>
                        </a:moveTo>
                        <a:lnTo>
                          <a:pt y="418012" x="119344"/>
                        </a:lnTo>
                        <a:lnTo>
                          <a:pt y="365289" x="119344"/>
                        </a:lnTo>
                        <a:lnTo>
                          <a:pt y="365289" x="24093"/>
                        </a:lnTo>
                        <a:lnTo>
                          <a:pt y="418012" x="24093"/>
                        </a:lnTo>
                        <a:close/>
                        <a:moveTo>
                          <a:pt y="163188" x="24093"/>
                        </a:moveTo>
                        <a:lnTo>
                          <a:pt y="163188" x="119344"/>
                        </a:lnTo>
                        <a:lnTo>
                          <a:pt y="110465" x="119344"/>
                        </a:lnTo>
                        <a:lnTo>
                          <a:pt y="110465" x="24093"/>
                        </a:lnTo>
                        <a:lnTo>
                          <a:pt y="163188" x="24093"/>
                        </a:lnTo>
                        <a:close/>
                        <a:moveTo>
                          <a:pt y="331396" x="24093"/>
                        </a:moveTo>
                        <a:lnTo>
                          <a:pt y="331396" x="119344"/>
                        </a:lnTo>
                        <a:lnTo>
                          <a:pt y="278675" x="119344"/>
                        </a:lnTo>
                        <a:lnTo>
                          <a:pt y="278675" x="24093"/>
                        </a:lnTo>
                        <a:lnTo>
                          <a:pt y="331396" x="24093"/>
                        </a:lnTo>
                        <a:close/>
                        <a:moveTo>
                          <a:pt y="77903" x="24093"/>
                        </a:moveTo>
                        <a:lnTo>
                          <a:pt y="77903" x="119344"/>
                        </a:lnTo>
                        <a:lnTo>
                          <a:pt y="25181" x="119344"/>
                        </a:lnTo>
                        <a:lnTo>
                          <a:pt y="25181" x="24093"/>
                        </a:lnTo>
                        <a:lnTo>
                          <a:pt y="77903" x="24093"/>
                        </a:lnTo>
                        <a:close/>
                        <a:moveTo>
                          <a:pt y="248585" x="24149"/>
                        </a:moveTo>
                        <a:lnTo>
                          <a:pt y="248585" x="119399"/>
                        </a:lnTo>
                        <a:lnTo>
                          <a:pt y="195863" x="119399"/>
                        </a:lnTo>
                        <a:lnTo>
                          <a:pt y="195863" x="24149"/>
                        </a:lnTo>
                        <a:lnTo>
                          <a:pt y="248585" x="24149"/>
                        </a:lnTo>
                        <a:close/>
                        <a:moveTo>
                          <a:pt y="163250" x="549092"/>
                        </a:moveTo>
                        <a:lnTo>
                          <a:pt y="163250" x="644342"/>
                        </a:lnTo>
                        <a:lnTo>
                          <a:pt y="110528" x="644342"/>
                        </a:lnTo>
                        <a:lnTo>
                          <a:pt y="110528" x="549092"/>
                        </a:lnTo>
                        <a:lnTo>
                          <a:pt y="163250" x="549092"/>
                        </a:lnTo>
                        <a:close/>
                      </a:path>
                    </a:pathLst>
                  </a:custGeom>
                  <a:solidFill>
                    <a:srgbClr val="717070"/>
                  </a:solidFill>
                  <a:ln cap="flat" w="3333">
                    <a:solidFill>
                      <a:srgbClr val="717070"/>
                    </a:solidFill>
                    <a:bevel/>
                  </a:ln>
                </p:spPr>
              </p:sp>
            </p:grpSp>
          </p:grpSp>
          <p:grpSp>
            <p:nvGrpSpPr>
              <p:cNvPr name="" id="692"/>
              <p:cNvGrpSpPr/>
              <p:nvPr/>
            </p:nvGrpSpPr>
            <p:grpSpPr>
              <a:xfrm>
                <a:off y="4925030" x="1730117"/>
                <a:ext cy="887612" cx="1040242"/>
                <a:chOff y="4925030" x="1730117"/>
                <a:chExt cy="887612" cx="1040242"/>
              </a:xfrm>
            </p:grpSpPr>
            <p:sp>
              <p:nvSpPr>
                <p:cNvPr name="Rounded Rectangle" id="394"/>
                <p:cNvSpPr/>
                <p:nvPr/>
              </p:nvSpPr>
              <p:spPr>
                <a:xfrm>
                  <a:off y="4925030" x="1730117"/>
                  <a:ext cy="887612" cx="1040242"/>
                </a:xfrm>
                <a:custGeom>
                  <a:avLst/>
                  <a:gdLst>
                    <a:gd name="connsiteX0" fmla="*/ 520121 w 1040242"/>
                    <a:gd name="connsiteY0" fmla="*/ 887612 h 887612"/>
                    <a:gd name="connsiteX1" fmla="*/ 520121 w 1040242"/>
                    <a:gd name="connsiteY1" fmla="*/ 0 h 887612"/>
                    <a:gd name="connsiteX2" fmla="*/ 1040242 w 1040242"/>
                    <a:gd name="connsiteY2" fmla="*/ 443806 h 887612"/>
                    <a:gd name="connsiteX3" fmla="*/ 0 w 1040242"/>
                    <a:gd name="connsiteY3" fmla="*/ 443806 h 887612"/>
                    <a:gd name="rtl" fmla="*/ 140121 w 1040242"/>
                    <a:gd name="rtt" fmla="*/ 720412 h 887612"/>
                    <a:gd name="rtr" fmla="*/ 900121 w 1040242"/>
                    <a:gd name="rtb" fmla="*/ 872412 h 887612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rect l="rtl" t="rtt" r="rtr" b="rtb"/>
                  <a:pathLst>
                    <a:path h="887612" w="1040242">
                      <a:moveTo>
                        <a:pt y="887612" x="954066"/>
                      </a:moveTo>
                      <a:cubicBezTo>
                        <a:pt y="887612" x="1001665"/>
                        <a:pt y="849034" x="1040242"/>
                        <a:pt y="801435" x="1040242"/>
                      </a:cubicBezTo>
                      <a:lnTo>
                        <a:pt y="86173" x="1040242"/>
                      </a:lnTo>
                      <a:cubicBezTo>
                        <a:pt y="38580" x="1040242"/>
                        <a:pt y="0" x="1001665"/>
                        <a:pt y="0" x="954066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801435" x="0"/>
                      </a:lnTo>
                      <a:cubicBezTo>
                        <a:pt y="849034" x="0"/>
                        <a:pt y="887612" x="38580"/>
                        <a:pt y="887612" x="86173"/>
                      </a:cubicBezTo>
                      <a:lnTo>
                        <a:pt y="887612" x="954066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cap="flat" w="7600">
                  <a:noFill/>
                  <a:custDash>
                    <a:ds d="600000" sp="400000"/>
                  </a:custDash>
                  <a:bevel/>
                </a:ln>
              </p:spPr>
              <p:txBody>
                <a:bodyPr wrap="square" rIns="0" lIns="0" anchor="ctr" tIns="0" rtlCol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微软雅黑"/>
                    </a:rPr>
                    <a:t>RDB</a:t>
                  </a:r>
                </a:p>
              </p:txBody>
            </p:sp>
            <p:grpSp>
              <p:nvGrpSpPr>
                <p:cNvPr name="" id="676"/>
                <p:cNvGrpSpPr/>
                <p:nvPr/>
              </p:nvGrpSpPr>
              <p:grpSpPr>
                <a:xfrm>
                  <a:off y="5073505" x="1886484"/>
                  <a:ext cy="429725" cx="727508"/>
                  <a:chOff y="5073505" x="1886484"/>
                  <a:chExt cy="429725" cx="727508"/>
                </a:xfrm>
              </p:grpSpPr>
              <p:grpSp>
                <p:nvGrpSpPr>
                  <p:cNvPr name="" id="677"/>
                  <p:cNvGrpSpPr/>
                  <p:nvPr/>
                </p:nvGrpSpPr>
                <p:grpSpPr>
                  <a:xfrm>
                    <a:off y="5128581" x="2306833"/>
                    <a:ext cy="320690" cx="307159"/>
                    <a:chOff y="5128581" x="2306833"/>
                    <a:chExt cy="320690" cx="307159"/>
                  </a:xfrm>
                </p:grpSpPr>
                <p:sp>
                  <p:nvSpPr>
                    <p:cNvPr name="" id="678"/>
                    <p:cNvSpPr/>
                    <p:nvPr/>
                  </p:nvSpPr>
                  <p:spPr>
                    <a:xfrm>
                      <a:off y="5128581" x="2312120"/>
                      <a:ext cy="54623" cx="296584"/>
                    </a:xfrm>
                    <a:custGeom>
                      <a:avLst/>
                      <a:gdLst/>
                      <a:ahLst/>
                      <a:cxnLst/>
                      <a:pathLst>
                        <a:path h="54623" w="296584">
                          <a:moveTo>
                            <a:pt y="27311" x="0"/>
                          </a:moveTo>
                          <a:cubicBezTo>
                            <a:pt y="12228" x="0"/>
                            <a:pt y="0" x="66393"/>
                            <a:pt y="0" x="148292"/>
                          </a:cubicBezTo>
                          <a:cubicBezTo>
                            <a:pt y="0" x="230191"/>
                            <a:pt y="12228" x="296584"/>
                            <a:pt y="27311" x="296584"/>
                          </a:cubicBezTo>
                          <a:cubicBezTo>
                            <a:pt y="42395" x="296584"/>
                            <a:pt y="54623" x="230191"/>
                            <a:pt y="54623" x="148292"/>
                          </a:cubicBezTo>
                          <a:cubicBezTo>
                            <a:pt y="54623" x="66393"/>
                            <a:pt y="42395" x="0"/>
                            <a:pt y="27311" x="0"/>
                          </a:cubicBezTo>
                          <a:close/>
                        </a:path>
                      </a:pathLst>
                    </a:custGeom>
                    <a:solidFill>
                      <a:srgbClr val="717070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679"/>
                    <p:cNvSpPr/>
                    <p:nvPr/>
                  </p:nvSpPr>
                  <p:spPr>
                    <a:xfrm>
                      <a:off y="5169129" x="2306833"/>
                      <a:ext cy="103210" cx="307159"/>
                    </a:xfrm>
                    <a:custGeom>
                      <a:avLst/>
                      <a:gdLst/>
                      <a:ahLst/>
                      <a:cxnLst/>
                      <a:pathLst>
                        <a:path h="103210" w="307159">
                          <a:moveTo>
                            <a:pt y="0" x="307159"/>
                          </a:moveTo>
                          <a:lnTo>
                            <a:pt y="71748" x="307159"/>
                          </a:lnTo>
                          <a:cubicBezTo>
                            <a:pt y="71977" x="307159"/>
                            <a:pt y="72206" x="307159"/>
                            <a:pt y="72436" x="307159"/>
                          </a:cubicBezTo>
                          <a:cubicBezTo>
                            <a:pt y="89432" x="307159"/>
                            <a:pt y="103210" x="238389"/>
                            <a:pt y="103210" x="153579"/>
                          </a:cubicBezTo>
                          <a:cubicBezTo>
                            <a:pt y="103210" x="68770"/>
                            <a:pt y="89432" x="0"/>
                            <a:pt y="72436" x="0"/>
                          </a:cubicBezTo>
                          <a:cubicBezTo>
                            <a:pt y="72206" x="0"/>
                            <a:pt y="71977" x="0"/>
                            <a:pt y="71748" x="0"/>
                          </a:cubicBezTo>
                          <a:lnTo>
                            <a:pt y="0" x="0"/>
                          </a:lnTo>
                          <a:cubicBezTo>
                            <a:pt y="15049" x="10856"/>
                            <a:pt y="26611" x="75480"/>
                            <a:pt y="26611" x="153579"/>
                          </a:cubicBezTo>
                          <a:cubicBezTo>
                            <a:pt y="26611" x="231679"/>
                            <a:pt y="15049" x="296303"/>
                            <a:pt y="0" x="307159"/>
                          </a:cubicBezTo>
                          <a:close/>
                        </a:path>
                      </a:pathLst>
                    </a:custGeom>
                    <a:solidFill>
                      <a:srgbClr val="717070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680"/>
                    <p:cNvSpPr/>
                    <p:nvPr/>
                  </p:nvSpPr>
                  <p:spPr>
                    <a:xfrm>
                      <a:off y="5257595" x="2306833"/>
                      <a:ext cy="103210" cx="307159"/>
                    </a:xfrm>
                    <a:custGeom>
                      <a:avLst/>
                      <a:gdLst/>
                      <a:ahLst/>
                      <a:cxnLst/>
                      <a:pathLst>
                        <a:path h="103210" w="307159">
                          <a:moveTo>
                            <a:pt y="0" x="307159"/>
                          </a:moveTo>
                          <a:lnTo>
                            <a:pt y="71748" x="307159"/>
                          </a:lnTo>
                          <a:cubicBezTo>
                            <a:pt y="71977" x="307159"/>
                            <a:pt y="72206" x="307159"/>
                            <a:pt y="72436" x="307159"/>
                          </a:cubicBezTo>
                          <a:cubicBezTo>
                            <a:pt y="89432" x="307159"/>
                            <a:pt y="103210" x="238389"/>
                            <a:pt y="103210" x="153579"/>
                          </a:cubicBezTo>
                          <a:cubicBezTo>
                            <a:pt y="103210" x="68770"/>
                            <a:pt y="89432" x="0"/>
                            <a:pt y="72436" x="0"/>
                          </a:cubicBezTo>
                          <a:cubicBezTo>
                            <a:pt y="72206" x="0"/>
                            <a:pt y="71977" x="0"/>
                            <a:pt y="71748" x="0"/>
                          </a:cubicBezTo>
                          <a:lnTo>
                            <a:pt y="0" x="0"/>
                          </a:lnTo>
                          <a:cubicBezTo>
                            <a:pt y="15049" x="10856"/>
                            <a:pt y="26611" x="75480"/>
                            <a:pt y="26611" x="153579"/>
                          </a:cubicBezTo>
                          <a:cubicBezTo>
                            <a:pt y="26611" x="231679"/>
                            <a:pt y="15049" x="296303"/>
                            <a:pt y="0" x="307159"/>
                          </a:cubicBezTo>
                          <a:close/>
                        </a:path>
                      </a:pathLst>
                    </a:custGeom>
                    <a:solidFill>
                      <a:srgbClr val="717070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681"/>
                    <p:cNvSpPr/>
                    <p:nvPr/>
                  </p:nvSpPr>
                  <p:spPr>
                    <a:xfrm>
                      <a:off y="5346061" x="2306833"/>
                      <a:ext cy="103210" cx="307159"/>
                    </a:xfrm>
                    <a:custGeom>
                      <a:avLst/>
                      <a:gdLst/>
                      <a:ahLst/>
                      <a:cxnLst/>
                      <a:pathLst>
                        <a:path h="103210" w="307159">
                          <a:moveTo>
                            <a:pt y="0" x="307159"/>
                          </a:moveTo>
                          <a:lnTo>
                            <a:pt y="71748" x="307159"/>
                          </a:lnTo>
                          <a:cubicBezTo>
                            <a:pt y="71977" x="307159"/>
                            <a:pt y="72206" x="307159"/>
                            <a:pt y="72436" x="307159"/>
                          </a:cubicBezTo>
                          <a:cubicBezTo>
                            <a:pt y="89432" x="307159"/>
                            <a:pt y="103210" x="238389"/>
                            <a:pt y="103210" x="153579"/>
                          </a:cubicBezTo>
                          <a:cubicBezTo>
                            <a:pt y="103210" x="68770"/>
                            <a:pt y="89432" x="0"/>
                            <a:pt y="72436" x="0"/>
                          </a:cubicBezTo>
                          <a:cubicBezTo>
                            <a:pt y="72206" x="0"/>
                            <a:pt y="71977" x="0"/>
                            <a:pt y="71748" x="0"/>
                          </a:cubicBezTo>
                          <a:lnTo>
                            <a:pt y="0" x="0"/>
                          </a:lnTo>
                          <a:cubicBezTo>
                            <a:pt y="15049" x="10856"/>
                            <a:pt y="26611" x="75480"/>
                            <a:pt y="26611" x="153579"/>
                          </a:cubicBezTo>
                          <a:cubicBezTo>
                            <a:pt y="26611" x="231679"/>
                            <a:pt y="15049" x="296303"/>
                            <a:pt y="0" x="307159"/>
                          </a:cubicBezTo>
                          <a:close/>
                        </a:path>
                      </a:pathLst>
                    </a:custGeom>
                    <a:solidFill>
                      <a:srgbClr val="717070"/>
                    </a:solidFill>
                    <a:ln cap="flat" w="7600">
                      <a:noFill/>
                      <a:bevel/>
                    </a:ln>
                  </p:spPr>
                </p:sp>
              </p:grpSp>
              <p:grpSp>
                <p:nvGrpSpPr>
                  <p:cNvPr name="" id="682"/>
                  <p:cNvGrpSpPr/>
                  <p:nvPr/>
                </p:nvGrpSpPr>
                <p:grpSpPr>
                  <a:xfrm>
                    <a:off y="5073505" x="1886484"/>
                    <a:ext cy="429725" cx="411594"/>
                    <a:chOff y="5073505" x="1886484"/>
                    <a:chExt cy="429725" cx="411594"/>
                  </a:xfrm>
                </p:grpSpPr>
                <p:sp>
                  <p:nvSpPr>
                    <p:cNvPr name="" id="683"/>
                    <p:cNvSpPr/>
                    <p:nvPr/>
                  </p:nvSpPr>
                  <p:spPr>
                    <a:xfrm>
                      <a:off y="5073506" x="1893570"/>
                      <a:ext cy="73194" cx="397422"/>
                    </a:xfrm>
                    <a:custGeom>
                      <a:avLst/>
                      <a:gdLst/>
                      <a:ahLst/>
                      <a:cxnLst/>
                      <a:pathLst>
                        <a:path h="73194" w="397422">
                          <a:moveTo>
                            <a:pt y="36597" x="0"/>
                          </a:moveTo>
                          <a:cubicBezTo>
                            <a:pt y="16385" x="0"/>
                            <a:pt y="0" x="88966"/>
                            <a:pt y="0" x="198711"/>
                          </a:cubicBezTo>
                          <a:cubicBezTo>
                            <a:pt y="0" x="308457"/>
                            <a:pt y="16385" x="397422"/>
                            <a:pt y="36597" x="397422"/>
                          </a:cubicBezTo>
                          <a:cubicBezTo>
                            <a:pt y="56809" x="397422"/>
                            <a:pt y="73194" x="308457"/>
                            <a:pt y="73194" x="198711"/>
                          </a:cubicBezTo>
                          <a:cubicBezTo>
                            <a:pt y="73194" x="88966"/>
                            <a:pt y="56809" x="0"/>
                            <a:pt y="36597" x="0"/>
                          </a:cubicBezTo>
                          <a:close/>
                        </a:path>
                      </a:pathLst>
                    </a:custGeom>
                    <a:solidFill>
                      <a:srgbClr val="00A2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684"/>
                    <p:cNvSpPr/>
                    <p:nvPr/>
                  </p:nvSpPr>
                  <p:spPr>
                    <a:xfrm>
                      <a:off y="5127840" x="1886484"/>
                      <a:ext cy="138302" cx="411594"/>
                    </a:xfrm>
                    <a:custGeom>
                      <a:avLst/>
                      <a:gdLst/>
                      <a:ahLst/>
                      <a:cxnLst/>
                      <a:pathLst>
                        <a:path h="138302" w="411594">
                          <a:moveTo>
                            <a:pt y="0" x="411594"/>
                          </a:moveTo>
                          <a:lnTo>
                            <a:pt y="96142" x="411594"/>
                          </a:lnTo>
                          <a:cubicBezTo>
                            <a:pt y="96449" x="411594"/>
                            <a:pt y="96756" x="411594"/>
                            <a:pt y="97064" x="411594"/>
                          </a:cubicBezTo>
                          <a:cubicBezTo>
                            <a:pt y="119839" x="411594"/>
                            <a:pt y="138302" x="319442"/>
                            <a:pt y="138302" x="205797"/>
                          </a:cubicBezTo>
                          <a:cubicBezTo>
                            <a:pt y="138302" x="92152"/>
                            <a:pt y="119839" x="0"/>
                            <a:pt y="97064" x="0"/>
                          </a:cubicBezTo>
                          <a:cubicBezTo>
                            <a:pt y="96756" x="0"/>
                            <a:pt y="96449" x="0"/>
                            <a:pt y="96142" x="0"/>
                          </a:cubicBezTo>
                          <a:lnTo>
                            <a:pt y="0" x="0"/>
                          </a:lnTo>
                          <a:cubicBezTo>
                            <a:pt y="20166" x="14547"/>
                            <a:pt y="35659" x="101143"/>
                            <a:pt y="35659" x="205797"/>
                          </a:cubicBezTo>
                          <a:cubicBezTo>
                            <a:pt y="35659" x="310450"/>
                            <a:pt y="20166" x="397047"/>
                            <a:pt y="0" x="411594"/>
                          </a:cubicBezTo>
                          <a:close/>
                        </a:path>
                      </a:pathLst>
                    </a:custGeom>
                    <a:solidFill>
                      <a:srgbClr val="00A2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685"/>
                    <p:cNvSpPr/>
                    <p:nvPr/>
                  </p:nvSpPr>
                  <p:spPr>
                    <a:xfrm>
                      <a:off y="5246385" x="1886484"/>
                      <a:ext cy="138302" cx="411594"/>
                    </a:xfrm>
                    <a:custGeom>
                      <a:avLst/>
                      <a:gdLst/>
                      <a:ahLst/>
                      <a:cxnLst/>
                      <a:pathLst>
                        <a:path h="138302" w="411594">
                          <a:moveTo>
                            <a:pt y="0" x="411594"/>
                          </a:moveTo>
                          <a:lnTo>
                            <a:pt y="96142" x="411594"/>
                          </a:lnTo>
                          <a:cubicBezTo>
                            <a:pt y="96449" x="411594"/>
                            <a:pt y="96756" x="411594"/>
                            <a:pt y="97064" x="411594"/>
                          </a:cubicBezTo>
                          <a:cubicBezTo>
                            <a:pt y="119839" x="411594"/>
                            <a:pt y="138302" x="319442"/>
                            <a:pt y="138302" x="205797"/>
                          </a:cubicBezTo>
                          <a:cubicBezTo>
                            <a:pt y="138302" x="92152"/>
                            <a:pt y="119839" x="0"/>
                            <a:pt y="97064" x="0"/>
                          </a:cubicBezTo>
                          <a:cubicBezTo>
                            <a:pt y="96756" x="0"/>
                            <a:pt y="96449" x="0"/>
                            <a:pt y="96142" x="0"/>
                          </a:cubicBezTo>
                          <a:lnTo>
                            <a:pt y="0" x="0"/>
                          </a:lnTo>
                          <a:cubicBezTo>
                            <a:pt y="20166" x="14547"/>
                            <a:pt y="35659" x="101143"/>
                            <a:pt y="35659" x="205797"/>
                          </a:cubicBezTo>
                          <a:cubicBezTo>
                            <a:pt y="35659" x="310450"/>
                            <a:pt y="20166" x="397047"/>
                            <a:pt y="0" x="411594"/>
                          </a:cubicBezTo>
                          <a:close/>
                        </a:path>
                      </a:pathLst>
                    </a:custGeom>
                    <a:solidFill>
                      <a:srgbClr val="00A2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686"/>
                    <p:cNvSpPr/>
                    <p:nvPr/>
                  </p:nvSpPr>
                  <p:spPr>
                    <a:xfrm>
                      <a:off y="5364929" x="1886484"/>
                      <a:ext cy="138302" cx="411594"/>
                    </a:xfrm>
                    <a:custGeom>
                      <a:avLst/>
                      <a:gdLst/>
                      <a:ahLst/>
                      <a:cxnLst/>
                      <a:pathLst>
                        <a:path h="138302" w="411594">
                          <a:moveTo>
                            <a:pt y="0" x="411594"/>
                          </a:moveTo>
                          <a:lnTo>
                            <a:pt y="96142" x="411594"/>
                          </a:lnTo>
                          <a:cubicBezTo>
                            <a:pt y="96449" x="411594"/>
                            <a:pt y="96756" x="411594"/>
                            <a:pt y="97064" x="411594"/>
                          </a:cubicBezTo>
                          <a:cubicBezTo>
                            <a:pt y="119839" x="411594"/>
                            <a:pt y="138302" x="319442"/>
                            <a:pt y="138302" x="205797"/>
                          </a:cubicBezTo>
                          <a:cubicBezTo>
                            <a:pt y="138302" x="92152"/>
                            <a:pt y="119839" x="0"/>
                            <a:pt y="97064" x="0"/>
                          </a:cubicBezTo>
                          <a:cubicBezTo>
                            <a:pt y="96756" x="0"/>
                            <a:pt y="96449" x="0"/>
                            <a:pt y="96142" x="0"/>
                          </a:cubicBezTo>
                          <a:lnTo>
                            <a:pt y="0" x="0"/>
                          </a:lnTo>
                          <a:cubicBezTo>
                            <a:pt y="20166" x="14547"/>
                            <a:pt y="35659" x="101143"/>
                            <a:pt y="35659" x="205797"/>
                          </a:cubicBezTo>
                          <a:cubicBezTo>
                            <a:pt y="35659" x="310450"/>
                            <a:pt y="20166" x="397047"/>
                            <a:pt y="0" x="411594"/>
                          </a:cubicBezTo>
                          <a:close/>
                        </a:path>
                      </a:pathLst>
                    </a:custGeom>
                    <a:solidFill>
                      <a:srgbClr val="00A2FF"/>
                    </a:solidFill>
                    <a:ln cap="flat" w="7600">
                      <a:noFill/>
                      <a:bevel/>
                    </a:ln>
                  </p:spPr>
                </p:sp>
              </p:grpSp>
              <p:sp>
                <p:nvSpPr>
                  <p:cNvPr name="" id="690"/>
                  <p:cNvSpPr/>
                  <p:nvPr/>
                </p:nvSpPr>
                <p:spPr>
                  <a:xfrm rot="-5400000" flipH="true">
                    <a:off y="5336464" x="2178668"/>
                    <a:ext cy="88394" cx="182641"/>
                  </a:xfrm>
                  <a:custGeom>
                    <a:avLst/>
                    <a:gdLst/>
                    <a:ahLst/>
                    <a:cxnLst/>
                    <a:pathLst>
                      <a:path h="88394" w="182641">
                        <a:moveTo>
                          <a:pt y="0" x="22391"/>
                        </a:moveTo>
                        <a:lnTo>
                          <a:pt y="0" x="66655"/>
                        </a:lnTo>
                        <a:lnTo>
                          <a:pt y="103302" x="66329"/>
                        </a:lnTo>
                        <a:lnTo>
                          <a:pt y="103302" x="88394"/>
                        </a:lnTo>
                        <a:lnTo>
                          <a:pt y="182641" x="44197"/>
                        </a:lnTo>
                        <a:lnTo>
                          <a:pt y="103302" x="0"/>
                        </a:lnTo>
                        <a:lnTo>
                          <a:pt y="103302" x="22065"/>
                        </a:lnTo>
                        <a:lnTo>
                          <a:pt y="0" x="223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</p:grpSp>
          </p:grpSp>
          <p:grpSp>
            <p:nvGrpSpPr>
              <p:cNvPr name="" id="693"/>
              <p:cNvGrpSpPr/>
              <p:nvPr/>
            </p:nvGrpSpPr>
            <p:grpSpPr>
              <a:xfrm>
                <a:off y="4925030" x="3272620"/>
                <a:ext cy="887612" cx="1040242"/>
                <a:chOff y="4925030" x="3272620"/>
                <a:chExt cy="887612" cx="1040242"/>
              </a:xfrm>
            </p:grpSpPr>
            <p:sp>
              <p:nvSpPr>
                <p:cNvPr name="Rounded Rectangle" id="393"/>
                <p:cNvSpPr/>
                <p:nvPr/>
              </p:nvSpPr>
              <p:spPr>
                <a:xfrm>
                  <a:off y="4925030" x="3272620"/>
                  <a:ext cy="887612" cx="1040242"/>
                </a:xfrm>
                <a:custGeom>
                  <a:avLst/>
                  <a:gdLst>
                    <a:gd name="connsiteX0" fmla="*/ 520121 w 1040242"/>
                    <a:gd name="connsiteY0" fmla="*/ 887612 h 887612"/>
                    <a:gd name="connsiteX1" fmla="*/ 520121 w 1040242"/>
                    <a:gd name="connsiteY1" fmla="*/ 0 h 887612"/>
                    <a:gd name="connsiteX2" fmla="*/ 1040242 w 1040242"/>
                    <a:gd name="connsiteY2" fmla="*/ 443806 h 887612"/>
                    <a:gd name="connsiteX3" fmla="*/ 0 w 1040242"/>
                    <a:gd name="connsiteY3" fmla="*/ 443806 h 887612"/>
                    <a:gd name="rtl" fmla="*/ 140121 w 1040242"/>
                    <a:gd name="rtt" fmla="*/ 720412 h 887612"/>
                    <a:gd name="rtr" fmla="*/ 900121 w 1040242"/>
                    <a:gd name="rtb" fmla="*/ 872412 h 887612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rect l="rtl" t="rtt" r="rtr" b="rtb"/>
                  <a:pathLst>
                    <a:path h="887612" w="1040242">
                      <a:moveTo>
                        <a:pt y="887612" x="954066"/>
                      </a:moveTo>
                      <a:cubicBezTo>
                        <a:pt y="887612" x="1001665"/>
                        <a:pt y="849034" x="1040242"/>
                        <a:pt y="801435" x="1040242"/>
                      </a:cubicBezTo>
                      <a:lnTo>
                        <a:pt y="86173" x="1040242"/>
                      </a:lnTo>
                      <a:cubicBezTo>
                        <a:pt y="38580" x="1040242"/>
                        <a:pt y="0" x="1001665"/>
                        <a:pt y="0" x="954066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801435" x="0"/>
                      </a:lnTo>
                      <a:cubicBezTo>
                        <a:pt y="849034" x="0"/>
                        <a:pt y="887612" x="38580"/>
                        <a:pt y="887612" x="86173"/>
                      </a:cubicBezTo>
                      <a:lnTo>
                        <a:pt y="887612" x="954066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cap="flat" w="7600">
                  <a:noFill/>
                  <a:custDash>
                    <a:ds d="600000" sp="400000"/>
                  </a:custDash>
                  <a:bevel/>
                </a:ln>
              </p:spPr>
              <p:txBody>
                <a:bodyPr wrap="square" rIns="0" lIns="0" anchor="ctr" tIns="0" rtlCol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微软雅黑"/>
                    </a:rPr>
                    <a:t>文件存储</a:t>
                  </a:r>
                </a:p>
              </p:txBody>
            </p:sp>
            <p:grpSp>
              <p:nvGrpSpPr>
                <p:cNvPr name="" id="694"/>
                <p:cNvGrpSpPr/>
                <p:nvPr/>
              </p:nvGrpSpPr>
              <p:grpSpPr>
                <a:xfrm>
                  <a:off y="5017398" x="3451107"/>
                  <a:ext cy="541940" cx="683268"/>
                  <a:chOff y="5017398" x="3451107"/>
                  <a:chExt cy="541940" cx="683268"/>
                </a:xfrm>
              </p:grpSpPr>
              <p:sp>
                <p:nvSpPr>
                  <p:cNvPr name="" id="695"/>
                  <p:cNvSpPr/>
                  <p:nvPr/>
                </p:nvSpPr>
                <p:spPr>
                  <a:xfrm>
                    <a:off y="5017398" x="3451107"/>
                    <a:ext cy="541940" cx="530513"/>
                  </a:xfrm>
                  <a:custGeom>
                    <a:avLst/>
                    <a:gdLst/>
                    <a:ahLst/>
                    <a:cxnLst/>
                    <a:pathLst>
                      <a:path h="541940" w="530513">
                        <a:moveTo>
                          <a:pt y="0" x="0"/>
                        </a:moveTo>
                        <a:lnTo>
                          <a:pt y="0" x="530513"/>
                        </a:lnTo>
                        <a:lnTo>
                          <a:pt y="541940" x="530513"/>
                        </a:lnTo>
                        <a:lnTo>
                          <a:pt y="541940" x="0"/>
                        </a:lnTo>
                        <a:lnTo>
                          <a:pt y="0" x="0"/>
                        </a:lnTo>
                        <a:close/>
                        <a:moveTo>
                          <a:pt y="523042" x="24779"/>
                        </a:moveTo>
                        <a:lnTo>
                          <a:pt y="523042" x="505733"/>
                        </a:lnTo>
                        <a:lnTo>
                          <a:pt y="18898" x="505733"/>
                        </a:lnTo>
                        <a:lnTo>
                          <a:pt y="18898" x="24779"/>
                        </a:lnTo>
                        <a:lnTo>
                          <a:pt y="523042" x="24779"/>
                        </a:lnTo>
                        <a:close/>
                      </a:path>
                    </a:pathLst>
                  </a:custGeom>
                  <a:solidFill>
                    <a:srgbClr val="00A2FF"/>
                  </a:solidFill>
                  <a:ln cap="flat" w="7600">
                    <a:solidFill>
                      <a:srgbClr val="00A2FF"/>
                    </a:solidFill>
                    <a:bevel/>
                  </a:ln>
                </p:spPr>
              </p:sp>
              <p:grpSp>
                <p:nvGrpSpPr>
                  <p:cNvPr name="" id="696"/>
                  <p:cNvGrpSpPr/>
                  <p:nvPr/>
                </p:nvGrpSpPr>
                <p:grpSpPr>
                  <a:xfrm>
                    <a:off y="5088284" x="3548829"/>
                    <a:ext cy="400167" cx="335066"/>
                    <a:chOff y="5088284" x="3548829"/>
                    <a:chExt cy="400167" cx="335066"/>
                  </a:xfrm>
                </p:grpSpPr>
                <p:sp>
                  <p:nvSpPr>
                    <p:cNvPr name="" id="697"/>
                    <p:cNvSpPr/>
                    <p:nvPr/>
                  </p:nvSpPr>
                  <p:spPr>
                    <a:xfrm rot="-5400000">
                      <a:off y="4937046" x="3397590"/>
                      <a:ext cy="32588" cx="335066"/>
                    </a:xfrm>
                    <a:custGeom>
                      <a:avLst/>
                      <a:gdLst/>
                      <a:ahLst/>
                      <a:cxnLst/>
                      <a:pathLst>
                        <a:path h="32588" w="335066">
                          <a:moveTo>
                            <a:pt y="0" x="0"/>
                          </a:moveTo>
                          <a:lnTo>
                            <a:pt y="0" x="32588"/>
                          </a:lnTo>
                          <a:lnTo>
                            <a:pt y="335066" x="32588"/>
                          </a:lnTo>
                          <a:lnTo>
                            <a:pt y="33506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00A2FF"/>
                    </a:solidFill>
                    <a:ln cap="flat" w="7600">
                      <a:solidFill>
                        <a:srgbClr val="00A2FF"/>
                      </a:solidFill>
                      <a:bevel/>
                    </a:ln>
                  </p:spPr>
                </p:sp>
                <p:sp>
                  <p:nvSpPr>
                    <p:cNvPr name="" id="698"/>
                    <p:cNvSpPr/>
                    <p:nvPr/>
                  </p:nvSpPr>
                  <p:spPr>
                    <a:xfrm rot="-5400000">
                      <a:off y="5028941" x="3397590"/>
                      <a:ext cy="32588" cx="335066"/>
                    </a:xfrm>
                    <a:custGeom>
                      <a:avLst/>
                      <a:gdLst/>
                      <a:ahLst/>
                      <a:cxnLst/>
                      <a:pathLst>
                        <a:path h="32588" w="335066">
                          <a:moveTo>
                            <a:pt y="0" x="0"/>
                          </a:moveTo>
                          <a:lnTo>
                            <a:pt y="0" x="32588"/>
                          </a:lnTo>
                          <a:lnTo>
                            <a:pt y="335066" x="32588"/>
                          </a:lnTo>
                          <a:lnTo>
                            <a:pt y="33506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00A2FF"/>
                    </a:solidFill>
                    <a:ln cap="flat" w="7600">
                      <a:solidFill>
                        <a:srgbClr val="00A2FF"/>
                      </a:solidFill>
                      <a:bevel/>
                    </a:ln>
                  </p:spPr>
                </p:sp>
                <p:sp>
                  <p:nvSpPr>
                    <p:cNvPr name="" id="699"/>
                    <p:cNvSpPr/>
                    <p:nvPr/>
                  </p:nvSpPr>
                  <p:spPr>
                    <a:xfrm rot="-5400000">
                      <a:off y="5120835" x="3397590"/>
                      <a:ext cy="32588" cx="335066"/>
                    </a:xfrm>
                    <a:custGeom>
                      <a:avLst/>
                      <a:gdLst/>
                      <a:ahLst/>
                      <a:cxnLst/>
                      <a:pathLst>
                        <a:path h="32588" w="335066">
                          <a:moveTo>
                            <a:pt y="0" x="0"/>
                          </a:moveTo>
                          <a:lnTo>
                            <a:pt y="0" x="32588"/>
                          </a:lnTo>
                          <a:lnTo>
                            <a:pt y="335066" x="32588"/>
                          </a:lnTo>
                          <a:lnTo>
                            <a:pt y="33506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00A2FF"/>
                    </a:solidFill>
                    <a:ln cap="flat" w="7600">
                      <a:solidFill>
                        <a:srgbClr val="00A2FF"/>
                      </a:solidFill>
                      <a:bevel/>
                    </a:ln>
                  </p:spPr>
                </p:sp>
                <p:sp>
                  <p:nvSpPr>
                    <p:cNvPr name="" id="700"/>
                    <p:cNvSpPr/>
                    <p:nvPr/>
                  </p:nvSpPr>
                  <p:spPr>
                    <a:xfrm rot="-5400000">
                      <a:off y="5216364" x="3397590"/>
                      <a:ext cy="32588" cx="335066"/>
                    </a:xfrm>
                    <a:custGeom>
                      <a:avLst/>
                      <a:gdLst/>
                      <a:ahLst/>
                      <a:cxnLst/>
                      <a:pathLst>
                        <a:path h="32588" w="335066">
                          <a:moveTo>
                            <a:pt y="0" x="0"/>
                          </a:moveTo>
                          <a:lnTo>
                            <a:pt y="0" x="32588"/>
                          </a:lnTo>
                          <a:lnTo>
                            <a:pt y="335066" x="32588"/>
                          </a:lnTo>
                          <a:lnTo>
                            <a:pt y="33506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00A2FF"/>
                    </a:solidFill>
                    <a:ln cap="flat" w="7600">
                      <a:solidFill>
                        <a:srgbClr val="00A2FF"/>
                      </a:solidFill>
                      <a:bevel/>
                    </a:ln>
                  </p:spPr>
                </p:sp>
                <p:sp>
                  <p:nvSpPr>
                    <p:cNvPr name="" id="701"/>
                    <p:cNvSpPr/>
                    <p:nvPr/>
                  </p:nvSpPr>
                  <p:spPr>
                    <a:xfrm rot="-5400000">
                      <a:off y="5304624" x="3397590"/>
                      <a:ext cy="32588" cx="335066"/>
                    </a:xfrm>
                    <a:custGeom>
                      <a:avLst/>
                      <a:gdLst/>
                      <a:ahLst/>
                      <a:cxnLst/>
                      <a:pathLst>
                        <a:path h="32588" w="335066">
                          <a:moveTo>
                            <a:pt y="0" x="0"/>
                          </a:moveTo>
                          <a:lnTo>
                            <a:pt y="0" x="32588"/>
                          </a:lnTo>
                          <a:lnTo>
                            <a:pt y="335066" x="32588"/>
                          </a:lnTo>
                          <a:lnTo>
                            <a:pt y="33506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00A2FF"/>
                    </a:solidFill>
                    <a:ln cap="flat" w="7600">
                      <a:solidFill>
                        <a:srgbClr val="00A2FF"/>
                      </a:solidFill>
                      <a:bevel/>
                    </a:ln>
                  </p:spPr>
                </p:sp>
              </p:grpSp>
              <p:sp>
                <p:nvSpPr>
                  <p:cNvPr name="" id="702"/>
                  <p:cNvSpPr/>
                  <p:nvPr/>
                </p:nvSpPr>
                <p:spPr>
                  <a:xfrm>
                    <a:off y="5143586" x="3804961"/>
                    <a:ext cy="289565" cx="329414"/>
                  </a:xfrm>
                  <a:custGeom>
                    <a:avLst/>
                    <a:gdLst/>
                    <a:ahLst/>
                    <a:cxnLst/>
                    <a:pathLst>
                      <a:path h="289565" w="329414">
                        <a:moveTo>
                          <a:pt y="0" x="0"/>
                        </a:moveTo>
                        <a:lnTo>
                          <a:pt y="0" x="329414"/>
                        </a:lnTo>
                        <a:lnTo>
                          <a:pt y="289565" x="329414"/>
                        </a:lnTo>
                        <a:lnTo>
                          <a:pt y="289565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703"/>
                  <p:cNvSpPr/>
                  <p:nvPr/>
                </p:nvSpPr>
                <p:spPr>
                  <a:xfrm rot="-5400000" flipH="true">
                    <a:off y="5240320" x="3766676"/>
                    <a:ext cy="105803" cx="257721"/>
                  </a:xfrm>
                  <a:custGeom>
                    <a:avLst/>
                    <a:gdLst/>
                    <a:ahLst/>
                    <a:cxnLst/>
                    <a:pathLst>
                      <a:path h="105803" w="257721">
                        <a:moveTo>
                          <a:pt y="0" x="26800"/>
                        </a:moveTo>
                        <a:lnTo>
                          <a:pt y="0" x="79783"/>
                        </a:lnTo>
                        <a:lnTo>
                          <a:pt y="145768" x="79392"/>
                        </a:lnTo>
                        <a:lnTo>
                          <a:pt y="145768" x="105803"/>
                        </a:lnTo>
                        <a:lnTo>
                          <a:pt y="257721" x="52901"/>
                        </a:lnTo>
                        <a:lnTo>
                          <a:pt y="145768" x="0"/>
                        </a:lnTo>
                        <a:lnTo>
                          <a:pt y="145768" x="26410"/>
                        </a:lnTo>
                        <a:lnTo>
                          <a:pt y="0" x="26800"/>
                        </a:lnTo>
                        <a:close/>
                      </a:path>
                    </a:pathLst>
                  </a:custGeom>
                  <a:solidFill>
                    <a:srgbClr val="717070"/>
                  </a:solidFill>
                  <a:ln cap="flat" w="7600">
                    <a:solidFill>
                      <a:srgbClr val="717070"/>
                    </a:solidFill>
                    <a:bevel/>
                  </a:ln>
                </p:spPr>
              </p:sp>
              <p:sp>
                <p:nvSpPr>
                  <p:cNvPr name="" id="704"/>
                  <p:cNvSpPr/>
                  <p:nvPr/>
                </p:nvSpPr>
                <p:spPr>
                  <a:xfrm rot="5400000">
                    <a:off y="5374898" x="3918595"/>
                    <a:ext cy="105803" cx="257720"/>
                  </a:xfrm>
                  <a:custGeom>
                    <a:avLst/>
                    <a:gdLst/>
                    <a:ahLst/>
                    <a:cxnLst/>
                    <a:pathLst>
                      <a:path h="105803" w="257720">
                        <a:moveTo>
                          <a:pt y="0" x="26800"/>
                        </a:moveTo>
                        <a:lnTo>
                          <a:pt y="0" x="79783"/>
                        </a:lnTo>
                        <a:lnTo>
                          <a:pt y="145767" x="79392"/>
                        </a:lnTo>
                        <a:lnTo>
                          <a:pt y="145767" x="105803"/>
                        </a:lnTo>
                        <a:lnTo>
                          <a:pt y="257720" x="52901"/>
                        </a:lnTo>
                        <a:lnTo>
                          <a:pt y="145767" x="0"/>
                        </a:lnTo>
                        <a:lnTo>
                          <a:pt y="145767" x="26410"/>
                        </a:lnTo>
                        <a:lnTo>
                          <a:pt y="0" x="26800"/>
                        </a:lnTo>
                        <a:close/>
                      </a:path>
                    </a:pathLst>
                  </a:custGeom>
                  <a:solidFill>
                    <a:srgbClr val="717070"/>
                  </a:solidFill>
                  <a:ln cap="flat" w="7600">
                    <a:solidFill>
                      <a:srgbClr val="717070"/>
                    </a:solidFill>
                    <a:bevel/>
                  </a:ln>
                </p:spPr>
              </p:sp>
            </p:grpSp>
          </p:grpSp>
          <p:grpSp>
            <p:nvGrpSpPr>
              <p:cNvPr name="" id="707"/>
              <p:cNvGrpSpPr/>
              <p:nvPr/>
            </p:nvGrpSpPr>
            <p:grpSpPr>
              <a:xfrm>
                <a:off y="4925030" x="4815124"/>
                <a:ext cy="887612" cx="1040242"/>
                <a:chOff y="4925030" x="4815124"/>
                <a:chExt cy="887612" cx="1040242"/>
              </a:xfrm>
            </p:grpSpPr>
            <p:sp>
              <p:nvSpPr>
                <p:cNvPr name="Rounded Rectangle" id="391"/>
                <p:cNvSpPr/>
                <p:nvPr/>
              </p:nvSpPr>
              <p:spPr>
                <a:xfrm>
                  <a:off y="4925030" x="4815124"/>
                  <a:ext cy="887612" cx="1040242"/>
                </a:xfrm>
                <a:custGeom>
                  <a:avLst/>
                  <a:gdLst>
                    <a:gd name="connsiteX0" fmla="*/ 520121 w 1040242"/>
                    <a:gd name="connsiteY0" fmla="*/ 887612 h 887612"/>
                    <a:gd name="connsiteX1" fmla="*/ 520121 w 1040242"/>
                    <a:gd name="connsiteY1" fmla="*/ 0 h 887612"/>
                    <a:gd name="connsiteX2" fmla="*/ 1040242 w 1040242"/>
                    <a:gd name="connsiteY2" fmla="*/ 443806 h 887612"/>
                    <a:gd name="connsiteX3" fmla="*/ 0 w 1040242"/>
                    <a:gd name="connsiteY3" fmla="*/ 443806 h 887612"/>
                    <a:gd name="rtl" fmla="*/ 140121 w 1040242"/>
                    <a:gd name="rtt" fmla="*/ 720412 h 887612"/>
                    <a:gd name="rtr" fmla="*/ 900121 w 1040242"/>
                    <a:gd name="rtb" fmla="*/ 872412 h 887612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rect l="rtl" t="rtt" r="rtr" b="rtb"/>
                  <a:pathLst>
                    <a:path h="887612" w="1040242">
                      <a:moveTo>
                        <a:pt y="887612" x="954066"/>
                      </a:moveTo>
                      <a:cubicBezTo>
                        <a:pt y="887612" x="1001665"/>
                        <a:pt y="849034" x="1040242"/>
                        <a:pt y="801435" x="1040242"/>
                      </a:cubicBezTo>
                      <a:lnTo>
                        <a:pt y="86173" x="1040242"/>
                      </a:lnTo>
                      <a:cubicBezTo>
                        <a:pt y="38580" x="1040242"/>
                        <a:pt y="0" x="1001665"/>
                        <a:pt y="0" x="954066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801435" x="0"/>
                      </a:lnTo>
                      <a:cubicBezTo>
                        <a:pt y="849034" x="0"/>
                        <a:pt y="887612" x="38580"/>
                        <a:pt y="887612" x="86173"/>
                      </a:cubicBezTo>
                      <a:lnTo>
                        <a:pt y="887612" x="954066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cap="flat" w="7600">
                  <a:noFill/>
                  <a:custDash>
                    <a:ds d="600000" sp="400000"/>
                  </a:custDash>
                  <a:bevel/>
                </a:ln>
              </p:spPr>
              <p:txBody>
                <a:bodyPr wrap="square" rIns="0" lIns="0" anchor="ctr" tIns="0" rtlCol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微软雅黑"/>
                    </a:rPr>
                    <a:t>查询缓存</a:t>
                  </a:r>
                </a:p>
              </p:txBody>
            </p:sp>
            <p:grpSp>
              <p:nvGrpSpPr>
                <p:cNvPr name="ElastiCache Memcache" id="410"/>
                <p:cNvGrpSpPr/>
                <p:nvPr/>
              </p:nvGrpSpPr>
              <p:grpSpPr>
                <a:xfrm>
                  <a:off y="5044151" x="5075901"/>
                  <a:ext cy="488465" cx="518688"/>
                  <a:chOff y="5044151" x="5075901"/>
                  <a:chExt cy="488465" cx="518688"/>
                </a:xfrm>
              </p:grpSpPr>
              <p:sp>
                <p:nvSpPr>
                  <p:cNvPr name="" id="411"/>
                  <p:cNvSpPr/>
                  <p:nvPr/>
                </p:nvSpPr>
                <p:spPr>
                  <a:xfrm>
                    <a:off y="5451554" x="5075901"/>
                    <a:ext cy="81000" cx="518688"/>
                  </a:xfrm>
                  <a:custGeom>
                    <a:avLst/>
                    <a:gdLst/>
                    <a:ahLst/>
                    <a:cxnLst/>
                    <a:pathLst>
                      <a:path h="81000" w="518688">
                        <a:moveTo>
                          <a:pt y="0" x="518688"/>
                        </a:moveTo>
                        <a:lnTo>
                          <a:pt y="35971" x="518688"/>
                        </a:lnTo>
                        <a:cubicBezTo>
                          <a:pt y="60840" x="518688"/>
                          <a:pt y="81000" x="495863"/>
                          <a:pt y="81000" x="467706"/>
                        </a:cubicBezTo>
                        <a:lnTo>
                          <a:pt y="81000" x="50923"/>
                        </a:lnTo>
                        <a:cubicBezTo>
                          <a:pt y="81000" x="22766"/>
                          <a:pt y="60840" x="0"/>
                          <a:pt y="35971" x="0"/>
                        </a:cubicBezTo>
                        <a:lnTo>
                          <a:pt y="7505" x="0"/>
                        </a:lnTo>
                        <a:lnTo>
                          <a:pt y="0" x="518688"/>
                        </a:lnTo>
                        <a:close/>
                      </a:path>
                    </a:pathLst>
                  </a:custGeom>
                  <a:solidFill>
                    <a:srgbClr val="1B4A78"/>
                  </a:solidFill>
                  <a:ln cap="flat" w="2500">
                    <a:solidFill>
                      <a:srgbClr val="1B4A78"/>
                    </a:solidFill>
                    <a:bevel/>
                  </a:ln>
                </p:spPr>
              </p:sp>
              <p:sp>
                <p:nvSpPr>
                  <p:cNvPr name="" id="412"/>
                  <p:cNvSpPr/>
                  <p:nvPr/>
                </p:nvSpPr>
                <p:spPr>
                  <a:xfrm>
                    <a:off y="5044089" x="5075901"/>
                    <a:ext cy="463750" cx="518688"/>
                  </a:xfrm>
                  <a:custGeom>
                    <a:avLst/>
                    <a:gdLst/>
                    <a:ahLst/>
                    <a:cxnLst/>
                    <a:pathLst>
                      <a:path h="463750" w="518688">
                        <a:moveTo>
                          <a:pt y="0" x="50923"/>
                        </a:moveTo>
                        <a:lnTo>
                          <a:pt y="0" x="467706"/>
                        </a:lnTo>
                        <a:cubicBezTo>
                          <a:pt y="0" x="495862"/>
                          <a:pt y="20108" x="518688"/>
                          <a:pt y="44977" x="518688"/>
                        </a:cubicBezTo>
                        <a:lnTo>
                          <a:pt y="418721" x="518688"/>
                        </a:lnTo>
                        <a:cubicBezTo>
                          <a:pt y="443591" x="518688"/>
                          <a:pt y="463750" x="495862"/>
                          <a:pt y="463750" x="467706"/>
                        </a:cubicBezTo>
                        <a:lnTo>
                          <a:pt y="463750" x="50923"/>
                        </a:lnTo>
                        <a:cubicBezTo>
                          <a:pt y="463750" x="22766"/>
                          <a:pt y="443591" x="0"/>
                          <a:pt y="418721" x="0"/>
                        </a:cubicBezTo>
                        <a:lnTo>
                          <a:pt y="44977" x="0"/>
                        </a:lnTo>
                        <a:cubicBezTo>
                          <a:pt y="20108" x="0"/>
                          <a:pt y="0" x="22766"/>
                          <a:pt y="0" x="50923"/>
                        </a:cubicBezTo>
                        <a:close/>
                      </a:path>
                    </a:pathLst>
                  </a:custGeom>
                  <a:solidFill>
                    <a:srgbClr val="2E73B7"/>
                  </a:solidFill>
                  <a:ln cap="flat" w="2500">
                    <a:solidFill>
                      <a:srgbClr val="2E73B7"/>
                    </a:solidFill>
                    <a:bevel/>
                  </a:ln>
                </p:spPr>
              </p:sp>
              <p:sp>
                <p:nvSpPr>
                  <p:cNvPr name="" id="413"/>
                  <p:cNvSpPr/>
                  <p:nvPr/>
                </p:nvSpPr>
                <p:spPr>
                  <a:xfrm>
                    <a:off y="5123521" x="5144877"/>
                    <a:ext cy="329690" cx="375152"/>
                  </a:xfrm>
                  <a:custGeom>
                    <a:avLst/>
                    <a:gdLst/>
                    <a:ahLst/>
                    <a:cxnLst/>
                    <a:pathLst>
                      <a:path h="329690" w="375152">
                        <a:moveTo>
                          <a:pt y="42956" x="0"/>
                        </a:moveTo>
                        <a:lnTo>
                          <a:pt y="42956" x="48879"/>
                        </a:lnTo>
                        <a:lnTo>
                          <a:pt y="0" x="48879"/>
                        </a:lnTo>
                        <a:lnTo>
                          <a:pt y="0" x="88578"/>
                        </a:lnTo>
                        <a:lnTo>
                          <a:pt y="42956" x="88578"/>
                        </a:lnTo>
                        <a:lnTo>
                          <a:pt y="42956" x="107931"/>
                        </a:lnTo>
                        <a:lnTo>
                          <a:pt y="0" x="107931"/>
                        </a:lnTo>
                        <a:lnTo>
                          <a:pt y="0" x="147630"/>
                        </a:lnTo>
                        <a:lnTo>
                          <a:pt y="42956" x="147630"/>
                        </a:lnTo>
                        <a:lnTo>
                          <a:pt y="42956" x="168471"/>
                        </a:lnTo>
                        <a:lnTo>
                          <a:pt y="0" x="168471"/>
                        </a:lnTo>
                        <a:lnTo>
                          <a:pt y="0" x="208170"/>
                        </a:lnTo>
                        <a:lnTo>
                          <a:pt y="42956" x="208170"/>
                        </a:lnTo>
                        <a:lnTo>
                          <a:pt y="42956" x="229012"/>
                        </a:lnTo>
                        <a:lnTo>
                          <a:pt y="0" x="229012"/>
                        </a:lnTo>
                        <a:lnTo>
                          <a:pt y="0" x="268711"/>
                        </a:lnTo>
                        <a:lnTo>
                          <a:pt y="42956" x="268711"/>
                        </a:lnTo>
                        <a:lnTo>
                          <a:pt y="42956" x="286575"/>
                        </a:lnTo>
                        <a:lnTo>
                          <a:pt y="0" x="286575"/>
                        </a:lnTo>
                        <a:lnTo>
                          <a:pt y="0" x="326274"/>
                        </a:lnTo>
                        <a:lnTo>
                          <a:pt y="42956" x="326274"/>
                        </a:lnTo>
                        <a:lnTo>
                          <a:pt y="42956" x="375152"/>
                        </a:lnTo>
                        <a:lnTo>
                          <a:pt y="77843" x="375152"/>
                        </a:lnTo>
                        <a:lnTo>
                          <a:pt y="77843" x="326274"/>
                        </a:lnTo>
                        <a:lnTo>
                          <a:pt y="94851" x="326274"/>
                        </a:lnTo>
                        <a:lnTo>
                          <a:pt y="94851" x="375152"/>
                        </a:lnTo>
                        <a:lnTo>
                          <a:pt y="129739" x="375152"/>
                        </a:lnTo>
                        <a:lnTo>
                          <a:pt y="129739" x="326274"/>
                        </a:lnTo>
                        <a:lnTo>
                          <a:pt y="148055" x="326274"/>
                        </a:lnTo>
                        <a:lnTo>
                          <a:pt y="148055" x="375152"/>
                        </a:lnTo>
                        <a:lnTo>
                          <a:pt y="182943" x="375152"/>
                        </a:lnTo>
                        <a:lnTo>
                          <a:pt y="182943" x="326274"/>
                        </a:lnTo>
                        <a:lnTo>
                          <a:pt y="201259" x="326274"/>
                        </a:lnTo>
                        <a:lnTo>
                          <a:pt y="201259" x="375152"/>
                        </a:lnTo>
                        <a:lnTo>
                          <a:pt y="236146" x="375152"/>
                        </a:lnTo>
                        <a:lnTo>
                          <a:pt y="236146" x="326274"/>
                        </a:lnTo>
                        <a:lnTo>
                          <a:pt y="251847" x="326274"/>
                        </a:lnTo>
                        <a:lnTo>
                          <a:pt y="251847" x="375152"/>
                        </a:lnTo>
                        <a:lnTo>
                          <a:pt y="286734" x="375152"/>
                        </a:lnTo>
                        <a:lnTo>
                          <a:pt y="286734" x="326274"/>
                        </a:lnTo>
                        <a:lnTo>
                          <a:pt y="329690" x="326274"/>
                        </a:lnTo>
                        <a:lnTo>
                          <a:pt y="329690" x="286575"/>
                        </a:lnTo>
                        <a:lnTo>
                          <a:pt y="286734" x="286575"/>
                        </a:lnTo>
                        <a:lnTo>
                          <a:pt y="286734" x="268711"/>
                        </a:lnTo>
                        <a:lnTo>
                          <a:pt y="329690" x="268711"/>
                        </a:lnTo>
                        <a:lnTo>
                          <a:pt y="329690" x="229012"/>
                        </a:lnTo>
                        <a:lnTo>
                          <a:pt y="286734" x="229012"/>
                        </a:lnTo>
                        <a:lnTo>
                          <a:pt y="286734" x="208170"/>
                        </a:lnTo>
                        <a:lnTo>
                          <a:pt y="329690" x="208170"/>
                        </a:lnTo>
                        <a:lnTo>
                          <a:pt y="329690" x="168471"/>
                        </a:lnTo>
                        <a:lnTo>
                          <a:pt y="286734" x="168472"/>
                        </a:lnTo>
                        <a:lnTo>
                          <a:pt y="286734" x="147630"/>
                        </a:lnTo>
                        <a:lnTo>
                          <a:pt y="329690" x="147630"/>
                        </a:lnTo>
                        <a:lnTo>
                          <a:pt y="329690" x="107931"/>
                        </a:lnTo>
                        <a:lnTo>
                          <a:pt y="286734" x="107931"/>
                        </a:lnTo>
                        <a:lnTo>
                          <a:pt y="286734" x="88578"/>
                        </a:lnTo>
                        <a:lnTo>
                          <a:pt y="329690" x="88578"/>
                        </a:lnTo>
                        <a:lnTo>
                          <a:pt y="329690" x="48879"/>
                        </a:lnTo>
                        <a:lnTo>
                          <a:pt y="286734" x="48880"/>
                        </a:lnTo>
                        <a:lnTo>
                          <a:pt y="286734" x="0"/>
                        </a:lnTo>
                        <a:lnTo>
                          <a:pt y="251847" x="0"/>
                        </a:lnTo>
                        <a:lnTo>
                          <a:pt y="251847" x="48880"/>
                        </a:lnTo>
                        <a:lnTo>
                          <a:pt y="236146" x="48879"/>
                        </a:lnTo>
                        <a:lnTo>
                          <a:pt y="236147" x="0"/>
                        </a:lnTo>
                        <a:lnTo>
                          <a:pt y="201259" x="0"/>
                        </a:lnTo>
                        <a:lnTo>
                          <a:pt y="201259" x="48879"/>
                        </a:lnTo>
                        <a:lnTo>
                          <a:pt y="182943" x="48879"/>
                        </a:lnTo>
                        <a:lnTo>
                          <a:pt y="182943" x="0"/>
                        </a:lnTo>
                        <a:lnTo>
                          <a:pt y="148055" x="0"/>
                        </a:lnTo>
                        <a:lnTo>
                          <a:pt y="148055" x="48879"/>
                        </a:lnTo>
                        <a:lnTo>
                          <a:pt y="129739" x="48879"/>
                        </a:lnTo>
                        <a:lnTo>
                          <a:pt y="129740" x="0"/>
                        </a:lnTo>
                        <a:lnTo>
                          <a:pt y="94851" x="0"/>
                        </a:lnTo>
                        <a:lnTo>
                          <a:pt y="94851" x="48879"/>
                        </a:lnTo>
                        <a:lnTo>
                          <a:pt y="77843" x="48880"/>
                        </a:lnTo>
                        <a:lnTo>
                          <a:pt y="77844" x="0"/>
                        </a:lnTo>
                        <a:lnTo>
                          <a:pt y="42956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414"/>
                  <p:cNvSpPr/>
                  <p:nvPr/>
                </p:nvSpPr>
                <p:spPr>
                  <a:xfrm>
                    <a:off y="5217428" x="5245795"/>
                    <a:ext cy="141878" cx="175733"/>
                  </a:xfrm>
                  <a:custGeom>
                    <a:avLst/>
                    <a:gdLst/>
                    <a:ahLst/>
                    <a:cxnLst/>
                    <a:pathLst>
                      <a:path h="141878" w="175733">
                        <a:moveTo>
                          <a:pt y="0" x="0"/>
                        </a:moveTo>
                        <a:lnTo>
                          <a:pt y="141878" x="0"/>
                        </a:lnTo>
                        <a:lnTo>
                          <a:pt y="141878" x="32817"/>
                        </a:lnTo>
                        <a:lnTo>
                          <a:pt y="44657" x="32817"/>
                        </a:lnTo>
                        <a:lnTo>
                          <a:pt y="141878" x="73574"/>
                        </a:lnTo>
                        <a:lnTo>
                          <a:pt y="141878" x="100040"/>
                        </a:lnTo>
                        <a:lnTo>
                          <a:pt y="43726" x="140798"/>
                        </a:lnTo>
                        <a:lnTo>
                          <a:pt y="141878" x="140798"/>
                        </a:lnTo>
                        <a:lnTo>
                          <a:pt y="141878" x="175733"/>
                        </a:lnTo>
                        <a:lnTo>
                          <a:pt y="0" x="175733"/>
                        </a:lnTo>
                        <a:lnTo>
                          <a:pt y="0" x="125447"/>
                        </a:lnTo>
                        <a:lnTo>
                          <a:pt y="96523" x="89189"/>
                        </a:lnTo>
                        <a:lnTo>
                          <a:pt y="0" x="50285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2E73B7"/>
                  </a:solidFill>
                  <a:ln cap="flat" w="2500">
                    <a:solidFill>
                      <a:srgbClr val="2E73B7"/>
                    </a:solidFill>
                    <a:bevel/>
                  </a:ln>
                </p:spPr>
              </p:sp>
            </p:grpSp>
          </p:grpSp>
        </p:grpSp>
        <p:grpSp>
          <p:nvGrpSpPr>
            <p:cNvPr name="" id="541"/>
            <p:cNvGrpSpPr/>
            <p:nvPr/>
          </p:nvGrpSpPr>
          <p:grpSpPr>
            <a:xfrm>
              <a:off y="2953434" x="1513129"/>
              <a:ext cy="1634593" cx="6117742"/>
              <a:chOff y="2953434" x="1513129"/>
              <a:chExt cy="1634593" cx="6117742"/>
            </a:xfrm>
          </p:grpSpPr>
          <p:grpSp>
            <p:nvGrpSpPr>
              <p:cNvPr name="" id="674"/>
              <p:cNvGrpSpPr/>
              <p:nvPr/>
            </p:nvGrpSpPr>
            <p:grpSpPr>
              <a:xfrm>
                <a:off y="2999034" x="6357627"/>
                <a:ext cy="1271282" cx="1040242"/>
                <a:chOff y="2999034" x="6357627"/>
                <a:chExt cy="1271282" cx="1040242"/>
              </a:xfrm>
            </p:grpSpPr>
            <p:sp>
              <p:nvSpPr>
                <p:cNvPr name="Rounded Rectangle" id="423"/>
                <p:cNvSpPr/>
                <p:nvPr/>
              </p:nvSpPr>
              <p:spPr>
                <a:xfrm>
                  <a:off y="2999034" x="6357627"/>
                  <a:ext cy="1271282" cx="1040242"/>
                </a:xfrm>
                <a:custGeom>
                  <a:avLst/>
                  <a:gdLst>
                    <a:gd name="connsiteX0" fmla="*/ 520121 w 1040242"/>
                    <a:gd name="connsiteY0" fmla="*/ 1271282 h 1271282"/>
                    <a:gd name="connsiteX1" fmla="*/ 520121 w 1040242"/>
                    <a:gd name="connsiteY1" fmla="*/ 0 h 1271282"/>
                    <a:gd name="connsiteX2" fmla="*/ 1040242 w 1040242"/>
                    <a:gd name="connsiteY2" fmla="*/ 635643 h 1271282"/>
                    <a:gd name="connsiteX3" fmla="*/ 0 w 1040242"/>
                    <a:gd name="connsiteY3" fmla="*/ 635643 h 1271282"/>
                    <a:gd name="rtl" fmla="*/ 187735 w 1040242"/>
                    <a:gd name="rtt" fmla="*/ 1343946 h 1271282"/>
                    <a:gd name="rtr" fmla="*/ 947735 w 1040242"/>
                    <a:gd name="rtb" fmla="*/ 1495946 h 1271282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rect l="rtl" t="rtt" r="rtr" b="rtb"/>
                  <a:pathLst>
                    <a:path h="1271282" w="1040242">
                      <a:moveTo>
                        <a:pt y="1271282" x="954066"/>
                      </a:moveTo>
                      <a:cubicBezTo>
                        <a:pt y="1271282" x="1001665"/>
                        <a:pt y="1232705" x="1040242"/>
                        <a:pt y="1185114" x="1040242"/>
                      </a:cubicBezTo>
                      <a:lnTo>
                        <a:pt y="86173" x="1040242"/>
                      </a:lnTo>
                      <a:cubicBezTo>
                        <a:pt y="38580" x="1040242"/>
                        <a:pt y="0" x="1001665"/>
                        <a:pt y="0" x="954066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1185114" x="0"/>
                      </a:lnTo>
                      <a:cubicBezTo>
                        <a:pt y="1232705" x="0"/>
                        <a:pt y="1271282" x="38580"/>
                        <a:pt y="1271282" x="86173"/>
                      </a:cubicBezTo>
                      <a:lnTo>
                        <a:pt y="1271282" x="954066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cap="flat" w="7600">
                  <a:noFill/>
                  <a:custDash>
                    <a:ds d="600000" sp="400000"/>
                  </a:custDash>
                  <a:bevel/>
                </a:ln>
              </p:spPr>
              <p:txBody>
                <a:bodyPr wrap="square" rIns="0" lIns="0" anchor="ctr" tIns="0" rtlCol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微软雅黑"/>
                    </a:rPr>
                    <a:t>调度监控</a:t>
                  </a:r>
                </a:p>
              </p:txBody>
            </p:sp>
            <p:grpSp>
              <p:nvGrpSpPr>
                <p:cNvPr name="" id="447"/>
                <p:cNvGrpSpPr/>
                <p:nvPr/>
              </p:nvGrpSpPr>
              <p:grpSpPr>
                <a:xfrm>
                  <a:off y="3131985" x="6720195"/>
                  <a:ext cy="286461" cx="315107"/>
                  <a:chOff y="3131985" x="6720195"/>
                  <a:chExt cy="286461" cx="315107"/>
                </a:xfrm>
              </p:grpSpPr>
              <p:sp>
                <p:nvSpPr>
                  <p:cNvPr name="" id="448"/>
                  <p:cNvSpPr/>
                  <p:nvPr/>
                </p:nvSpPr>
                <p:spPr>
                  <a:xfrm>
                    <a:off y="3131985" x="6719843"/>
                    <a:ext cy="286461" cx="263897"/>
                  </a:xfrm>
                  <a:custGeom>
                    <a:avLst/>
                    <a:gdLst/>
                    <a:ahLst/>
                    <a:cxnLst/>
                    <a:pathLst>
                      <a:path h="286461" w="263897">
                        <a:moveTo>
                          <a:pt y="200729" x="171152"/>
                        </a:moveTo>
                        <a:lnTo>
                          <a:pt y="210854" x="171152"/>
                        </a:lnTo>
                        <a:lnTo>
                          <a:pt y="227056" x="171152"/>
                        </a:lnTo>
                        <a:cubicBezTo>
                          <a:pt y="227056" x="168285"/>
                          <a:pt y="225706" x="156817"/>
                          <a:pt y="225031" x="154905"/>
                        </a:cubicBezTo>
                        <a:cubicBezTo>
                          <a:pt y="223681" x="147260"/>
                          <a:pt y="222330" x="139615"/>
                          <a:pt y="220306" x="132124"/>
                        </a:cubicBezTo>
                        <a:cubicBezTo>
                          <a:pt y="219630" x="129102"/>
                          <a:pt y="218955" x="127191"/>
                          <a:pt y="218280" x="125279"/>
                        </a:cubicBezTo>
                        <a:lnTo>
                          <a:pt y="216255" x="117634"/>
                        </a:lnTo>
                        <a:cubicBezTo>
                          <a:pt y="212880" x="109033"/>
                          <a:pt y="211530" x="106166"/>
                          <a:pt y="210854" x="104255"/>
                        </a:cubicBezTo>
                        <a:cubicBezTo>
                          <a:pt y="206804" x="95654"/>
                          <a:pt y="202079" x="87053"/>
                          <a:pt y="196678" x="79407"/>
                        </a:cubicBezTo>
                        <a:cubicBezTo>
                          <a:pt y="191278" x="71762"/>
                          <a:pt y="185202" x="65072"/>
                          <a:pt y="178452" x="59338"/>
                        </a:cubicBezTo>
                        <a:cubicBezTo>
                          <a:pt y="171701" x="53604"/>
                          <a:pt y="164950" x="48826"/>
                          <a:pt y="157524" x="44047"/>
                        </a:cubicBezTo>
                        <a:cubicBezTo>
                          <a:pt y="142673" x="36402"/>
                          <a:pt y="127146" x="32579"/>
                          <a:pt y="111620" x="34490"/>
                        </a:cubicBezTo>
                        <a:cubicBezTo>
                          <a:pt y="96094" x="36402"/>
                          <a:pt y="80568" x="42136"/>
                          <a:pt y="67742" x="52648"/>
                        </a:cubicBezTo>
                        <a:cubicBezTo>
                          <a:pt y="54240" x="63161"/>
                          <a:pt y="42764" x="76540"/>
                          <a:pt y="33988" x="92786"/>
                        </a:cubicBezTo>
                        <a:cubicBezTo>
                          <a:pt y="29263" x="100432"/>
                          <a:pt y="25888" x="109033"/>
                          <a:pt y="22512" x="117634"/>
                        </a:cubicBezTo>
                        <a:cubicBezTo>
                          <a:pt y="19137" x="126235"/>
                          <a:pt y="17112" x="134836"/>
                          <a:pt y="15087" x="142482"/>
                        </a:cubicBezTo>
                        <a:cubicBezTo>
                          <a:pt y="11036" x="159684"/>
                          <a:pt y="9011" x="175930"/>
                          <a:pt y="9011" x="190265"/>
                        </a:cubicBezTo>
                        <a:cubicBezTo>
                          <a:pt y="8336" x="204600"/>
                          <a:pt y="9686" x="217980"/>
                          <a:pt y="11036" x="228492"/>
                        </a:cubicBezTo>
                        <a:cubicBezTo>
                          <a:pt y="12386" x="239005"/>
                          <a:pt y="14411" x="246650"/>
                          <a:pt y="15762" x="252384"/>
                        </a:cubicBezTo>
                        <a:cubicBezTo>
                          <a:pt y="16437" x="255251"/>
                          <a:pt y="17112" x="257163"/>
                          <a:pt y="17112" x="259074"/>
                        </a:cubicBezTo>
                        <a:cubicBezTo>
                          <a:pt y="17787" x="261941"/>
                          <a:pt y="17787" x="262896"/>
                          <a:pt y="17112" x="263852"/>
                        </a:cubicBezTo>
                        <a:cubicBezTo>
                          <a:pt y="16437" x="264808"/>
                          <a:pt y="15762" x="263852"/>
                          <a:pt y="15087" x="262896"/>
                        </a:cubicBezTo>
                        <a:cubicBezTo>
                          <a:pt y="13736" x="260029"/>
                          <a:pt y="13061" x="257163"/>
                          <a:pt y="12386" x="255251"/>
                        </a:cubicBezTo>
                        <a:cubicBezTo>
                          <a:pt y="10361" x="249517"/>
                          <a:pt y="7661" x="241872"/>
                          <a:pt y="5636" x="231359"/>
                        </a:cubicBezTo>
                        <a:cubicBezTo>
                          <a:pt y="2935" x="220847"/>
                          <a:pt y="910" x="207468"/>
                          <a:pt y="0" x="191221"/>
                        </a:cubicBezTo>
                        <a:cubicBezTo>
                          <a:pt y="0" x="175930"/>
                          <a:pt y="0" x="157772"/>
                          <a:pt y="3611" x="137704"/>
                        </a:cubicBezTo>
                        <a:cubicBezTo>
                          <a:pt y="6986" x="118590"/>
                          <a:pt y="13061" x="98520"/>
                          <a:pt y="21837" x="79407"/>
                        </a:cubicBezTo>
                        <a:cubicBezTo>
                          <a:pt y="30613" x="60294"/>
                          <a:pt y="43439" x="43091"/>
                          <a:pt y="58291" x="29712"/>
                        </a:cubicBezTo>
                        <a:cubicBezTo>
                          <a:pt y="73142" x="16333"/>
                          <a:pt y="90693" x="6776"/>
                          <a:pt y="109595" x="1998"/>
                        </a:cubicBezTo>
                        <a:cubicBezTo>
                          <a:pt y="119046" x="0"/>
                          <a:pt y="128497" x="0"/>
                          <a:pt y="138623" x="1042"/>
                        </a:cubicBezTo>
                        <a:cubicBezTo>
                          <a:pt y="148074" x="1998"/>
                          <a:pt y="158200" x="4865"/>
                          <a:pt y="166976" x="8687"/>
                        </a:cubicBezTo>
                        <a:cubicBezTo>
                          <a:pt y="176426" x="12510"/>
                          <a:pt y="185202" x="18244"/>
                          <a:pt y="193978" x="25889"/>
                        </a:cubicBezTo>
                        <a:cubicBezTo>
                          <a:pt y="202079" x="32579"/>
                          <a:pt y="210180" x="41180"/>
                          <a:pt y="217605" x="50737"/>
                        </a:cubicBezTo>
                        <a:cubicBezTo>
                          <a:pt y="224356" x="60294"/>
                          <a:pt y="231107" x="70806"/>
                          <a:pt y="235832" x="82275"/>
                        </a:cubicBezTo>
                        <a:cubicBezTo>
                          <a:pt y="237182" x="85141"/>
                          <a:pt y="238532" x="88008"/>
                          <a:pt y="239883" x="90875"/>
                        </a:cubicBezTo>
                        <a:lnTo>
                          <a:pt y="243933" x="100432"/>
                        </a:lnTo>
                        <a:lnTo>
                          <a:pt y="246633" x="109033"/>
                        </a:lnTo>
                        <a:cubicBezTo>
                          <a:pt y="247308" x="111900"/>
                          <a:pt y="248658" x="114767"/>
                          <a:pt y="249333" x="117634"/>
                        </a:cubicBezTo>
                        <a:cubicBezTo>
                          <a:pt y="252708" x="130058"/>
                          <a:pt y="255409" x="143437"/>
                          <a:pt y="256759" x="155862"/>
                        </a:cubicBezTo>
                        <a:cubicBezTo>
                          <a:pt y="257434" x="160640"/>
                          <a:pt y="257434" x="167329"/>
                          <a:pt y="258109" x="172107"/>
                        </a:cubicBezTo>
                        <a:lnTo>
                          <a:pt y="286461" x="172107"/>
                        </a:lnTo>
                        <a:lnTo>
                          <a:pt y="244608" x="228492"/>
                        </a:lnTo>
                        <a:lnTo>
                          <a:pt y="200729" x="171152"/>
                        </a:lnTo>
                        <a:close/>
                      </a:path>
                    </a:pathLst>
                  </a:custGeom>
                  <a:solidFill>
                    <a:srgbClr val="0078D7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49"/>
                  <p:cNvSpPr/>
                  <p:nvPr/>
                </p:nvSpPr>
                <p:spPr>
                  <a:xfrm>
                    <a:off y="3159223" x="6784915"/>
                    <a:ext cy="178216" cx="250387"/>
                  </a:xfrm>
                  <a:custGeom>
                    <a:avLst/>
                    <a:gdLst/>
                    <a:ahLst/>
                    <a:cxnLst/>
                    <a:pathLst>
                      <a:path h="178216" w="250387">
                        <a:moveTo>
                          <a:pt y="0" x="123282"/>
                        </a:moveTo>
                        <a:cubicBezTo>
                          <a:pt y="0" x="53518"/>
                          <a:pt y="39829" x="0"/>
                          <a:pt y="89108" x="0"/>
                        </a:cubicBezTo>
                        <a:cubicBezTo>
                          <a:pt y="130287" x="0"/>
                          <a:pt y="164715" x="38227"/>
                          <a:pt y="174841" x="91745"/>
                        </a:cubicBezTo>
                        <a:cubicBezTo>
                          <a:pt y="164040" x="91745"/>
                          <a:pt y="160665" x="95567"/>
                          <a:pt y="159314" x="100346"/>
                        </a:cubicBezTo>
                        <a:cubicBezTo>
                          <a:pt y="158639" x="102257"/>
                          <a:pt y="159314" x="98434"/>
                          <a:pt y="159314" x="100346"/>
                        </a:cubicBezTo>
                        <a:cubicBezTo>
                          <a:pt y="159314" x="103213"/>
                          <a:pt y="159314" x="107035"/>
                          <a:pt y="161340" x="108947"/>
                        </a:cubicBezTo>
                        <a:lnTo>
                          <a:pt y="178216" x="132839"/>
                        </a:lnTo>
                        <a:cubicBezTo>
                          <a:pt y="174841" x="198780"/>
                          <a:pt y="136362" x="250387"/>
                          <a:pt y="89108" x="250387"/>
                        </a:cubicBezTo>
                        <a:cubicBezTo>
                          <a:pt y="39829" x="250387"/>
                          <a:pt y="0" x="193046"/>
                          <a:pt y="0" x="123282"/>
                        </a:cubicBezTo>
                        <a:close/>
                        <a:moveTo>
                          <a:pt y="96534" x="29626"/>
                        </a:moveTo>
                        <a:cubicBezTo>
                          <a:pt y="96534" x="23892"/>
                          <a:pt y="93159" x="18158"/>
                          <a:pt y="88433" x="18158"/>
                        </a:cubicBezTo>
                        <a:cubicBezTo>
                          <a:pt y="84383" x="18158"/>
                          <a:pt y="80333" x="22936"/>
                          <a:pt y="80333" x="29626"/>
                        </a:cubicBezTo>
                        <a:cubicBezTo>
                          <a:pt y="80333" x="35360"/>
                          <a:pt y="83708" x="41094"/>
                          <a:pt y="88433" x="41094"/>
                        </a:cubicBezTo>
                        <a:cubicBezTo>
                          <a:pt y="93159" x="40138"/>
                          <a:pt y="96534" x="35360"/>
                          <a:pt y="96534" x="29626"/>
                        </a:cubicBezTo>
                        <a:close/>
                        <a:moveTo>
                          <a:pt y="10126" x="123282"/>
                        </a:moveTo>
                        <a:cubicBezTo>
                          <a:pt y="10126" x="129016"/>
                          <a:pt y="13501" x="134750"/>
                          <a:pt y="18227" x="134750"/>
                        </a:cubicBezTo>
                        <a:cubicBezTo>
                          <a:pt y="22277" x="134750"/>
                          <a:pt y="26327" x="129971"/>
                          <a:pt y="26327" x="123282"/>
                        </a:cubicBezTo>
                        <a:cubicBezTo>
                          <a:pt y="26327" x="117548"/>
                          <a:pt y="22952" x="111814"/>
                          <a:pt y="18227" x="111814"/>
                        </a:cubicBezTo>
                        <a:cubicBezTo>
                          <a:pt y="14176" x="112770"/>
                          <a:pt y="10126" x="117548"/>
                          <a:pt y="10126" x="123282"/>
                        </a:cubicBezTo>
                        <a:close/>
                        <a:moveTo>
                          <a:pt y="134338" x="189223"/>
                        </a:moveTo>
                        <a:cubicBezTo>
                          <a:pt y="140413" x="180622"/>
                          <a:pt y="140413" x="167243"/>
                          <a:pt y="135012" x="159598"/>
                        </a:cubicBezTo>
                        <a:lnTo>
                          <a:pt y="98559" x="107991"/>
                        </a:lnTo>
                        <a:cubicBezTo>
                          <a:pt y="95184" x="103213"/>
                          <a:pt y="91133" x="106080"/>
                          <a:pt y="87083" x="106080"/>
                        </a:cubicBezTo>
                        <a:lnTo>
                          <a:pt y="53330" x="106080"/>
                        </a:lnTo>
                        <a:cubicBezTo>
                          <a:pt y="45229" x="106080"/>
                          <a:pt y="39154" x="115636"/>
                          <a:pt y="39154" x="126149"/>
                        </a:cubicBezTo>
                        <a:cubicBezTo>
                          <a:pt y="39154" x="141440"/>
                          <a:pt y="45904" x="150041"/>
                          <a:pt y="53330" x="150041"/>
                        </a:cubicBezTo>
                        <a:lnTo>
                          <a:pt y="82357" x="150041"/>
                        </a:lnTo>
                        <a:lnTo>
                          <a:pt y="114086" x="194957"/>
                        </a:lnTo>
                        <a:cubicBezTo>
                          <a:pt y="119486" x="203558"/>
                          <a:pt y="128937" x="197824"/>
                          <a:pt y="134338" x="189223"/>
                        </a:cubicBezTo>
                        <a:close/>
                        <a:moveTo>
                          <a:pt y="96534" x="223628"/>
                        </a:moveTo>
                        <a:cubicBezTo>
                          <a:pt y="96534" x="217894"/>
                          <a:pt y="93159" x="212159"/>
                          <a:pt y="88433" x="212159"/>
                        </a:cubicBezTo>
                        <a:cubicBezTo>
                          <a:pt y="84383" x="212159"/>
                          <a:pt y="80333" x="216938"/>
                          <a:pt y="80333" x="223628"/>
                        </a:cubicBezTo>
                        <a:cubicBezTo>
                          <a:pt y="80333" x="229362"/>
                          <a:pt y="83708" x="235095"/>
                          <a:pt y="88433" x="235095"/>
                        </a:cubicBezTo>
                        <a:cubicBezTo>
                          <a:pt y="93159" x="235095"/>
                          <a:pt y="96534" x="230317"/>
                          <a:pt y="96534" x="223628"/>
                        </a:cubicBezTo>
                        <a:close/>
                      </a:path>
                    </a:pathLst>
                  </a:custGeom>
                  <a:solidFill>
                    <a:srgbClr val="0078D7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Text 571" id="571"/>
                  <p:cNvSpPr txBox="1"/>
                  <p:nvPr/>
                </p:nvSpPr>
                <p:spPr>
                  <a:xfrm>
                    <a:off y="3433647" x="6497749"/>
                    <a:ext cy="152000" cx="760000"/>
                  </a:xfrm>
                  <a:prstGeom prst="rect">
                    <a:avLst/>
                  </a:prstGeom>
                  <a:noFill/>
                </p:spPr>
                <p:txBody>
                  <a:bodyPr wrap="square" rIns="0" lIns="0" anchor="ctr" tIns="0" rtlCol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000000"/>
                        </a:solidFill>
                        <a:latin typeface="微软雅黑"/>
                      </a:rPr>
                      <a:t>任务调度</a:t>
                    </a:r>
                  </a:p>
                </p:txBody>
              </p:sp>
            </p:grpSp>
            <p:grpSp>
              <p:nvGrpSpPr>
                <p:cNvPr name="" id="450"/>
                <p:cNvGrpSpPr/>
                <p:nvPr/>
              </p:nvGrpSpPr>
              <p:grpSpPr>
                <a:xfrm>
                  <a:off y="3750923" x="6720195"/>
                  <a:ext cy="286461" cx="315107"/>
                  <a:chOff y="3750923" x="6720195"/>
                  <a:chExt cy="286461" cx="315107"/>
                </a:xfrm>
              </p:grpSpPr>
              <p:sp>
                <p:nvSpPr>
                  <p:cNvPr name="" id="451"/>
                  <p:cNvSpPr/>
                  <p:nvPr/>
                </p:nvSpPr>
                <p:spPr>
                  <a:xfrm>
                    <a:off y="3839079" x="6773150"/>
                    <a:ext cy="58621" cx="50826"/>
                  </a:xfrm>
                  <a:custGeom>
                    <a:avLst/>
                    <a:gdLst/>
                    <a:ahLst/>
                    <a:cxnLst/>
                    <a:pathLst>
                      <a:path h="58621" w="50826">
                        <a:moveTo>
                          <a:pt y="23410" x="50752"/>
                        </a:moveTo>
                        <a:lnTo>
                          <a:pt y="0" x="18939"/>
                        </a:lnTo>
                        <a:cubicBezTo>
                          <a:pt y="17692" x="5339"/>
                          <a:pt y="38317" x="-831"/>
                          <a:pt y="58621" x="0"/>
                        </a:cubicBezTo>
                        <a:lnTo>
                          <a:pt y="54731" x="40764"/>
                        </a:lnTo>
                        <a:cubicBezTo>
                          <a:pt y="43903" x="40764"/>
                          <a:pt y="33029" x="44047"/>
                          <a:pt y="23410" x="50752"/>
                        </a:cubicBezTo>
                        <a:close/>
                      </a:path>
                    </a:pathLst>
                  </a:custGeom>
                  <a:solidFill>
                    <a:srgbClr val="0078D7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52"/>
                  <p:cNvSpPr/>
                  <p:nvPr/>
                </p:nvSpPr>
                <p:spPr>
                  <a:xfrm>
                    <a:off y="3798094" x="6874118"/>
                    <a:ext cy="46164" cx="64521"/>
                  </a:xfrm>
                  <a:custGeom>
                    <a:avLst/>
                    <a:gdLst/>
                    <a:ahLst/>
                    <a:cxnLst/>
                    <a:pathLst>
                      <a:path h="46164" w="64521">
                        <a:moveTo>
                          <a:pt y="46095" x="38764"/>
                        </a:moveTo>
                        <a:lnTo>
                          <a:pt y="17168" x="64521"/>
                        </a:lnTo>
                        <a:cubicBezTo>
                          <a:pt y="4816" x="45048"/>
                          <a:pt y="-764" x="22341"/>
                          <a:pt y="0" x="0"/>
                        </a:cubicBezTo>
                        <a:lnTo>
                          <a:pt y="37054" x="4279"/>
                        </a:lnTo>
                        <a:cubicBezTo>
                          <a:pt y="37043" x="16197"/>
                          <a:pt y="40011" x="28171"/>
                          <a:pt y="46095" x="38764"/>
                        </a:cubicBezTo>
                        <a:close/>
                      </a:path>
                    </a:pathLst>
                  </a:custGeom>
                  <a:solidFill>
                    <a:srgbClr val="0078D7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53"/>
                  <p:cNvSpPr/>
                  <p:nvPr/>
                </p:nvSpPr>
                <p:spPr>
                  <a:xfrm>
                    <a:off y="3799599" x="6801019"/>
                    <a:ext cy="52749" cx="63198"/>
                  </a:xfrm>
                  <a:custGeom>
                    <a:avLst/>
                    <a:gdLst/>
                    <a:ahLst/>
                    <a:cxnLst/>
                    <a:pathLst>
                      <a:path h="52749" w="63198">
                        <a:moveTo>
                          <a:pt y="37011" x="63198"/>
                        </a:moveTo>
                        <a:lnTo>
                          <a:pt y="0" x="58912"/>
                        </a:lnTo>
                        <a:cubicBezTo>
                          <a:pt y="3569" x="36918"/>
                          <a:pt y="13464" x="16089"/>
                          <a:pt y="29351" x="0"/>
                        </a:cubicBezTo>
                        <a:lnTo>
                          <a:pt y="52749" x="31788"/>
                        </a:lnTo>
                        <a:cubicBezTo>
                          <a:pt y="44677" x="40643"/>
                          <a:pt y="39388" x="51596"/>
                          <a:pt y="37011" x="63198"/>
                        </a:cubicBezTo>
                        <a:close/>
                      </a:path>
                    </a:pathLst>
                  </a:custGeom>
                  <a:solidFill>
                    <a:srgbClr val="0078D7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54"/>
                  <p:cNvSpPr/>
                  <p:nvPr/>
                </p:nvSpPr>
                <p:spPr>
                  <a:xfrm>
                    <a:off y="3906695" x="6774778"/>
                    <a:ext cy="57516" cx="58005"/>
                  </a:xfrm>
                  <a:custGeom>
                    <a:avLst/>
                    <a:gdLst/>
                    <a:ahLst/>
                    <a:cxnLst/>
                    <a:pathLst>
                      <a:path h="57516" w="58005">
                        <a:moveTo>
                          <a:pt y="0" x="40712"/>
                        </a:moveTo>
                        <a:lnTo>
                          <a:pt y="3907" x="0"/>
                        </a:lnTo>
                        <a:cubicBezTo>
                          <a:pt y="23914" x="3907"/>
                          <a:pt y="42872" x="14779"/>
                          <a:pt y="57516" x="32273"/>
                        </a:cubicBezTo>
                        <a:lnTo>
                          <a:pt y="28617" x="58005"/>
                        </a:lnTo>
                        <a:cubicBezTo>
                          <a:pt y="20545" x="49119"/>
                          <a:pt y="10570" x="43315"/>
                          <a:pt y="0" x="40712"/>
                        </a:cubicBezTo>
                        <a:close/>
                      </a:path>
                    </a:pathLst>
                  </a:custGeom>
                  <a:solidFill>
                    <a:srgbClr val="0078D7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55"/>
                  <p:cNvSpPr/>
                  <p:nvPr/>
                </p:nvSpPr>
                <p:spPr>
                  <a:xfrm>
                    <a:off y="3823381" x="6924044"/>
                    <a:ext cy="48595" cx="56965"/>
                  </a:xfrm>
                  <a:custGeom>
                    <a:avLst/>
                    <a:gdLst/>
                    <a:ahLst/>
                    <a:cxnLst/>
                    <a:pathLst>
                      <a:path h="48595" w="56965">
                        <a:moveTo>
                          <a:pt y="0" x="25738"/>
                        </a:moveTo>
                        <a:lnTo>
                          <a:pt y="28904" x="0"/>
                        </a:lnTo>
                        <a:cubicBezTo>
                          <a:pt y="34645" x="6353"/>
                          <a:pt y="41382" x="11085"/>
                          <a:pt y="48595" x="14268"/>
                        </a:cubicBezTo>
                        <a:lnTo>
                          <a:pt y="48595" x="56965"/>
                        </a:lnTo>
                        <a:cubicBezTo>
                          <a:pt y="30428" x="52289"/>
                          <a:pt y="13395" x="41790"/>
                          <a:pt y="0" x="25738"/>
                        </a:cubicBezTo>
                        <a:close/>
                      </a:path>
                    </a:pathLst>
                  </a:custGeom>
                  <a:solidFill>
                    <a:srgbClr val="0078D7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56"/>
                  <p:cNvSpPr/>
                  <p:nvPr/>
                </p:nvSpPr>
                <p:spPr>
                  <a:xfrm>
                    <a:off y="3877419" x="6860208"/>
                    <a:ext cy="33470" cx="138938"/>
                  </a:xfrm>
                  <a:custGeom>
                    <a:avLst/>
                    <a:gdLst/>
                    <a:ahLst/>
                    <a:cxnLst/>
                    <a:pathLst>
                      <a:path h="33470" w="138938">
                        <a:moveTo>
                          <a:pt y="16810" x="138938"/>
                        </a:moveTo>
                        <a:cubicBezTo>
                          <a:pt y="16792" x="138938"/>
                          <a:pt y="16781" x="138938"/>
                          <a:pt y="16735" x="138938"/>
                        </a:cubicBezTo>
                        <a:cubicBezTo>
                          <a:pt y="10060" x="138938"/>
                          <a:pt y="4658" x="132888"/>
                          <a:pt y="4658" x="125496"/>
                        </a:cubicBezTo>
                        <a:lnTo>
                          <a:pt y="4658" x="79427"/>
                        </a:lnTo>
                        <a:lnTo>
                          <a:pt y="4658" x="31524"/>
                        </a:lnTo>
                        <a:cubicBezTo>
                          <a:pt y="4612" x="31468"/>
                          <a:pt y="4698" x="31449"/>
                          <a:pt y="4658" x="31405"/>
                        </a:cubicBezTo>
                        <a:cubicBezTo>
                          <a:pt y="1421" x="27812"/>
                          <a:pt y="0" x="23123"/>
                          <a:pt y="0" x="18441"/>
                        </a:cubicBezTo>
                        <a:cubicBezTo>
                          <a:pt y="0" x="13702"/>
                          <a:pt y="1650" x="8950"/>
                          <a:pt y="4962" x="5339"/>
                        </a:cubicBezTo>
                        <a:cubicBezTo>
                          <a:pt y="11521" x="-1820"/>
                          <a:pt y="22121" x="-1776"/>
                          <a:pt y="28629" x="5452"/>
                        </a:cubicBezTo>
                        <a:cubicBezTo>
                          <a:pt y="31866" x="9045"/>
                          <a:pt y="33470" x="13721"/>
                          <a:pt y="33470" x="18384"/>
                        </a:cubicBezTo>
                        <a:cubicBezTo>
                          <a:pt y="33470" x="22720"/>
                          <a:pt y="31763" x="27037"/>
                          <a:pt y="29007" x="30503"/>
                        </a:cubicBezTo>
                        <a:lnTo>
                          <a:pt y="29007" x="125571"/>
                        </a:lnTo>
                        <a:cubicBezTo>
                          <a:pt y="28984" x="132957"/>
                          <a:pt y="23553" x="138938"/>
                          <a:pt y="16838" x="138938"/>
                        </a:cubicBezTo>
                        <a:cubicBezTo>
                          <a:pt y="16827" x="138938"/>
                          <a:pt y="16821" x="138938"/>
                          <a:pt y="16810" x="138938"/>
                        </a:cubicBezTo>
                        <a:close/>
                      </a:path>
                    </a:pathLst>
                  </a:custGeom>
                  <a:solidFill>
                    <a:srgbClr val="0078D7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57"/>
                  <p:cNvSpPr/>
                  <p:nvPr/>
                </p:nvSpPr>
                <p:spPr>
                  <a:xfrm>
                    <a:off y="3750923" x="6720195"/>
                    <a:ext cy="286461" cx="315107"/>
                  </a:xfrm>
                  <a:custGeom>
                    <a:avLst/>
                    <a:gdLst/>
                    <a:ahLst/>
                    <a:cxnLst/>
                    <a:pathLst>
                      <a:path h="286461" w="315107">
                        <a:moveTo>
                          <a:pt y="24063" x="157554"/>
                        </a:moveTo>
                        <a:cubicBezTo>
                          <a:pt y="24063" x="229833"/>
                          <a:pt y="77522" x="288638"/>
                          <a:pt y="143231" x="288638"/>
                        </a:cubicBezTo>
                        <a:cubicBezTo>
                          <a:pt y="208939" x="288638"/>
                          <a:pt y="262398" x="229833"/>
                          <a:pt y="262398" x="157554"/>
                        </a:cubicBezTo>
                        <a:cubicBezTo>
                          <a:pt y="262398" x="85274"/>
                          <a:pt y="208939" x="26469"/>
                          <a:pt y="143231" x="26469"/>
                        </a:cubicBezTo>
                        <a:cubicBezTo>
                          <a:pt y="77522" x="26469"/>
                          <a:pt y="24063" x="85274"/>
                          <a:pt y="24063" x="157554"/>
                        </a:cubicBezTo>
                        <a:close/>
                        <a:moveTo>
                          <a:pt y="0" x="157554"/>
                        </a:moveTo>
                        <a:cubicBezTo>
                          <a:pt y="0" x="70540"/>
                          <a:pt y="64127" x="0"/>
                          <a:pt y="143231" x="0"/>
                        </a:cubicBezTo>
                        <a:cubicBezTo>
                          <a:pt y="222334" x="0"/>
                          <a:pt y="286461" x="70540"/>
                          <a:pt y="286461" x="157554"/>
                        </a:cubicBezTo>
                        <a:cubicBezTo>
                          <a:pt y="286461" x="244567"/>
                          <a:pt y="222334" x="315107"/>
                          <a:pt y="143231" x="315107"/>
                        </a:cubicBezTo>
                        <a:cubicBezTo>
                          <a:pt y="64127" x="315107"/>
                          <a:pt y="0" x="244567"/>
                          <a:pt y="0" x="157554"/>
                        </a:cubicBezTo>
                        <a:close/>
                      </a:path>
                    </a:pathLst>
                  </a:custGeom>
                  <a:solidFill>
                    <a:srgbClr val="0078D7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Text 572" id="572"/>
                  <p:cNvSpPr txBox="1"/>
                  <p:nvPr/>
                </p:nvSpPr>
                <p:spPr>
                  <a:xfrm>
                    <a:off y="4052584" x="6497749"/>
                    <a:ext cy="152000" cx="760000"/>
                  </a:xfrm>
                  <a:prstGeom prst="rect">
                    <a:avLst/>
                  </a:prstGeom>
                  <a:noFill/>
                </p:spPr>
                <p:txBody>
                  <a:bodyPr wrap="square" rIns="0" lIns="0" anchor="ctr" tIns="0" rtlCol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000000"/>
                        </a:solidFill>
                        <a:latin typeface="微软雅黑"/>
                      </a:rPr>
                      <a:t>监控服务</a:t>
                    </a:r>
                  </a:p>
                </p:txBody>
              </p:sp>
            </p:grpSp>
          </p:grpSp>
          <p:sp>
            <p:nvSpPr>
              <p:cNvPr name="Rounded Rectangle" id="675"/>
              <p:cNvSpPr/>
              <p:nvPr/>
            </p:nvSpPr>
            <p:spPr>
              <a:xfrm>
                <a:off y="2953434" x="1513129"/>
                <a:ext cy="1634593" cx="6117742"/>
              </a:xfrm>
              <a:custGeom>
                <a:avLst/>
                <a:gdLst>
                  <a:gd name="connsiteX0" fmla="*/ 3058871 w 6117742"/>
                  <a:gd name="connsiteY0" fmla="*/ 1634593 h 1634593"/>
                  <a:gd name="connsiteX1" fmla="*/ 3058871 w 6117742"/>
                  <a:gd name="connsiteY1" fmla="*/ 0 h 1634593"/>
                  <a:gd name="connsiteX2" fmla="*/ 6117742 w 6117742"/>
                  <a:gd name="connsiteY2" fmla="*/ 817296 h 1634593"/>
                  <a:gd name="connsiteX3" fmla="*/ 0 w 6117742"/>
                  <a:gd name="connsiteY3" fmla="*/ 817296 h 1634593"/>
                  <a:gd name="rtl" fmla="*/ 2678871 w 6117742"/>
                  <a:gd name="rtt" fmla="*/ 1649793 h 1634593"/>
                  <a:gd name="rtr" fmla="*/ 3438871 w 6117742"/>
                  <a:gd name="rtb" fmla="*/ 1801793 h 1634593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</a:cxnLst>
                <a:rect l="rtl" t="rtt" r="rtr" b="rtb"/>
                <a:pathLst>
                  <a:path h="1634593" w="6117742">
                    <a:moveTo>
                      <a:pt y="1634593" x="6031565"/>
                    </a:moveTo>
                    <a:cubicBezTo>
                      <a:pt y="1634593" x="6079164"/>
                      <a:pt y="1596015" x="6117742"/>
                      <a:pt y="1548416" x="6117742"/>
                    </a:cubicBezTo>
                    <a:lnTo>
                      <a:pt y="86173" x="6117742"/>
                    </a:lnTo>
                    <a:cubicBezTo>
                      <a:pt y="38580" x="6117742"/>
                      <a:pt y="0" x="6079164"/>
                      <a:pt y="0" x="6031565"/>
                    </a:cubicBezTo>
                    <a:lnTo>
                      <a:pt y="0" x="86173"/>
                    </a:lnTo>
                    <a:cubicBezTo>
                      <a:pt y="0" x="38580"/>
                      <a:pt y="38580" x="0"/>
                      <a:pt y="86173" x="0"/>
                    </a:cubicBezTo>
                    <a:lnTo>
                      <a:pt y="1548416" x="0"/>
                    </a:lnTo>
                    <a:cubicBezTo>
                      <a:pt y="1596015" x="0"/>
                      <a:pt y="1634593" x="38580"/>
                      <a:pt y="1634593" x="86173"/>
                    </a:cubicBezTo>
                    <a:lnTo>
                      <a:pt y="1634593" x="6031565"/>
                    </a:lnTo>
                    <a:close/>
                  </a:path>
                </a:pathLst>
              </a:custGeom>
              <a:noFill/>
              <a:ln cap="flat" w="7600">
                <a:solidFill>
                  <a:srgbClr val="000000"/>
                </a:solidFill>
                <a:custDash>
                  <a:ds d="1100000" sp="500000"/>
                </a:custDash>
                <a:bevel/>
              </a:ln>
            </p:spPr>
            <p:txBody>
              <a:bodyPr wrap="square" rIns="0" lIns="0" anchor="ctr" tIns="0" rtlCol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微软雅黑"/>
                  </a:rPr>
                  <a:t>后台管理</a:t>
                </a:r>
              </a:p>
            </p:txBody>
          </p:sp>
          <p:grpSp>
            <p:nvGrpSpPr>
              <p:cNvPr name="" id="705"/>
              <p:cNvGrpSpPr/>
              <p:nvPr/>
            </p:nvGrpSpPr>
            <p:grpSpPr>
              <a:xfrm>
                <a:off y="2999034" x="3272613"/>
                <a:ext cy="1271282" cx="1040242"/>
                <a:chOff y="2999034" x="3272613"/>
                <a:chExt cy="1271282" cx="1040242"/>
              </a:xfrm>
            </p:grpSpPr>
            <p:sp>
              <p:nvSpPr>
                <p:cNvPr name="Rounded Rectangle" id="422"/>
                <p:cNvSpPr/>
                <p:nvPr/>
              </p:nvSpPr>
              <p:spPr>
                <a:xfrm>
                  <a:off y="2999034" x="3272613"/>
                  <a:ext cy="1271282" cx="1040242"/>
                </a:xfrm>
                <a:custGeom>
                  <a:avLst/>
                  <a:gdLst>
                    <a:gd name="connsiteX0" fmla="*/ 520121 w 1040242"/>
                    <a:gd name="connsiteY0" fmla="*/ 1271282 h 1271282"/>
                    <a:gd name="connsiteX1" fmla="*/ 520121 w 1040242"/>
                    <a:gd name="connsiteY1" fmla="*/ 0 h 1271282"/>
                    <a:gd name="connsiteX2" fmla="*/ 1040242 w 1040242"/>
                    <a:gd name="connsiteY2" fmla="*/ 635643 h 1271282"/>
                    <a:gd name="connsiteX3" fmla="*/ 0 w 1040242"/>
                    <a:gd name="connsiteY3" fmla="*/ 635643 h 1271282"/>
                    <a:gd name="rtl" fmla="*/ 187735 w 1040242"/>
                    <a:gd name="rtt" fmla="*/ 1349562 h 1271282"/>
                    <a:gd name="rtr" fmla="*/ 947735 w 1040242"/>
                    <a:gd name="rtb" fmla="*/ 1501562 h 1271282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rect l="rtl" t="rtt" r="rtr" b="rtb"/>
                  <a:pathLst>
                    <a:path h="1271282" w="1040242">
                      <a:moveTo>
                        <a:pt y="1271282" x="954066"/>
                      </a:moveTo>
                      <a:cubicBezTo>
                        <a:pt y="1271282" x="1001665"/>
                        <a:pt y="1232705" x="1040242"/>
                        <a:pt y="1185114" x="1040242"/>
                      </a:cubicBezTo>
                      <a:lnTo>
                        <a:pt y="86173" x="1040242"/>
                      </a:lnTo>
                      <a:cubicBezTo>
                        <a:pt y="38580" x="1040242"/>
                        <a:pt y="0" x="1001665"/>
                        <a:pt y="0" x="954066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1185114" x="0"/>
                      </a:lnTo>
                      <a:cubicBezTo>
                        <a:pt y="1232705" x="0"/>
                        <a:pt y="1271282" x="38580"/>
                        <a:pt y="1271282" x="86173"/>
                      </a:cubicBezTo>
                      <a:lnTo>
                        <a:pt y="1271282" x="954066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cap="flat" w="7600">
                  <a:noFill/>
                  <a:custDash>
                    <a:ds d="600000" sp="400000"/>
                  </a:custDash>
                  <a:bevel/>
                </a:ln>
              </p:spPr>
              <p:txBody>
                <a:bodyPr wrap="square" rIns="0" lIns="0" anchor="ctr" tIns="0" rtlCol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微软雅黑"/>
                    </a:rPr>
                    <a:t>服务中心</a:t>
                  </a:r>
                </a:p>
              </p:txBody>
            </p:sp>
            <p:grpSp>
              <p:nvGrpSpPr>
                <p:cNvPr name="" id="438"/>
                <p:cNvGrpSpPr/>
                <p:nvPr/>
              </p:nvGrpSpPr>
              <p:grpSpPr>
                <a:xfrm>
                  <a:off y="3129946" x="3635180"/>
                  <a:ext cy="290540" cx="315106"/>
                  <a:chOff y="3129946" x="3635180"/>
                  <a:chExt cy="290540" cx="315106"/>
                </a:xfrm>
              </p:grpSpPr>
              <p:sp>
                <p:nvSpPr>
                  <p:cNvPr name="" id="439"/>
                  <p:cNvSpPr/>
                  <p:nvPr/>
                </p:nvSpPr>
                <p:spPr>
                  <a:xfrm>
                    <a:off y="3129946" x="3635180"/>
                    <a:ext cy="290540" cx="315106"/>
                  </a:xfrm>
                  <a:custGeom>
                    <a:avLst/>
                    <a:gdLst/>
                    <a:ahLst/>
                    <a:cxnLst/>
                    <a:pathLst>
                      <a:path h="290540" w="315106">
                        <a:moveTo>
                          <a:pt y="130380" x="311323"/>
                        </a:moveTo>
                        <a:lnTo>
                          <a:pt y="14852" x="246580"/>
                        </a:lnTo>
                        <a:cubicBezTo>
                          <a:pt y="5838" x="241626"/>
                          <a:pt y="0" x="232392"/>
                          <a:pt y="0" x="222308"/>
                        </a:cubicBezTo>
                        <a:lnTo>
                          <a:pt y="0" x="92798"/>
                        </a:lnTo>
                        <a:cubicBezTo>
                          <a:pt y="0" x="82712"/>
                          <a:pt y="5834" x="73476"/>
                          <a:pt y="14852" x="68525"/>
                        </a:cubicBezTo>
                        <a:lnTo>
                          <a:pt y="130077" x="3758"/>
                        </a:lnTo>
                        <a:cubicBezTo>
                          <a:pt y="139023" x="-1253"/>
                          <a:pt y="150026" x="-1253"/>
                          <a:pt y="158972" x="3758"/>
                        </a:cubicBezTo>
                        <a:lnTo>
                          <a:pt y="275158" x="68500"/>
                        </a:lnTo>
                        <a:cubicBezTo>
                          <a:pt y="284300" x="73400"/>
                          <a:pt y="290138" x="82612"/>
                          <a:pt y="290540" x="92773"/>
                        </a:cubicBezTo>
                        <a:lnTo>
                          <a:pt y="290540" x="222283"/>
                        </a:lnTo>
                        <a:cubicBezTo>
                          <a:pt y="290182" x="232444"/>
                          <a:pt y="284368" x="241672"/>
                          <a:pt y="275233" x="246580"/>
                        </a:cubicBezTo>
                        <a:lnTo>
                          <a:pt y="159705" x="311323"/>
                        </a:lnTo>
                        <a:cubicBezTo>
                          <a:pt y="150615" x="316367"/>
                          <a:pt y="139470" x="316367"/>
                          <a:pt y="130380" x="311323"/>
                        </a:cubicBezTo>
                        <a:close/>
                      </a:path>
                    </a:pathLst>
                  </a:custGeom>
                  <a:solidFill>
                    <a:srgbClr val="4285F4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40"/>
                  <p:cNvSpPr/>
                  <p:nvPr/>
                </p:nvSpPr>
                <p:spPr>
                  <a:xfrm>
                    <a:off y="3223223" x="3741764"/>
                    <a:ext cy="197187" cx="183151"/>
                  </a:xfrm>
                  <a:custGeom>
                    <a:avLst/>
                    <a:gdLst/>
                    <a:ahLst/>
                    <a:cxnLst/>
                    <a:pathLst>
                      <a:path h="197187" w="183151">
                        <a:moveTo>
                          <a:pt y="181881" x="139997"/>
                        </a:moveTo>
                        <a:lnTo>
                          <a:pt y="104870" x="183151"/>
                        </a:lnTo>
                        <a:lnTo>
                          <a:pt y="11240" x="91871"/>
                        </a:lnTo>
                        <a:lnTo>
                          <a:pt y="0" x="50957"/>
                        </a:lnTo>
                        <a:lnTo>
                          <a:pt y="14069" x="14204"/>
                        </a:lnTo>
                        <a:lnTo>
                          <a:pt y="51955" x="0"/>
                        </a:lnTo>
                        <a:lnTo>
                          <a:pt y="94211" x="11422"/>
                        </a:lnTo>
                        <a:lnTo>
                          <a:pt y="197187" x="111786"/>
                        </a:lnTo>
                        <a:cubicBezTo>
                          <a:pt y="196829" x="125861"/>
                          <a:pt y="191016" x="135088"/>
                          <a:pt y="181881" x="139997"/>
                        </a:cubicBezTo>
                        <a:close/>
                      </a:path>
                    </a:pathLst>
                  </a:custGeom>
                  <a:solidFill>
                    <a:srgbClr val="3D7CE3"/>
                  </a:solidFill>
                  <a:ln cap="flat" w="7600">
                    <a:noFill/>
                    <a:bevel/>
                  </a:ln>
                </p:spPr>
              </p:sp>
              <p:grpSp>
                <p:nvGrpSpPr>
                  <p:cNvPr name="" id="441"/>
                  <p:cNvGrpSpPr/>
                  <p:nvPr/>
                </p:nvGrpSpPr>
                <p:grpSpPr>
                  <a:xfrm>
                    <a:off y="3216581" x="3735634"/>
                    <a:ext cy="128457" cx="124883"/>
                    <a:chOff y="3216581" x="3735634"/>
                    <a:chExt cy="128457" cx="124883"/>
                  </a:xfrm>
                </p:grpSpPr>
                <p:sp>
                  <p:nvSpPr>
                    <p:cNvPr name="" id="442"/>
                    <p:cNvSpPr/>
                    <p:nvPr/>
                  </p:nvSpPr>
                  <p:spPr>
                    <a:xfrm>
                      <a:off y="3216581" x="3735634"/>
                      <a:ext cy="117145" cx="114173"/>
                    </a:xfrm>
                    <a:custGeom>
                      <a:avLst/>
                      <a:gdLst/>
                      <a:ahLst/>
                      <a:cxnLst/>
                      <a:pathLst>
                        <a:path h="117145" w="114173">
                          <a:moveTo>
                            <a:pt y="0" x="57087"/>
                          </a:moveTo>
                          <a:cubicBezTo>
                            <a:pt y="0" x="25562"/>
                            <a:pt y="26219" x="0"/>
                            <a:pt y="58573" x="0"/>
                          </a:cubicBezTo>
                          <a:cubicBezTo>
                            <a:pt y="90910" x="0"/>
                            <a:pt y="117145" x="25545"/>
                            <a:pt y="117145" x="57087"/>
                          </a:cubicBezTo>
                          <a:cubicBezTo>
                            <a:pt y="117145" x="88595"/>
                            <a:pt y="90943" x="114173"/>
                            <a:pt y="58573" x="114173"/>
                          </a:cubicBezTo>
                          <a:cubicBezTo>
                            <a:pt y="26239" x="114173"/>
                            <a:pt y="0" x="88624"/>
                            <a:pt y="0" x="57087"/>
                          </a:cubicBezTo>
                          <a:close/>
                          <a:moveTo>
                            <a:pt y="103051" x="57087"/>
                          </a:moveTo>
                          <a:cubicBezTo>
                            <a:pt y="103051" x="33158"/>
                            <a:pt y="83149" x="13761"/>
                            <a:pt y="58573" x="13761"/>
                          </a:cubicBezTo>
                          <a:cubicBezTo>
                            <a:pt y="34047" x="13761"/>
                            <a:pt y="14144" x="33158"/>
                            <a:pt y="14144" x="57087"/>
                          </a:cubicBezTo>
                          <a:cubicBezTo>
                            <a:pt y="14144" x="81015"/>
                            <a:pt y="34047" x="100413"/>
                            <a:pt y="58573" x="100413"/>
                          </a:cubicBezTo>
                          <a:cubicBezTo>
                            <a:pt y="83149" x="100413"/>
                            <a:pt y="103051" x="81015"/>
                            <a:pt y="103051" x="57087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443"/>
                    <p:cNvSpPr/>
                    <p:nvPr/>
                  </p:nvSpPr>
                  <p:spPr>
                    <a:xfrm>
                      <a:off y="3272905" x="3765642"/>
                      <a:ext cy="29526" cx="10782"/>
                    </a:xfrm>
                    <a:custGeom>
                      <a:avLst/>
                      <a:gdLst/>
                      <a:ahLst/>
                      <a:cxnLst/>
                      <a:pathLst>
                        <a:path h="29526" w="10782">
                          <a:moveTo>
                            <a:pt y="0" x="0"/>
                          </a:moveTo>
                          <a:lnTo>
                            <a:pt y="18211" x="0"/>
                          </a:lnTo>
                          <a:cubicBezTo>
                            <a:pt y="22841" x="2624"/>
                            <a:pt y="26730" x="6329"/>
                            <a:pt y="29526" x="10782"/>
                          </a:cubicBezTo>
                          <a:lnTo>
                            <a:pt y="0" x="10782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444"/>
                    <p:cNvSpPr/>
                    <p:nvPr/>
                  </p:nvSpPr>
                  <p:spPr>
                    <a:xfrm>
                      <a:off y="3257498" x="3786985"/>
                      <a:ext cy="49620" cx="10782"/>
                    </a:xfrm>
                    <a:custGeom>
                      <a:avLst/>
                      <a:gdLst/>
                      <a:ahLst/>
                      <a:cxnLst/>
                      <a:pathLst>
                        <a:path h="49620" w="10782">
                          <a:moveTo>
                            <a:pt y="0" x="0"/>
                          </a:moveTo>
                          <a:lnTo>
                            <a:pt y="49101" x="0"/>
                          </a:lnTo>
                          <a:cubicBezTo>
                            <a:pt y="49792" x="3562"/>
                            <a:pt y="49792" x="7220"/>
                            <a:pt y="49101" x="10782"/>
                          </a:cubicBezTo>
                          <a:lnTo>
                            <a:pt y="0" x="10782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445"/>
                    <p:cNvSpPr/>
                    <p:nvPr/>
                  </p:nvSpPr>
                  <p:spPr>
                    <a:xfrm>
                      <a:off y="3280483" x="3809386"/>
                      <a:ext cy="21621" cx="10782"/>
                    </a:xfrm>
                    <a:custGeom>
                      <a:avLst/>
                      <a:gdLst/>
                      <a:ahLst/>
                      <a:cxnLst/>
                      <a:pathLst>
                        <a:path h="21621" w="10782">
                          <a:moveTo>
                            <a:pt y="0" x="0"/>
                          </a:moveTo>
                          <a:lnTo>
                            <a:pt y="21621" x="0"/>
                          </a:lnTo>
                          <a:cubicBezTo>
                            <a:pt y="18698" x="4508"/>
                            <a:pt y="14648" x="8218"/>
                            <a:pt y="9851" x="10782"/>
                          </a:cubicBezTo>
                          <a:lnTo>
                            <a:pt y="0" x="10782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446"/>
                    <p:cNvSpPr/>
                    <p:nvPr/>
                  </p:nvSpPr>
                  <p:spPr>
                    <a:xfrm>
                      <a:off y="3310480" x="3827127"/>
                      <a:ext cy="34558" cx="33111"/>
                    </a:xfrm>
                    <a:custGeom>
                      <a:avLst/>
                      <a:gdLst/>
                      <a:ahLst/>
                      <a:cxnLst/>
                      <a:pathLst>
                        <a:path h="34558" w="33111">
                          <a:moveTo>
                            <a:pt y="792" x="6680"/>
                          </a:moveTo>
                          <a:cubicBezTo>
                            <a:pt y="7951" x="-257"/>
                            <a:pt y="9672" x="-257"/>
                            <a:pt y="10744" x="772"/>
                          </a:cubicBezTo>
                          <a:lnTo>
                            <a:pt y="33753" x="23198"/>
                          </a:lnTo>
                          <a:cubicBezTo>
                            <a:pt y="34826" x="24245"/>
                            <a:pt y="34826" x="25942"/>
                            <a:pt y="33753" x="26989"/>
                          </a:cubicBezTo>
                          <a:cubicBezTo>
                            <a:pt y="26620" x="33926"/>
                            <a:pt y="24899" x="33926"/>
                            <a:pt y="23827" x="32897"/>
                          </a:cubicBezTo>
                          <a:lnTo>
                            <a:pt y="792" x="10446"/>
                          </a:lnTo>
                          <a:cubicBezTo>
                            <a:pt y="-264" x="9402"/>
                            <a:pt y="-264" x="7724"/>
                            <a:pt y="792" x="668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</p:grpSp>
              <p:sp>
                <p:nvSpPr>
                  <p:cNvPr name="Text 573" id="573"/>
                  <p:cNvSpPr txBox="1"/>
                  <p:nvPr/>
                </p:nvSpPr>
                <p:spPr>
                  <a:xfrm>
                    <a:off y="3435686" x="3412734"/>
                    <a:ext cy="152000" cx="760000"/>
                  </a:xfrm>
                  <a:prstGeom prst="rect">
                    <a:avLst/>
                  </a:prstGeom>
                  <a:noFill/>
                </p:spPr>
                <p:txBody>
                  <a:bodyPr wrap="square" rIns="0" lIns="0" anchor="ctr" tIns="0" rtlCol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000000"/>
                        </a:solidFill>
                        <a:latin typeface="微软雅黑"/>
                      </a:rPr>
                      <a:t>服务发布</a:t>
                    </a:r>
                  </a:p>
                </p:txBody>
              </p:sp>
            </p:grpSp>
            <p:grpSp>
              <p:nvGrpSpPr>
                <p:cNvPr name="" id="477"/>
                <p:cNvGrpSpPr/>
                <p:nvPr/>
              </p:nvGrpSpPr>
              <p:grpSpPr>
                <a:xfrm>
                  <a:off y="3748884" x="3635180"/>
                  <a:ext cy="290540" cx="315106"/>
                  <a:chOff y="3748884" x="3635180"/>
                  <a:chExt cy="290540" cx="315106"/>
                </a:xfrm>
              </p:grpSpPr>
              <p:sp>
                <p:nvSpPr>
                  <p:cNvPr name="" id="478"/>
                  <p:cNvSpPr/>
                  <p:nvPr/>
                </p:nvSpPr>
                <p:spPr>
                  <a:xfrm>
                    <a:off y="3748884" x="3635180"/>
                    <a:ext cy="290540" cx="315106"/>
                  </a:xfrm>
                  <a:custGeom>
                    <a:avLst/>
                    <a:gdLst/>
                    <a:ahLst/>
                    <a:cxnLst/>
                    <a:pathLst>
                      <a:path h="290540" w="315106">
                        <a:moveTo>
                          <a:pt y="130380" x="311323"/>
                        </a:moveTo>
                        <a:lnTo>
                          <a:pt y="14852" x="246580"/>
                        </a:lnTo>
                        <a:cubicBezTo>
                          <a:pt y="5838" x="241626"/>
                          <a:pt y="0" x="232392"/>
                          <a:pt y="0" x="222308"/>
                        </a:cubicBezTo>
                        <a:lnTo>
                          <a:pt y="0" x="92798"/>
                        </a:lnTo>
                        <a:cubicBezTo>
                          <a:pt y="0" x="82712"/>
                          <a:pt y="5834" x="73476"/>
                          <a:pt y="14852" x="68525"/>
                        </a:cubicBezTo>
                        <a:lnTo>
                          <a:pt y="130077" x="3758"/>
                        </a:lnTo>
                        <a:cubicBezTo>
                          <a:pt y="139023" x="-1253"/>
                          <a:pt y="150026" x="-1253"/>
                          <a:pt y="158972" x="3758"/>
                        </a:cubicBezTo>
                        <a:lnTo>
                          <a:pt y="275158" x="68500"/>
                        </a:lnTo>
                        <a:cubicBezTo>
                          <a:pt y="284300" x="73400"/>
                          <a:pt y="290138" x="82612"/>
                          <a:pt y="290540" x="92773"/>
                        </a:cubicBezTo>
                        <a:lnTo>
                          <a:pt y="290540" x="222283"/>
                        </a:lnTo>
                        <a:cubicBezTo>
                          <a:pt y="290182" x="232444"/>
                          <a:pt y="284368" x="241672"/>
                          <a:pt y="275233" x="246580"/>
                        </a:cubicBezTo>
                        <a:lnTo>
                          <a:pt y="159705" x="311323"/>
                        </a:lnTo>
                        <a:cubicBezTo>
                          <a:pt y="150615" x="316367"/>
                          <a:pt y="139470" x="316367"/>
                          <a:pt y="130380" x="311323"/>
                        </a:cubicBezTo>
                        <a:close/>
                      </a:path>
                    </a:pathLst>
                  </a:custGeom>
                  <a:solidFill>
                    <a:srgbClr val="4285F4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79"/>
                  <p:cNvSpPr/>
                  <p:nvPr/>
                </p:nvSpPr>
                <p:spPr>
                  <a:xfrm>
                    <a:off y="3819353" x="3728126"/>
                    <a:ext cy="219995" cx="204641"/>
                  </a:xfrm>
                  <a:custGeom>
                    <a:avLst/>
                    <a:gdLst/>
                    <a:ahLst/>
                    <a:cxnLst/>
                    <a:pathLst>
                      <a:path h="219995" w="204641">
                        <a:moveTo>
                          <a:pt y="33694" x="126679"/>
                        </a:moveTo>
                        <a:lnTo>
                          <a:pt y="36876" x="112254"/>
                        </a:lnTo>
                        <a:lnTo>
                          <a:pt y="0" x="76313"/>
                        </a:lnTo>
                        <a:lnTo>
                          <a:pt y="21974" x="64817"/>
                        </a:lnTo>
                        <a:lnTo>
                          <a:pt y="47485" x="58564"/>
                        </a:lnTo>
                        <a:lnTo>
                          <a:pt y="58320" x="69125"/>
                        </a:lnTo>
                        <a:lnTo>
                          <a:pt y="62589" x="48840"/>
                        </a:lnTo>
                        <a:lnTo>
                          <a:pt y="34048" x="21023"/>
                        </a:lnTo>
                        <a:lnTo>
                          <a:pt y="52688" x="2142"/>
                        </a:lnTo>
                        <a:lnTo>
                          <a:pt y="88326" x="36925"/>
                        </a:lnTo>
                        <a:lnTo>
                          <a:pt y="118383" x="0"/>
                        </a:lnTo>
                        <a:lnTo>
                          <a:pt y="219995" x="99059"/>
                        </a:lnTo>
                        <a:lnTo>
                          <a:pt y="219995" x="129338"/>
                        </a:lnTo>
                        <a:cubicBezTo>
                          <a:pt y="219637" x="139498"/>
                          <a:pt y="213824" x="148727"/>
                          <a:pt y="204689" x="153635"/>
                        </a:cubicBezTo>
                        <a:lnTo>
                          <a:pt y="113761" x="204641"/>
                        </a:lnTo>
                        <a:lnTo>
                          <a:pt y="33694" x="126679"/>
                        </a:lnTo>
                        <a:close/>
                      </a:path>
                    </a:pathLst>
                  </a:custGeom>
                  <a:solidFill>
                    <a:srgbClr val="3D7CE3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80"/>
                  <p:cNvSpPr/>
                  <p:nvPr/>
                </p:nvSpPr>
                <p:spPr>
                  <a:xfrm>
                    <a:off y="3849380" x="3832591"/>
                    <a:ext cy="26879" cx="26197"/>
                  </a:xfrm>
                  <a:custGeom>
                    <a:avLst/>
                    <a:gdLst/>
                    <a:ahLst/>
                    <a:cxnLst/>
                    <a:pathLst>
                      <a:path h="26879" w="26197">
                        <a:moveTo>
                          <a:pt y="1798" x="6558"/>
                        </a:moveTo>
                        <a:cubicBezTo>
                          <a:pt y="-1908" x="12823"/>
                          <a:pt y="299" x="20830"/>
                          <a:pt y="6726" x="24443"/>
                        </a:cubicBezTo>
                        <a:cubicBezTo>
                          <a:pt y="13153" x="28056"/>
                          <a:pt y="21368" x="25908"/>
                          <a:pt y="25077" x="19645"/>
                        </a:cubicBezTo>
                        <a:cubicBezTo>
                          <a:pt y="28786" x="13382"/>
                          <a:pt y="26585" x="5375"/>
                          <a:pt y="20160" x="1758"/>
                        </a:cubicBezTo>
                        <a:cubicBezTo>
                          <a:pt y="13730" x="-1862"/>
                          <a:pt y="5506" x="288"/>
                          <a:pt y="1798" x="655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81"/>
                  <p:cNvSpPr/>
                  <p:nvPr/>
                </p:nvSpPr>
                <p:spPr>
                  <a:xfrm>
                    <a:off y="3849289" x="3726649"/>
                    <a:ext cy="26879" cx="26197"/>
                  </a:xfrm>
                  <a:custGeom>
                    <a:avLst/>
                    <a:gdLst/>
                    <a:ahLst/>
                    <a:cxnLst/>
                    <a:pathLst>
                      <a:path h="26879" w="26197">
                        <a:moveTo>
                          <a:pt y="25075" x="6548"/>
                        </a:moveTo>
                        <a:cubicBezTo>
                          <a:pt y="21364" x="286"/>
                          <a:pt y="13148" x="-1859"/>
                          <a:pt y="6722" x="1756"/>
                        </a:cubicBezTo>
                        <a:cubicBezTo>
                          <a:pt y="296" x="5371"/>
                          <a:pt y="-1907" x="13378"/>
                          <a:pt y="1800" x="19642"/>
                        </a:cubicBezTo>
                        <a:cubicBezTo>
                          <a:pt y="5507" x="25906"/>
                          <a:pt y="13722" x="28056"/>
                          <a:pt y="20150" x="24445"/>
                        </a:cubicBezTo>
                        <a:cubicBezTo>
                          <a:pt y="26583" x="20830"/>
                          <a:pt y="28789" x="12815"/>
                          <a:pt y="25075" x="654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82"/>
                  <p:cNvSpPr/>
                  <p:nvPr/>
                </p:nvSpPr>
                <p:spPr>
                  <a:xfrm>
                    <a:off y="3943419" x="3779638"/>
                    <a:ext cy="26874" cx="26192"/>
                  </a:xfrm>
                  <a:custGeom>
                    <a:avLst/>
                    <a:gdLst/>
                    <a:ahLst/>
                    <a:cxnLst/>
                    <a:pathLst>
                      <a:path h="26874" w="26192">
                        <a:moveTo>
                          <a:pt y="13437" x="26192"/>
                        </a:moveTo>
                        <a:cubicBezTo>
                          <a:pt y="20880" x="26192"/>
                          <a:pt y="26874" x="20310"/>
                          <a:pt y="26874" x="13096"/>
                        </a:cubicBezTo>
                        <a:cubicBezTo>
                          <a:pt y="26874" x="5850"/>
                          <a:pt y="20846" x="0"/>
                          <a:pt y="13437" x="0"/>
                        </a:cubicBezTo>
                        <a:cubicBezTo>
                          <a:pt y="6011" x="0"/>
                          <a:pt y="0" x="5867"/>
                          <a:pt y="0" x="13096"/>
                        </a:cubicBezTo>
                        <a:cubicBezTo>
                          <a:pt y="0" x="20329"/>
                          <a:pt y="6016" x="26192"/>
                          <a:pt y="13437" x="2619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grpSp>
                <p:nvGrpSpPr>
                  <p:cNvPr name="" id="483"/>
                  <p:cNvGrpSpPr/>
                  <p:nvPr/>
                </p:nvGrpSpPr>
                <p:grpSpPr>
                  <a:xfrm>
                    <a:off y="3831350" x="3736730"/>
                    <a:ext cy="99440" cx="112008"/>
                    <a:chOff y="3831350" x="3736730"/>
                    <a:chExt cy="99440" cx="112008"/>
                  </a:xfrm>
                </p:grpSpPr>
                <p:sp>
                  <p:nvSpPr>
                    <p:cNvPr name="" id="484"/>
                    <p:cNvSpPr/>
                    <p:nvPr/>
                  </p:nvSpPr>
                  <p:spPr>
                    <a:xfrm>
                      <a:off y="3831350" x="3786678"/>
                      <a:ext cy="35538" cx="12112"/>
                    </a:xfrm>
                    <a:custGeom>
                      <a:avLst/>
                      <a:gdLst/>
                      <a:ahLst/>
                      <a:cxnLst/>
                      <a:pathLst>
                        <a:path h="35538" w="12112">
                          <a:moveTo>
                            <a:pt y="34830" x="6056"/>
                          </a:moveTo>
                          <a:cubicBezTo>
                            <a:pt y="34833" x="8094"/>
                            <a:pt y="35070" x="10125"/>
                            <a:pt y="35538" x="12112"/>
                          </a:cubicBezTo>
                          <a:lnTo>
                            <a:pt y="0" x="12112"/>
                          </a:lnTo>
                          <a:lnTo>
                            <a:pt y="0" x="0"/>
                          </a:lnTo>
                          <a:lnTo>
                            <a:pt y="35538" x="0"/>
                          </a:lnTo>
                          <a:cubicBezTo>
                            <a:pt y="35070" x="1986"/>
                            <a:pt y="34833" x="4018"/>
                            <a:pt y="34830" x="60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485"/>
                    <p:cNvSpPr/>
                    <p:nvPr/>
                  </p:nvSpPr>
                  <p:spPr>
                    <a:xfrm>
                      <a:off y="3902350" x="3812674"/>
                      <a:ext cy="28415" cx="36064"/>
                    </a:xfrm>
                    <a:custGeom>
                      <a:avLst/>
                      <a:gdLst/>
                      <a:ahLst/>
                      <a:cxnLst/>
                      <a:pathLst>
                        <a:path h="28415" w="36064">
                          <a:moveTo>
                            <a:pt y="0" x="6080"/>
                          </a:moveTo>
                          <a:cubicBezTo>
                            <a:pt y="4003" x="4869"/>
                            <a:pt y="7673" x="2790"/>
                            <a:pt y="10735" x="0"/>
                          </a:cubicBezTo>
                          <a:lnTo>
                            <a:pt y="28415" x="30008"/>
                          </a:lnTo>
                          <a:lnTo>
                            <a:pt y="17655" x="36064"/>
                          </a:lnTo>
                          <a:lnTo>
                            <a:pt y="0" x="608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486"/>
                    <p:cNvSpPr/>
                    <p:nvPr/>
                  </p:nvSpPr>
                  <p:spPr>
                    <a:xfrm>
                      <a:off y="3902349" x="3736730"/>
                      <a:ext cy="28440" cx="36064"/>
                    </a:xfrm>
                    <a:custGeom>
                      <a:avLst/>
                      <a:gdLst/>
                      <a:ahLst/>
                      <a:cxnLst/>
                      <a:pathLst>
                        <a:path h="28440" w="36064">
                          <a:moveTo>
                            <a:pt y="0" x="29984"/>
                          </a:moveTo>
                          <a:lnTo>
                            <a:pt y="17680" x="0"/>
                          </a:lnTo>
                          <a:lnTo>
                            <a:pt y="28440" x="6056"/>
                          </a:lnTo>
                          <a:lnTo>
                            <a:pt y="10760" x="36064"/>
                          </a:lnTo>
                          <a:cubicBezTo>
                            <a:pt y="7691" x="33271"/>
                            <a:pt y="4012" x="31192"/>
                            <a:pt y="0" x="2998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</p:grpSp>
              <p:grpSp>
                <p:nvGrpSpPr>
                  <p:cNvPr name="" id="487"/>
                  <p:cNvGrpSpPr/>
                  <p:nvPr/>
                </p:nvGrpSpPr>
                <p:grpSpPr>
                  <a:xfrm>
                    <a:off y="3814276" x="3723122"/>
                    <a:ext cy="128290" cx="139224"/>
                    <a:chOff y="3814276" x="3723122"/>
                    <a:chExt cy="128290" cx="139224"/>
                  </a:xfrm>
                </p:grpSpPr>
                <p:sp>
                  <p:nvSpPr>
                    <p:cNvPr name="" id="488"/>
                    <p:cNvSpPr/>
                    <p:nvPr/>
                  </p:nvSpPr>
                  <p:spPr>
                    <a:xfrm>
                      <a:off y="3872394" x="3771563"/>
                      <a:ext cy="43443" cx="42341"/>
                    </a:xfrm>
                    <a:custGeom>
                      <a:avLst/>
                      <a:gdLst/>
                      <a:ahLst/>
                      <a:cxnLst/>
                      <a:pathLst>
                        <a:path h="43443" w="42341">
                          <a:moveTo>
                            <a:pt y="21722" x="42341"/>
                          </a:moveTo>
                          <a:cubicBezTo>
                            <a:pt y="33718" x="42341"/>
                            <a:pt y="43443" x="32863"/>
                            <a:pt y="43443" x="21171"/>
                          </a:cubicBezTo>
                          <a:cubicBezTo>
                            <a:pt y="43443" x="9478"/>
                            <a:pt y="33718" x="0"/>
                            <a:pt y="21722" x="0"/>
                          </a:cubicBezTo>
                          <a:cubicBezTo>
                            <a:pt y="9725" x="0"/>
                            <a:pt y="0" x="9478"/>
                            <a:pt y="0" x="21171"/>
                          </a:cubicBezTo>
                          <a:cubicBezTo>
                            <a:pt y="0" x="32863"/>
                            <a:pt y="9725" x="42341"/>
                            <a:pt y="21722" x="4234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489"/>
                    <p:cNvSpPr/>
                    <p:nvPr/>
                  </p:nvSpPr>
                  <p:spPr>
                    <a:xfrm>
                      <a:off y="3908412" x="3723122"/>
                      <a:ext cy="34154" cx="33288"/>
                    </a:xfrm>
                    <a:custGeom>
                      <a:avLst/>
                      <a:gdLst/>
                      <a:ahLst/>
                      <a:cxnLst/>
                      <a:pathLst>
                        <a:path h="34154" w="33288">
                          <a:moveTo>
                            <a:pt y="2298" x="8311"/>
                          </a:moveTo>
                          <a:cubicBezTo>
                            <a:pt y="-2425" x="16268"/>
                            <a:pt y="366" x="26451"/>
                            <a:pt y="8533" x="31051"/>
                          </a:cubicBezTo>
                          <a:cubicBezTo>
                            <a:pt y="16699" x="35652"/>
                            <a:pt y="27145" x="32927"/>
                            <a:pt y="31863" x="24966"/>
                          </a:cubicBezTo>
                          <a:cubicBezTo>
                            <a:pt y="36580" x="17006"/>
                            <a:pt y="33780" x="6825"/>
                            <a:pt y="25611" x="2230"/>
                          </a:cubicBezTo>
                          <a:cubicBezTo>
                            <a:pt y="17450" x="-2360"/>
                            <a:pt y="7016" x="362"/>
                            <a:pt y="2298" x="831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490"/>
                    <p:cNvSpPr/>
                    <p:nvPr/>
                  </p:nvSpPr>
                  <p:spPr>
                    <a:xfrm>
                      <a:off y="3908396" x="3829058"/>
                      <a:ext cy="34166" cx="33288"/>
                    </a:xfrm>
                    <a:custGeom>
                      <a:avLst/>
                      <a:gdLst/>
                      <a:ahLst/>
                      <a:cxnLst/>
                      <a:pathLst>
                        <a:path h="34166" w="33288">
                          <a:moveTo>
                            <a:pt y="31866" x="8327"/>
                          </a:moveTo>
                          <a:cubicBezTo>
                            <a:pt y="27152" x="364"/>
                            <a:pt y="16706" x="-2364"/>
                            <a:pt y="8538" x="2233"/>
                          </a:cubicBezTo>
                          <a:cubicBezTo>
                            <a:pt y="370" x="6831"/>
                            <a:pt y="-2426" x="17013"/>
                            <a:pt y="2295" x="24972"/>
                          </a:cubicBezTo>
                          <a:cubicBezTo>
                            <a:pt y="7015" x="32931"/>
                            <a:pt y="17463" x="35652"/>
                            <a:pt y="25627" x="31048"/>
                          </a:cubicBezTo>
                          <a:cubicBezTo>
                            <a:pt y="29549" x="28844"/>
                            <a:pt y="32411" x="25211"/>
                            <a:pt y="33581" x="20948"/>
                          </a:cubicBezTo>
                          <a:cubicBezTo>
                            <a:pt y="34751" x="16686"/>
                            <a:pt y="34161" x="12145"/>
                            <a:pt y="31866" x="8327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491"/>
                    <p:cNvSpPr/>
                    <p:nvPr/>
                  </p:nvSpPr>
                  <p:spPr>
                    <a:xfrm>
                      <a:off y="3814276" x="3776093"/>
                      <a:ext cy="34148" cx="33282"/>
                    </a:xfrm>
                    <a:custGeom>
                      <a:avLst/>
                      <a:gdLst/>
                      <a:ahLst/>
                      <a:cxnLst/>
                      <a:pathLst>
                        <a:path h="34148" w="33282">
                          <a:moveTo>
                            <a:pt y="17074" x="33282"/>
                          </a:moveTo>
                          <a:cubicBezTo>
                            <a:pt y="26504" x="33282"/>
                            <a:pt y="34148" x="25832"/>
                            <a:pt y="34148" x="16641"/>
                          </a:cubicBezTo>
                          <a:cubicBezTo>
                            <a:pt y="34148" x="7450"/>
                            <a:pt y="26504" x="0"/>
                            <a:pt y="17074" x="0"/>
                          </a:cubicBezTo>
                          <a:cubicBezTo>
                            <a:pt y="7644" x="0"/>
                            <a:pt y="0" x="7450"/>
                            <a:pt y="0" x="16641"/>
                          </a:cubicBezTo>
                          <a:cubicBezTo>
                            <a:pt y="0" x="25832"/>
                            <a:pt y="7644" x="33282"/>
                            <a:pt y="17074" x="3328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</p:grpSp>
              <p:sp>
                <p:nvSpPr>
                  <p:cNvPr name="Text 574" id="574"/>
                  <p:cNvSpPr txBox="1"/>
                  <p:nvPr/>
                </p:nvSpPr>
                <p:spPr>
                  <a:xfrm>
                    <a:off y="4054624" x="3412734"/>
                    <a:ext cy="152000" cx="760000"/>
                  </a:xfrm>
                  <a:prstGeom prst="rect">
                    <a:avLst/>
                  </a:prstGeom>
                  <a:noFill/>
                </p:spPr>
                <p:txBody>
                  <a:bodyPr wrap="square" rIns="0" lIns="0" anchor="ctr" tIns="0" rtlCol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000000"/>
                        </a:solidFill>
                        <a:latin typeface="微软雅黑"/>
                      </a:rPr>
                      <a:t>服务注册</a:t>
                    </a:r>
                  </a:p>
                </p:txBody>
              </p:sp>
            </p:grpSp>
          </p:grpSp>
          <p:grpSp>
            <p:nvGrpSpPr>
              <p:cNvPr name="" id="783"/>
              <p:cNvGrpSpPr/>
              <p:nvPr/>
            </p:nvGrpSpPr>
            <p:grpSpPr>
              <a:xfrm>
                <a:off y="2999034" x="1730109"/>
                <a:ext cy="1271282" cx="1040242"/>
                <a:chOff y="2999034" x="1730109"/>
                <a:chExt cy="1271282" cx="1040242"/>
              </a:xfrm>
            </p:grpSpPr>
            <p:sp>
              <p:nvSpPr>
                <p:cNvPr name="Rounded Rectangle" id="706"/>
                <p:cNvSpPr/>
                <p:nvPr/>
              </p:nvSpPr>
              <p:spPr>
                <a:xfrm>
                  <a:off y="2999034" x="1730109"/>
                  <a:ext cy="1271282" cx="1040242"/>
                </a:xfrm>
                <a:custGeom>
                  <a:avLst/>
                  <a:gdLst>
                    <a:gd name="connsiteX0" fmla="*/ 520121 w 1040242"/>
                    <a:gd name="connsiteY0" fmla="*/ 1271282 h 1271282"/>
                    <a:gd name="connsiteX1" fmla="*/ 520121 w 1040242"/>
                    <a:gd name="connsiteY1" fmla="*/ 0 h 1271282"/>
                    <a:gd name="connsiteX2" fmla="*/ 1040242 w 1040242"/>
                    <a:gd name="connsiteY2" fmla="*/ 635641 h 1271282"/>
                    <a:gd name="connsiteX3" fmla="*/ 0 w 1040242"/>
                    <a:gd name="connsiteY3" fmla="*/ 635641 h 1271282"/>
                    <a:gd name="rtl" fmla="*/ 126928 w 1040242"/>
                    <a:gd name="rtt" fmla="*/ 1349547 h 1271282"/>
                    <a:gd name="rtr" fmla="*/ 886928 w 1040242"/>
                    <a:gd name="rtb" fmla="*/ 1501547 h 1271282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rect l="rtl" t="rtt" r="rtr" b="rtb"/>
                  <a:pathLst>
                    <a:path h="1271282" w="1040242">
                      <a:moveTo>
                        <a:pt y="1271282" x="954066"/>
                      </a:moveTo>
                      <a:cubicBezTo>
                        <a:pt y="1271282" x="1001665"/>
                        <a:pt y="1232705" x="1040242"/>
                        <a:pt y="1185106" x="1040242"/>
                      </a:cubicBezTo>
                      <a:lnTo>
                        <a:pt y="86173" x="1040242"/>
                      </a:lnTo>
                      <a:cubicBezTo>
                        <a:pt y="38580" x="1040242"/>
                        <a:pt y="0" x="1001665"/>
                        <a:pt y="0" x="954066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1185106" x="0"/>
                      </a:lnTo>
                      <a:cubicBezTo>
                        <a:pt y="1232705" x="0"/>
                        <a:pt y="1271282" x="38580"/>
                        <a:pt y="1271282" x="86173"/>
                      </a:cubicBezTo>
                      <a:lnTo>
                        <a:pt y="1271282" x="954066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cap="flat" w="7600">
                  <a:noFill/>
                  <a:custDash>
                    <a:ds d="600000" sp="400000"/>
                  </a:custDash>
                  <a:bevel/>
                </a:ln>
              </p:spPr>
              <p:txBody>
                <a:bodyPr wrap="square" rIns="0" lIns="0" anchor="ctr" tIns="0" rtlCol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微软雅黑"/>
                    </a:rPr>
                    <a:t>应用集成</a:t>
                  </a:r>
                </a:p>
              </p:txBody>
            </p:sp>
            <p:grpSp>
              <p:nvGrpSpPr>
                <p:cNvPr name="" id="759"/>
                <p:cNvGrpSpPr/>
                <p:nvPr/>
              </p:nvGrpSpPr>
              <p:grpSpPr>
                <a:xfrm>
                  <a:off y="3056231" x="1812208"/>
                  <a:ext cy="519462" cx="876044"/>
                  <a:chOff y="3056231" x="1812208"/>
                  <a:chExt cy="519462" cx="876044"/>
                </a:xfrm>
              </p:grpSpPr>
              <p:grpSp>
                <p:nvGrpSpPr>
                  <p:cNvPr name="" id="760"/>
                  <p:cNvGrpSpPr/>
                  <p:nvPr/>
                </p:nvGrpSpPr>
                <p:grpSpPr>
                  <a:xfrm>
                    <a:off y="3097277" x="1861561"/>
                    <a:ext cy="286461" cx="762214"/>
                    <a:chOff y="3097277" x="1861561"/>
                    <a:chExt cy="286461" cx="762214"/>
                  </a:xfrm>
                </p:grpSpPr>
                <p:grpSp>
                  <p:nvGrpSpPr>
                    <p:cNvPr name="" id="761"/>
                    <p:cNvGrpSpPr/>
                    <p:nvPr/>
                  </p:nvGrpSpPr>
                  <p:grpSpPr>
                    <a:xfrm>
                      <a:off y="3097277" x="1861561"/>
                      <a:ext cy="286461" cx="315106"/>
                      <a:chOff y="3097277" x="1861561"/>
                      <a:chExt cy="286461" cx="315106"/>
                    </a:xfrm>
                  </p:grpSpPr>
                  <p:sp>
                    <p:nvSpPr>
                      <p:cNvPr name="" id="762"/>
                      <p:cNvSpPr/>
                      <p:nvPr/>
                    </p:nvSpPr>
                    <p:spPr>
                      <a:xfrm>
                        <a:off y="3097277" x="1861561"/>
                        <a:ext cy="286461" cx="31510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286461" w="315106">
                            <a:moveTo>
                              <a:pt y="128550" x="311323"/>
                            </a:moveTo>
                            <a:lnTo>
                              <a:pt y="14643" x="246580"/>
                            </a:lnTo>
                            <a:cubicBezTo>
                              <a:pt y="5756" x="241627"/>
                              <a:pt y="0" x="232392"/>
                              <a:pt y="0" x="222308"/>
                            </a:cubicBezTo>
                            <a:lnTo>
                              <a:pt y="0" x="92798"/>
                            </a:lnTo>
                            <a:cubicBezTo>
                              <a:pt y="0" x="82712"/>
                              <a:pt y="5752" x="73476"/>
                              <a:pt y="14643" x="68525"/>
                            </a:cubicBezTo>
                            <a:lnTo>
                              <a:pt y="128252" x="3758"/>
                            </a:lnTo>
                            <a:cubicBezTo>
                              <a:pt y="137071" x="-1253"/>
                              <a:pt y="147920" x="-1253"/>
                              <a:pt y="156741" x="3758"/>
                            </a:cubicBezTo>
                            <a:lnTo>
                              <a:pt y="271296" x="68501"/>
                            </a:lnTo>
                            <a:cubicBezTo>
                              <a:pt y="280309" x="73400"/>
                              <a:pt y="286065" x="82612"/>
                              <a:pt y="286461" x="92773"/>
                            </a:cubicBezTo>
                            <a:lnTo>
                              <a:pt y="286461" x="222283"/>
                            </a:lnTo>
                            <a:cubicBezTo>
                              <a:pt y="286109" x="232444"/>
                              <a:pt y="280377" x="241672"/>
                              <a:pt y="271370" x="246580"/>
                            </a:cubicBezTo>
                            <a:lnTo>
                              <a:pt y="157463" x="311323"/>
                            </a:lnTo>
                            <a:cubicBezTo>
                              <a:pt y="148501" x="316367"/>
                              <a:pt y="137512" x="316367"/>
                              <a:pt y="128550" x="311323"/>
                            </a:cubicBezTo>
                            <a:close/>
                          </a:path>
                        </a:pathLst>
                      </a:custGeom>
                      <a:solidFill>
                        <a:srgbClr val="4285F4"/>
                      </a:solidFill>
                      <a:ln cap="flat" w="7600">
                        <a:noFill/>
                        <a:bevel/>
                      </a:ln>
                    </p:spPr>
                  </p:sp>
                  <p:sp>
                    <p:nvSpPr>
                      <p:cNvPr name="" id="763"/>
                      <p:cNvSpPr/>
                      <p:nvPr/>
                    </p:nvSpPr>
                    <p:spPr>
                      <a:xfrm>
                        <a:off y="3177590" x="1952020"/>
                        <a:ext cy="206074" cx="207744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206074" w="207744">
                            <a:moveTo>
                              <a:pt y="100236" x="207744"/>
                            </a:moveTo>
                            <a:lnTo>
                              <a:pt y="20545" x="128969"/>
                            </a:lnTo>
                            <a:lnTo>
                              <a:pt y="0" x="67082"/>
                            </a:lnTo>
                            <a:lnTo>
                              <a:pt y="20695" x="5342"/>
                            </a:lnTo>
                            <a:lnTo>
                              <a:pt y="58273" x="42464"/>
                            </a:lnTo>
                            <a:lnTo>
                              <a:pt y="47142" x="28999"/>
                            </a:lnTo>
                            <a:lnTo>
                              <a:pt y="102278" x="0"/>
                            </a:lnTo>
                            <a:lnTo>
                              <a:pt y="206074" x="102604"/>
                            </a:lnTo>
                            <a:lnTo>
                              <a:pt y="206074" x="131923"/>
                            </a:lnTo>
                            <a:cubicBezTo>
                              <a:pt y="205721" x="142084"/>
                              <a:pt y="199989" x="151311"/>
                              <a:pt y="190983" x="156220"/>
                            </a:cubicBezTo>
                            <a:lnTo>
                              <a:pt y="100236" x="207744"/>
                            </a:lnTo>
                            <a:close/>
                          </a:path>
                        </a:pathLst>
                      </a:custGeom>
                      <a:solidFill>
                        <a:srgbClr val="3D7CE3"/>
                      </a:solidFill>
                      <a:ln cap="flat" w="7600">
                        <a:noFill/>
                        <a:bevel/>
                      </a:ln>
                    </p:spPr>
                  </p:sp>
                  <p:grpSp>
                    <p:nvGrpSpPr>
                      <p:cNvPr name="" id="764"/>
                      <p:cNvGrpSpPr/>
                      <p:nvPr/>
                    </p:nvGrpSpPr>
                    <p:grpSpPr>
                      <a:xfrm>
                        <a:off y="3208631" x="1991815"/>
                        <a:ext cy="63752" cx="54601"/>
                        <a:chOff y="3208631" x="1991815"/>
                        <a:chExt cy="63752" cx="54601"/>
                      </a:xfrm>
                    </p:grpSpPr>
                    <p:sp>
                      <p:nvSpPr>
                        <p:cNvPr name="" id="765"/>
                        <p:cNvSpPr/>
                        <p:nvPr/>
                      </p:nvSpPr>
                      <p:spPr>
                        <a:xfrm>
                          <a:off y="3219215" x="2009933"/>
                          <a:ext cy="53168" cx="3648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53168" w="36482">
                              <a:moveTo>
                                <a:pt y="53168" x="9182"/>
                              </a:moveTo>
                              <a:lnTo>
                                <a:pt y="37230" x="36482"/>
                              </a:lnTo>
                              <a:lnTo>
                                <a:pt y="5354" x="36482"/>
                              </a:lnTo>
                              <a:lnTo>
                                <a:pt y="0" x="27300"/>
                              </a:lnTo>
                              <a:lnTo>
                                <a:pt y="47814" x="0"/>
                              </a:lnTo>
                              <a:lnTo>
                                <a:pt y="53168" x="918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  <p:sp>
                      <p:nvSpPr>
                        <p:cNvPr name="" id="766"/>
                        <p:cNvSpPr/>
                        <p:nvPr/>
                      </p:nvSpPr>
                      <p:spPr>
                        <a:xfrm>
                          <a:off y="3208631" x="1991815"/>
                          <a:ext cy="53168" cx="3648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53168" w="36482">
                              <a:moveTo>
                                <a:pt y="15938" x="0"/>
                              </a:moveTo>
                              <a:lnTo>
                                <a:pt y="47814" x="0"/>
                              </a:lnTo>
                              <a:lnTo>
                                <a:pt y="53168" x="9182"/>
                              </a:lnTo>
                              <a:lnTo>
                                <a:pt y="5354" x="36482"/>
                              </a:lnTo>
                              <a:lnTo>
                                <a:pt y="0" x="27300"/>
                              </a:lnTo>
                              <a:lnTo>
                                <a:pt y="15938" x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</p:grpSp>
                  <p:grpSp>
                    <p:nvGrpSpPr>
                      <p:cNvPr name="" id="767"/>
                      <p:cNvGrpSpPr/>
                      <p:nvPr/>
                    </p:nvGrpSpPr>
                    <p:grpSpPr>
                      <a:xfrm>
                        <a:off y="3162149" x="1951935"/>
                        <a:ext cy="153827" cx="134360"/>
                        <a:chOff y="3162149" x="1951935"/>
                        <a:chExt cy="153827" cx="134360"/>
                      </a:xfrm>
                    </p:grpSpPr>
                    <p:sp>
                      <p:nvSpPr>
                        <p:cNvPr name="" id="768"/>
                        <p:cNvSpPr/>
                        <p:nvPr/>
                      </p:nvSpPr>
                      <p:spPr>
                        <a:xfrm>
                          <a:off y="3207672" x="1951935"/>
                          <a:ext cy="108304" cx="61813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08304" w="61813">
                              <a:moveTo>
                                <a:pt y="74286" x="61813"/>
                              </a:moveTo>
                              <a:lnTo>
                                <a:pt y="55185" x="29097"/>
                              </a:lnTo>
                              <a:lnTo>
                                <a:pt y="17009" x="29097"/>
                              </a:lnTo>
                              <a:lnTo>
                                <a:pt y="0" x="0"/>
                              </a:lnTo>
                              <a:lnTo>
                                <a:pt y="72194" x="0"/>
                              </a:lnTo>
                              <a:lnTo>
                                <a:pt y="108304" x="61813"/>
                              </a:lnTo>
                              <a:lnTo>
                                <a:pt y="74286" x="618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  <p:sp>
                      <p:nvSpPr>
                        <p:cNvPr name="" id="769"/>
                        <p:cNvSpPr/>
                        <p:nvPr/>
                      </p:nvSpPr>
                      <p:spPr>
                        <a:xfrm>
                          <a:off y="3162150" x="1957252"/>
                          <a:ext cy="53118" cx="123725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53118" w="123725">
                              <a:moveTo>
                                <a:pt y="53118" x="29122"/>
                              </a:moveTo>
                              <a:lnTo>
                                <a:pt y="33993" x="61863"/>
                              </a:lnTo>
                              <a:lnTo>
                                <a:pt y="53118" x="94603"/>
                              </a:lnTo>
                              <a:lnTo>
                                <a:pt y="36135" x="123725"/>
                              </a:lnTo>
                              <a:lnTo>
                                <a:pt y="0" x="61863"/>
                              </a:lnTo>
                              <a:lnTo>
                                <a:pt y="36135" x="0"/>
                              </a:lnTo>
                              <a:lnTo>
                                <a:pt y="53118" x="2912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  <p:sp>
                      <p:nvSpPr>
                        <p:cNvPr name="" id="770"/>
                        <p:cNvSpPr/>
                        <p:nvPr/>
                      </p:nvSpPr>
                      <p:spPr>
                        <a:xfrm>
                          <a:off y="3207698" x="2024482"/>
                          <a:ext cy="108279" cx="61813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08279" w="61813">
                              <a:moveTo>
                                <a:pt y="16984" x="32691"/>
                              </a:moveTo>
                              <a:lnTo>
                                <a:pt y="55161" x="32691"/>
                              </a:lnTo>
                              <a:lnTo>
                                <a:pt y="74261" x="0"/>
                              </a:lnTo>
                              <a:lnTo>
                                <a:pt y="108279" x="0"/>
                              </a:lnTo>
                              <a:lnTo>
                                <a:pt y="72169" x="61813"/>
                              </a:lnTo>
                              <a:lnTo>
                                <a:pt y="0" x="61813"/>
                              </a:lnTo>
                              <a:lnTo>
                                <a:pt y="16984" x="3269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</p:grpSp>
                </p:grpSp>
                <p:grpSp>
                  <p:nvGrpSpPr>
                    <p:cNvPr name="" id="771"/>
                    <p:cNvGrpSpPr/>
                    <p:nvPr/>
                  </p:nvGrpSpPr>
                  <p:grpSpPr>
                    <a:xfrm>
                      <a:off y="3097277" x="2308669"/>
                      <a:ext cy="286461" cx="315106"/>
                      <a:chOff y="3097277" x="2308669"/>
                      <a:chExt cy="286461" cx="315106"/>
                    </a:xfrm>
                  </p:grpSpPr>
                  <p:sp>
                    <p:nvSpPr>
                      <p:cNvPr name="" id="772"/>
                      <p:cNvSpPr/>
                      <p:nvPr/>
                    </p:nvSpPr>
                    <p:spPr>
                      <a:xfrm>
                        <a:off y="3097277" x="2308669"/>
                        <a:ext cy="286461" cx="31510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286461" w="315106">
                            <a:moveTo>
                              <a:pt y="128550" x="311323"/>
                            </a:moveTo>
                            <a:lnTo>
                              <a:pt y="14643" x="246580"/>
                            </a:lnTo>
                            <a:cubicBezTo>
                              <a:pt y="5756" x="241627"/>
                              <a:pt y="0" x="232392"/>
                              <a:pt y="0" x="222308"/>
                            </a:cubicBezTo>
                            <a:lnTo>
                              <a:pt y="0" x="92798"/>
                            </a:lnTo>
                            <a:cubicBezTo>
                              <a:pt y="0" x="82712"/>
                              <a:pt y="5752" x="73476"/>
                              <a:pt y="14643" x="68525"/>
                            </a:cubicBezTo>
                            <a:lnTo>
                              <a:pt y="128252" x="3758"/>
                            </a:lnTo>
                            <a:cubicBezTo>
                              <a:pt y="137071" x="-1253"/>
                              <a:pt y="147920" x="-1253"/>
                              <a:pt y="156741" x="3758"/>
                            </a:cubicBezTo>
                            <a:lnTo>
                              <a:pt y="271296" x="68501"/>
                            </a:lnTo>
                            <a:cubicBezTo>
                              <a:pt y="280309" x="73400"/>
                              <a:pt y="286065" x="82612"/>
                              <a:pt y="286461" x="92773"/>
                            </a:cubicBezTo>
                            <a:lnTo>
                              <a:pt y="286461" x="222283"/>
                            </a:lnTo>
                            <a:cubicBezTo>
                              <a:pt y="286109" x="232444"/>
                              <a:pt y="280377" x="241672"/>
                              <a:pt y="271370" x="246580"/>
                            </a:cubicBezTo>
                            <a:lnTo>
                              <a:pt y="157463" x="311323"/>
                            </a:lnTo>
                            <a:cubicBezTo>
                              <a:pt y="148501" x="316367"/>
                              <a:pt y="137512" x="316367"/>
                              <a:pt y="128550" x="311323"/>
                            </a:cubicBezTo>
                            <a:close/>
                          </a:path>
                        </a:pathLst>
                      </a:custGeom>
                      <a:solidFill>
                        <a:srgbClr val="4285F4"/>
                      </a:solidFill>
                      <a:ln cap="flat" w="7600">
                        <a:noFill/>
                        <a:bevel/>
                      </a:ln>
                    </p:spPr>
                  </p:sp>
                  <p:sp>
                    <p:nvSpPr>
                      <p:cNvPr name="" id="773"/>
                      <p:cNvSpPr/>
                      <p:nvPr/>
                    </p:nvSpPr>
                    <p:spPr>
                      <a:xfrm>
                        <a:off y="3177590" x="2399128"/>
                        <a:ext cy="206074" cx="207744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206074" w="207744">
                            <a:moveTo>
                              <a:pt y="100236" x="207744"/>
                            </a:moveTo>
                            <a:lnTo>
                              <a:pt y="20545" x="128969"/>
                            </a:lnTo>
                            <a:lnTo>
                              <a:pt y="0" x="67082"/>
                            </a:lnTo>
                            <a:lnTo>
                              <a:pt y="20695" x="5342"/>
                            </a:lnTo>
                            <a:lnTo>
                              <a:pt y="58273" x="42464"/>
                            </a:lnTo>
                            <a:lnTo>
                              <a:pt y="47142" x="28999"/>
                            </a:lnTo>
                            <a:lnTo>
                              <a:pt y="102278" x="0"/>
                            </a:lnTo>
                            <a:lnTo>
                              <a:pt y="206074" x="102604"/>
                            </a:lnTo>
                            <a:lnTo>
                              <a:pt y="206074" x="131923"/>
                            </a:lnTo>
                            <a:cubicBezTo>
                              <a:pt y="205721" x="142084"/>
                              <a:pt y="199989" x="151311"/>
                              <a:pt y="190983" x="156220"/>
                            </a:cubicBezTo>
                            <a:lnTo>
                              <a:pt y="100236" x="207744"/>
                            </a:lnTo>
                            <a:close/>
                          </a:path>
                        </a:pathLst>
                      </a:custGeom>
                      <a:solidFill>
                        <a:srgbClr val="3D7CE3"/>
                      </a:solidFill>
                      <a:ln cap="flat" w="7600">
                        <a:noFill/>
                        <a:bevel/>
                      </a:ln>
                    </p:spPr>
                  </p:sp>
                  <p:grpSp>
                    <p:nvGrpSpPr>
                      <p:cNvPr name="" id="774"/>
                      <p:cNvGrpSpPr/>
                      <p:nvPr/>
                    </p:nvGrpSpPr>
                    <p:grpSpPr>
                      <a:xfrm>
                        <a:off y="3208631" x="2438923"/>
                        <a:ext cy="63752" cx="54601"/>
                        <a:chOff y="3208631" x="2438923"/>
                        <a:chExt cy="63752" cx="54601"/>
                      </a:xfrm>
                    </p:grpSpPr>
                    <p:sp>
                      <p:nvSpPr>
                        <p:cNvPr name="" id="775"/>
                        <p:cNvSpPr/>
                        <p:nvPr/>
                      </p:nvSpPr>
                      <p:spPr>
                        <a:xfrm>
                          <a:off y="3219215" x="2457041"/>
                          <a:ext cy="53168" cx="3648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53168" w="36482">
                              <a:moveTo>
                                <a:pt y="53168" x="9182"/>
                              </a:moveTo>
                              <a:lnTo>
                                <a:pt y="37230" x="36482"/>
                              </a:lnTo>
                              <a:lnTo>
                                <a:pt y="5354" x="36482"/>
                              </a:lnTo>
                              <a:lnTo>
                                <a:pt y="0" x="27300"/>
                              </a:lnTo>
                              <a:lnTo>
                                <a:pt y="47814" x="0"/>
                              </a:lnTo>
                              <a:lnTo>
                                <a:pt y="53168" x="918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  <p:sp>
                      <p:nvSpPr>
                        <p:cNvPr name="" id="776"/>
                        <p:cNvSpPr/>
                        <p:nvPr/>
                      </p:nvSpPr>
                      <p:spPr>
                        <a:xfrm>
                          <a:off y="3208631" x="2438923"/>
                          <a:ext cy="53168" cx="3648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53168" w="36482">
                              <a:moveTo>
                                <a:pt y="15938" x="0"/>
                              </a:moveTo>
                              <a:lnTo>
                                <a:pt y="47814" x="0"/>
                              </a:lnTo>
                              <a:lnTo>
                                <a:pt y="53168" x="9182"/>
                              </a:lnTo>
                              <a:lnTo>
                                <a:pt y="5354" x="36482"/>
                              </a:lnTo>
                              <a:lnTo>
                                <a:pt y="0" x="27300"/>
                              </a:lnTo>
                              <a:lnTo>
                                <a:pt y="15938" x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</p:grpSp>
                  <p:grpSp>
                    <p:nvGrpSpPr>
                      <p:cNvPr name="" id="777"/>
                      <p:cNvGrpSpPr/>
                      <p:nvPr/>
                    </p:nvGrpSpPr>
                    <p:grpSpPr>
                      <a:xfrm>
                        <a:off y="3162149" x="2399043"/>
                        <a:ext cy="153827" cx="134360"/>
                        <a:chOff y="3162149" x="2399043"/>
                        <a:chExt cy="153827" cx="134360"/>
                      </a:xfrm>
                    </p:grpSpPr>
                    <p:sp>
                      <p:nvSpPr>
                        <p:cNvPr name="" id="778"/>
                        <p:cNvSpPr/>
                        <p:nvPr/>
                      </p:nvSpPr>
                      <p:spPr>
                        <a:xfrm>
                          <a:off y="3207672" x="2399043"/>
                          <a:ext cy="108304" cx="61813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08304" w="61813">
                              <a:moveTo>
                                <a:pt y="74286" x="61813"/>
                              </a:moveTo>
                              <a:lnTo>
                                <a:pt y="55185" x="29097"/>
                              </a:lnTo>
                              <a:lnTo>
                                <a:pt y="17009" x="29097"/>
                              </a:lnTo>
                              <a:lnTo>
                                <a:pt y="0" x="0"/>
                              </a:lnTo>
                              <a:lnTo>
                                <a:pt y="72194" x="0"/>
                              </a:lnTo>
                              <a:lnTo>
                                <a:pt y="108304" x="61813"/>
                              </a:lnTo>
                              <a:lnTo>
                                <a:pt y="74286" x="618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  <p:sp>
                      <p:nvSpPr>
                        <p:cNvPr name="" id="779"/>
                        <p:cNvSpPr/>
                        <p:nvPr/>
                      </p:nvSpPr>
                      <p:spPr>
                        <a:xfrm>
                          <a:off y="3162150" x="2404360"/>
                          <a:ext cy="53118" cx="123725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53118" w="123725">
                              <a:moveTo>
                                <a:pt y="53118" x="29122"/>
                              </a:moveTo>
                              <a:lnTo>
                                <a:pt y="33993" x="61863"/>
                              </a:lnTo>
                              <a:lnTo>
                                <a:pt y="53118" x="94603"/>
                              </a:lnTo>
                              <a:lnTo>
                                <a:pt y="36135" x="123725"/>
                              </a:lnTo>
                              <a:lnTo>
                                <a:pt y="0" x="61863"/>
                              </a:lnTo>
                              <a:lnTo>
                                <a:pt y="36135" x="0"/>
                              </a:lnTo>
                              <a:lnTo>
                                <a:pt y="53118" x="2912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  <p:sp>
                      <p:nvSpPr>
                        <p:cNvPr name="" id="780"/>
                        <p:cNvSpPr/>
                        <p:nvPr/>
                      </p:nvSpPr>
                      <p:spPr>
                        <a:xfrm>
                          <a:off y="3207698" x="2471590"/>
                          <a:ext cy="108279" cx="61813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08279" w="61813">
                              <a:moveTo>
                                <a:pt y="16984" x="32691"/>
                              </a:moveTo>
                              <a:lnTo>
                                <a:pt y="55161" x="32691"/>
                              </a:lnTo>
                              <a:lnTo>
                                <a:pt y="74261" x="0"/>
                              </a:lnTo>
                              <a:lnTo>
                                <a:pt y="108279" x="0"/>
                              </a:lnTo>
                              <a:lnTo>
                                <a:pt y="72169" x="61813"/>
                              </a:lnTo>
                              <a:lnTo>
                                <a:pt y="0" x="61813"/>
                              </a:lnTo>
                              <a:lnTo>
                                <a:pt y="16984" x="3269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</p:grpSp>
                </p:grpSp>
              </p:grpSp>
              <p:sp>
                <p:nvSpPr>
                  <p:cNvPr name="Rounded Rectangle" id="781"/>
                  <p:cNvSpPr/>
                  <p:nvPr/>
                </p:nvSpPr>
                <p:spPr>
                  <a:xfrm>
                    <a:off y="3056231" x="1812208"/>
                    <a:ext cy="519462" cx="876044"/>
                  </a:xfrm>
                  <a:custGeom>
                    <a:avLst/>
                    <a:gdLst>
                      <a:gd name="connsiteX0" fmla="*/ 438022 w 876044"/>
                      <a:gd name="connsiteY0" fmla="*/ 519462 h 519462"/>
                      <a:gd name="connsiteX1" fmla="*/ 438022 w 876044"/>
                      <a:gd name="connsiteY1" fmla="*/ 0 h 519462"/>
                      <a:gd name="connsiteX2" fmla="*/ 876044 w 876044"/>
                      <a:gd name="connsiteY2" fmla="*/ 259731 h 519462"/>
                      <a:gd name="connsiteX3" fmla="*/ 0 w 876044"/>
                      <a:gd name="connsiteY3" fmla="*/ 259731 h 519462"/>
                      <a:gd name="rtl" fmla="*/ 58022 w 876044"/>
                      <a:gd name="rtt" fmla="*/ 352262 h 519462"/>
                      <a:gd name="rtr" fmla="*/ 818022 w 876044"/>
                      <a:gd name="rtb" fmla="*/ 504262 h 519462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</a:cxnLst>
                    <a:rect l="rtl" t="rtt" r="rtr" b="rtb"/>
                    <a:pathLst>
                      <a:path h="519462" w="876044">
                        <a:moveTo>
                          <a:pt y="519462" x="789868"/>
                        </a:moveTo>
                        <a:cubicBezTo>
                          <a:pt y="519462" x="837467"/>
                          <a:pt y="480882" x="876044"/>
                          <a:pt y="433289" x="876044"/>
                        </a:cubicBezTo>
                        <a:lnTo>
                          <a:pt y="86173" x="876044"/>
                        </a:lnTo>
                        <a:cubicBezTo>
                          <a:pt y="38580" x="876044"/>
                          <a:pt y="0" x="837467"/>
                          <a:pt y="0" x="789868"/>
                        </a:cubicBezTo>
                        <a:lnTo>
                          <a:pt y="0" x="86173"/>
                        </a:lnTo>
                        <a:cubicBezTo>
                          <a:pt y="0" x="38580"/>
                          <a:pt y="38580" x="0"/>
                          <a:pt y="86173" x="0"/>
                        </a:cubicBezTo>
                        <a:lnTo>
                          <a:pt y="433289" x="0"/>
                        </a:lnTo>
                        <a:cubicBezTo>
                          <a:pt y="480882" x="0"/>
                          <a:pt y="519462" x="38580"/>
                          <a:pt y="519462" x="86173"/>
                        </a:cubicBezTo>
                        <a:lnTo>
                          <a:pt y="519462" x="789868"/>
                        </a:lnTo>
                        <a:close/>
                      </a:path>
                    </a:pathLst>
                  </a:custGeom>
                  <a:noFill/>
                  <a:ln cap="flat" w="7600">
                    <a:solidFill>
                      <a:srgbClr val="000000"/>
                    </a:solidFill>
                    <a:custDash>
                      <a:ds d="1100000" sp="500000"/>
                    </a:custDash>
                    <a:bevel/>
                  </a:ln>
                </p:spPr>
                <p:txBody>
                  <a:bodyPr wrap="square" rIns="0" lIns="0" anchor="ctr" tIns="0" rtlCol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000000"/>
                        </a:solidFill>
                        <a:latin typeface="微软雅黑"/>
                      </a:rPr>
                      <a:t>前端应用</a:t>
                    </a:r>
                  </a:p>
                </p:txBody>
              </p:sp>
            </p:grpSp>
            <p:grpSp>
              <p:nvGrpSpPr>
                <p:cNvPr name="" id="782"/>
                <p:cNvGrpSpPr/>
                <p:nvPr/>
              </p:nvGrpSpPr>
              <p:grpSpPr>
                <a:xfrm>
                  <a:off y="3700901" x="1812208"/>
                  <a:ext cy="519462" cx="876044"/>
                  <a:chOff y="3700901" x="1812208"/>
                  <a:chExt cy="519462" cx="876044"/>
                </a:xfrm>
              </p:grpSpPr>
              <p:grpSp>
                <p:nvGrpSpPr>
                  <p:cNvPr name="" id="753"/>
                  <p:cNvGrpSpPr/>
                  <p:nvPr/>
                </p:nvGrpSpPr>
                <p:grpSpPr>
                  <a:xfrm>
                    <a:off y="3736304" x="1869123"/>
                    <a:ext cy="286461" cx="762214"/>
                    <a:chOff y="3736304" x="1869123"/>
                    <a:chExt cy="286461" cx="762214"/>
                  </a:xfrm>
                </p:grpSpPr>
                <p:grpSp>
                  <p:nvGrpSpPr>
                    <p:cNvPr name="" id="731"/>
                    <p:cNvGrpSpPr/>
                    <p:nvPr/>
                  </p:nvGrpSpPr>
                  <p:grpSpPr>
                    <a:xfrm>
                      <a:off y="3736304" x="1869123"/>
                      <a:ext cy="286461" cx="315106"/>
                      <a:chOff y="3736304" x="1869123"/>
                      <a:chExt cy="286461" cx="315106"/>
                    </a:xfrm>
                  </p:grpSpPr>
                  <p:sp>
                    <p:nvSpPr>
                      <p:cNvPr name="" id="732"/>
                      <p:cNvSpPr/>
                      <p:nvPr/>
                    </p:nvSpPr>
                    <p:spPr>
                      <a:xfrm>
                        <a:off y="3736304" x="1869123"/>
                        <a:ext cy="286461" cx="31510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286461" w="315106">
                            <a:moveTo>
                              <a:pt y="128550" x="311323"/>
                            </a:moveTo>
                            <a:lnTo>
                              <a:pt y="14643" x="246580"/>
                            </a:lnTo>
                            <a:cubicBezTo>
                              <a:pt y="5756" x="241627"/>
                              <a:pt y="0" x="232392"/>
                              <a:pt y="0" x="222308"/>
                            </a:cubicBezTo>
                            <a:lnTo>
                              <a:pt y="0" x="92798"/>
                            </a:lnTo>
                            <a:cubicBezTo>
                              <a:pt y="0" x="82712"/>
                              <a:pt y="5752" x="73476"/>
                              <a:pt y="14643" x="68525"/>
                            </a:cubicBezTo>
                            <a:lnTo>
                              <a:pt y="128252" x="3758"/>
                            </a:lnTo>
                            <a:cubicBezTo>
                              <a:pt y="137071" x="-1253"/>
                              <a:pt y="147920" x="-1253"/>
                              <a:pt y="156741" x="3758"/>
                            </a:cubicBezTo>
                            <a:lnTo>
                              <a:pt y="271296" x="68501"/>
                            </a:lnTo>
                            <a:cubicBezTo>
                              <a:pt y="280309" x="73400"/>
                              <a:pt y="286065" x="82612"/>
                              <a:pt y="286461" x="92773"/>
                            </a:cubicBezTo>
                            <a:lnTo>
                              <a:pt y="286461" x="222283"/>
                            </a:lnTo>
                            <a:cubicBezTo>
                              <a:pt y="286109" x="232444"/>
                              <a:pt y="280377" x="241672"/>
                              <a:pt y="271370" x="246580"/>
                            </a:cubicBezTo>
                            <a:lnTo>
                              <a:pt y="157463" x="311323"/>
                            </a:lnTo>
                            <a:cubicBezTo>
                              <a:pt y="148501" x="316367"/>
                              <a:pt y="137512" x="316367"/>
                              <a:pt y="128550" x="311323"/>
                            </a:cubicBezTo>
                            <a:close/>
                          </a:path>
                        </a:pathLst>
                      </a:custGeom>
                      <a:solidFill>
                        <a:srgbClr val="4285F4"/>
                      </a:solidFill>
                      <a:ln cap="flat" w="7600">
                        <a:noFill/>
                        <a:bevel/>
                      </a:ln>
                    </p:spPr>
                  </p:sp>
                  <p:sp>
                    <p:nvSpPr>
                      <p:cNvPr name="" id="733"/>
                      <p:cNvSpPr/>
                      <p:nvPr/>
                    </p:nvSpPr>
                    <p:spPr>
                      <a:xfrm>
                        <a:off y="3813080" x="1947667"/>
                        <a:ext cy="209535" cx="22711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209535" w="227117">
                            <a:moveTo>
                              <a:pt y="20296" x="157771"/>
                            </a:moveTo>
                            <a:lnTo>
                              <a:pt y="12825" x="127492"/>
                            </a:lnTo>
                            <a:lnTo>
                              <a:pt y="41265" x="146127"/>
                            </a:lnTo>
                            <a:lnTo>
                              <a:pt y="73639" x="146373"/>
                            </a:lnTo>
                            <a:lnTo>
                              <a:pt y="24978" x="98419"/>
                            </a:lnTo>
                            <a:lnTo>
                              <a:pt y="24903" x="59302"/>
                            </a:lnTo>
                            <a:lnTo>
                              <a:pt y="0" x="34685"/>
                            </a:lnTo>
                            <a:lnTo>
                              <a:pt y="22214" x="8838"/>
                            </a:lnTo>
                            <a:lnTo>
                              <a:pt y="112413" x="0"/>
                            </a:lnTo>
                            <a:lnTo>
                              <a:pt y="209535" x="96006"/>
                            </a:lnTo>
                            <a:lnTo>
                              <a:pt y="209535" x="143739"/>
                            </a:lnTo>
                            <a:cubicBezTo>
                              <a:pt y="209182" x="153899"/>
                              <a:pt y="203450" x="163128"/>
                              <a:pt y="194444" x="168036"/>
                            </a:cubicBezTo>
                            <a:lnTo>
                              <a:pt y="90349" x="227117"/>
                            </a:lnTo>
                            <a:lnTo>
                              <a:pt y="20296" x="157771"/>
                            </a:lnTo>
                            <a:close/>
                          </a:path>
                        </a:pathLst>
                      </a:custGeom>
                      <a:solidFill>
                        <a:srgbClr val="3D7CE3"/>
                      </a:solidFill>
                      <a:ln cap="flat" w="7600">
                        <a:noFill/>
                        <a:bevel/>
                      </a:ln>
                    </p:spPr>
                  </p:sp>
                  <p:grpSp>
                    <p:nvGrpSpPr>
                      <p:cNvPr name="" id="734"/>
                      <p:cNvGrpSpPr/>
                      <p:nvPr/>
                    </p:nvGrpSpPr>
                    <p:grpSpPr>
                      <a:xfrm>
                        <a:off y="3826577" x="1979905"/>
                        <a:ext cy="93711" cx="93545"/>
                        <a:chOff y="3826577" x="1979905"/>
                        <a:chExt cy="93711" cx="93545"/>
                      </a:xfrm>
                    </p:grpSpPr>
                    <p:sp>
                      <p:nvSpPr>
                        <p:cNvPr name="" id="735"/>
                        <p:cNvSpPr/>
                        <p:nvPr/>
                      </p:nvSpPr>
                      <p:spPr>
                        <a:xfrm>
                          <a:off y="3826577" x="2006983"/>
                          <a:ext cy="46071" cx="39387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46071" w="39387">
                              <a:moveTo>
                                <a:pt y="34566" x="0"/>
                              </a:moveTo>
                              <a:lnTo>
                                <a:pt y="46071" x="19694"/>
                              </a:lnTo>
                              <a:lnTo>
                                <a:pt y="34566" x="39387"/>
                              </a:lnTo>
                              <a:lnTo>
                                <a:pt y="11530" x="39387"/>
                              </a:lnTo>
                              <a:lnTo>
                                <a:pt y="0" x="19694"/>
                              </a:lnTo>
                              <a:lnTo>
                                <a:pt y="11530" x="0"/>
                              </a:lnTo>
                              <a:lnTo>
                                <a:pt y="34566" x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  <p:sp>
                      <p:nvSpPr>
                        <p:cNvPr name="" id="736"/>
                        <p:cNvSpPr/>
                        <p:nvPr/>
                      </p:nvSpPr>
                      <p:spPr>
                        <a:xfrm>
                          <a:off y="3873595" x="2034062"/>
                          <a:ext cy="46071" cx="39387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46071" w="39387">
                              <a:moveTo>
                                <a:pt y="34541" x="0"/>
                              </a:moveTo>
                              <a:lnTo>
                                <a:pt y="46071" x="19694"/>
                              </a:lnTo>
                              <a:lnTo>
                                <a:pt y="34541" x="39387"/>
                              </a:lnTo>
                              <a:lnTo>
                                <a:pt y="11505" x="39387"/>
                              </a:lnTo>
                              <a:lnTo>
                                <a:pt y="0" x="19694"/>
                              </a:lnTo>
                              <a:lnTo>
                                <a:pt y="11505" x="0"/>
                              </a:lnTo>
                              <a:lnTo>
                                <a:pt y="34541" x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  <p:sp>
                      <p:nvSpPr>
                        <p:cNvPr name="" id="737"/>
                        <p:cNvSpPr/>
                        <p:nvPr/>
                      </p:nvSpPr>
                      <p:spPr>
                        <a:xfrm>
                          <a:off y="3874217" x="1979905"/>
                          <a:ext cy="46071" cx="39387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46071" w="39387">
                              <a:moveTo>
                                <a:pt y="34541" x="0"/>
                              </a:moveTo>
                              <a:lnTo>
                                <a:pt y="46071" x="19694"/>
                              </a:lnTo>
                              <a:lnTo>
                                <a:pt y="34541" x="39387"/>
                              </a:lnTo>
                              <a:lnTo>
                                <a:pt y="11505" x="39387"/>
                              </a:lnTo>
                              <a:lnTo>
                                <a:pt y="0" x="19694"/>
                              </a:lnTo>
                              <a:lnTo>
                                <a:pt y="11505" x="0"/>
                              </a:lnTo>
                              <a:lnTo>
                                <a:pt y="34541" x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</p:grpSp>
                  <p:grpSp>
                    <p:nvGrpSpPr>
                      <p:cNvPr name="" id="738"/>
                      <p:cNvGrpSpPr/>
                      <p:nvPr/>
                    </p:nvGrpSpPr>
                    <p:grpSpPr>
                      <a:xfrm>
                        <a:off y="3813167" x="1947900"/>
                        <a:ext cy="132734" cx="157553"/>
                        <a:chOff y="3813167" x="1947900"/>
                        <a:chExt cy="132734" cx="157553"/>
                      </a:xfrm>
                    </p:grpSpPr>
                    <p:sp>
                      <p:nvSpPr>
                        <p:cNvPr name="" id="739"/>
                        <p:cNvSpPr/>
                        <p:nvPr/>
                      </p:nvSpPr>
                      <p:spPr>
                        <a:xfrm>
                          <a:off y="3813167" x="1947900"/>
                          <a:ext cy="132734" cx="34465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2734" w="34465">
                              <a:moveTo>
                                <a:pt y="17656" x="34465"/>
                              </a:moveTo>
                              <a:lnTo>
                                <a:pt y="29162" x="14771"/>
                              </a:lnTo>
                              <a:lnTo>
                                <a:pt y="103572" x="14771"/>
                              </a:lnTo>
                              <a:lnTo>
                                <a:pt y="115078" x="34465"/>
                              </a:lnTo>
                              <a:lnTo>
                                <a:pt y="132734" x="34465"/>
                              </a:lnTo>
                              <a:lnTo>
                                <a:pt y="112587" x="0"/>
                              </a:lnTo>
                              <a:lnTo>
                                <a:pt y="20147" x="0"/>
                              </a:lnTo>
                              <a:lnTo>
                                <a:pt y="0" x="34465"/>
                              </a:lnTo>
                              <a:lnTo>
                                <a:pt y="17656" x="3446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  <p:sp>
                      <p:nvSpPr>
                        <p:cNvPr name="" id="740"/>
                        <p:cNvSpPr/>
                        <p:nvPr/>
                      </p:nvSpPr>
                      <p:spPr>
                        <a:xfrm>
                          <a:off y="3813167" x="2070989"/>
                          <a:ext cy="132734" cx="34465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2734" w="34465">
                              <a:moveTo>
                                <a:pt y="17656" x="0"/>
                              </a:moveTo>
                              <a:lnTo>
                                <a:pt y="29162" x="19694"/>
                              </a:lnTo>
                              <a:lnTo>
                                <a:pt y="103572" x="19694"/>
                              </a:lnTo>
                              <a:lnTo>
                                <a:pt y="115078" x="0"/>
                              </a:lnTo>
                              <a:lnTo>
                                <a:pt y="132734" x="0"/>
                              </a:lnTo>
                              <a:lnTo>
                                <a:pt y="112587" x="34465"/>
                              </a:lnTo>
                              <a:lnTo>
                                <a:pt y="20147" x="34465"/>
                              </a:lnTo>
                              <a:lnTo>
                                <a:pt y="0" x="0"/>
                              </a:lnTo>
                              <a:lnTo>
                                <a:pt y="17656" x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</p:grpSp>
                </p:grpSp>
                <p:grpSp>
                  <p:nvGrpSpPr>
                    <p:cNvPr name="" id="741"/>
                    <p:cNvGrpSpPr/>
                    <p:nvPr/>
                  </p:nvGrpSpPr>
                  <p:grpSpPr>
                    <a:xfrm>
                      <a:off y="3736304" x="2316231"/>
                      <a:ext cy="286461" cx="315106"/>
                      <a:chOff y="3736304" x="2316231"/>
                      <a:chExt cy="286461" cx="315106"/>
                    </a:xfrm>
                  </p:grpSpPr>
                  <p:sp>
                    <p:nvSpPr>
                      <p:cNvPr name="" id="742"/>
                      <p:cNvSpPr/>
                      <p:nvPr/>
                    </p:nvSpPr>
                    <p:spPr>
                      <a:xfrm>
                        <a:off y="3736304" x="2316231"/>
                        <a:ext cy="286461" cx="31510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286461" w="315106">
                            <a:moveTo>
                              <a:pt y="128550" x="311323"/>
                            </a:moveTo>
                            <a:lnTo>
                              <a:pt y="14643" x="246580"/>
                            </a:lnTo>
                            <a:cubicBezTo>
                              <a:pt y="5756" x="241627"/>
                              <a:pt y="0" x="232392"/>
                              <a:pt y="0" x="222308"/>
                            </a:cubicBezTo>
                            <a:lnTo>
                              <a:pt y="0" x="92798"/>
                            </a:lnTo>
                            <a:cubicBezTo>
                              <a:pt y="0" x="82712"/>
                              <a:pt y="5752" x="73476"/>
                              <a:pt y="14643" x="68525"/>
                            </a:cubicBezTo>
                            <a:lnTo>
                              <a:pt y="128252" x="3758"/>
                            </a:lnTo>
                            <a:cubicBezTo>
                              <a:pt y="137071" x="-1253"/>
                              <a:pt y="147920" x="-1253"/>
                              <a:pt y="156741" x="3758"/>
                            </a:cubicBezTo>
                            <a:lnTo>
                              <a:pt y="271296" x="68501"/>
                            </a:lnTo>
                            <a:cubicBezTo>
                              <a:pt y="280309" x="73400"/>
                              <a:pt y="286065" x="82612"/>
                              <a:pt y="286461" x="92773"/>
                            </a:cubicBezTo>
                            <a:lnTo>
                              <a:pt y="286461" x="222283"/>
                            </a:lnTo>
                            <a:cubicBezTo>
                              <a:pt y="286109" x="232444"/>
                              <a:pt y="280377" x="241672"/>
                              <a:pt y="271370" x="246580"/>
                            </a:cubicBezTo>
                            <a:lnTo>
                              <a:pt y="157463" x="311323"/>
                            </a:lnTo>
                            <a:cubicBezTo>
                              <a:pt y="148501" x="316367"/>
                              <a:pt y="137512" x="316367"/>
                              <a:pt y="128550" x="311323"/>
                            </a:cubicBezTo>
                            <a:close/>
                          </a:path>
                        </a:pathLst>
                      </a:custGeom>
                      <a:solidFill>
                        <a:srgbClr val="4285F4"/>
                      </a:solidFill>
                      <a:ln cap="flat" w="7600">
                        <a:noFill/>
                        <a:bevel/>
                      </a:ln>
                    </p:spPr>
                  </p:sp>
                  <p:sp>
                    <p:nvSpPr>
                      <p:cNvPr name="" id="743"/>
                      <p:cNvSpPr/>
                      <p:nvPr/>
                    </p:nvSpPr>
                    <p:spPr>
                      <a:xfrm>
                        <a:off y="3813080" x="2394775"/>
                        <a:ext cy="209535" cx="22711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209535" w="227117">
                            <a:moveTo>
                              <a:pt y="20296" x="157771"/>
                            </a:moveTo>
                            <a:lnTo>
                              <a:pt y="12825" x="127492"/>
                            </a:lnTo>
                            <a:lnTo>
                              <a:pt y="41265" x="146127"/>
                            </a:lnTo>
                            <a:lnTo>
                              <a:pt y="73639" x="146373"/>
                            </a:lnTo>
                            <a:lnTo>
                              <a:pt y="24978" x="98419"/>
                            </a:lnTo>
                            <a:lnTo>
                              <a:pt y="24903" x="59302"/>
                            </a:lnTo>
                            <a:lnTo>
                              <a:pt y="0" x="34685"/>
                            </a:lnTo>
                            <a:lnTo>
                              <a:pt y="22214" x="8838"/>
                            </a:lnTo>
                            <a:lnTo>
                              <a:pt y="112413" x="0"/>
                            </a:lnTo>
                            <a:lnTo>
                              <a:pt y="209535" x="96006"/>
                            </a:lnTo>
                            <a:lnTo>
                              <a:pt y="209535" x="143739"/>
                            </a:lnTo>
                            <a:cubicBezTo>
                              <a:pt y="209182" x="153899"/>
                              <a:pt y="203450" x="163128"/>
                              <a:pt y="194444" x="168036"/>
                            </a:cubicBezTo>
                            <a:lnTo>
                              <a:pt y="90349" x="227117"/>
                            </a:lnTo>
                            <a:lnTo>
                              <a:pt y="20296" x="157771"/>
                            </a:lnTo>
                            <a:close/>
                          </a:path>
                        </a:pathLst>
                      </a:custGeom>
                      <a:solidFill>
                        <a:srgbClr val="3D7CE3"/>
                      </a:solidFill>
                      <a:ln cap="flat" w="7600">
                        <a:noFill/>
                        <a:bevel/>
                      </a:ln>
                    </p:spPr>
                  </p:sp>
                  <p:grpSp>
                    <p:nvGrpSpPr>
                      <p:cNvPr name="" id="744"/>
                      <p:cNvGrpSpPr/>
                      <p:nvPr/>
                    </p:nvGrpSpPr>
                    <p:grpSpPr>
                      <a:xfrm>
                        <a:off y="3826577" x="2427013"/>
                        <a:ext cy="93711" cx="93545"/>
                        <a:chOff y="3826577" x="2427013"/>
                        <a:chExt cy="93711" cx="93545"/>
                      </a:xfrm>
                    </p:grpSpPr>
                    <p:sp>
                      <p:nvSpPr>
                        <p:cNvPr name="" id="745"/>
                        <p:cNvSpPr/>
                        <p:nvPr/>
                      </p:nvSpPr>
                      <p:spPr>
                        <a:xfrm>
                          <a:off y="3826577" x="2454091"/>
                          <a:ext cy="46071" cx="39387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46071" w="39387">
                              <a:moveTo>
                                <a:pt y="34566" x="0"/>
                              </a:moveTo>
                              <a:lnTo>
                                <a:pt y="46071" x="19694"/>
                              </a:lnTo>
                              <a:lnTo>
                                <a:pt y="34566" x="39387"/>
                              </a:lnTo>
                              <a:lnTo>
                                <a:pt y="11530" x="39387"/>
                              </a:lnTo>
                              <a:lnTo>
                                <a:pt y="0" x="19694"/>
                              </a:lnTo>
                              <a:lnTo>
                                <a:pt y="11530" x="0"/>
                              </a:lnTo>
                              <a:lnTo>
                                <a:pt y="34566" x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  <p:sp>
                      <p:nvSpPr>
                        <p:cNvPr name="" id="746"/>
                        <p:cNvSpPr/>
                        <p:nvPr/>
                      </p:nvSpPr>
                      <p:spPr>
                        <a:xfrm>
                          <a:off y="3873595" x="2481170"/>
                          <a:ext cy="46071" cx="39387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46071" w="39387">
                              <a:moveTo>
                                <a:pt y="34541" x="0"/>
                              </a:moveTo>
                              <a:lnTo>
                                <a:pt y="46071" x="19694"/>
                              </a:lnTo>
                              <a:lnTo>
                                <a:pt y="34541" x="39387"/>
                              </a:lnTo>
                              <a:lnTo>
                                <a:pt y="11505" x="39387"/>
                              </a:lnTo>
                              <a:lnTo>
                                <a:pt y="0" x="19694"/>
                              </a:lnTo>
                              <a:lnTo>
                                <a:pt y="11505" x="0"/>
                              </a:lnTo>
                              <a:lnTo>
                                <a:pt y="34541" x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  <p:sp>
                      <p:nvSpPr>
                        <p:cNvPr name="" id="747"/>
                        <p:cNvSpPr/>
                        <p:nvPr/>
                      </p:nvSpPr>
                      <p:spPr>
                        <a:xfrm>
                          <a:off y="3874217" x="2427013"/>
                          <a:ext cy="46071" cx="39387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46071" w="39387">
                              <a:moveTo>
                                <a:pt y="34541" x="0"/>
                              </a:moveTo>
                              <a:lnTo>
                                <a:pt y="46071" x="19694"/>
                              </a:lnTo>
                              <a:lnTo>
                                <a:pt y="34541" x="39387"/>
                              </a:lnTo>
                              <a:lnTo>
                                <a:pt y="11505" x="39387"/>
                              </a:lnTo>
                              <a:lnTo>
                                <a:pt y="0" x="19694"/>
                              </a:lnTo>
                              <a:lnTo>
                                <a:pt y="11505" x="0"/>
                              </a:lnTo>
                              <a:lnTo>
                                <a:pt y="34541" x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</p:grpSp>
                  <p:grpSp>
                    <p:nvGrpSpPr>
                      <p:cNvPr name="" id="748"/>
                      <p:cNvGrpSpPr/>
                      <p:nvPr/>
                    </p:nvGrpSpPr>
                    <p:grpSpPr>
                      <a:xfrm>
                        <a:off y="3813167" x="2395008"/>
                        <a:ext cy="132734" cx="157553"/>
                        <a:chOff y="3813167" x="2395008"/>
                        <a:chExt cy="132734" cx="157553"/>
                      </a:xfrm>
                    </p:grpSpPr>
                    <p:sp>
                      <p:nvSpPr>
                        <p:cNvPr name="" id="749"/>
                        <p:cNvSpPr/>
                        <p:nvPr/>
                      </p:nvSpPr>
                      <p:spPr>
                        <a:xfrm>
                          <a:off y="3813167" x="2395008"/>
                          <a:ext cy="132734" cx="34465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2734" w="34465">
                              <a:moveTo>
                                <a:pt y="17656" x="34465"/>
                              </a:moveTo>
                              <a:lnTo>
                                <a:pt y="29162" x="14771"/>
                              </a:lnTo>
                              <a:lnTo>
                                <a:pt y="103572" x="14771"/>
                              </a:lnTo>
                              <a:lnTo>
                                <a:pt y="115078" x="34465"/>
                              </a:lnTo>
                              <a:lnTo>
                                <a:pt y="132734" x="34465"/>
                              </a:lnTo>
                              <a:lnTo>
                                <a:pt y="112587" x="0"/>
                              </a:lnTo>
                              <a:lnTo>
                                <a:pt y="20147" x="0"/>
                              </a:lnTo>
                              <a:lnTo>
                                <a:pt y="0" x="34465"/>
                              </a:lnTo>
                              <a:lnTo>
                                <a:pt y="17656" x="3446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  <p:sp>
                      <p:nvSpPr>
                        <p:cNvPr name="" id="750"/>
                        <p:cNvSpPr/>
                        <p:nvPr/>
                      </p:nvSpPr>
                      <p:spPr>
                        <a:xfrm>
                          <a:off y="3813167" x="2518097"/>
                          <a:ext cy="132734" cx="34465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2734" w="34465">
                              <a:moveTo>
                                <a:pt y="17656" x="0"/>
                              </a:moveTo>
                              <a:lnTo>
                                <a:pt y="29162" x="19694"/>
                              </a:lnTo>
                              <a:lnTo>
                                <a:pt y="103572" x="19694"/>
                              </a:lnTo>
                              <a:lnTo>
                                <a:pt y="115078" x="0"/>
                              </a:lnTo>
                              <a:lnTo>
                                <a:pt y="132734" x="0"/>
                              </a:lnTo>
                              <a:lnTo>
                                <a:pt y="112587" x="34465"/>
                              </a:lnTo>
                              <a:lnTo>
                                <a:pt y="20147" x="34465"/>
                              </a:lnTo>
                              <a:lnTo>
                                <a:pt y="0" x="0"/>
                              </a:lnTo>
                              <a:lnTo>
                                <a:pt y="17656" x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noFill/>
                          <a:bevel/>
                        </a:ln>
                      </p:spPr>
                    </p:sp>
                  </p:grpSp>
                </p:grpSp>
              </p:grpSp>
              <p:sp>
                <p:nvSpPr>
                  <p:cNvPr name="Rounded Rectangle" id="730"/>
                  <p:cNvSpPr/>
                  <p:nvPr/>
                </p:nvSpPr>
                <p:spPr>
                  <a:xfrm>
                    <a:off y="3700901" x="1812208"/>
                    <a:ext cy="519462" cx="876044"/>
                  </a:xfrm>
                  <a:custGeom>
                    <a:avLst/>
                    <a:gdLst>
                      <a:gd name="connsiteX0" fmla="*/ 438022 w 876044"/>
                      <a:gd name="connsiteY0" fmla="*/ 519462 h 519462"/>
                      <a:gd name="connsiteX1" fmla="*/ 438022 w 876044"/>
                      <a:gd name="connsiteY1" fmla="*/ 0 h 519462"/>
                      <a:gd name="connsiteX2" fmla="*/ 876044 w 876044"/>
                      <a:gd name="connsiteY2" fmla="*/ 259731 h 519462"/>
                      <a:gd name="connsiteX3" fmla="*/ 0 w 876044"/>
                      <a:gd name="connsiteY3" fmla="*/ 259731 h 519462"/>
                      <a:gd name="rtl" fmla="*/ 58022 w 876044"/>
                      <a:gd name="rtt" fmla="*/ 352262 h 519462"/>
                      <a:gd name="rtr" fmla="*/ 818022 w 876044"/>
                      <a:gd name="rtb" fmla="*/ 504262 h 519462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</a:cxnLst>
                    <a:rect l="rtl" t="rtt" r="rtr" b="rtb"/>
                    <a:pathLst>
                      <a:path h="519462" w="876044">
                        <a:moveTo>
                          <a:pt y="519462" x="789868"/>
                        </a:moveTo>
                        <a:cubicBezTo>
                          <a:pt y="519462" x="837467"/>
                          <a:pt y="480882" x="876044"/>
                          <a:pt y="433289" x="876044"/>
                        </a:cubicBezTo>
                        <a:lnTo>
                          <a:pt y="86173" x="876044"/>
                        </a:lnTo>
                        <a:cubicBezTo>
                          <a:pt y="38580" x="876044"/>
                          <a:pt y="0" x="837467"/>
                          <a:pt y="0" x="789868"/>
                        </a:cubicBezTo>
                        <a:lnTo>
                          <a:pt y="0" x="86173"/>
                        </a:lnTo>
                        <a:cubicBezTo>
                          <a:pt y="0" x="38580"/>
                          <a:pt y="38580" x="0"/>
                          <a:pt y="86173" x="0"/>
                        </a:cubicBezTo>
                        <a:lnTo>
                          <a:pt y="433289" x="0"/>
                        </a:lnTo>
                        <a:cubicBezTo>
                          <a:pt y="480882" x="0"/>
                          <a:pt y="519462" x="38580"/>
                          <a:pt y="519462" x="86173"/>
                        </a:cubicBezTo>
                        <a:lnTo>
                          <a:pt y="519462" x="789868"/>
                        </a:lnTo>
                        <a:close/>
                      </a:path>
                    </a:pathLst>
                  </a:custGeom>
                  <a:noFill/>
                  <a:ln cap="flat" w="7600">
                    <a:solidFill>
                      <a:srgbClr val="000000"/>
                    </a:solidFill>
                    <a:custDash>
                      <a:ds d="1100000" sp="500000"/>
                    </a:custDash>
                    <a:bevel/>
                  </a:ln>
                </p:spPr>
                <p:txBody>
                  <a:bodyPr wrap="square" rIns="0" lIns="0" anchor="ctr" tIns="0" rtlCol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000000"/>
                        </a:solidFill>
                        <a:latin typeface="微软雅黑"/>
                      </a:rPr>
                      <a:t>后端应用</a:t>
                    </a:r>
                  </a:p>
                </p:txBody>
              </p:sp>
            </p:grpSp>
          </p:grpSp>
          <p:grpSp>
            <p:nvGrpSpPr>
              <p:cNvPr name="" id="788"/>
              <p:cNvGrpSpPr/>
              <p:nvPr/>
            </p:nvGrpSpPr>
            <p:grpSpPr>
              <a:xfrm>
                <a:off y="2999034" x="4815116"/>
                <a:ext cy="1271282" cx="1040242"/>
                <a:chOff y="2999034" x="4815116"/>
                <a:chExt cy="1271282" cx="1040242"/>
              </a:xfrm>
            </p:grpSpPr>
            <p:sp>
              <p:nvSpPr>
                <p:cNvPr name="Rounded Rectangle" id="789"/>
                <p:cNvSpPr/>
                <p:nvPr/>
              </p:nvSpPr>
              <p:spPr>
                <a:xfrm>
                  <a:off y="2999034" x="4815116"/>
                  <a:ext cy="1271282" cx="1040242"/>
                </a:xfrm>
                <a:custGeom>
                  <a:avLst/>
                  <a:gdLst>
                    <a:gd name="connsiteX0" fmla="*/ 520121 w 1040242"/>
                    <a:gd name="connsiteY0" fmla="*/ 1271282 h 1271282"/>
                    <a:gd name="connsiteX1" fmla="*/ 520121 w 1040242"/>
                    <a:gd name="connsiteY1" fmla="*/ 0 h 1271282"/>
                    <a:gd name="connsiteX2" fmla="*/ 1040242 w 1040242"/>
                    <a:gd name="connsiteY2" fmla="*/ 635643 h 1271282"/>
                    <a:gd name="connsiteX3" fmla="*/ 0 w 1040242"/>
                    <a:gd name="connsiteY3" fmla="*/ 635643 h 1271282"/>
                    <a:gd name="rtl" fmla="*/ 126928 w 1040242"/>
                    <a:gd name="rtt" fmla="*/ 1349547 h 1271282"/>
                    <a:gd name="rtr" fmla="*/ 886928 w 1040242"/>
                    <a:gd name="rtb" fmla="*/ 1501547 h 1271282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rect l="rtl" t="rtt" r="rtr" b="rtb"/>
                  <a:pathLst>
                    <a:path h="1271282" w="1040242">
                      <a:moveTo>
                        <a:pt y="1271282" x="954066"/>
                      </a:moveTo>
                      <a:cubicBezTo>
                        <a:pt y="1271282" x="1001665"/>
                        <a:pt y="1232705" x="1040242"/>
                        <a:pt y="1185114" x="1040242"/>
                      </a:cubicBezTo>
                      <a:lnTo>
                        <a:pt y="86173" x="1040242"/>
                      </a:lnTo>
                      <a:cubicBezTo>
                        <a:pt y="38580" x="1040242"/>
                        <a:pt y="0" x="1001665"/>
                        <a:pt y="0" x="954066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1185114" x="0"/>
                      </a:lnTo>
                      <a:cubicBezTo>
                        <a:pt y="1232705" x="0"/>
                        <a:pt y="1271282" x="38580"/>
                        <a:pt y="1271282" x="86173"/>
                      </a:cubicBezTo>
                      <a:lnTo>
                        <a:pt y="1271282" x="954066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cap="flat" w="7600">
                  <a:noFill/>
                  <a:custDash>
                    <a:ds d="600000" sp="400000"/>
                  </a:custDash>
                  <a:bevel/>
                </a:ln>
              </p:spPr>
              <p:txBody>
                <a:bodyPr wrap="square" rIns="0" lIns="0" anchor="ctr" tIns="0" rtlCol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微软雅黑"/>
                    </a:rPr>
                    <a:t>数据集成</a:t>
                  </a:r>
                </a:p>
              </p:txBody>
            </p:sp>
            <p:grpSp>
              <p:nvGrpSpPr>
                <p:cNvPr name="" id="790"/>
                <p:cNvGrpSpPr/>
                <p:nvPr/>
              </p:nvGrpSpPr>
              <p:grpSpPr>
                <a:xfrm>
                  <a:off y="3131985" x="5178899"/>
                  <a:ext cy="286461" cx="315107"/>
                  <a:chOff y="3131985" x="5178899"/>
                  <a:chExt cy="286461" cx="315107"/>
                </a:xfrm>
              </p:grpSpPr>
              <p:sp>
                <p:nvSpPr>
                  <p:cNvPr name="" id="791"/>
                  <p:cNvSpPr/>
                  <p:nvPr/>
                </p:nvSpPr>
                <p:spPr>
                  <a:xfrm>
                    <a:off y="3251532" x="5408068"/>
                    <a:ext cy="54135" cx="85939"/>
                  </a:xfrm>
                  <a:custGeom>
                    <a:avLst/>
                    <a:gdLst/>
                    <a:ahLst/>
                    <a:cxnLst/>
                    <a:pathLst>
                      <a:path h="54135" w="85939">
                        <a:moveTo>
                          <a:pt y="27067" x="0"/>
                        </a:moveTo>
                        <a:cubicBezTo>
                          <a:pt y="12406" x="0"/>
                          <a:pt y="1128" x="8185"/>
                          <a:pt y="0" x="18006"/>
                        </a:cubicBezTo>
                        <a:cubicBezTo>
                          <a:pt y="0" x="18006"/>
                          <a:pt y="0" x="18006"/>
                          <a:pt y="0" x="18825"/>
                        </a:cubicBezTo>
                        <a:cubicBezTo>
                          <a:pt y="0" x="18825"/>
                          <a:pt y="0" x="19643"/>
                          <a:pt y="0" x="19643"/>
                        </a:cubicBezTo>
                        <a:lnTo>
                          <a:pt y="0" x="66296"/>
                        </a:lnTo>
                        <a:cubicBezTo>
                          <a:pt y="0" x="76936"/>
                          <a:pt y="12406" x="85939"/>
                          <a:pt y="27067" x="85939"/>
                        </a:cubicBezTo>
                        <a:cubicBezTo>
                          <a:pt y="41729" x="85939"/>
                          <a:pt y="54135" x="76936"/>
                          <a:pt y="54135" x="66296"/>
                        </a:cubicBezTo>
                        <a:lnTo>
                          <a:pt y="54135" x="19643"/>
                        </a:lnTo>
                        <a:cubicBezTo>
                          <a:pt y="54135" x="19643"/>
                          <a:pt y="54135" x="18825"/>
                          <a:pt y="54135" x="18825"/>
                        </a:cubicBezTo>
                        <a:cubicBezTo>
                          <a:pt y="54135" x="18825"/>
                          <a:pt y="54135" x="18825"/>
                          <a:pt y="54135" x="18006"/>
                        </a:cubicBezTo>
                        <a:cubicBezTo>
                          <a:pt y="53007" x="8185"/>
                          <a:pt y="41729" x="0"/>
                          <a:pt y="27067" x="0"/>
                        </a:cubicBezTo>
                        <a:close/>
                      </a:path>
                    </a:pathLst>
                  </a:custGeom>
                  <a:solidFill>
                    <a:srgbClr val="0078D7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792"/>
                  <p:cNvSpPr/>
                  <p:nvPr/>
                </p:nvSpPr>
                <p:spPr>
                  <a:xfrm>
                    <a:off y="3131985" x="5178899"/>
                    <a:ext cy="286461" cx="253724"/>
                  </a:xfrm>
                  <a:custGeom>
                    <a:avLst/>
                    <a:gdLst/>
                    <a:ahLst/>
                    <a:cxnLst/>
                    <a:pathLst>
                      <a:path h="286461" w="253724">
                        <a:moveTo>
                          <a:pt y="144358" x="132591"/>
                        </a:moveTo>
                        <a:cubicBezTo>
                          <a:pt y="113908" x="132591"/>
                          <a:pt y="90224" x="150597"/>
                          <a:pt y="90224" x="171877"/>
                        </a:cubicBezTo>
                        <a:cubicBezTo>
                          <a:pt y="90224" x="193976"/>
                          <a:pt y="115036" x="211164"/>
                          <a:pt y="144358" x="211164"/>
                        </a:cubicBezTo>
                        <a:cubicBezTo>
                          <a:pt y="173681" x="211164"/>
                          <a:pt y="198493" x="193157"/>
                          <a:pt y="198493" x="171877"/>
                        </a:cubicBezTo>
                        <a:cubicBezTo>
                          <a:pt y="199621" x="150597"/>
                          <a:pt y="174809" x="132591"/>
                          <a:pt y="144358" x="132591"/>
                        </a:cubicBezTo>
                        <a:close/>
                        <a:moveTo>
                          <a:pt y="173681" x="18825"/>
                        </a:moveTo>
                        <a:cubicBezTo>
                          <a:pt y="173681" x="19643"/>
                          <a:pt y="173681" x="19643"/>
                          <a:pt y="173681" x="19643"/>
                        </a:cubicBezTo>
                        <a:lnTo>
                          <a:pt y="173681" x="66295"/>
                        </a:lnTo>
                        <a:cubicBezTo>
                          <a:pt y="173681" x="67932"/>
                          <a:pt y="173681" x="69569"/>
                          <a:pt y="172553" x="70388"/>
                        </a:cubicBezTo>
                        <a:cubicBezTo>
                          <a:pt y="237966" x="80210"/>
                          <a:pt y="286461" x="121951"/>
                          <a:pt y="286461" x="171877"/>
                        </a:cubicBezTo>
                        <a:cubicBezTo>
                          <a:pt y="286461" x="199705"/>
                          <a:pt y="271800" x="224259"/>
                          <a:pt y="246989" x="243084"/>
                        </a:cubicBezTo>
                        <a:cubicBezTo>
                          <a:pt y="242477" x="246358"/>
                          <a:pt y="235710" x="248813"/>
                          <a:pt y="227816" x="248813"/>
                        </a:cubicBezTo>
                        <a:cubicBezTo>
                          <a:pt y="213154" x="248813"/>
                          <a:pt y="200749" x="239810"/>
                          <a:pt y="200749" x="229170"/>
                        </a:cubicBezTo>
                        <a:cubicBezTo>
                          <a:pt y="200749" x="225896"/>
                          <a:pt y="201877" x="222621"/>
                          <a:pt y="204132" x="220167"/>
                        </a:cubicBezTo>
                        <a:cubicBezTo>
                          <a:pt y="207515" x="217711"/>
                          <a:pt y="210898" x="215256"/>
                          <a:pt y="213154" x="212801"/>
                        </a:cubicBezTo>
                        <a:cubicBezTo>
                          <a:pt y="225560" x="201341"/>
                          <a:pt y="233455" x="187428"/>
                          <a:pt y="233455" x="171877"/>
                        </a:cubicBezTo>
                        <a:cubicBezTo>
                          <a:pt y="233455" x="135865"/>
                          <a:pt y="192854" x="106400"/>
                          <a:pt y="143231" x="106400"/>
                        </a:cubicBezTo>
                        <a:cubicBezTo>
                          <a:pt y="93608" x="106400"/>
                          <a:pt y="53007" x="135865"/>
                          <a:pt y="53007" x="171877"/>
                        </a:cubicBezTo>
                        <a:cubicBezTo>
                          <a:pt y="53007" x="189884"/>
                          <a:pt y="63157" x="206253"/>
                          <a:pt y="78947" x="217711"/>
                        </a:cubicBezTo>
                        <a:cubicBezTo>
                          <a:pt y="81201" x="219348"/>
                          <a:pt y="82329" x="220167"/>
                          <a:pt y="84585" x="221804"/>
                        </a:cubicBezTo>
                        <a:cubicBezTo>
                          <a:pt y="87968" x="225077"/>
                          <a:pt y="90224" x="229170"/>
                          <a:pt y="90224" x="234081"/>
                        </a:cubicBezTo>
                        <a:cubicBezTo>
                          <a:pt y="90224" x="244721"/>
                          <a:pt y="77819" x="253724"/>
                          <a:pt y="63157" x="253724"/>
                        </a:cubicBezTo>
                        <a:cubicBezTo>
                          <a:pt y="58646" x="253724"/>
                          <a:pt y="54134" x="252905"/>
                          <a:pt y="50751" x="251268"/>
                        </a:cubicBezTo>
                        <a:cubicBezTo>
                          <a:pt y="47368" x="248813"/>
                          <a:pt y="43984" x="247176"/>
                          <a:pt y="40601" x="244721"/>
                        </a:cubicBezTo>
                        <a:cubicBezTo>
                          <a:pt y="15789" x="225896"/>
                          <a:pt y="0" x="200524"/>
                          <a:pt y="0" x="171877"/>
                        </a:cubicBezTo>
                        <a:cubicBezTo>
                          <a:pt y="0" x="120314"/>
                          <a:pt y="51879" x="77754"/>
                          <a:pt y="119547" x="69569"/>
                        </a:cubicBezTo>
                        <a:cubicBezTo>
                          <a:pt y="119547" x="68751"/>
                          <a:pt y="119547" x="67114"/>
                          <a:pt y="119547" x="65477"/>
                        </a:cubicBezTo>
                        <a:lnTo>
                          <a:pt y="119547" x="19643"/>
                        </a:lnTo>
                        <a:cubicBezTo>
                          <a:pt y="119547" x="19643"/>
                          <a:pt y="119547" x="18825"/>
                          <a:pt y="119547" x="18825"/>
                        </a:cubicBezTo>
                        <a:cubicBezTo>
                          <a:pt y="119547" x="18825"/>
                          <a:pt y="119547" x="18825"/>
                          <a:pt y="119547" x="18006"/>
                        </a:cubicBezTo>
                        <a:cubicBezTo>
                          <a:pt y="120675" x="8185"/>
                          <a:pt y="131953" x="0"/>
                          <a:pt y="146614" x="0"/>
                        </a:cubicBezTo>
                        <a:cubicBezTo>
                          <a:pt y="161276" x="818"/>
                          <a:pt y="172553" x="9003"/>
                          <a:pt y="173681" x="18825"/>
                        </a:cubicBezTo>
                        <a:close/>
                      </a:path>
                    </a:pathLst>
                  </a:custGeom>
                  <a:solidFill>
                    <a:srgbClr val="0078D7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Text 575" id="575"/>
                  <p:cNvSpPr txBox="1"/>
                  <p:nvPr/>
                </p:nvSpPr>
                <p:spPr>
                  <a:xfrm>
                    <a:off y="3433647" x="4956453"/>
                    <a:ext cy="152000" cx="760000"/>
                  </a:xfrm>
                  <a:prstGeom prst="rect">
                    <a:avLst/>
                  </a:prstGeom>
                  <a:noFill/>
                </p:spPr>
                <p:txBody>
                  <a:bodyPr wrap="square" rIns="0" lIns="0" anchor="ctr" tIns="0" rtlCol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000000"/>
                        </a:solidFill>
                        <a:latin typeface="微软雅黑"/>
                      </a:rPr>
                      <a:t>数据接入</a:t>
                    </a:r>
                  </a:p>
                </p:txBody>
              </p:sp>
            </p:grpSp>
            <p:sp>
              <p:nvSpPr>
                <p:cNvPr name="" id="793"/>
                <p:cNvSpPr/>
                <p:nvPr/>
              </p:nvSpPr>
              <p:spPr>
                <a:xfrm>
                  <a:off y="3750923" x="5178899"/>
                  <a:ext cy="286461" cx="315107"/>
                </a:xfrm>
                <a:custGeom>
                  <a:avLst/>
                  <a:gdLst>
                    <a:gd name="connsiteX0" fmla="*/ 0 w 315107"/>
                    <a:gd name="connsiteY0" fmla="*/ 143231 h 286461"/>
                    <a:gd name="connsiteX1" fmla="*/ 157554 w 315107"/>
                    <a:gd name="connsiteY1" fmla="*/ 0 h 286461"/>
                    <a:gd name="connsiteX2" fmla="*/ 315107 w 315107"/>
                    <a:gd name="connsiteY2" fmla="*/ 143231 h 286461"/>
                    <a:gd name="connsiteX3" fmla="*/ 157554 w 315107"/>
                    <a:gd name="connsiteY3" fmla="*/ 286461 h 286461"/>
                    <a:gd name="rtl" fmla="*/ -222446 w 315107"/>
                    <a:gd name="rtt" fmla="*/ 301661 h 286461"/>
                    <a:gd name="rtr" fmla="*/ 537554 w 315107"/>
                    <a:gd name="rtb" fmla="*/ 453661 h 286461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rect l="rtl" t="rtt" r="rtr" b="rtb"/>
                  <a:pathLst>
                    <a:path h="286461" w="315107">
                      <a:moveTo>
                        <a:pt y="84431" x="197212"/>
                      </a:moveTo>
                      <a:cubicBezTo>
                        <a:pt y="90763" x="194112"/>
                        <a:pt y="98443" x="195413"/>
                        <a:pt y="103635" x="201124"/>
                      </a:cubicBezTo>
                      <a:cubicBezTo>
                        <a:pt y="107000" x="204826"/>
                        <a:pt y="108680" x="209674"/>
                        <a:pt y="108680" x="214524"/>
                      </a:cubicBezTo>
                      <a:cubicBezTo>
                        <a:pt y="108680" x="217157"/>
                        <a:pt y="108184" x="219791"/>
                        <a:pt y="107194" x="222241"/>
                      </a:cubicBezTo>
                      <a:cubicBezTo>
                        <a:pt y="113286" x="226356"/>
                        <a:pt y="120006" x="229457"/>
                        <a:pt y="127156" x="231335"/>
                      </a:cubicBezTo>
                      <a:cubicBezTo>
                        <a:pt y="129641" x="224223"/>
                        <a:pt y="135906" x="219172"/>
                        <a:pt y="143231" x="219172"/>
                      </a:cubicBezTo>
                      <a:cubicBezTo>
                        <a:pt y="150585" x="219172"/>
                        <a:pt y="156849" x="224218"/>
                        <a:pt y="159336" x="231335"/>
                      </a:cubicBezTo>
                      <a:cubicBezTo>
                        <a:pt y="166485" x="229445"/>
                        <a:pt y="173202" x="226340"/>
                        <a:pt y="179292" x="222222"/>
                      </a:cubicBezTo>
                      <a:cubicBezTo>
                        <a:pt y="178307" x="219778"/>
                        <a:pt y="177814" x="217151"/>
                        <a:pt y="177814" x="214524"/>
                      </a:cubicBezTo>
                      <a:cubicBezTo>
                        <a:pt y="177814" x="209675"/>
                        <a:pt y="179495" x="204825"/>
                        <a:pt y="182860" x="201125"/>
                      </a:cubicBezTo>
                      <a:cubicBezTo>
                        <a:pt y="188045" x="195422"/>
                        <a:pt y="195709" x="194116"/>
                        <a:pt y="202034" x="197199"/>
                      </a:cubicBezTo>
                      <a:cubicBezTo>
                        <a:pt y="205776" x="190498"/>
                        <a:pt y="208596" x="183110"/>
                        <a:pt y="210305" x="175245"/>
                      </a:cubicBezTo>
                      <a:cubicBezTo>
                        <a:pt y="203849" x="172506"/>
                        <a:pt y="199267" x="165621"/>
                        <a:pt y="199267" x="157554"/>
                      </a:cubicBezTo>
                      <a:cubicBezTo>
                        <a:pt y="199267" x="149487"/>
                        <a:pt y="203849" x="142601"/>
                        <a:pt y="210305" x="139863"/>
                      </a:cubicBezTo>
                      <a:cubicBezTo>
                        <a:pt y="208596" x="131998"/>
                        <a:pt y="205776" x="124610"/>
                        <a:pt y="202035" x="117909"/>
                      </a:cubicBezTo>
                      <a:cubicBezTo>
                        <a:pt y="195709" x="120991"/>
                        <a:pt y="188045" x="119686"/>
                        <a:pt y="182860" x="113983"/>
                      </a:cubicBezTo>
                      <a:cubicBezTo>
                        <a:pt y="179495" x="110281"/>
                        <a:pt y="177814" x="105433"/>
                        <a:pt y="177814" x="100583"/>
                      </a:cubicBezTo>
                      <a:cubicBezTo>
                        <a:pt y="177814" x="97956"/>
                        <a:pt y="178307" x="95329"/>
                        <a:pt y="179292" x="92885"/>
                      </a:cubicBezTo>
                      <a:cubicBezTo>
                        <a:pt y="173202" x="88767"/>
                        <a:pt y="166485" x="85663"/>
                        <a:pt y="159336" x="83773"/>
                      </a:cubicBezTo>
                      <a:cubicBezTo>
                        <a:pt y="156849" x="90889"/>
                        <a:pt y="150586" x="95936"/>
                        <a:pt y="143231" x="95936"/>
                      </a:cubicBezTo>
                      <a:cubicBezTo>
                        <a:pt y="135906" x="95936"/>
                        <a:pt y="129639" x="90885"/>
                        <a:pt y="127156" x="83773"/>
                      </a:cubicBezTo>
                      <a:cubicBezTo>
                        <a:pt y="120006" x="85650"/>
                        <a:pt y="113286" x="88752"/>
                        <a:pt y="107194" x="92866"/>
                      </a:cubicBezTo>
                      <a:cubicBezTo>
                        <a:pt y="108185" x="95316"/>
                        <a:pt y="108681" x="97950"/>
                        <a:pt y="108681" x="100584"/>
                      </a:cubicBezTo>
                      <a:cubicBezTo>
                        <a:pt y="108681" x="105433"/>
                        <a:pt y="107000" x="110282"/>
                        <a:pt y="103635" x="113983"/>
                      </a:cubicBezTo>
                      <a:cubicBezTo>
                        <a:pt y="98442" x="119695"/>
                        <a:pt y="90763" x="120997"/>
                        <a:pt y="84432" x="117897"/>
                      </a:cubicBezTo>
                      <a:cubicBezTo>
                        <a:pt y="80688" x="124597"/>
                        <a:pt y="77867" x="131985"/>
                        <a:pt y="76157" x="139849"/>
                      </a:cubicBezTo>
                      <a:cubicBezTo>
                        <a:pt y="82629" x="142579"/>
                        <a:pt y="87227" x="149475"/>
                        <a:pt y="87227" x="157554"/>
                      </a:cubicBezTo>
                      <a:cubicBezTo>
                        <a:pt y="87227" x="165634"/>
                        <a:pt y="82629" x="172530"/>
                        <a:pt y="76157" x="175260"/>
                      </a:cubicBezTo>
                      <a:cubicBezTo>
                        <a:pt y="77867" x="183124"/>
                        <a:pt y="80688" x="190513"/>
                        <a:pt y="84431" x="197212"/>
                      </a:cubicBezTo>
                      <a:close/>
                      <a:moveTo>
                        <a:pt y="180025" x="157900"/>
                      </a:moveTo>
                      <a:cubicBezTo>
                        <a:pt y="180025" x="180274"/>
                        <a:pt y="163536" x="198412"/>
                        <a:pt y="143231" x="198412"/>
                      </a:cubicBezTo>
                      <a:cubicBezTo>
                        <a:pt y="122856" x="198412"/>
                        <a:pt y="106367" x="180274"/>
                        <a:pt y="106367" x="157900"/>
                      </a:cubicBezTo>
                      <a:cubicBezTo>
                        <a:pt y="106367" x="135525"/>
                        <a:pt y="122856" x="117388"/>
                        <a:pt y="143231" x="117388"/>
                      </a:cubicBezTo>
                      <a:cubicBezTo>
                        <a:pt y="163536" x="117388"/>
                        <a:pt y="180025" x="135525"/>
                        <a:pt y="180025" x="157900"/>
                      </a:cubicBezTo>
                      <a:close/>
                      <a:moveTo>
                        <a:pt y="220030" x="62514"/>
                      </a:moveTo>
                      <a:cubicBezTo>
                        <a:pt y="243833" x="85805"/>
                        <a:pt y="258828" x="119753"/>
                        <a:pt y="258828" x="157554"/>
                      </a:cubicBezTo>
                      <a:cubicBezTo>
                        <a:pt y="258828" x="227781"/>
                        <a:pt y="207073" x="284711"/>
                        <a:pt y="143231" x="284711"/>
                      </a:cubicBezTo>
                      <a:cubicBezTo>
                        <a:pt y="143231" x="284711"/>
                        <a:pt y="142759" x="284710"/>
                        <a:pt y="142524" x="284709"/>
                      </a:cubicBezTo>
                      <a:lnTo>
                        <a:pt y="142524" x="315107"/>
                      </a:lnTo>
                      <a:cubicBezTo>
                        <a:pt y="142759" x="315107"/>
                        <a:pt y="143231" x="315107"/>
                        <a:pt y="143231" x="315107"/>
                      </a:cubicBezTo>
                      <a:cubicBezTo>
                        <a:pt y="222335" x="315107"/>
                        <a:pt y="286461" x="244568"/>
                        <a:pt y="286461" x="157554"/>
                      </a:cubicBezTo>
                      <a:cubicBezTo>
                        <a:pt y="286461" x="111360"/>
                        <a:pt y="268389" x="69809"/>
                        <a:pt y="239597" x="40990"/>
                      </a:cubicBezTo>
                      <a:lnTo>
                        <a:pt y="259379" x="19230"/>
                      </a:lnTo>
                      <a:cubicBezTo>
                        <a:pt y="259379" x="15690"/>
                        <a:pt y="256770" x="12820"/>
                        <a:pt y="253551" x="12820"/>
                      </a:cubicBezTo>
                      <a:lnTo>
                        <a:pt y="203536" x="12820"/>
                      </a:lnTo>
                      <a:cubicBezTo>
                        <a:pt y="200317" x="12820"/>
                        <a:pt y="197709" x="15690"/>
                        <a:pt y="197709" x="19230"/>
                      </a:cubicBezTo>
                      <a:lnTo>
                        <a:pt y="197709" x="74248"/>
                      </a:lnTo>
                      <a:cubicBezTo>
                        <a:pt y="197709" x="77788"/>
                        <a:pt y="200317" x="80657"/>
                        <a:pt y="203536" x="80657"/>
                      </a:cubicBezTo>
                      <a:lnTo>
                        <a:pt y="220030" x="62514"/>
                      </a:lnTo>
                      <a:close/>
                      <a:moveTo>
                        <a:pt y="143937" x="0"/>
                      </a:moveTo>
                      <a:lnTo>
                        <a:pt y="143937" x="30399"/>
                      </a:lnTo>
                      <a:cubicBezTo>
                        <a:pt y="143702" x="30397"/>
                        <a:pt y="143231" x="30396"/>
                        <a:pt y="143231" x="30396"/>
                      </a:cubicBezTo>
                      <a:cubicBezTo>
                        <a:pt y="79388" x="30396"/>
                        <a:pt y="27633" x="87326"/>
                        <a:pt y="27633" x="157554"/>
                      </a:cubicBezTo>
                      <a:cubicBezTo>
                        <a:pt y="27633" x="193748"/>
                        <a:pt y="41380" x="226409"/>
                        <a:pt y="63444" x="249566"/>
                      </a:cubicBezTo>
                      <a:lnTo>
                        <a:pt y="80012" x="231341"/>
                      </a:lnTo>
                      <a:cubicBezTo>
                        <a:pt y="83230" x="231341"/>
                        <a:pt y="85839" x="234211"/>
                        <a:pt y="85839" x="237751"/>
                      </a:cubicBezTo>
                      <a:lnTo>
                        <a:pt y="85839" x="292768"/>
                      </a:lnTo>
                      <a:cubicBezTo>
                        <a:pt y="85839" x="295616"/>
                        <a:pt y="84151" x="298029"/>
                        <a:pt y="81815" x="298865"/>
                      </a:cubicBezTo>
                      <a:cubicBezTo>
                        <a:pt y="81334" x="299678"/>
                        <a:pt y="80853" x="299423"/>
                        <a:pt y="80375" x="299166"/>
                      </a:cubicBezTo>
                      <a:cubicBezTo>
                        <a:pt y="80254" x="299173"/>
                        <a:pt y="80134" x="299178"/>
                        <a:pt y="80012" x="299178"/>
                      </a:cubicBezTo>
                      <a:lnTo>
                        <a:pt y="29996" x="299178"/>
                      </a:lnTo>
                      <a:cubicBezTo>
                        <a:pt y="26778" x="299178"/>
                        <a:pt y="24169" x="296308"/>
                        <a:pt y="24169" x="292768"/>
                      </a:cubicBezTo>
                      <a:lnTo>
                        <a:pt y="43900" x="271064"/>
                      </a:lnTo>
                      <a:cubicBezTo>
                        <a:pt y="16838" x="242402"/>
                        <a:pt y="0" x="202141"/>
                        <a:pt y="0" x="157554"/>
                      </a:cubicBezTo>
                      <a:cubicBezTo>
                        <a:pt y="0" x="70539"/>
                        <a:pt y="64127" x="0"/>
                        <a:pt y="143231" x="0"/>
                      </a:cubicBezTo>
                      <a:cubicBezTo>
                        <a:pt y="143231" x="0"/>
                        <a:pt y="143702" x="0"/>
                        <a:pt y="143937" x="0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cap="flat" w="7600">
                  <a:solidFill>
                    <a:srgbClr val="4285F4"/>
                  </a:solidFill>
                  <a:bevel/>
                </a:ln>
              </p:spPr>
              <p:txBody>
                <a:bodyPr wrap="square" rIns="0" lIns="0" anchor="ctr" tIns="0" rtlCol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微软雅黑"/>
                    </a:rPr>
                    <a:t>ETL</a:t>
                  </a:r>
                </a:p>
              </p:txBody>
            </p:sp>
          </p:grpSp>
        </p:grpSp>
        <p:sp>
          <p:nvSpPr>
            <p:cNvPr name="Text 576" id="576"/>
            <p:cNvSpPr txBox="1"/>
            <p:nvPr/>
          </p:nvSpPr>
          <p:spPr>
            <a:xfrm>
              <a:off y="738285" x="1505529"/>
              <a:ext cy="1076286" cx="6132942"/>
            </a:xfrm>
            <a:prstGeom prst="rect">
              <a:avLst/>
            </a:prstGeom>
            <a:noFill/>
          </p:spPr>
          <p:txBody>
            <a:bodyPr wrap="square" rIns="0" lIns="0" anchor="ctr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77" id="577"/>
            <p:cNvSpPr txBox="1"/>
            <p:nvPr/>
          </p:nvSpPr>
          <p:spPr>
            <a:xfrm>
              <a:off y="2890857" x="1505529"/>
              <a:ext cy="1076286" cx="6132942"/>
            </a:xfrm>
            <a:prstGeom prst="rect">
              <a:avLst/>
            </a:prstGeom>
            <a:noFill/>
          </p:spPr>
          <p:txBody>
            <a:bodyPr wrap="square" rIns="0" lIns="0" anchor="ctr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78" id="578"/>
            <p:cNvSpPr txBox="1"/>
            <p:nvPr/>
          </p:nvSpPr>
          <p:spPr>
            <a:xfrm>
              <a:off y="5043429" x="1505529"/>
              <a:ext cy="1076286" cx="6132942"/>
            </a:xfrm>
            <a:prstGeom prst="rect">
              <a:avLst/>
            </a:prstGeom>
            <a:noFill/>
          </p:spPr>
          <p:txBody>
            <a:bodyPr wrap="square" rIns="0" lIns="0" anchor="ctr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79" id="579"/>
            <p:cNvSpPr txBox="1"/>
            <p:nvPr/>
          </p:nvSpPr>
          <p:spPr>
            <a:xfrm>
              <a:off y="738285" x="1505529"/>
              <a:ext cy="1076286" cx="6132942"/>
            </a:xfrm>
            <a:prstGeom prst="rect">
              <a:avLst/>
            </a:prstGeom>
            <a:noFill/>
          </p:spPr>
          <p:txBody>
            <a:bodyPr wrap="square" rIns="0" lIns="0" anchor="ctr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80" id="580"/>
            <p:cNvSpPr txBox="1"/>
            <p:nvPr/>
          </p:nvSpPr>
          <p:spPr>
            <a:xfrm>
              <a:off y="2890857" x="1505529"/>
              <a:ext cy="1076286" cx="6132942"/>
            </a:xfrm>
            <a:prstGeom prst="rect">
              <a:avLst/>
            </a:prstGeom>
            <a:noFill/>
          </p:spPr>
          <p:txBody>
            <a:bodyPr wrap="square" rIns="0" lIns="0" anchor="ctr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81" id="581"/>
            <p:cNvSpPr txBox="1"/>
            <p:nvPr/>
          </p:nvSpPr>
          <p:spPr>
            <a:xfrm>
              <a:off y="5043429" x="1505529"/>
              <a:ext cy="1076286" cx="6132942"/>
            </a:xfrm>
            <a:prstGeom prst="rect">
              <a:avLst/>
            </a:prstGeom>
            <a:noFill/>
          </p:spPr>
          <p:txBody>
            <a:bodyPr wrap="square" rIns="0" lIns="0" anchor="ctr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82" id="582"/>
            <p:cNvSpPr txBox="1"/>
            <p:nvPr/>
          </p:nvSpPr>
          <p:spPr>
            <a:xfrm>
              <a:off y="738285" x="1505529"/>
              <a:ext cy="1076286" cx="6132942"/>
            </a:xfrm>
            <a:prstGeom prst="rect">
              <a:avLst/>
            </a:prstGeom>
            <a:noFill/>
          </p:spPr>
          <p:txBody>
            <a:bodyPr wrap="square" rIns="0" lIns="0" anchor="ctr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83" id="583"/>
            <p:cNvSpPr txBox="1"/>
            <p:nvPr/>
          </p:nvSpPr>
          <p:spPr>
            <a:xfrm>
              <a:off y="2890857" x="1505529"/>
              <a:ext cy="1076286" cx="6132942"/>
            </a:xfrm>
            <a:prstGeom prst="rect">
              <a:avLst/>
            </a:prstGeom>
            <a:noFill/>
          </p:spPr>
          <p:txBody>
            <a:bodyPr wrap="square" rIns="0" lIns="0" anchor="ctr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84" id="584"/>
            <p:cNvSpPr txBox="1"/>
            <p:nvPr/>
          </p:nvSpPr>
          <p:spPr>
            <a:xfrm>
              <a:off y="5043429" x="1505529"/>
              <a:ext cy="1076286" cx="6132942"/>
            </a:xfrm>
            <a:prstGeom prst="rect">
              <a:avLst/>
            </a:prstGeom>
            <a:noFill/>
          </p:spPr>
          <p:txBody>
            <a:bodyPr wrap="square" rIns="0" lIns="0" anchor="ctr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="http://purl.org/dc/elements/1.1/" xmlns:cp="http://schemas.openxmlformats.org/package/2006/metadata/core-properties" xmlns:dcterms="http://purl.org/dc/terms/" xmlns:dcmitype="http://purl.org/dc/dcmitype/" xmlns:xsi="http://www.w3.org/2001/XMLSchema-instance">
  <dc:title>PowerPoint Presentation</dc:title>
  <dc:creator>lihefei</dc:creator>
  <cp:lastModifiedBy>lihefei</cp:lastModifiedBy>
  <cp:revision>1</cp:revision>
  <dcterms:created xsi:type="dcterms:W3CDTF">2020-11-27T11:07:27Z</dcterms:created>
  <dcterms:modified xsi:type="dcterms:W3CDTF">2020-11-27T11:07:27Z</dcterms:modified>
</cp:coreProperties>
</file>