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image/bmp" Extension="bmp"/>
  <Default ContentType="image/gif" Extension="gif"/>
  <Default ContentType="image/tiff" Extension="tiff"/>
  <Default ContentType="image/wmf" Extension="wmf"/>
  <Default ContentType="image/emf" Extension="emf"/>
  <Default ContentType="application/vnd.openxmlformats-package.relationships+xml" Extension="rels"/>
  <Default ContentType="application/xml" Extension="xml"/>
  <Default ContentType="application/octet-stream" Extension="jp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Type="http://schemas.openxmlformats.org/package/2006/relationships/metadata/core-properties" Target="docProps/core.xml" Id="rId3"/>
  <Relationship Type="http://schemas.openxmlformats.org/package/2006/relationships/metadata/thumbnail" Target="docProps/thumbnail.jpeg" Id="rId2"/>
  <Relationship Type="http://schemas.openxmlformats.org/officeDocument/2006/relationships/officeDocument" Target="ppt/presentation.xml" Id="rId1"/>
  <Relationship Type="http://schemas.openxmlformats.org/officeDocument/2006/relationships/extended-properties" Target="docProps/app.xml" Id="rId4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algn="l" latinLnBrk="0" hangingPunct="1" marL="0" defTabSz="914400" rtl="0" ea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latinLnBrk="0" hangingPunct="1" marL="457200" defTabSz="914400" rtl="0" ea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latinLnBrk="0" hangingPunct="1" marL="914400" defTabSz="914400" rtl="0" ea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latinLnBrk="0" hangingPunct="1" marL="1371600" defTabSz="914400" rtl="0" ea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latinLnBrk="0" hangingPunct="1" marL="1828800" defTabSz="914400" rtl="0" ea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latinLnBrk="0" hangingPunct="1" marL="2286000" defTabSz="914400" rtl="0" ea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latinLnBrk="0" hangingPunct="1" marL="2743200" defTabSz="914400" rtl="0" ea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latinLnBrk="0" hangingPunct="1" marL="3200400" defTabSz="914400" rtl="0" ea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latinLnBrk="0" hangingPunct="1" marL="3657600" defTabSz="914400" rtl="0" ea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
  <Relationship Type="http://schemas.openxmlformats.org/officeDocument/2006/relationships/slideMaster" Target="slideMasters/slideMaster1.xml" Id="rId1"/>
  <Relationship Type="http://schemas.openxmlformats.org/officeDocument/2006/relationships/tableStyles" Target="tableStyles.xml" Id="rId2"/>
  <Relationship Type="http://schemas.openxmlformats.org/officeDocument/2006/relationships/theme" Target="theme/theme1.xml" Id="rId3"/>
  <Relationship Type="http://schemas.openxmlformats.org/officeDocument/2006/relationships/viewProps" Target="viewProps.xml" Id="rId4"/>
  <Relationship Type="http://schemas.openxmlformats.org/officeDocument/2006/relationships/presProps" Target="presProps.xml" Id="rId5"/>
  <Relationship Type="http://schemas.openxmlformats.org/officeDocument/2006/relationships/slide" Target="slides/slide1.xml" Id="rId6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Page-1" id="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210" id="210"/>
          <p:cNvGrpSpPr/>
          <p:nvPr/>
        </p:nvGrpSpPr>
        <p:grpSpPr>
          <a:xfrm>
            <a:off x="911924" y="1042949"/>
            <a:ext cx="7320152" cy="4772103"/>
            <a:chOff x="911924" y="1042949"/>
            <a:chExt cx="7320152" cy="4772103"/>
          </a:xfrm>
        </p:grpSpPr>
        <p:grpSp>
          <p:nvGrpSpPr>
            <p:cNvPr name="Administrator" id="169"/>
            <p:cNvGrpSpPr/>
            <p:nvPr/>
          </p:nvGrpSpPr>
          <p:grpSpPr>
            <a:xfrm>
              <a:off x="1019548" y="2115258"/>
              <a:ext cx="410400" cy="364801"/>
              <a:chOff x="1019548" y="2115258"/>
              <a:chExt cx="410400" cy="364801"/>
            </a:xfrm>
          </p:grpSpPr>
          <p:sp>
            <p:nvSpPr>
              <p:cNvPr name="" id="170"/>
              <p:cNvSpPr/>
              <p:nvPr/>
            </p:nvSpPr>
            <p:spPr>
              <a:xfrm>
                <a:off x="1286618" y="2335315"/>
                <a:ext cx="143330" cy="144743"/>
              </a:xfrm>
              <a:custGeom>
                <a:avLst/>
                <a:gdLst/>
                <a:ahLst/>
                <a:cxnLst/>
                <a:pathLst>
                  <a:path h="144743" w="143330">
                    <a:moveTo>
                      <a:pt x="129557" y="72371"/>
                    </a:moveTo>
                    <a:cubicBezTo>
                      <a:pt x="129557" y="63362"/>
                      <a:pt x="135081" y="56238"/>
                      <a:pt x="143330" y="51338"/>
                    </a:cubicBezTo>
                    <a:cubicBezTo>
                      <a:pt x="141837" y="46325"/>
                      <a:pt x="139859" y="41463"/>
                      <a:pt x="137432" y="36939"/>
                    </a:cubicBezTo>
                    <a:cubicBezTo>
                      <a:pt x="128138" y="39390"/>
                      <a:pt x="120636" y="35733"/>
                      <a:pt x="114291" y="29325"/>
                    </a:cubicBezTo>
                    <a:cubicBezTo>
                      <a:pt x="107983" y="22955"/>
                      <a:pt x="106042" y="15341"/>
                      <a:pt x="108468" y="5956"/>
                    </a:cubicBezTo>
                    <a:cubicBezTo>
                      <a:pt x="103989" y="3505"/>
                      <a:pt x="99211" y="1508"/>
                      <a:pt x="94210" y="0"/>
                    </a:cubicBezTo>
                    <a:cubicBezTo>
                      <a:pt x="89357" y="8368"/>
                      <a:pt x="80623" y="13909"/>
                      <a:pt x="71665" y="13909"/>
                    </a:cubicBezTo>
                    <a:cubicBezTo>
                      <a:pt x="62744" y="13909"/>
                      <a:pt x="53973" y="8368"/>
                      <a:pt x="49120" y="0"/>
                    </a:cubicBezTo>
                    <a:cubicBezTo>
                      <a:pt x="44119" y="1508"/>
                      <a:pt x="39341" y="3505"/>
                      <a:pt x="34862" y="5956"/>
                    </a:cubicBezTo>
                    <a:cubicBezTo>
                      <a:pt x="37288" y="15341"/>
                      <a:pt x="35347" y="22917"/>
                      <a:pt x="29039" y="29325"/>
                    </a:cubicBezTo>
                    <a:cubicBezTo>
                      <a:pt x="22731" y="35696"/>
                      <a:pt x="15192" y="39390"/>
                      <a:pt x="5935" y="36939"/>
                    </a:cubicBezTo>
                    <a:cubicBezTo>
                      <a:pt x="3471" y="41463"/>
                      <a:pt x="1493" y="46287"/>
                      <a:pt x="0" y="51338"/>
                    </a:cubicBezTo>
                    <a:cubicBezTo>
                      <a:pt x="8286" y="56238"/>
                      <a:pt x="13810" y="63362"/>
                      <a:pt x="13810" y="72371"/>
                    </a:cubicBezTo>
                    <a:cubicBezTo>
                      <a:pt x="13810" y="81380"/>
                      <a:pt x="8286" y="90238"/>
                      <a:pt x="0" y="95138"/>
                    </a:cubicBezTo>
                    <a:cubicBezTo>
                      <a:pt x="1493" y="100189"/>
                      <a:pt x="3471" y="105014"/>
                      <a:pt x="5897" y="109537"/>
                    </a:cubicBezTo>
                    <a:cubicBezTo>
                      <a:pt x="15192" y="107087"/>
                      <a:pt x="22694" y="109047"/>
                      <a:pt x="29002" y="115417"/>
                    </a:cubicBezTo>
                    <a:cubicBezTo>
                      <a:pt x="35347" y="121787"/>
                      <a:pt x="37251" y="129401"/>
                      <a:pt x="34825" y="138787"/>
                    </a:cubicBezTo>
                    <a:cubicBezTo>
                      <a:pt x="39341" y="141237"/>
                      <a:pt x="44081" y="143235"/>
                      <a:pt x="49083" y="144743"/>
                    </a:cubicBezTo>
                    <a:cubicBezTo>
                      <a:pt x="53935" y="136374"/>
                      <a:pt x="62707" y="130833"/>
                      <a:pt x="71628" y="130833"/>
                    </a:cubicBezTo>
                    <a:cubicBezTo>
                      <a:pt x="80549" y="130833"/>
                      <a:pt x="89320" y="136374"/>
                      <a:pt x="94172" y="144743"/>
                    </a:cubicBezTo>
                    <a:cubicBezTo>
                      <a:pt x="99174" y="143235"/>
                      <a:pt x="103951" y="141237"/>
                      <a:pt x="108431" y="138787"/>
                    </a:cubicBezTo>
                    <a:cubicBezTo>
                      <a:pt x="106005" y="129401"/>
                      <a:pt x="107946" y="121825"/>
                      <a:pt x="114254" y="115417"/>
                    </a:cubicBezTo>
                    <a:cubicBezTo>
                      <a:pt x="120562" y="109047"/>
                      <a:pt x="128101" y="105353"/>
                      <a:pt x="137395" y="107803"/>
                    </a:cubicBezTo>
                    <a:cubicBezTo>
                      <a:pt x="139822" y="103242"/>
                      <a:pt x="141800" y="98417"/>
                      <a:pt x="143293" y="93404"/>
                    </a:cubicBezTo>
                    <a:cubicBezTo>
                      <a:pt x="135044" y="88504"/>
                      <a:pt x="129557" y="81380"/>
                      <a:pt x="129557" y="72371"/>
                    </a:cubicBezTo>
                    <a:close/>
                    <a:moveTo>
                      <a:pt x="71665" y="109424"/>
                    </a:moveTo>
                    <a:cubicBezTo>
                      <a:pt x="51435" y="109424"/>
                      <a:pt x="34974" y="92839"/>
                      <a:pt x="34974" y="72371"/>
                    </a:cubicBezTo>
                    <a:cubicBezTo>
                      <a:pt x="34974" y="51904"/>
                      <a:pt x="51397" y="35319"/>
                      <a:pt x="71665" y="35319"/>
                    </a:cubicBezTo>
                    <a:cubicBezTo>
                      <a:pt x="91933" y="35319"/>
                      <a:pt x="108356" y="51904"/>
                      <a:pt x="108356" y="72371"/>
                    </a:cubicBezTo>
                    <a:cubicBezTo>
                      <a:pt x="108356" y="92839"/>
                      <a:pt x="91933" y="109424"/>
                      <a:pt x="71665" y="109424"/>
                    </a:cubicBezTo>
                    <a:close/>
                  </a:path>
                </a:pathLst>
              </a:custGeom>
              <a:solidFill>
                <a:srgbClr val="C00000"/>
              </a:solidFill>
              <a:ln w="7600" cap="flat">
                <a:solidFill>
                  <a:srgbClr val="C00000"/>
                </a:solidFill>
                <a:bevel/>
              </a:ln>
            </p:spPr>
          </p:sp>
          <p:sp>
            <p:nvSpPr>
              <p:cNvPr name="" id="171"/>
              <p:cNvSpPr/>
              <p:nvPr/>
            </p:nvSpPr>
            <p:spPr>
              <a:xfrm>
                <a:off x="1019548" y="2115258"/>
                <a:ext cx="290673" cy="334132"/>
              </a:xfrm>
              <a:custGeom>
                <a:avLst/>
                <a:gdLst/>
                <a:ahLst/>
                <a:cxnLst/>
                <a:pathLst>
                  <a:path h="334132" w="290673">
                    <a:moveTo>
                      <a:pt x="100611" y="88250"/>
                    </a:moveTo>
                    <a:cubicBezTo>
                      <a:pt x="100611" y="39511"/>
                      <a:pt x="133661" y="0"/>
                      <a:pt x="174430" y="0"/>
                    </a:cubicBezTo>
                    <a:cubicBezTo>
                      <a:pt x="215199" y="0"/>
                      <a:pt x="248249" y="39511"/>
                      <a:pt x="248249" y="88250"/>
                    </a:cubicBezTo>
                    <a:cubicBezTo>
                      <a:pt x="248249" y="136991"/>
                      <a:pt x="215199" y="176502"/>
                      <a:pt x="174430" y="176502"/>
                    </a:cubicBezTo>
                    <a:cubicBezTo>
                      <a:pt x="133661" y="176502"/>
                      <a:pt x="100611" y="136991"/>
                      <a:pt x="100611" y="88250"/>
                    </a:cubicBezTo>
                    <a:close/>
                  </a:path>
                  <a:path h="334132" w="290673">
                    <a:moveTo>
                      <a:pt x="0" y="331054"/>
                    </a:moveTo>
                    <a:cubicBezTo>
                      <a:pt x="8476" y="254846"/>
                      <a:pt x="26193" y="204936"/>
                      <a:pt x="86879" y="193264"/>
                    </a:cubicBezTo>
                    <a:cubicBezTo>
                      <a:pt x="93032" y="192081"/>
                      <a:pt x="99239" y="190533"/>
                      <a:pt x="105444" y="190533"/>
                    </a:cubicBezTo>
                    <a:cubicBezTo>
                      <a:pt x="123177" y="205233"/>
                      <a:pt x="146955" y="214223"/>
                      <a:pt x="173092" y="214223"/>
                    </a:cubicBezTo>
                    <a:cubicBezTo>
                      <a:pt x="199229" y="214223"/>
                      <a:pt x="223007" y="205233"/>
                      <a:pt x="240741" y="190533"/>
                    </a:cubicBezTo>
                    <a:cubicBezTo>
                      <a:pt x="246945" y="190533"/>
                      <a:pt x="253152" y="192081"/>
                      <a:pt x="259304" y="193264"/>
                    </a:cubicBezTo>
                    <a:cubicBezTo>
                      <a:pt x="271372" y="195585"/>
                      <a:pt x="281739" y="199417"/>
                      <a:pt x="290673" y="204668"/>
                    </a:cubicBezTo>
                    <a:cubicBezTo>
                      <a:pt x="259700" y="221670"/>
                      <a:pt x="238705" y="254595"/>
                      <a:pt x="238705" y="292423"/>
                    </a:cubicBezTo>
                    <a:cubicBezTo>
                      <a:pt x="238705" y="307310"/>
                      <a:pt x="241957" y="321437"/>
                      <a:pt x="247787" y="334132"/>
                    </a:cubicBezTo>
                    <a:lnTo>
                      <a:pt x="0" y="334132"/>
                    </a:lnTo>
                    <a:cubicBezTo>
                      <a:pt x="0" y="333116"/>
                      <a:pt x="0" y="332089"/>
                      <a:pt x="0" y="331054"/>
                    </a:cubicBezTo>
                    <a:close/>
                  </a:path>
                </a:pathLst>
              </a:custGeom>
              <a:solidFill>
                <a:srgbClr val="C00000"/>
              </a:solidFill>
              <a:ln w="7600" cap="flat">
                <a:solidFill>
                  <a:srgbClr val="C00000"/>
                </a:solidFill>
                <a:bevel/>
              </a:ln>
            </p:spPr>
          </p:sp>
        </p:grpSp>
        <p:sp>
          <p:nvSpPr>
            <p:cNvPr name="Webbing Shape" id="186"/>
            <p:cNvSpPr/>
            <p:nvPr/>
          </p:nvSpPr>
          <p:spPr>
            <a:xfrm>
              <a:off x="2122001" y="1932858"/>
              <a:ext cx="1186717" cy="288800"/>
            </a:xfrm>
            <a:custGeom>
              <a:avLst/>
              <a:gdLst>
                <a:gd fmla="*/ 0 w 1186717" name="connsiteX0"/>
                <a:gd fmla="*/ 144400 h 288800" name="connsiteY0"/>
                <a:gd fmla="*/ 593357 w 1186717" name="connsiteX1"/>
                <a:gd fmla="*/ 0 h 288800" name="connsiteY1"/>
                <a:gd fmla="*/ 1186717 w 1186717" name="connsiteX2"/>
                <a:gd fmla="*/ 144400 h 288800" name="connsiteY2"/>
                <a:gd fmla="*/ 593357 w 1186717" name="connsiteX3"/>
                <a:gd fmla="*/ 288800 h 288800" name="connsiteY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r="r" t="t" b="b" l="l"/>
              <a:pathLst>
                <a:path h="288800" w="1186717">
                  <a:moveTo>
                    <a:pt x="0" y="0"/>
                  </a:moveTo>
                  <a:lnTo>
                    <a:pt x="1186717" y="0"/>
                  </a:lnTo>
                  <a:lnTo>
                    <a:pt x="1186717" y="288800"/>
                  </a:lnTo>
                  <a:lnTo>
                    <a:pt x="0" y="28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7600" cap="flat">
              <a:solidFill>
                <a:srgbClr val="C00000"/>
              </a:solidFill>
              <a:bevel/>
            </a:ln>
          </p:spPr>
          <p:txBody>
            <a:bodyPr anchor="ctr" lIns="0" rIns="0" tIns="0" bIns="0" rtlCol="0" wrap="square"/>
            <a:lstStyle/>
            <a:p>
              <a:pPr algn="ctr">
                <a:lnSpc>
                  <a:spcPct val="100000"/>
                </a:lnSpc>
              </a:pPr>
              <a:r>
                <a:rPr sz="1368">
                  <a:solidFill>
                    <a:srgbClr val="FFFFFF"/>
                  </a:solidFill>
                  <a:latin typeface="Microsoft YaHei"/>
                </a:rPr>
                <a:t>管理控制台</a:t>
              </a:r>
            </a:p>
          </p:txBody>
        </p:sp>
        <p:sp>
          <p:nvSpPr>
            <p:cNvPr name="Webbing Shape" id="187"/>
            <p:cNvSpPr/>
            <p:nvPr/>
          </p:nvSpPr>
          <p:spPr>
            <a:xfrm>
              <a:off x="4021515" y="1553192"/>
              <a:ext cx="1186717" cy="288800"/>
            </a:xfrm>
            <a:custGeom>
              <a:avLst/>
              <a:gdLst>
                <a:gd fmla="*/ 0 w 1186717" name="connsiteX0"/>
                <a:gd fmla="*/ 144400 h 288800" name="connsiteY0"/>
                <a:gd fmla="*/ 593357 w 1186717" name="connsiteX1"/>
                <a:gd fmla="*/ 0 h 288800" name="connsiteY1"/>
                <a:gd fmla="*/ 1186717 w 1186717" name="connsiteX2"/>
                <a:gd fmla="*/ 144400 h 288800" name="connsiteY2"/>
                <a:gd fmla="*/ 593357 w 1186717" name="connsiteX3"/>
                <a:gd fmla="*/ 288800 h 288800" name="connsiteY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r="r" t="t" b="b" l="l"/>
              <a:pathLst>
                <a:path h="288800" w="1186717">
                  <a:moveTo>
                    <a:pt x="0" y="0"/>
                  </a:moveTo>
                  <a:lnTo>
                    <a:pt x="1186717" y="0"/>
                  </a:lnTo>
                  <a:lnTo>
                    <a:pt x="1186717" y="288800"/>
                  </a:lnTo>
                  <a:lnTo>
                    <a:pt x="0" y="28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7600" cap="flat">
              <a:solidFill>
                <a:srgbClr val="C00000"/>
              </a:solidFill>
              <a:bevel/>
            </a:ln>
          </p:spPr>
          <p:txBody>
            <a:bodyPr anchor="ctr" lIns="0" rIns="0" tIns="0" bIns="0" rtlCol="0" wrap="square"/>
            <a:lstStyle/>
            <a:p>
              <a:pPr algn="ctr">
                <a:lnSpc>
                  <a:spcPct val="100000"/>
                </a:lnSpc>
              </a:pPr>
              <a:r>
                <a:rPr sz="1368">
                  <a:solidFill>
                    <a:srgbClr val="FFFFFF"/>
                  </a:solidFill>
                  <a:latin typeface="Microsoft YaHei"/>
                </a:rPr>
                <a:t>资源管理平台</a:t>
              </a:r>
            </a:p>
          </p:txBody>
        </p:sp>
        <p:sp>
          <p:nvSpPr>
            <p:cNvPr name="Webbing Shape" id="188"/>
            <p:cNvSpPr/>
            <p:nvPr/>
          </p:nvSpPr>
          <p:spPr>
            <a:xfrm>
              <a:off x="2208771" y="3443206"/>
              <a:ext cx="1186717" cy="288800"/>
            </a:xfrm>
            <a:custGeom>
              <a:avLst/>
              <a:gdLst>
                <a:gd fmla="*/ 0 w 1186717" name="connsiteX0"/>
                <a:gd fmla="*/ 144400 h 288800" name="connsiteY0"/>
                <a:gd fmla="*/ 593357 w 1186717" name="connsiteX1"/>
                <a:gd fmla="*/ 0 h 288800" name="connsiteY1"/>
                <a:gd fmla="*/ 1186717 w 1186717" name="connsiteX2"/>
                <a:gd fmla="*/ 144400 h 288800" name="connsiteY2"/>
                <a:gd fmla="*/ 593357 w 1186717" name="connsiteX3"/>
                <a:gd fmla="*/ 288800 h 288800" name="connsiteY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r="r" t="t" b="b" l="l"/>
              <a:pathLst>
                <a:path h="288800" w="1186717">
                  <a:moveTo>
                    <a:pt x="0" y="0"/>
                  </a:moveTo>
                  <a:lnTo>
                    <a:pt x="1186717" y="0"/>
                  </a:lnTo>
                  <a:lnTo>
                    <a:pt x="1186717" y="288800"/>
                  </a:lnTo>
                  <a:lnTo>
                    <a:pt x="0" y="28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7600" cap="flat">
              <a:solidFill>
                <a:srgbClr val="C00000"/>
              </a:solidFill>
              <a:bevel/>
            </a:ln>
          </p:spPr>
          <p:txBody>
            <a:bodyPr anchor="ctr" lIns="0" rIns="0" tIns="0" bIns="0" rtlCol="0" wrap="square"/>
            <a:lstStyle/>
            <a:p>
              <a:pPr algn="ctr">
                <a:lnSpc>
                  <a:spcPct val="100000"/>
                </a:lnSpc>
              </a:pPr>
              <a:r>
                <a:rPr sz="1368">
                  <a:solidFill>
                    <a:srgbClr val="FFFFFF"/>
                  </a:solidFill>
                  <a:latin typeface="Microsoft YaHei"/>
                </a:rPr>
                <a:t>工具平台</a:t>
              </a:r>
            </a:p>
          </p:txBody>
        </p:sp>
        <p:sp>
          <p:nvSpPr>
            <p:cNvPr name="Webbing Shape" id="189"/>
            <p:cNvSpPr/>
            <p:nvPr/>
          </p:nvSpPr>
          <p:spPr>
            <a:xfrm>
              <a:off x="6575176" y="3253373"/>
              <a:ext cx="1186717" cy="288800"/>
            </a:xfrm>
            <a:custGeom>
              <a:avLst/>
              <a:gdLst>
                <a:gd fmla="*/ 0 w 1186717" name="connsiteX0"/>
                <a:gd fmla="*/ 144400 h 288800" name="connsiteY0"/>
                <a:gd fmla="*/ 593357 w 1186717" name="connsiteX1"/>
                <a:gd fmla="*/ 0 h 288800" name="connsiteY1"/>
                <a:gd fmla="*/ 1186717 w 1186717" name="connsiteX2"/>
                <a:gd fmla="*/ 144400 h 288800" name="connsiteY2"/>
                <a:gd fmla="*/ 593357 w 1186717" name="connsiteX3"/>
                <a:gd fmla="*/ 288800 h 288800" name="connsiteY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r="r" t="t" b="b" l="l"/>
              <a:pathLst>
                <a:path h="288800" w="1186717">
                  <a:moveTo>
                    <a:pt x="0" y="0"/>
                  </a:moveTo>
                  <a:lnTo>
                    <a:pt x="1186717" y="0"/>
                  </a:lnTo>
                  <a:lnTo>
                    <a:pt x="1186717" y="288800"/>
                  </a:lnTo>
                  <a:lnTo>
                    <a:pt x="0" y="28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7600" cap="flat">
              <a:solidFill>
                <a:srgbClr val="C00000"/>
              </a:solidFill>
              <a:bevel/>
            </a:ln>
          </p:spPr>
          <p:txBody>
            <a:bodyPr anchor="ctr" lIns="0" rIns="0" tIns="0" bIns="0" rtlCol="0" wrap="square"/>
            <a:lstStyle/>
            <a:p>
              <a:pPr algn="ctr">
                <a:lnSpc>
                  <a:spcPct val="100000"/>
                </a:lnSpc>
              </a:pPr>
              <a:r>
                <a:rPr sz="1368">
                  <a:solidFill>
                    <a:srgbClr val="FFFFFF"/>
                  </a:solidFill>
                  <a:latin typeface="Microsoft YaHei"/>
                </a:rPr>
                <a:t>应用市场</a:t>
              </a:r>
            </a:p>
          </p:txBody>
        </p:sp>
        <p:sp>
          <p:nvSpPr>
            <p:cNvPr name="Webbing Shape" id="190"/>
            <p:cNvSpPr/>
            <p:nvPr/>
          </p:nvSpPr>
          <p:spPr>
            <a:xfrm>
              <a:off x="5783879" y="1932858"/>
              <a:ext cx="1186717" cy="288800"/>
            </a:xfrm>
            <a:custGeom>
              <a:avLst/>
              <a:gdLst>
                <a:gd fmla="*/ 0 w 1186717" name="connsiteX0"/>
                <a:gd fmla="*/ 144400 h 288800" name="connsiteY0"/>
                <a:gd fmla="*/ 593357 w 1186717" name="connsiteX1"/>
                <a:gd fmla="*/ 0 h 288800" name="connsiteY1"/>
                <a:gd fmla="*/ 1186717 w 1186717" name="connsiteX2"/>
                <a:gd fmla="*/ 144400 h 288800" name="connsiteY2"/>
                <a:gd fmla="*/ 593357 w 1186717" name="connsiteX3"/>
                <a:gd fmla="*/ 288800 h 288800" name="connsiteY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r="r" t="t" b="b" l="l"/>
              <a:pathLst>
                <a:path h="288800" w="1186717">
                  <a:moveTo>
                    <a:pt x="0" y="0"/>
                  </a:moveTo>
                  <a:lnTo>
                    <a:pt x="1186717" y="0"/>
                  </a:lnTo>
                  <a:lnTo>
                    <a:pt x="1186717" y="288800"/>
                  </a:lnTo>
                  <a:lnTo>
                    <a:pt x="0" y="28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7600" cap="flat">
              <a:solidFill>
                <a:srgbClr val="C00000"/>
              </a:solidFill>
              <a:bevel/>
            </a:ln>
          </p:spPr>
          <p:txBody>
            <a:bodyPr anchor="ctr" lIns="0" rIns="0" tIns="0" bIns="0" rtlCol="0" wrap="square"/>
            <a:lstStyle/>
            <a:p>
              <a:pPr algn="ctr">
                <a:lnSpc>
                  <a:spcPct val="100000"/>
                </a:lnSpc>
              </a:pPr>
              <a:r>
                <a:rPr sz="1368">
                  <a:solidFill>
                    <a:srgbClr val="FFFFFF"/>
                  </a:solidFill>
                  <a:latin typeface="Microsoft YaHei"/>
                </a:rPr>
                <a:t>管理控制台</a:t>
              </a:r>
            </a:p>
          </p:txBody>
        </p:sp>
        <p:sp>
          <p:nvSpPr>
            <p:cNvPr name="Webbing Shape" id="191"/>
            <p:cNvSpPr/>
            <p:nvPr/>
          </p:nvSpPr>
          <p:spPr>
            <a:xfrm>
              <a:off x="2208771" y="4763561"/>
              <a:ext cx="1186717" cy="288800"/>
            </a:xfrm>
            <a:custGeom>
              <a:avLst/>
              <a:gdLst>
                <a:gd fmla="*/ 0 w 1186717" name="connsiteX0"/>
                <a:gd fmla="*/ 144400 h 288800" name="connsiteY0"/>
                <a:gd fmla="*/ 593357 w 1186717" name="connsiteX1"/>
                <a:gd fmla="*/ 0 h 288800" name="connsiteY1"/>
                <a:gd fmla="*/ 1186717 w 1186717" name="connsiteX2"/>
                <a:gd fmla="*/ 144400 h 288800" name="connsiteY2"/>
                <a:gd fmla="*/ 593357 w 1186717" name="connsiteX3"/>
                <a:gd fmla="*/ 288800 h 288800" name="connsiteY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r="r" t="t" b="b" l="l"/>
              <a:pathLst>
                <a:path h="288800" w="1186717">
                  <a:moveTo>
                    <a:pt x="0" y="0"/>
                  </a:moveTo>
                  <a:lnTo>
                    <a:pt x="1186717" y="0"/>
                  </a:lnTo>
                  <a:lnTo>
                    <a:pt x="1186717" y="288800"/>
                  </a:lnTo>
                  <a:lnTo>
                    <a:pt x="0" y="28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7600" cap="flat">
              <a:solidFill>
                <a:srgbClr val="C00000"/>
              </a:solidFill>
              <a:bevel/>
            </a:ln>
          </p:spPr>
          <p:txBody>
            <a:bodyPr anchor="ctr" lIns="0" rIns="0" tIns="0" bIns="0" rtlCol="0" wrap="square"/>
            <a:lstStyle/>
            <a:p>
              <a:pPr algn="ctr">
                <a:lnSpc>
                  <a:spcPct val="100000"/>
                </a:lnSpc>
              </a:pPr>
              <a:r>
                <a:rPr sz="1368">
                  <a:solidFill>
                    <a:srgbClr val="FFFFFF"/>
                  </a:solidFill>
                  <a:latin typeface="Microsoft YaHei"/>
                </a:rPr>
                <a:t>应用开发平台</a:t>
              </a:r>
            </a:p>
          </p:txBody>
        </p:sp>
        <p:sp>
          <p:nvSpPr>
            <p:cNvPr name="Webbing Shape" id="192"/>
            <p:cNvSpPr/>
            <p:nvPr/>
          </p:nvSpPr>
          <p:spPr>
            <a:xfrm>
              <a:off x="4021515" y="4763561"/>
              <a:ext cx="1186717" cy="288800"/>
            </a:xfrm>
            <a:custGeom>
              <a:avLst/>
              <a:gdLst>
                <a:gd fmla="*/ 0 w 1186717" name="connsiteX0"/>
                <a:gd fmla="*/ 144400 h 288800" name="connsiteY0"/>
                <a:gd fmla="*/ 593357 w 1186717" name="connsiteX1"/>
                <a:gd fmla="*/ 0 h 288800" name="connsiteY1"/>
                <a:gd fmla="*/ 1186717 w 1186717" name="connsiteX2"/>
                <a:gd fmla="*/ 144400 h 288800" name="connsiteY2"/>
                <a:gd fmla="*/ 593357 w 1186717" name="connsiteX3"/>
                <a:gd fmla="*/ 288800 h 288800" name="connsiteY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r="r" t="t" b="b" l="l"/>
              <a:pathLst>
                <a:path h="288800" w="1186717">
                  <a:moveTo>
                    <a:pt x="0" y="0"/>
                  </a:moveTo>
                  <a:lnTo>
                    <a:pt x="1186717" y="0"/>
                  </a:lnTo>
                  <a:lnTo>
                    <a:pt x="1186717" y="288800"/>
                  </a:lnTo>
                  <a:lnTo>
                    <a:pt x="0" y="28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7600" cap="flat">
              <a:solidFill>
                <a:srgbClr val="C00000"/>
              </a:solidFill>
              <a:bevel/>
            </a:ln>
          </p:spPr>
          <p:txBody>
            <a:bodyPr anchor="ctr" lIns="0" rIns="0" tIns="0" bIns="0" rtlCol="0" wrap="square"/>
            <a:lstStyle/>
            <a:p>
              <a:pPr algn="ctr">
                <a:lnSpc>
                  <a:spcPct val="100000"/>
                </a:lnSpc>
              </a:pPr>
              <a:r>
                <a:rPr sz="1368">
                  <a:solidFill>
                    <a:srgbClr val="FFFFFF"/>
                  </a:solidFill>
                  <a:latin typeface="Microsoft YaHei"/>
                </a:rPr>
                <a:t>应用生产平台</a:t>
              </a:r>
            </a:p>
          </p:txBody>
        </p:sp>
        <p:sp>
          <p:nvSpPr>
            <p:cNvPr name="Webbing Shape" id="193"/>
            <p:cNvSpPr/>
            <p:nvPr/>
          </p:nvSpPr>
          <p:spPr>
            <a:xfrm>
              <a:off x="4021515" y="5518652"/>
              <a:ext cx="1186717" cy="288800"/>
            </a:xfrm>
            <a:custGeom>
              <a:avLst/>
              <a:gdLst>
                <a:gd fmla="*/ 0 w 1186717" name="connsiteX0"/>
                <a:gd fmla="*/ 144400 h 288800" name="connsiteY0"/>
                <a:gd fmla="*/ 593357 w 1186717" name="connsiteX1"/>
                <a:gd fmla="*/ 0 h 288800" name="connsiteY1"/>
                <a:gd fmla="*/ 1186717 w 1186717" name="connsiteX2"/>
                <a:gd fmla="*/ 144400 h 288800" name="connsiteY2"/>
                <a:gd fmla="*/ 593357 w 1186717" name="connsiteX3"/>
                <a:gd fmla="*/ 288800 h 288800" name="connsiteY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r="r" t="t" b="b" l="l"/>
              <a:pathLst>
                <a:path h="288800" w="1186717">
                  <a:moveTo>
                    <a:pt x="0" y="0"/>
                  </a:moveTo>
                  <a:lnTo>
                    <a:pt x="1186717" y="0"/>
                  </a:lnTo>
                  <a:lnTo>
                    <a:pt x="1186717" y="288800"/>
                  </a:lnTo>
                  <a:lnTo>
                    <a:pt x="0" y="28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7600" cap="flat">
              <a:solidFill>
                <a:srgbClr val="C00000"/>
              </a:solidFill>
              <a:bevel/>
            </a:ln>
          </p:spPr>
          <p:txBody>
            <a:bodyPr anchor="ctr" lIns="0" rIns="0" tIns="0" bIns="0" rtlCol="0" wrap="square"/>
            <a:lstStyle/>
            <a:p>
              <a:pPr algn="ctr">
                <a:lnSpc>
                  <a:spcPct val="100000"/>
                </a:lnSpc>
              </a:pPr>
              <a:r>
                <a:rPr sz="1368">
                  <a:solidFill>
                    <a:srgbClr val="FFFFFF"/>
                  </a:solidFill>
                  <a:latin typeface="Microsoft YaHei"/>
                </a:rPr>
                <a:t>应用测试平台</a:t>
              </a:r>
            </a:p>
          </p:txBody>
        </p:sp>
        <p:sp>
          <p:nvSpPr>
            <p:cNvPr name="Webbing Shape" id="194"/>
            <p:cNvSpPr/>
            <p:nvPr/>
          </p:nvSpPr>
          <p:spPr>
            <a:xfrm>
              <a:off x="4021515" y="2498282"/>
              <a:ext cx="1186717" cy="288800"/>
            </a:xfrm>
            <a:custGeom>
              <a:avLst/>
              <a:gdLst>
                <a:gd fmla="*/ 0 w 1186717" name="connsiteX0"/>
                <a:gd fmla="*/ 144400 h 288800" name="connsiteY0"/>
                <a:gd fmla="*/ 593357 w 1186717" name="connsiteX1"/>
                <a:gd fmla="*/ 0 h 288800" name="connsiteY1"/>
                <a:gd fmla="*/ 1186717 w 1186717" name="connsiteX2"/>
                <a:gd fmla="*/ 144400 h 288800" name="connsiteY2"/>
                <a:gd fmla="*/ 593357 w 1186717" name="connsiteX3"/>
                <a:gd fmla="*/ 288800 h 288800" name="connsiteY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r="r" t="t" b="b" l="l"/>
              <a:pathLst>
                <a:path h="288800" w="1186717">
                  <a:moveTo>
                    <a:pt x="0" y="0"/>
                  </a:moveTo>
                  <a:lnTo>
                    <a:pt x="1186717" y="0"/>
                  </a:lnTo>
                  <a:lnTo>
                    <a:pt x="1186717" y="288800"/>
                  </a:lnTo>
                  <a:lnTo>
                    <a:pt x="0" y="28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7600" cap="flat">
              <a:solidFill>
                <a:srgbClr val="C00000"/>
              </a:solidFill>
              <a:bevel/>
            </a:ln>
          </p:spPr>
          <p:txBody>
            <a:bodyPr anchor="ctr" lIns="0" rIns="0" tIns="0" bIns="0" rtlCol="0" wrap="square"/>
            <a:lstStyle/>
            <a:p>
              <a:pPr algn="ctr">
                <a:lnSpc>
                  <a:spcPct val="100000"/>
                </a:lnSpc>
              </a:pPr>
              <a:r>
                <a:rPr sz="1368">
                  <a:solidFill>
                    <a:srgbClr val="FFFFFF"/>
                  </a:solidFill>
                  <a:latin typeface="Microsoft YaHei"/>
                </a:rPr>
                <a:t>应用注册中心</a:t>
              </a:r>
            </a:p>
          </p:txBody>
        </p:sp>
        <p:sp>
          <p:nvSpPr>
            <p:cNvPr name="Webbing Shape" id="195"/>
            <p:cNvSpPr/>
            <p:nvPr/>
          </p:nvSpPr>
          <p:spPr>
            <a:xfrm>
              <a:off x="4021515" y="4008463"/>
              <a:ext cx="1186717" cy="288800"/>
            </a:xfrm>
            <a:custGeom>
              <a:avLst/>
              <a:gdLst>
                <a:gd fmla="*/ 0 w 1186717" name="connsiteX0"/>
                <a:gd fmla="*/ 144400 h 288800" name="connsiteY0"/>
                <a:gd fmla="*/ 593357 w 1186717" name="connsiteX1"/>
                <a:gd fmla="*/ 0 h 288800" name="connsiteY1"/>
                <a:gd fmla="*/ 1186717 w 1186717" name="connsiteX2"/>
                <a:gd fmla="*/ 144400 h 288800" name="connsiteY2"/>
                <a:gd fmla="*/ 593357 w 1186717" name="connsiteX3"/>
                <a:gd fmla="*/ 288800 h 288800" name="connsiteY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r="r" t="t" b="b" l="l"/>
              <a:pathLst>
                <a:path h="288800" w="1186717">
                  <a:moveTo>
                    <a:pt x="0" y="0"/>
                  </a:moveTo>
                  <a:lnTo>
                    <a:pt x="1186717" y="0"/>
                  </a:lnTo>
                  <a:lnTo>
                    <a:pt x="1186717" y="288800"/>
                  </a:lnTo>
                  <a:lnTo>
                    <a:pt x="0" y="28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7600" cap="flat">
              <a:solidFill>
                <a:srgbClr val="C00000"/>
              </a:solidFill>
              <a:bevel/>
            </a:ln>
          </p:spPr>
          <p:txBody>
            <a:bodyPr anchor="ctr" lIns="0" rIns="0" tIns="0" bIns="0" rtlCol="0" wrap="square"/>
            <a:lstStyle/>
            <a:p>
              <a:pPr algn="ctr">
                <a:lnSpc>
                  <a:spcPct val="100000"/>
                </a:lnSpc>
              </a:pPr>
              <a:r>
                <a:rPr sz="1368">
                  <a:solidFill>
                    <a:srgbClr val="FFFFFF"/>
                  </a:solidFill>
                  <a:latin typeface="Microsoft YaHei"/>
                </a:rPr>
                <a:t>API网关</a:t>
              </a:r>
            </a:p>
          </p:txBody>
        </p:sp>
        <p:grpSp>
          <p:nvGrpSpPr>
            <p:cNvPr name="dmd" id="311"/>
            <p:cNvGrpSpPr/>
            <p:nvPr/>
          </p:nvGrpSpPr>
          <p:grpSpPr>
            <a:xfrm>
              <a:off x="997777" y="3483212"/>
              <a:ext cx="453940" cy="507344"/>
              <a:chOff x="997777" y="3483212"/>
              <a:chExt cx="453940" cy="507344"/>
            </a:xfrm>
          </p:grpSpPr>
          <p:sp>
            <p:nvSpPr>
              <p:cNvPr name="Line" id="312"/>
              <p:cNvSpPr/>
              <p:nvPr/>
            </p:nvSpPr>
            <p:spPr>
              <a:xfrm rot="5400000">
                <a:off x="1044371" y="3619387"/>
                <a:ext cx="7600" cy="97207"/>
              </a:xfrm>
              <a:custGeom>
                <a:avLst/>
                <a:gdLst/>
                <a:ahLst/>
                <a:cxnLst/>
                <a:pathLst>
                  <a:path h="97207" w="7600" fill="none">
                    <a:moveTo>
                      <a:pt x="0" y="-1"/>
                    </a:moveTo>
                    <a:lnTo>
                      <a:pt x="97207" y="-1"/>
                    </a:lnTo>
                  </a:path>
                </a:pathLst>
              </a:custGeom>
              <a:solidFill>
                <a:srgbClr val="C00000"/>
              </a:solidFill>
              <a:ln w="7600" cap="flat">
                <a:solidFill>
                  <a:srgbClr val="C00000"/>
                </a:solidFill>
                <a:bevel/>
              </a:ln>
            </p:spPr>
          </p:sp>
          <p:sp>
            <p:nvSpPr>
              <p:cNvPr name="Line" id="313"/>
              <p:cNvSpPr/>
              <p:nvPr/>
            </p:nvSpPr>
            <p:spPr>
              <a:xfrm>
                <a:off x="1159929" y="3601295"/>
                <a:ext cx="138942" cy="7600"/>
              </a:xfrm>
              <a:custGeom>
                <a:avLst/>
                <a:gdLst/>
                <a:ahLst/>
                <a:cxnLst/>
                <a:pathLst>
                  <a:path h="7600" w="138942" fill="none">
                    <a:moveTo>
                      <a:pt x="0" y="0"/>
                    </a:moveTo>
                    <a:lnTo>
                      <a:pt x="138942" y="0"/>
                    </a:lnTo>
                  </a:path>
                </a:pathLst>
              </a:custGeom>
              <a:solidFill>
                <a:srgbClr val="C00000"/>
              </a:solidFill>
              <a:ln w="7600" cap="flat">
                <a:solidFill>
                  <a:srgbClr val="C00000"/>
                </a:solidFill>
                <a:bevel/>
              </a:ln>
            </p:spPr>
          </p:sp>
          <p:sp>
            <p:nvSpPr>
              <p:cNvPr name="Line" id="314"/>
              <p:cNvSpPr/>
              <p:nvPr/>
            </p:nvSpPr>
            <p:spPr>
              <a:xfrm rot="2692608">
                <a:off x="1051949" y="3671339"/>
                <a:ext cx="166002" cy="165290"/>
              </a:xfrm>
              <a:custGeom>
                <a:avLst/>
                <a:gdLst/>
                <a:ahLst/>
                <a:cxnLst/>
                <a:pathLst>
                  <a:path h="165290" w="166002" fill="none">
                    <a:moveTo>
                      <a:pt x="0" y="-2"/>
                    </a:moveTo>
                    <a:lnTo>
                      <a:pt x="234259" y="-2"/>
                    </a:lnTo>
                  </a:path>
                </a:pathLst>
              </a:custGeom>
              <a:solidFill>
                <a:srgbClr val="C00000"/>
              </a:solidFill>
              <a:ln w="7600" cap="flat">
                <a:solidFill>
                  <a:srgbClr val="C00000"/>
                </a:solidFill>
                <a:bevel/>
              </a:ln>
            </p:spPr>
          </p:sp>
          <p:grpSp>
            <p:nvGrpSpPr>
              <p:cNvPr name="" id="315"/>
              <p:cNvGrpSpPr/>
              <p:nvPr/>
            </p:nvGrpSpPr>
            <p:grpSpPr>
              <a:xfrm>
                <a:off x="1250905" y="3483212"/>
                <a:ext cx="200813" cy="236165"/>
                <a:chOff x="1250905" y="3483212"/>
                <a:chExt cx="200813" cy="236165"/>
              </a:xfrm>
            </p:grpSpPr>
            <p:sp>
              <p:nvSpPr>
                <p:cNvPr name="" id="316"/>
                <p:cNvSpPr/>
                <p:nvPr/>
              </p:nvSpPr>
              <p:spPr>
                <a:xfrm>
                  <a:off x="1251017" y="3586089"/>
                  <a:ext cx="200700" cy="133288"/>
                </a:xfrm>
                <a:custGeom>
                  <a:avLst/>
                  <a:gdLst/>
                  <a:ahLst/>
                  <a:cxnLst/>
                  <a:pathLst>
                    <a:path h="133288" w="200700">
                      <a:moveTo>
                        <a:pt x="0" y="94262"/>
                      </a:moveTo>
                      <a:cubicBezTo>
                        <a:pt x="0" y="42178"/>
                        <a:pt x="44891" y="0"/>
                        <a:pt x="100350" y="0"/>
                      </a:cubicBezTo>
                      <a:cubicBezTo>
                        <a:pt x="155729" y="0"/>
                        <a:pt x="200700" y="42178"/>
                        <a:pt x="200700" y="94262"/>
                      </a:cubicBezTo>
                      <a:cubicBezTo>
                        <a:pt x="200700" y="146297"/>
                        <a:pt x="0" y="146297"/>
                        <a:pt x="0" y="9426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8B8B7"/>
                    </a:gs>
                    <a:gs pos="100000">
                      <a:srgbClr val="EA4F49"/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name="" id="317"/>
                <p:cNvSpPr/>
                <p:nvPr/>
              </p:nvSpPr>
              <p:spPr>
                <a:xfrm>
                  <a:off x="1254394" y="3588536"/>
                  <a:ext cx="193947" cy="127559"/>
                </a:xfrm>
                <a:custGeom>
                  <a:avLst/>
                  <a:gdLst/>
                  <a:ahLst/>
                  <a:cxnLst/>
                  <a:pathLst>
                    <a:path h="127559" w="193947">
                      <a:moveTo>
                        <a:pt x="0" y="90210"/>
                      </a:moveTo>
                      <a:cubicBezTo>
                        <a:pt x="0" y="40365"/>
                        <a:pt x="43381" y="0"/>
                        <a:pt x="96973" y="0"/>
                      </a:cubicBezTo>
                      <a:cubicBezTo>
                        <a:pt x="150488" y="0"/>
                        <a:pt x="193947" y="40365"/>
                        <a:pt x="193947" y="90210"/>
                      </a:cubicBezTo>
                      <a:cubicBezTo>
                        <a:pt x="193947" y="140008"/>
                        <a:pt x="0" y="140008"/>
                        <a:pt x="0" y="90210"/>
                      </a:cubicBezTo>
                      <a:close/>
                    </a:path>
                  </a:pathLst>
                </a:custGeom>
                <a:solidFill>
                  <a:srgbClr val="C00000">
                    <a:alpha val="14000"/>
                  </a:srgbClr>
                </a:solidFill>
                <a:ln w="7600" cap="flat">
                  <a:solidFill>
                    <a:srgbClr val="C00000"/>
                  </a:solidFill>
                  <a:bevel/>
                </a:ln>
              </p:spPr>
            </p:sp>
            <p:sp>
              <p:nvSpPr>
                <p:cNvPr name="" id="318"/>
                <p:cNvSpPr/>
                <p:nvPr/>
              </p:nvSpPr>
              <p:spPr>
                <a:xfrm>
                  <a:off x="1250905" y="3606748"/>
                  <a:ext cx="50694" cy="102831"/>
                </a:xfrm>
                <a:custGeom>
                  <a:avLst/>
                  <a:gdLst/>
                  <a:ahLst/>
                  <a:cxnLst/>
                  <a:pathLst>
                    <a:path h="102831" w="50694">
                      <a:moveTo>
                        <a:pt x="0" y="73604"/>
                      </a:moveTo>
                      <a:cubicBezTo>
                        <a:pt x="1527" y="24462"/>
                        <a:pt x="33613" y="4176"/>
                        <a:pt x="38605" y="0"/>
                      </a:cubicBezTo>
                      <a:cubicBezTo>
                        <a:pt x="62847" y="37054"/>
                        <a:pt x="45022" y="86721"/>
                        <a:pt x="33613" y="102831"/>
                      </a:cubicBezTo>
                      <a:cubicBezTo>
                        <a:pt x="33613" y="102831"/>
                        <a:pt x="2240" y="96514"/>
                        <a:pt x="0" y="73604"/>
                      </a:cubicBezTo>
                      <a:close/>
                    </a:path>
                  </a:pathLst>
                </a:custGeom>
                <a:solidFill>
                  <a:srgbClr val="FFFFFF">
                    <a:alpha val="14000"/>
                  </a:srgbClr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319"/>
                <p:cNvSpPr/>
                <p:nvPr/>
              </p:nvSpPr>
              <p:spPr>
                <a:xfrm flipH="true">
                  <a:off x="1400866" y="3606748"/>
                  <a:ext cx="50661" cy="102831"/>
                </a:xfrm>
                <a:custGeom>
                  <a:avLst/>
                  <a:gdLst/>
                  <a:ahLst/>
                  <a:cxnLst/>
                  <a:pathLst>
                    <a:path h="102831" w="50661">
                      <a:moveTo>
                        <a:pt x="0" y="73604"/>
                      </a:moveTo>
                      <a:cubicBezTo>
                        <a:pt x="1493" y="24462"/>
                        <a:pt x="33580" y="4176"/>
                        <a:pt x="38571" y="0"/>
                      </a:cubicBezTo>
                      <a:cubicBezTo>
                        <a:pt x="62814" y="37054"/>
                        <a:pt x="44989" y="86721"/>
                        <a:pt x="33580" y="102831"/>
                      </a:cubicBezTo>
                      <a:cubicBezTo>
                        <a:pt x="33580" y="102831"/>
                        <a:pt x="452" y="94276"/>
                        <a:pt x="0" y="73604"/>
                      </a:cubicBezTo>
                      <a:close/>
                    </a:path>
                  </a:pathLst>
                </a:custGeom>
                <a:solidFill>
                  <a:srgbClr val="FFFFFF">
                    <a:alpha val="14000"/>
                  </a:srgbClr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320"/>
                <p:cNvSpPr/>
                <p:nvPr/>
              </p:nvSpPr>
              <p:spPr>
                <a:xfrm>
                  <a:off x="1295829" y="3588533"/>
                  <a:ext cx="108983" cy="35316"/>
                </a:xfrm>
                <a:custGeom>
                  <a:avLst/>
                  <a:gdLst/>
                  <a:ahLst/>
                  <a:cxnLst/>
                  <a:pathLst>
                    <a:path h="35316" w="108983">
                      <a:moveTo>
                        <a:pt x="0" y="24976"/>
                      </a:moveTo>
                      <a:cubicBezTo>
                        <a:pt x="0" y="11176"/>
                        <a:pt x="24377" y="0"/>
                        <a:pt x="54491" y="0"/>
                      </a:cubicBezTo>
                      <a:cubicBezTo>
                        <a:pt x="84563" y="0"/>
                        <a:pt x="108983" y="11176"/>
                        <a:pt x="108983" y="24976"/>
                      </a:cubicBezTo>
                      <a:cubicBezTo>
                        <a:pt x="108983" y="38763"/>
                        <a:pt x="0" y="38763"/>
                        <a:pt x="0" y="249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37000"/>
                      </a:srgbClr>
                    </a:gs>
                    <a:gs pos="100000">
                      <a:srgbClr val="FFFFFF">
                        <a:alpha val="8000"/>
                      </a:srgbClr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name="" id="321"/>
                <p:cNvSpPr/>
                <p:nvPr/>
              </p:nvSpPr>
              <p:spPr>
                <a:xfrm>
                  <a:off x="1331112" y="3600561"/>
                  <a:ext cx="40511" cy="91218"/>
                </a:xfrm>
                <a:custGeom>
                  <a:avLst/>
                  <a:gdLst/>
                  <a:ahLst/>
                  <a:cxnLst/>
                  <a:pathLst>
                    <a:path h="91218" w="40511">
                      <a:moveTo>
                        <a:pt x="12028" y="0"/>
                      </a:moveTo>
                      <a:lnTo>
                        <a:pt x="28667" y="0"/>
                      </a:lnTo>
                      <a:lnTo>
                        <a:pt x="24903" y="11959"/>
                      </a:lnTo>
                      <a:lnTo>
                        <a:pt x="40511" y="73654"/>
                      </a:lnTo>
                      <a:lnTo>
                        <a:pt x="20176" y="91218"/>
                      </a:lnTo>
                      <a:lnTo>
                        <a:pt x="0" y="73654"/>
                      </a:lnTo>
                      <a:lnTo>
                        <a:pt x="16101" y="11536"/>
                      </a:lnTo>
                      <a:lnTo>
                        <a:pt x="12028" y="0"/>
                      </a:lnTo>
                      <a:close/>
                    </a:path>
                  </a:pathLst>
                </a:custGeom>
                <a:solidFill>
                  <a:srgbClr val="FA5E5E"/>
                </a:solidFill>
                <a:ln w="7600" cap="flat">
                  <a:solidFill>
                    <a:srgbClr val="FA5E5E"/>
                  </a:solidFill>
                  <a:bevel/>
                </a:ln>
              </p:spPr>
            </p:sp>
            <p:sp>
              <p:nvSpPr>
                <p:cNvPr name="" id="322"/>
                <p:cNvSpPr/>
                <p:nvPr/>
              </p:nvSpPr>
              <p:spPr>
                <a:xfrm>
                  <a:off x="1346593" y="3610454"/>
                  <a:ext cx="8251" cy="7600"/>
                </a:xfrm>
                <a:custGeom>
                  <a:avLst/>
                  <a:gdLst/>
                  <a:ahLst/>
                  <a:cxnLst/>
                  <a:pathLst>
                    <a:path h="7600" w="8251">
                      <a:moveTo>
                        <a:pt x="589" y="1970"/>
                      </a:moveTo>
                      <a:lnTo>
                        <a:pt x="8841" y="1970"/>
                      </a:lnTo>
                      <a:lnTo>
                        <a:pt x="589" y="1970"/>
                      </a:lnTo>
                      <a:close/>
                    </a:path>
                  </a:pathLst>
                </a:custGeom>
                <a:solidFill>
                  <a:srgbClr val="E54D48"/>
                </a:solidFill>
                <a:ln w="7600" cap="flat">
                  <a:solidFill>
                    <a:srgbClr val="E54D48"/>
                  </a:solidFill>
                  <a:bevel/>
                </a:ln>
              </p:spPr>
            </p:sp>
            <p:sp>
              <p:nvSpPr>
                <p:cNvPr name="" id="323"/>
                <p:cNvSpPr/>
                <p:nvPr/>
              </p:nvSpPr>
              <p:spPr>
                <a:xfrm>
                  <a:off x="1331337" y="3600387"/>
                  <a:ext cx="20176" cy="91219"/>
                </a:xfrm>
                <a:custGeom>
                  <a:avLst/>
                  <a:gdLst/>
                  <a:ahLst/>
                  <a:cxnLst/>
                  <a:pathLst>
                    <a:path h="91219" w="20176">
                      <a:moveTo>
                        <a:pt x="12028" y="174"/>
                      </a:moveTo>
                      <a:lnTo>
                        <a:pt x="18910" y="12134"/>
                      </a:lnTo>
                      <a:lnTo>
                        <a:pt x="5900" y="72222"/>
                      </a:lnTo>
                      <a:lnTo>
                        <a:pt x="20176" y="91393"/>
                      </a:lnTo>
                      <a:lnTo>
                        <a:pt x="0" y="73828"/>
                      </a:lnTo>
                      <a:lnTo>
                        <a:pt x="16101" y="11711"/>
                      </a:lnTo>
                      <a:lnTo>
                        <a:pt x="12028" y="174"/>
                      </a:lnTo>
                      <a:close/>
                    </a:path>
                  </a:pathLst>
                </a:custGeom>
                <a:solidFill>
                  <a:srgbClr val="FFFFFF">
                    <a:alpha val="19000"/>
                  </a:srgbClr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324"/>
                <p:cNvSpPr/>
                <p:nvPr/>
              </p:nvSpPr>
              <p:spPr>
                <a:xfrm>
                  <a:off x="1351513" y="3600387"/>
                  <a:ext cx="20335" cy="91393"/>
                </a:xfrm>
                <a:custGeom>
                  <a:avLst/>
                  <a:gdLst/>
                  <a:ahLst/>
                  <a:cxnLst/>
                  <a:pathLst>
                    <a:path h="91393" w="20335">
                      <a:moveTo>
                        <a:pt x="6540" y="0"/>
                      </a:moveTo>
                      <a:lnTo>
                        <a:pt x="4726" y="12134"/>
                      </a:lnTo>
                      <a:lnTo>
                        <a:pt x="20335" y="73828"/>
                      </a:lnTo>
                      <a:lnTo>
                        <a:pt x="0" y="91393"/>
                      </a:lnTo>
                      <a:lnTo>
                        <a:pt x="18575" y="73517"/>
                      </a:lnTo>
                      <a:lnTo>
                        <a:pt x="3613" y="11659"/>
                      </a:lnTo>
                      <a:lnTo>
                        <a:pt x="6540" y="0"/>
                      </a:lnTo>
                      <a:close/>
                    </a:path>
                  </a:pathLst>
                </a:custGeom>
                <a:solidFill>
                  <a:srgbClr val="E54D48"/>
                </a:solidFill>
                <a:ln w="7600" cap="flat">
                  <a:solidFill>
                    <a:srgbClr val="E54D48"/>
                  </a:solidFill>
                  <a:bevel/>
                </a:ln>
              </p:spPr>
            </p:sp>
            <p:sp>
              <p:nvSpPr>
                <p:cNvPr name="" id="325"/>
                <p:cNvSpPr/>
                <p:nvPr/>
              </p:nvSpPr>
              <p:spPr>
                <a:xfrm>
                  <a:off x="1291472" y="3483212"/>
                  <a:ext cx="119790" cy="117522"/>
                </a:xfrm>
                <a:custGeom>
                  <a:avLst/>
                  <a:gdLst/>
                  <a:ahLst/>
                  <a:cxnLst/>
                  <a:pathLst>
                    <a:path h="117522" w="119790">
                      <a:moveTo>
                        <a:pt x="0" y="58761"/>
                      </a:moveTo>
                      <a:cubicBezTo>
                        <a:pt x="0" y="26308"/>
                        <a:pt x="26816" y="0"/>
                        <a:pt x="59895" y="0"/>
                      </a:cubicBezTo>
                      <a:cubicBezTo>
                        <a:pt x="92975" y="0"/>
                        <a:pt x="119790" y="26308"/>
                        <a:pt x="119790" y="58761"/>
                      </a:cubicBezTo>
                      <a:cubicBezTo>
                        <a:pt x="119790" y="91214"/>
                        <a:pt x="92975" y="117522"/>
                        <a:pt x="59895" y="117522"/>
                      </a:cubicBezTo>
                      <a:cubicBezTo>
                        <a:pt x="26816" y="117522"/>
                        <a:pt x="0" y="91214"/>
                        <a:pt x="0" y="58761"/>
                      </a:cubicBezTo>
                      <a:close/>
                    </a:path>
                  </a:pathLst>
                </a:custGeom>
                <a:solidFill>
                  <a:srgbClr val="F7D0AE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326"/>
                <p:cNvSpPr/>
                <p:nvPr/>
              </p:nvSpPr>
              <p:spPr>
                <a:xfrm>
                  <a:off x="1291373" y="3483212"/>
                  <a:ext cx="119990" cy="70810"/>
                </a:xfrm>
                <a:custGeom>
                  <a:avLst/>
                  <a:gdLst/>
                  <a:ahLst/>
                  <a:cxnLst/>
                  <a:pathLst>
                    <a:path h="70810" w="119990">
                      <a:moveTo>
                        <a:pt x="0" y="58761"/>
                      </a:moveTo>
                      <a:cubicBezTo>
                        <a:pt x="0" y="26308"/>
                        <a:pt x="26924" y="0"/>
                        <a:pt x="59995" y="0"/>
                      </a:cubicBezTo>
                      <a:cubicBezTo>
                        <a:pt x="93082" y="0"/>
                        <a:pt x="119990" y="26308"/>
                        <a:pt x="119990" y="58761"/>
                      </a:cubicBezTo>
                      <a:cubicBezTo>
                        <a:pt x="119990" y="81478"/>
                        <a:pt x="100914" y="68291"/>
                        <a:pt x="72446" y="50273"/>
                      </a:cubicBezTo>
                      <a:cubicBezTo>
                        <a:pt x="45669" y="33324"/>
                        <a:pt x="47193" y="28651"/>
                        <a:pt x="37551" y="29101"/>
                      </a:cubicBezTo>
                      <a:cubicBezTo>
                        <a:pt x="10920" y="39462"/>
                        <a:pt x="0" y="91214"/>
                        <a:pt x="0" y="58761"/>
                      </a:cubicBezTo>
                      <a:close/>
                    </a:path>
                  </a:pathLst>
                </a:custGeom>
                <a:solidFill>
                  <a:srgbClr val="A0522D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327"/>
                <p:cNvSpPr/>
                <p:nvPr/>
              </p:nvSpPr>
              <p:spPr>
                <a:xfrm>
                  <a:off x="1292018" y="3484262"/>
                  <a:ext cx="118699" cy="69101"/>
                </a:xfrm>
                <a:custGeom>
                  <a:avLst/>
                  <a:gdLst/>
                  <a:ahLst/>
                  <a:cxnLst/>
                  <a:pathLst>
                    <a:path h="69101" w="118699">
                      <a:moveTo>
                        <a:pt x="0" y="58229"/>
                      </a:moveTo>
                      <a:cubicBezTo>
                        <a:pt x="0" y="26806"/>
                        <a:pt x="27173" y="0"/>
                        <a:pt x="59349" y="0"/>
                      </a:cubicBezTo>
                      <a:cubicBezTo>
                        <a:pt x="91233" y="0"/>
                        <a:pt x="118699" y="26416"/>
                        <a:pt x="118699" y="57840"/>
                      </a:cubicBezTo>
                      <a:cubicBezTo>
                        <a:pt x="118699" y="79836"/>
                        <a:pt x="100388" y="65768"/>
                        <a:pt x="72824" y="48321"/>
                      </a:cubicBezTo>
                      <a:cubicBezTo>
                        <a:pt x="46895" y="31910"/>
                        <a:pt x="49262" y="28501"/>
                        <a:pt x="37783" y="26249"/>
                      </a:cubicBezTo>
                      <a:cubicBezTo>
                        <a:pt x="7479" y="37961"/>
                        <a:pt x="1051" y="87061"/>
                        <a:pt x="0" y="58229"/>
                      </a:cubicBezTo>
                      <a:close/>
                    </a:path>
                  </a:pathLst>
                </a:custGeom>
                <a:solidFill>
                  <a:srgbClr val="FFFFFF">
                    <a:alpha val="22000"/>
                  </a:srgbClr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328"/>
                <p:cNvSpPr/>
                <p:nvPr/>
              </p:nvSpPr>
              <p:spPr>
                <a:xfrm>
                  <a:off x="1348807" y="3491208"/>
                  <a:ext cx="59352" cy="53267"/>
                </a:xfrm>
                <a:custGeom>
                  <a:avLst/>
                  <a:gdLst/>
                  <a:ahLst/>
                  <a:cxnLst/>
                  <a:pathLst>
                    <a:path h="53267" w="59352">
                      <a:moveTo>
                        <a:pt x="12111" y="0"/>
                      </a:moveTo>
                      <a:cubicBezTo>
                        <a:pt x="37400" y="0"/>
                        <a:pt x="59188" y="20952"/>
                        <a:pt x="59188" y="45876"/>
                      </a:cubicBezTo>
                      <a:cubicBezTo>
                        <a:pt x="59188" y="63322"/>
                        <a:pt x="48040" y="46204"/>
                        <a:pt x="26177" y="32366"/>
                      </a:cubicBezTo>
                      <a:cubicBezTo>
                        <a:pt x="5611" y="19349"/>
                        <a:pt x="-13409" y="0"/>
                        <a:pt x="1211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33000"/>
                      </a:srgbClr>
                    </a:gs>
                    <a:gs pos="44000">
                      <a:srgbClr val="FFFFFF">
                        <a:alpha val="11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60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name="" id="329"/>
                <p:cNvSpPr/>
                <p:nvPr/>
              </p:nvSpPr>
              <p:spPr>
                <a:xfrm>
                  <a:off x="1291866" y="3497987"/>
                  <a:ext cx="37911" cy="54121"/>
                </a:xfrm>
                <a:custGeom>
                  <a:avLst/>
                  <a:gdLst/>
                  <a:ahLst/>
                  <a:cxnLst/>
                  <a:pathLst>
                    <a:path h="54121" w="37911">
                      <a:moveTo>
                        <a:pt x="108" y="44504"/>
                      </a:moveTo>
                      <a:cubicBezTo>
                        <a:pt x="-2055" y="18380"/>
                        <a:pt x="24116" y="-3242"/>
                        <a:pt x="16770" y="4866"/>
                      </a:cubicBezTo>
                      <a:cubicBezTo>
                        <a:pt x="36513" y="-9549"/>
                        <a:pt x="37891" y="12524"/>
                        <a:pt x="37891" y="12524"/>
                      </a:cubicBezTo>
                      <a:cubicBezTo>
                        <a:pt x="3454" y="29641"/>
                        <a:pt x="1159" y="73336"/>
                        <a:pt x="108" y="4450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37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600000" scaled="0"/>
                </a:gradFill>
                <a:ln w="7600" cap="flat">
                  <a:noFill/>
                  <a:bevel/>
                </a:ln>
              </p:spPr>
            </p:sp>
          </p:grpSp>
          <p:grpSp>
            <p:nvGrpSpPr>
              <p:cNvPr name="" id="330"/>
              <p:cNvGrpSpPr/>
              <p:nvPr/>
            </p:nvGrpSpPr>
            <p:grpSpPr>
              <a:xfrm>
                <a:off x="997777" y="3754391"/>
                <a:ext cx="200813" cy="236165"/>
                <a:chOff x="997777" y="3754391"/>
                <a:chExt cx="200813" cy="236165"/>
              </a:xfrm>
            </p:grpSpPr>
            <p:sp>
              <p:nvSpPr>
                <p:cNvPr name="" id="331"/>
                <p:cNvSpPr/>
                <p:nvPr/>
              </p:nvSpPr>
              <p:spPr>
                <a:xfrm>
                  <a:off x="997890" y="3857268"/>
                  <a:ext cx="200700" cy="133288"/>
                </a:xfrm>
                <a:custGeom>
                  <a:avLst/>
                  <a:gdLst/>
                  <a:ahLst/>
                  <a:cxnLst/>
                  <a:pathLst>
                    <a:path h="133288" w="200700">
                      <a:moveTo>
                        <a:pt x="0" y="94262"/>
                      </a:moveTo>
                      <a:cubicBezTo>
                        <a:pt x="0" y="42178"/>
                        <a:pt x="44891" y="0"/>
                        <a:pt x="100350" y="0"/>
                      </a:cubicBezTo>
                      <a:cubicBezTo>
                        <a:pt x="155729" y="0"/>
                        <a:pt x="200700" y="42178"/>
                        <a:pt x="200700" y="94262"/>
                      </a:cubicBezTo>
                      <a:cubicBezTo>
                        <a:pt x="200700" y="146297"/>
                        <a:pt x="0" y="146297"/>
                        <a:pt x="0" y="9426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8B8B7"/>
                    </a:gs>
                    <a:gs pos="100000">
                      <a:srgbClr val="EA4F49"/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name="" id="332"/>
                <p:cNvSpPr/>
                <p:nvPr/>
              </p:nvSpPr>
              <p:spPr>
                <a:xfrm>
                  <a:off x="1001267" y="3859716"/>
                  <a:ext cx="193947" cy="127559"/>
                </a:xfrm>
                <a:custGeom>
                  <a:avLst/>
                  <a:gdLst/>
                  <a:ahLst/>
                  <a:cxnLst/>
                  <a:pathLst>
                    <a:path h="127559" w="193947">
                      <a:moveTo>
                        <a:pt x="0" y="90210"/>
                      </a:moveTo>
                      <a:cubicBezTo>
                        <a:pt x="0" y="40365"/>
                        <a:pt x="43381" y="0"/>
                        <a:pt x="96973" y="0"/>
                      </a:cubicBezTo>
                      <a:cubicBezTo>
                        <a:pt x="150488" y="0"/>
                        <a:pt x="193947" y="40365"/>
                        <a:pt x="193947" y="90210"/>
                      </a:cubicBezTo>
                      <a:cubicBezTo>
                        <a:pt x="193947" y="140008"/>
                        <a:pt x="0" y="140008"/>
                        <a:pt x="0" y="90210"/>
                      </a:cubicBezTo>
                      <a:close/>
                    </a:path>
                  </a:pathLst>
                </a:custGeom>
                <a:solidFill>
                  <a:srgbClr val="C00000">
                    <a:alpha val="14000"/>
                  </a:srgbClr>
                </a:solidFill>
                <a:ln w="7600" cap="flat">
                  <a:solidFill>
                    <a:srgbClr val="C00000"/>
                  </a:solidFill>
                  <a:bevel/>
                </a:ln>
              </p:spPr>
            </p:sp>
            <p:sp>
              <p:nvSpPr>
                <p:cNvPr name="" id="333"/>
                <p:cNvSpPr/>
                <p:nvPr/>
              </p:nvSpPr>
              <p:spPr>
                <a:xfrm>
                  <a:off x="997777" y="3877927"/>
                  <a:ext cx="50694" cy="102831"/>
                </a:xfrm>
                <a:custGeom>
                  <a:avLst/>
                  <a:gdLst/>
                  <a:ahLst/>
                  <a:cxnLst/>
                  <a:pathLst>
                    <a:path h="102831" w="50694">
                      <a:moveTo>
                        <a:pt x="0" y="73604"/>
                      </a:moveTo>
                      <a:cubicBezTo>
                        <a:pt x="1527" y="24462"/>
                        <a:pt x="33613" y="4176"/>
                        <a:pt x="38605" y="0"/>
                      </a:cubicBezTo>
                      <a:cubicBezTo>
                        <a:pt x="62847" y="37054"/>
                        <a:pt x="45022" y="86721"/>
                        <a:pt x="33613" y="102831"/>
                      </a:cubicBezTo>
                      <a:cubicBezTo>
                        <a:pt x="33613" y="102831"/>
                        <a:pt x="2240" y="96514"/>
                        <a:pt x="0" y="73604"/>
                      </a:cubicBezTo>
                      <a:close/>
                    </a:path>
                  </a:pathLst>
                </a:custGeom>
                <a:solidFill>
                  <a:srgbClr val="FFFFFF">
                    <a:alpha val="14000"/>
                  </a:srgbClr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334"/>
                <p:cNvSpPr/>
                <p:nvPr/>
              </p:nvSpPr>
              <p:spPr>
                <a:xfrm flipH="true">
                  <a:off x="1147739" y="3877927"/>
                  <a:ext cx="50661" cy="102831"/>
                </a:xfrm>
                <a:custGeom>
                  <a:avLst/>
                  <a:gdLst/>
                  <a:ahLst/>
                  <a:cxnLst/>
                  <a:pathLst>
                    <a:path h="102831" w="50661">
                      <a:moveTo>
                        <a:pt x="0" y="73604"/>
                      </a:moveTo>
                      <a:cubicBezTo>
                        <a:pt x="1493" y="24462"/>
                        <a:pt x="33580" y="4176"/>
                        <a:pt x="38571" y="0"/>
                      </a:cubicBezTo>
                      <a:cubicBezTo>
                        <a:pt x="62814" y="37054"/>
                        <a:pt x="44989" y="86721"/>
                        <a:pt x="33580" y="102831"/>
                      </a:cubicBezTo>
                      <a:cubicBezTo>
                        <a:pt x="33580" y="102831"/>
                        <a:pt x="452" y="94276"/>
                        <a:pt x="0" y="73604"/>
                      </a:cubicBezTo>
                      <a:close/>
                    </a:path>
                  </a:pathLst>
                </a:custGeom>
                <a:solidFill>
                  <a:srgbClr val="FFFFFF">
                    <a:alpha val="14000"/>
                  </a:srgbClr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335"/>
                <p:cNvSpPr/>
                <p:nvPr/>
              </p:nvSpPr>
              <p:spPr>
                <a:xfrm>
                  <a:off x="1042702" y="3859712"/>
                  <a:ext cx="108983" cy="35316"/>
                </a:xfrm>
                <a:custGeom>
                  <a:avLst/>
                  <a:gdLst/>
                  <a:ahLst/>
                  <a:cxnLst/>
                  <a:pathLst>
                    <a:path h="35316" w="108983">
                      <a:moveTo>
                        <a:pt x="0" y="24976"/>
                      </a:moveTo>
                      <a:cubicBezTo>
                        <a:pt x="0" y="11176"/>
                        <a:pt x="24377" y="0"/>
                        <a:pt x="54491" y="0"/>
                      </a:cubicBezTo>
                      <a:cubicBezTo>
                        <a:pt x="84563" y="0"/>
                        <a:pt x="108983" y="11176"/>
                        <a:pt x="108983" y="24976"/>
                      </a:cubicBezTo>
                      <a:cubicBezTo>
                        <a:pt x="108983" y="38763"/>
                        <a:pt x="0" y="38763"/>
                        <a:pt x="0" y="249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37000"/>
                      </a:srgbClr>
                    </a:gs>
                    <a:gs pos="100000">
                      <a:srgbClr val="FFFFFF">
                        <a:alpha val="8000"/>
                      </a:srgbClr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name="" id="336"/>
                <p:cNvSpPr/>
                <p:nvPr/>
              </p:nvSpPr>
              <p:spPr>
                <a:xfrm>
                  <a:off x="1077985" y="3871741"/>
                  <a:ext cx="40511" cy="91218"/>
                </a:xfrm>
                <a:custGeom>
                  <a:avLst/>
                  <a:gdLst/>
                  <a:ahLst/>
                  <a:cxnLst/>
                  <a:pathLst>
                    <a:path h="91218" w="40511">
                      <a:moveTo>
                        <a:pt x="12028" y="0"/>
                      </a:moveTo>
                      <a:lnTo>
                        <a:pt x="28667" y="0"/>
                      </a:lnTo>
                      <a:lnTo>
                        <a:pt x="24903" y="11959"/>
                      </a:lnTo>
                      <a:lnTo>
                        <a:pt x="40511" y="73654"/>
                      </a:lnTo>
                      <a:lnTo>
                        <a:pt x="20176" y="91218"/>
                      </a:lnTo>
                      <a:lnTo>
                        <a:pt x="0" y="73654"/>
                      </a:lnTo>
                      <a:lnTo>
                        <a:pt x="16101" y="11536"/>
                      </a:lnTo>
                      <a:lnTo>
                        <a:pt x="12028" y="0"/>
                      </a:lnTo>
                      <a:close/>
                    </a:path>
                  </a:pathLst>
                </a:custGeom>
                <a:solidFill>
                  <a:srgbClr val="FA5E5E"/>
                </a:solidFill>
                <a:ln w="7600" cap="flat">
                  <a:solidFill>
                    <a:srgbClr val="FA5E5E"/>
                  </a:solidFill>
                  <a:bevel/>
                </a:ln>
              </p:spPr>
            </p:sp>
            <p:sp>
              <p:nvSpPr>
                <p:cNvPr name="" id="337"/>
                <p:cNvSpPr/>
                <p:nvPr/>
              </p:nvSpPr>
              <p:spPr>
                <a:xfrm>
                  <a:off x="1093466" y="3881634"/>
                  <a:ext cx="8251" cy="7600"/>
                </a:xfrm>
                <a:custGeom>
                  <a:avLst/>
                  <a:gdLst/>
                  <a:ahLst/>
                  <a:cxnLst/>
                  <a:pathLst>
                    <a:path h="7600" w="8251">
                      <a:moveTo>
                        <a:pt x="589" y="1970"/>
                      </a:moveTo>
                      <a:lnTo>
                        <a:pt x="8841" y="1970"/>
                      </a:lnTo>
                      <a:lnTo>
                        <a:pt x="589" y="1970"/>
                      </a:lnTo>
                      <a:close/>
                    </a:path>
                  </a:pathLst>
                </a:custGeom>
                <a:solidFill>
                  <a:srgbClr val="E54D48"/>
                </a:solidFill>
                <a:ln w="7600" cap="flat">
                  <a:solidFill>
                    <a:srgbClr val="E54D48"/>
                  </a:solidFill>
                  <a:bevel/>
                </a:ln>
              </p:spPr>
            </p:sp>
            <p:sp>
              <p:nvSpPr>
                <p:cNvPr name="" id="338"/>
                <p:cNvSpPr/>
                <p:nvPr/>
              </p:nvSpPr>
              <p:spPr>
                <a:xfrm>
                  <a:off x="1078210" y="3871567"/>
                  <a:ext cx="20176" cy="91219"/>
                </a:xfrm>
                <a:custGeom>
                  <a:avLst/>
                  <a:gdLst/>
                  <a:ahLst/>
                  <a:cxnLst/>
                  <a:pathLst>
                    <a:path h="91219" w="20176">
                      <a:moveTo>
                        <a:pt x="12028" y="174"/>
                      </a:moveTo>
                      <a:lnTo>
                        <a:pt x="18910" y="12134"/>
                      </a:lnTo>
                      <a:lnTo>
                        <a:pt x="5900" y="72222"/>
                      </a:lnTo>
                      <a:lnTo>
                        <a:pt x="20176" y="91393"/>
                      </a:lnTo>
                      <a:lnTo>
                        <a:pt x="0" y="73828"/>
                      </a:lnTo>
                      <a:lnTo>
                        <a:pt x="16101" y="11711"/>
                      </a:lnTo>
                      <a:lnTo>
                        <a:pt x="12028" y="174"/>
                      </a:lnTo>
                      <a:close/>
                    </a:path>
                  </a:pathLst>
                </a:custGeom>
                <a:solidFill>
                  <a:srgbClr val="FFFFFF">
                    <a:alpha val="19000"/>
                  </a:srgbClr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339"/>
                <p:cNvSpPr/>
                <p:nvPr/>
              </p:nvSpPr>
              <p:spPr>
                <a:xfrm>
                  <a:off x="1098386" y="3871567"/>
                  <a:ext cx="20335" cy="91393"/>
                </a:xfrm>
                <a:custGeom>
                  <a:avLst/>
                  <a:gdLst/>
                  <a:ahLst/>
                  <a:cxnLst/>
                  <a:pathLst>
                    <a:path h="91393" w="20335">
                      <a:moveTo>
                        <a:pt x="6540" y="0"/>
                      </a:moveTo>
                      <a:lnTo>
                        <a:pt x="4726" y="12134"/>
                      </a:lnTo>
                      <a:lnTo>
                        <a:pt x="20335" y="73828"/>
                      </a:lnTo>
                      <a:lnTo>
                        <a:pt x="0" y="91393"/>
                      </a:lnTo>
                      <a:lnTo>
                        <a:pt x="18575" y="73517"/>
                      </a:lnTo>
                      <a:lnTo>
                        <a:pt x="3613" y="11659"/>
                      </a:lnTo>
                      <a:lnTo>
                        <a:pt x="6540" y="0"/>
                      </a:lnTo>
                      <a:close/>
                    </a:path>
                  </a:pathLst>
                </a:custGeom>
                <a:solidFill>
                  <a:srgbClr val="E54D48"/>
                </a:solidFill>
                <a:ln w="7600" cap="flat">
                  <a:solidFill>
                    <a:srgbClr val="E54D48"/>
                  </a:solidFill>
                  <a:bevel/>
                </a:ln>
              </p:spPr>
            </p:sp>
            <p:sp>
              <p:nvSpPr>
                <p:cNvPr name="" id="340"/>
                <p:cNvSpPr/>
                <p:nvPr/>
              </p:nvSpPr>
              <p:spPr>
                <a:xfrm>
                  <a:off x="1038345" y="3754391"/>
                  <a:ext cx="119790" cy="117522"/>
                </a:xfrm>
                <a:custGeom>
                  <a:avLst/>
                  <a:gdLst/>
                  <a:ahLst/>
                  <a:cxnLst/>
                  <a:pathLst>
                    <a:path h="117522" w="119790">
                      <a:moveTo>
                        <a:pt x="0" y="58761"/>
                      </a:moveTo>
                      <a:cubicBezTo>
                        <a:pt x="0" y="26308"/>
                        <a:pt x="26816" y="0"/>
                        <a:pt x="59895" y="0"/>
                      </a:cubicBezTo>
                      <a:cubicBezTo>
                        <a:pt x="92975" y="0"/>
                        <a:pt x="119790" y="26308"/>
                        <a:pt x="119790" y="58761"/>
                      </a:cubicBezTo>
                      <a:cubicBezTo>
                        <a:pt x="119790" y="91214"/>
                        <a:pt x="92975" y="117522"/>
                        <a:pt x="59895" y="117522"/>
                      </a:cubicBezTo>
                      <a:cubicBezTo>
                        <a:pt x="26816" y="117522"/>
                        <a:pt x="0" y="91214"/>
                        <a:pt x="0" y="58761"/>
                      </a:cubicBezTo>
                      <a:close/>
                    </a:path>
                  </a:pathLst>
                </a:custGeom>
                <a:solidFill>
                  <a:srgbClr val="F7D0AE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341"/>
                <p:cNvSpPr/>
                <p:nvPr/>
              </p:nvSpPr>
              <p:spPr>
                <a:xfrm>
                  <a:off x="1038245" y="3754392"/>
                  <a:ext cx="119990" cy="70810"/>
                </a:xfrm>
                <a:custGeom>
                  <a:avLst/>
                  <a:gdLst/>
                  <a:ahLst/>
                  <a:cxnLst/>
                  <a:pathLst>
                    <a:path h="70810" w="119990">
                      <a:moveTo>
                        <a:pt x="0" y="58761"/>
                      </a:moveTo>
                      <a:cubicBezTo>
                        <a:pt x="0" y="26308"/>
                        <a:pt x="26924" y="0"/>
                        <a:pt x="59995" y="0"/>
                      </a:cubicBezTo>
                      <a:cubicBezTo>
                        <a:pt x="93082" y="0"/>
                        <a:pt x="119990" y="26308"/>
                        <a:pt x="119990" y="58761"/>
                      </a:cubicBezTo>
                      <a:cubicBezTo>
                        <a:pt x="119990" y="81478"/>
                        <a:pt x="100914" y="68291"/>
                        <a:pt x="72446" y="50273"/>
                      </a:cubicBezTo>
                      <a:cubicBezTo>
                        <a:pt x="45669" y="33324"/>
                        <a:pt x="47193" y="28651"/>
                        <a:pt x="37551" y="29101"/>
                      </a:cubicBezTo>
                      <a:cubicBezTo>
                        <a:pt x="10920" y="39462"/>
                        <a:pt x="0" y="91214"/>
                        <a:pt x="0" y="58761"/>
                      </a:cubicBezTo>
                      <a:close/>
                    </a:path>
                  </a:pathLst>
                </a:custGeom>
                <a:solidFill>
                  <a:srgbClr val="A0522D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342"/>
                <p:cNvSpPr/>
                <p:nvPr/>
              </p:nvSpPr>
              <p:spPr>
                <a:xfrm>
                  <a:off x="1038891" y="3755442"/>
                  <a:ext cx="118699" cy="69101"/>
                </a:xfrm>
                <a:custGeom>
                  <a:avLst/>
                  <a:gdLst/>
                  <a:ahLst/>
                  <a:cxnLst/>
                  <a:pathLst>
                    <a:path h="69101" w="118699">
                      <a:moveTo>
                        <a:pt x="0" y="58229"/>
                      </a:moveTo>
                      <a:cubicBezTo>
                        <a:pt x="0" y="26806"/>
                        <a:pt x="27173" y="0"/>
                        <a:pt x="59349" y="0"/>
                      </a:cubicBezTo>
                      <a:cubicBezTo>
                        <a:pt x="91233" y="0"/>
                        <a:pt x="118699" y="26416"/>
                        <a:pt x="118699" y="57840"/>
                      </a:cubicBezTo>
                      <a:cubicBezTo>
                        <a:pt x="118699" y="79836"/>
                        <a:pt x="100388" y="65768"/>
                        <a:pt x="72824" y="48321"/>
                      </a:cubicBezTo>
                      <a:cubicBezTo>
                        <a:pt x="46895" y="31910"/>
                        <a:pt x="49262" y="28501"/>
                        <a:pt x="37783" y="26249"/>
                      </a:cubicBezTo>
                      <a:cubicBezTo>
                        <a:pt x="7479" y="37961"/>
                        <a:pt x="1051" y="87061"/>
                        <a:pt x="0" y="58229"/>
                      </a:cubicBezTo>
                      <a:close/>
                    </a:path>
                  </a:pathLst>
                </a:custGeom>
                <a:solidFill>
                  <a:srgbClr val="FFFFFF">
                    <a:alpha val="22000"/>
                  </a:srgbClr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343"/>
                <p:cNvSpPr/>
                <p:nvPr/>
              </p:nvSpPr>
              <p:spPr>
                <a:xfrm>
                  <a:off x="1095680" y="3762388"/>
                  <a:ext cx="59352" cy="53267"/>
                </a:xfrm>
                <a:custGeom>
                  <a:avLst/>
                  <a:gdLst/>
                  <a:ahLst/>
                  <a:cxnLst/>
                  <a:pathLst>
                    <a:path h="53267" w="59352">
                      <a:moveTo>
                        <a:pt x="12111" y="0"/>
                      </a:moveTo>
                      <a:cubicBezTo>
                        <a:pt x="37400" y="0"/>
                        <a:pt x="59188" y="20952"/>
                        <a:pt x="59188" y="45876"/>
                      </a:cubicBezTo>
                      <a:cubicBezTo>
                        <a:pt x="59188" y="63322"/>
                        <a:pt x="48040" y="46204"/>
                        <a:pt x="26177" y="32366"/>
                      </a:cubicBezTo>
                      <a:cubicBezTo>
                        <a:pt x="5611" y="19349"/>
                        <a:pt x="-13409" y="0"/>
                        <a:pt x="1211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33000"/>
                      </a:srgbClr>
                    </a:gs>
                    <a:gs pos="44000">
                      <a:srgbClr val="FFFFFF">
                        <a:alpha val="11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60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name="" id="344"/>
                <p:cNvSpPr/>
                <p:nvPr/>
              </p:nvSpPr>
              <p:spPr>
                <a:xfrm>
                  <a:off x="1038739" y="3769166"/>
                  <a:ext cx="37911" cy="54121"/>
                </a:xfrm>
                <a:custGeom>
                  <a:avLst/>
                  <a:gdLst/>
                  <a:ahLst/>
                  <a:cxnLst/>
                  <a:pathLst>
                    <a:path h="54121" w="37911">
                      <a:moveTo>
                        <a:pt x="108" y="44504"/>
                      </a:moveTo>
                      <a:cubicBezTo>
                        <a:pt x="-2055" y="18380"/>
                        <a:pt x="24116" y="-3242"/>
                        <a:pt x="16770" y="4866"/>
                      </a:cubicBezTo>
                      <a:cubicBezTo>
                        <a:pt x="36513" y="-9549"/>
                        <a:pt x="37891" y="12524"/>
                        <a:pt x="37891" y="12524"/>
                      </a:cubicBezTo>
                      <a:cubicBezTo>
                        <a:pt x="3454" y="29641"/>
                        <a:pt x="1159" y="73336"/>
                        <a:pt x="108" y="4450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37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600000" scaled="0"/>
                </a:gradFill>
                <a:ln w="7600" cap="flat">
                  <a:noFill/>
                  <a:bevel/>
                </a:ln>
              </p:spPr>
            </p:sp>
          </p:grpSp>
          <p:grpSp>
            <p:nvGrpSpPr>
              <p:cNvPr name="" id="345"/>
              <p:cNvGrpSpPr/>
              <p:nvPr/>
            </p:nvGrpSpPr>
            <p:grpSpPr>
              <a:xfrm>
                <a:off x="1250905" y="3754391"/>
                <a:ext cx="200813" cy="236165"/>
                <a:chOff x="1250905" y="3754391"/>
                <a:chExt cx="200813" cy="236165"/>
              </a:xfrm>
            </p:grpSpPr>
            <p:sp>
              <p:nvSpPr>
                <p:cNvPr name="" id="346"/>
                <p:cNvSpPr/>
                <p:nvPr/>
              </p:nvSpPr>
              <p:spPr>
                <a:xfrm>
                  <a:off x="1250905" y="3857268"/>
                  <a:ext cx="200813" cy="133288"/>
                </a:xfrm>
                <a:custGeom>
                  <a:avLst/>
                  <a:gdLst/>
                  <a:ahLst/>
                  <a:cxnLst/>
                  <a:pathLst>
                    <a:path h="133288" w="200813">
                      <a:moveTo>
                        <a:pt x="0" y="94262"/>
                      </a:moveTo>
                      <a:cubicBezTo>
                        <a:pt x="0" y="42178"/>
                        <a:pt x="44917" y="0"/>
                        <a:pt x="100407" y="0"/>
                      </a:cubicBezTo>
                      <a:cubicBezTo>
                        <a:pt x="155817" y="0"/>
                        <a:pt x="200813" y="42178"/>
                        <a:pt x="200813" y="94262"/>
                      </a:cubicBezTo>
                      <a:cubicBezTo>
                        <a:pt x="200813" y="146297"/>
                        <a:pt x="0" y="146297"/>
                        <a:pt x="0" y="9426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8B8B7"/>
                    </a:gs>
                    <a:gs pos="100000">
                      <a:srgbClr val="EA4F49"/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name="" id="347"/>
                <p:cNvSpPr/>
                <p:nvPr/>
              </p:nvSpPr>
              <p:spPr>
                <a:xfrm>
                  <a:off x="1254338" y="3859716"/>
                  <a:ext cx="193947" cy="127559"/>
                </a:xfrm>
                <a:custGeom>
                  <a:avLst/>
                  <a:gdLst/>
                  <a:ahLst/>
                  <a:cxnLst/>
                  <a:pathLst>
                    <a:path h="127559" w="193947">
                      <a:moveTo>
                        <a:pt x="0" y="90210"/>
                      </a:moveTo>
                      <a:cubicBezTo>
                        <a:pt x="0" y="40365"/>
                        <a:pt x="43381" y="0"/>
                        <a:pt x="96973" y="0"/>
                      </a:cubicBezTo>
                      <a:cubicBezTo>
                        <a:pt x="150488" y="0"/>
                        <a:pt x="193947" y="40365"/>
                        <a:pt x="193947" y="90210"/>
                      </a:cubicBezTo>
                      <a:cubicBezTo>
                        <a:pt x="193947" y="140008"/>
                        <a:pt x="0" y="140008"/>
                        <a:pt x="0" y="90210"/>
                      </a:cubicBezTo>
                      <a:close/>
                    </a:path>
                  </a:pathLst>
                </a:custGeom>
                <a:solidFill>
                  <a:srgbClr val="C00000">
                    <a:alpha val="14000"/>
                  </a:srgbClr>
                </a:solidFill>
                <a:ln w="7600" cap="flat">
                  <a:solidFill>
                    <a:srgbClr val="C00000"/>
                  </a:solidFill>
                  <a:bevel/>
                </a:ln>
              </p:spPr>
            </p:sp>
            <p:sp>
              <p:nvSpPr>
                <p:cNvPr name="" id="348"/>
                <p:cNvSpPr/>
                <p:nvPr/>
              </p:nvSpPr>
              <p:spPr>
                <a:xfrm>
                  <a:off x="1250905" y="3877927"/>
                  <a:ext cx="50694" cy="102831"/>
                </a:xfrm>
                <a:custGeom>
                  <a:avLst/>
                  <a:gdLst/>
                  <a:ahLst/>
                  <a:cxnLst/>
                  <a:pathLst>
                    <a:path h="102831" w="50694">
                      <a:moveTo>
                        <a:pt x="0" y="73604"/>
                      </a:moveTo>
                      <a:cubicBezTo>
                        <a:pt x="1527" y="24462"/>
                        <a:pt x="33613" y="4176"/>
                        <a:pt x="38605" y="0"/>
                      </a:cubicBezTo>
                      <a:cubicBezTo>
                        <a:pt x="62847" y="37054"/>
                        <a:pt x="45022" y="86721"/>
                        <a:pt x="33613" y="102831"/>
                      </a:cubicBezTo>
                      <a:cubicBezTo>
                        <a:pt x="33613" y="102831"/>
                        <a:pt x="2240" y="96514"/>
                        <a:pt x="0" y="73604"/>
                      </a:cubicBezTo>
                      <a:close/>
                    </a:path>
                  </a:pathLst>
                </a:custGeom>
                <a:solidFill>
                  <a:srgbClr val="FFFFFF">
                    <a:alpha val="14000"/>
                  </a:srgbClr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349"/>
                <p:cNvSpPr/>
                <p:nvPr/>
              </p:nvSpPr>
              <p:spPr>
                <a:xfrm flipH="true">
                  <a:off x="1400866" y="3877927"/>
                  <a:ext cx="50661" cy="102831"/>
                </a:xfrm>
                <a:custGeom>
                  <a:avLst/>
                  <a:gdLst/>
                  <a:ahLst/>
                  <a:cxnLst/>
                  <a:pathLst>
                    <a:path h="102831" w="50661">
                      <a:moveTo>
                        <a:pt x="0" y="73604"/>
                      </a:moveTo>
                      <a:cubicBezTo>
                        <a:pt x="1493" y="24462"/>
                        <a:pt x="33580" y="4176"/>
                        <a:pt x="38571" y="0"/>
                      </a:cubicBezTo>
                      <a:cubicBezTo>
                        <a:pt x="62814" y="37054"/>
                        <a:pt x="44989" y="86721"/>
                        <a:pt x="33580" y="102831"/>
                      </a:cubicBezTo>
                      <a:cubicBezTo>
                        <a:pt x="33580" y="102831"/>
                        <a:pt x="452" y="94276"/>
                        <a:pt x="0" y="73604"/>
                      </a:cubicBezTo>
                      <a:close/>
                    </a:path>
                  </a:pathLst>
                </a:custGeom>
                <a:solidFill>
                  <a:srgbClr val="FFFFFF">
                    <a:alpha val="14000"/>
                  </a:srgbClr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350"/>
                <p:cNvSpPr/>
                <p:nvPr/>
              </p:nvSpPr>
              <p:spPr>
                <a:xfrm>
                  <a:off x="1295829" y="3859712"/>
                  <a:ext cx="108983" cy="35316"/>
                </a:xfrm>
                <a:custGeom>
                  <a:avLst/>
                  <a:gdLst/>
                  <a:ahLst/>
                  <a:cxnLst/>
                  <a:pathLst>
                    <a:path h="35316" w="108983">
                      <a:moveTo>
                        <a:pt x="0" y="24976"/>
                      </a:moveTo>
                      <a:cubicBezTo>
                        <a:pt x="0" y="11176"/>
                        <a:pt x="24377" y="0"/>
                        <a:pt x="54491" y="0"/>
                      </a:cubicBezTo>
                      <a:cubicBezTo>
                        <a:pt x="84563" y="0"/>
                        <a:pt x="108983" y="11176"/>
                        <a:pt x="108983" y="24976"/>
                      </a:cubicBezTo>
                      <a:cubicBezTo>
                        <a:pt x="108983" y="38763"/>
                        <a:pt x="0" y="38763"/>
                        <a:pt x="0" y="249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37000"/>
                      </a:srgbClr>
                    </a:gs>
                    <a:gs pos="100000">
                      <a:srgbClr val="FFFFFF">
                        <a:alpha val="8000"/>
                      </a:srgbClr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name="" id="351"/>
                <p:cNvSpPr/>
                <p:nvPr/>
              </p:nvSpPr>
              <p:spPr>
                <a:xfrm>
                  <a:off x="1331056" y="3871741"/>
                  <a:ext cx="40511" cy="91218"/>
                </a:xfrm>
                <a:custGeom>
                  <a:avLst/>
                  <a:gdLst/>
                  <a:ahLst/>
                  <a:cxnLst/>
                  <a:pathLst>
                    <a:path h="91218" w="40511">
                      <a:moveTo>
                        <a:pt x="12028" y="0"/>
                      </a:moveTo>
                      <a:lnTo>
                        <a:pt x="28667" y="0"/>
                      </a:lnTo>
                      <a:lnTo>
                        <a:pt x="24903" y="11959"/>
                      </a:lnTo>
                      <a:lnTo>
                        <a:pt x="40511" y="73654"/>
                      </a:lnTo>
                      <a:lnTo>
                        <a:pt x="20176" y="91218"/>
                      </a:lnTo>
                      <a:lnTo>
                        <a:pt x="0" y="73654"/>
                      </a:lnTo>
                      <a:lnTo>
                        <a:pt x="16101" y="11536"/>
                      </a:lnTo>
                      <a:lnTo>
                        <a:pt x="12028" y="0"/>
                      </a:lnTo>
                      <a:close/>
                    </a:path>
                  </a:pathLst>
                </a:custGeom>
                <a:solidFill>
                  <a:srgbClr val="FA5E5E"/>
                </a:solidFill>
                <a:ln w="7600" cap="flat">
                  <a:solidFill>
                    <a:srgbClr val="FA5E5E"/>
                  </a:solidFill>
                  <a:bevel/>
                </a:ln>
              </p:spPr>
            </p:sp>
            <p:sp>
              <p:nvSpPr>
                <p:cNvPr name="" id="352"/>
                <p:cNvSpPr/>
                <p:nvPr/>
              </p:nvSpPr>
              <p:spPr>
                <a:xfrm>
                  <a:off x="1346537" y="3881634"/>
                  <a:ext cx="8251" cy="7600"/>
                </a:xfrm>
                <a:custGeom>
                  <a:avLst/>
                  <a:gdLst/>
                  <a:ahLst/>
                  <a:cxnLst/>
                  <a:pathLst>
                    <a:path h="7600" w="8251">
                      <a:moveTo>
                        <a:pt x="589" y="1970"/>
                      </a:moveTo>
                      <a:lnTo>
                        <a:pt x="8841" y="1970"/>
                      </a:lnTo>
                      <a:lnTo>
                        <a:pt x="589" y="1970"/>
                      </a:lnTo>
                      <a:close/>
                    </a:path>
                  </a:pathLst>
                </a:custGeom>
                <a:solidFill>
                  <a:srgbClr val="E54D48"/>
                </a:solidFill>
                <a:ln w="7600" cap="flat">
                  <a:solidFill>
                    <a:srgbClr val="E54D48"/>
                  </a:solidFill>
                  <a:bevel/>
                </a:ln>
              </p:spPr>
            </p:sp>
            <p:sp>
              <p:nvSpPr>
                <p:cNvPr name="" id="353"/>
                <p:cNvSpPr/>
                <p:nvPr/>
              </p:nvSpPr>
              <p:spPr>
                <a:xfrm>
                  <a:off x="1331337" y="3871567"/>
                  <a:ext cx="20176" cy="91219"/>
                </a:xfrm>
                <a:custGeom>
                  <a:avLst/>
                  <a:gdLst/>
                  <a:ahLst/>
                  <a:cxnLst/>
                  <a:pathLst>
                    <a:path h="91219" w="20176">
                      <a:moveTo>
                        <a:pt x="12028" y="174"/>
                      </a:moveTo>
                      <a:lnTo>
                        <a:pt x="18910" y="12134"/>
                      </a:lnTo>
                      <a:lnTo>
                        <a:pt x="5900" y="72222"/>
                      </a:lnTo>
                      <a:lnTo>
                        <a:pt x="20176" y="91393"/>
                      </a:lnTo>
                      <a:lnTo>
                        <a:pt x="0" y="73828"/>
                      </a:lnTo>
                      <a:lnTo>
                        <a:pt x="16101" y="11711"/>
                      </a:lnTo>
                      <a:lnTo>
                        <a:pt x="12028" y="174"/>
                      </a:lnTo>
                      <a:close/>
                    </a:path>
                  </a:pathLst>
                </a:custGeom>
                <a:solidFill>
                  <a:srgbClr val="FFFFFF">
                    <a:alpha val="19000"/>
                  </a:srgbClr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354"/>
                <p:cNvSpPr/>
                <p:nvPr/>
              </p:nvSpPr>
              <p:spPr>
                <a:xfrm>
                  <a:off x="1351513" y="3871567"/>
                  <a:ext cx="20335" cy="91393"/>
                </a:xfrm>
                <a:custGeom>
                  <a:avLst/>
                  <a:gdLst/>
                  <a:ahLst/>
                  <a:cxnLst/>
                  <a:pathLst>
                    <a:path h="91393" w="20335">
                      <a:moveTo>
                        <a:pt x="6540" y="0"/>
                      </a:moveTo>
                      <a:lnTo>
                        <a:pt x="4726" y="12134"/>
                      </a:lnTo>
                      <a:lnTo>
                        <a:pt x="20335" y="73828"/>
                      </a:lnTo>
                      <a:lnTo>
                        <a:pt x="0" y="91393"/>
                      </a:lnTo>
                      <a:lnTo>
                        <a:pt x="18575" y="73517"/>
                      </a:lnTo>
                      <a:lnTo>
                        <a:pt x="3613" y="11659"/>
                      </a:lnTo>
                      <a:lnTo>
                        <a:pt x="6540" y="0"/>
                      </a:lnTo>
                      <a:close/>
                    </a:path>
                  </a:pathLst>
                </a:custGeom>
                <a:solidFill>
                  <a:srgbClr val="E54D48"/>
                </a:solidFill>
                <a:ln w="7600" cap="flat">
                  <a:solidFill>
                    <a:srgbClr val="E54D48"/>
                  </a:solidFill>
                  <a:bevel/>
                </a:ln>
              </p:spPr>
            </p:sp>
            <p:sp>
              <p:nvSpPr>
                <p:cNvPr name="" id="355"/>
                <p:cNvSpPr/>
                <p:nvPr/>
              </p:nvSpPr>
              <p:spPr>
                <a:xfrm>
                  <a:off x="1291416" y="3754391"/>
                  <a:ext cx="119790" cy="117522"/>
                </a:xfrm>
                <a:custGeom>
                  <a:avLst/>
                  <a:gdLst/>
                  <a:ahLst/>
                  <a:cxnLst/>
                  <a:pathLst>
                    <a:path h="117522" w="119790">
                      <a:moveTo>
                        <a:pt x="0" y="58761"/>
                      </a:moveTo>
                      <a:cubicBezTo>
                        <a:pt x="0" y="26308"/>
                        <a:pt x="26816" y="0"/>
                        <a:pt x="59895" y="0"/>
                      </a:cubicBezTo>
                      <a:cubicBezTo>
                        <a:pt x="92975" y="0"/>
                        <a:pt x="119790" y="26308"/>
                        <a:pt x="119790" y="58761"/>
                      </a:cubicBezTo>
                      <a:cubicBezTo>
                        <a:pt x="119790" y="91214"/>
                        <a:pt x="92975" y="117522"/>
                        <a:pt x="59895" y="117522"/>
                      </a:cubicBezTo>
                      <a:cubicBezTo>
                        <a:pt x="26816" y="117522"/>
                        <a:pt x="0" y="91214"/>
                        <a:pt x="0" y="58761"/>
                      </a:cubicBezTo>
                      <a:close/>
                    </a:path>
                  </a:pathLst>
                </a:custGeom>
                <a:solidFill>
                  <a:srgbClr val="F7D0AE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356"/>
                <p:cNvSpPr/>
                <p:nvPr/>
              </p:nvSpPr>
              <p:spPr>
                <a:xfrm>
                  <a:off x="1291316" y="3754392"/>
                  <a:ext cx="119990" cy="70810"/>
                </a:xfrm>
                <a:custGeom>
                  <a:avLst/>
                  <a:gdLst/>
                  <a:ahLst/>
                  <a:cxnLst/>
                  <a:pathLst>
                    <a:path h="70810" w="119990">
                      <a:moveTo>
                        <a:pt x="0" y="58761"/>
                      </a:moveTo>
                      <a:cubicBezTo>
                        <a:pt x="0" y="26308"/>
                        <a:pt x="26924" y="0"/>
                        <a:pt x="59995" y="0"/>
                      </a:cubicBezTo>
                      <a:cubicBezTo>
                        <a:pt x="93082" y="0"/>
                        <a:pt x="119990" y="26308"/>
                        <a:pt x="119990" y="58761"/>
                      </a:cubicBezTo>
                      <a:cubicBezTo>
                        <a:pt x="119990" y="81478"/>
                        <a:pt x="100914" y="68291"/>
                        <a:pt x="72446" y="50273"/>
                      </a:cubicBezTo>
                      <a:cubicBezTo>
                        <a:pt x="45669" y="33324"/>
                        <a:pt x="47193" y="28651"/>
                        <a:pt x="37551" y="29101"/>
                      </a:cubicBezTo>
                      <a:cubicBezTo>
                        <a:pt x="10920" y="39462"/>
                        <a:pt x="0" y="91214"/>
                        <a:pt x="0" y="58761"/>
                      </a:cubicBezTo>
                      <a:close/>
                    </a:path>
                  </a:pathLst>
                </a:custGeom>
                <a:solidFill>
                  <a:srgbClr val="A0522D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357"/>
                <p:cNvSpPr/>
                <p:nvPr/>
              </p:nvSpPr>
              <p:spPr>
                <a:xfrm>
                  <a:off x="1291962" y="3755442"/>
                  <a:ext cx="118699" cy="69101"/>
                </a:xfrm>
                <a:custGeom>
                  <a:avLst/>
                  <a:gdLst/>
                  <a:ahLst/>
                  <a:cxnLst/>
                  <a:pathLst>
                    <a:path h="69101" w="118699">
                      <a:moveTo>
                        <a:pt x="0" y="58229"/>
                      </a:moveTo>
                      <a:cubicBezTo>
                        <a:pt x="0" y="26806"/>
                        <a:pt x="27173" y="0"/>
                        <a:pt x="59349" y="0"/>
                      </a:cubicBezTo>
                      <a:cubicBezTo>
                        <a:pt x="91233" y="0"/>
                        <a:pt x="118699" y="26416"/>
                        <a:pt x="118699" y="57840"/>
                      </a:cubicBezTo>
                      <a:cubicBezTo>
                        <a:pt x="118699" y="79836"/>
                        <a:pt x="100388" y="65768"/>
                        <a:pt x="72824" y="48321"/>
                      </a:cubicBezTo>
                      <a:cubicBezTo>
                        <a:pt x="46895" y="31910"/>
                        <a:pt x="49262" y="28501"/>
                        <a:pt x="37783" y="26249"/>
                      </a:cubicBezTo>
                      <a:cubicBezTo>
                        <a:pt x="7479" y="37961"/>
                        <a:pt x="1051" y="87061"/>
                        <a:pt x="0" y="58229"/>
                      </a:cubicBezTo>
                      <a:close/>
                    </a:path>
                  </a:pathLst>
                </a:custGeom>
                <a:solidFill>
                  <a:srgbClr val="FFFFFF">
                    <a:alpha val="22000"/>
                  </a:srgbClr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358"/>
                <p:cNvSpPr/>
                <p:nvPr/>
              </p:nvSpPr>
              <p:spPr>
                <a:xfrm>
                  <a:off x="1348807" y="3762388"/>
                  <a:ext cx="59352" cy="53267"/>
                </a:xfrm>
                <a:custGeom>
                  <a:avLst/>
                  <a:gdLst/>
                  <a:ahLst/>
                  <a:cxnLst/>
                  <a:pathLst>
                    <a:path h="53267" w="59352">
                      <a:moveTo>
                        <a:pt x="12111" y="0"/>
                      </a:moveTo>
                      <a:cubicBezTo>
                        <a:pt x="37400" y="0"/>
                        <a:pt x="59188" y="20952"/>
                        <a:pt x="59188" y="45876"/>
                      </a:cubicBezTo>
                      <a:cubicBezTo>
                        <a:pt x="59188" y="63322"/>
                        <a:pt x="48040" y="46204"/>
                        <a:pt x="26177" y="32366"/>
                      </a:cubicBezTo>
                      <a:cubicBezTo>
                        <a:pt x="5611" y="19349"/>
                        <a:pt x="-13409" y="0"/>
                        <a:pt x="1211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33000"/>
                      </a:srgbClr>
                    </a:gs>
                    <a:gs pos="44000">
                      <a:srgbClr val="FFFFFF">
                        <a:alpha val="11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60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name="" id="359"/>
                <p:cNvSpPr/>
                <p:nvPr/>
              </p:nvSpPr>
              <p:spPr>
                <a:xfrm>
                  <a:off x="1291866" y="3769166"/>
                  <a:ext cx="37911" cy="54121"/>
                </a:xfrm>
                <a:custGeom>
                  <a:avLst/>
                  <a:gdLst/>
                  <a:ahLst/>
                  <a:cxnLst/>
                  <a:pathLst>
                    <a:path h="54121" w="37911">
                      <a:moveTo>
                        <a:pt x="108" y="44504"/>
                      </a:moveTo>
                      <a:cubicBezTo>
                        <a:pt x="-2055" y="18380"/>
                        <a:pt x="24116" y="-3242"/>
                        <a:pt x="16770" y="4866"/>
                      </a:cubicBezTo>
                      <a:cubicBezTo>
                        <a:pt x="36513" y="-9549"/>
                        <a:pt x="37891" y="12524"/>
                        <a:pt x="37891" y="12524"/>
                      </a:cubicBezTo>
                      <a:cubicBezTo>
                        <a:pt x="3454" y="29641"/>
                        <a:pt x="1159" y="73336"/>
                        <a:pt x="108" y="4450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37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600000" scaled="0"/>
                </a:gradFill>
                <a:ln w="7600" cap="flat">
                  <a:noFill/>
                  <a:bevel/>
                </a:ln>
              </p:spPr>
            </p:sp>
          </p:grpSp>
          <p:grpSp>
            <p:nvGrpSpPr>
              <p:cNvPr name="" id="360"/>
              <p:cNvGrpSpPr/>
              <p:nvPr/>
            </p:nvGrpSpPr>
            <p:grpSpPr>
              <a:xfrm>
                <a:off x="1028413" y="3531865"/>
                <a:ext cx="139299" cy="138820"/>
                <a:chOff x="1028413" y="3531865"/>
                <a:chExt cx="139299" cy="138820"/>
              </a:xfrm>
            </p:grpSpPr>
            <p:sp>
              <p:nvSpPr>
                <p:cNvPr name="" id="361"/>
                <p:cNvSpPr/>
                <p:nvPr/>
              </p:nvSpPr>
              <p:spPr>
                <a:xfrm>
                  <a:off x="1028502" y="3532318"/>
                  <a:ext cx="139299" cy="138593"/>
                </a:xfrm>
                <a:custGeom>
                  <a:avLst/>
                  <a:gdLst/>
                  <a:ahLst/>
                  <a:cxnLst/>
                  <a:pathLst>
                    <a:path h="138593" w="139299">
                      <a:moveTo>
                        <a:pt x="-177" y="69033"/>
                      </a:moveTo>
                      <a:cubicBezTo>
                        <a:pt x="-177" y="30778"/>
                        <a:pt x="31006" y="-234"/>
                        <a:pt x="69561" y="-234"/>
                      </a:cubicBezTo>
                      <a:cubicBezTo>
                        <a:pt x="107940" y="-234"/>
                        <a:pt x="139123" y="30778"/>
                        <a:pt x="139123" y="69033"/>
                      </a:cubicBezTo>
                      <a:cubicBezTo>
                        <a:pt x="139123" y="107288"/>
                        <a:pt x="107940" y="138360"/>
                        <a:pt x="69561" y="138360"/>
                      </a:cubicBezTo>
                      <a:cubicBezTo>
                        <a:pt x="31006" y="138360"/>
                        <a:pt x="-177" y="107288"/>
                        <a:pt x="-177" y="6903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2BCBC"/>
                    </a:gs>
                    <a:gs pos="22000">
                      <a:srgbClr val="E2BCBC"/>
                    </a:gs>
                    <a:gs pos="100000">
                      <a:srgbClr val="8C0000"/>
                    </a:gs>
                  </a:gsLst>
                  <a:path path="circle">
                    <a:fillToRect r="100000" b="100000"/>
                  </a:path>
                  <a:tileRect t="-100000" l="-100000"/>
                </a:gradFill>
                <a:ln w="7600" cap="flat">
                  <a:solidFill>
                    <a:srgbClr val="C00000"/>
                  </a:solidFill>
                  <a:bevel/>
                </a:ln>
              </p:spPr>
            </p:sp>
            <p:sp>
              <p:nvSpPr>
                <p:cNvPr name="" id="362"/>
                <p:cNvSpPr/>
                <p:nvPr/>
              </p:nvSpPr>
              <p:spPr>
                <a:xfrm>
                  <a:off x="1028502" y="3532091"/>
                  <a:ext cx="139299" cy="138593"/>
                </a:xfrm>
                <a:custGeom>
                  <a:avLst/>
                  <a:gdLst/>
                  <a:ahLst/>
                  <a:cxnLst/>
                  <a:pathLst>
                    <a:path h="138593" w="139299">
                      <a:moveTo>
                        <a:pt x="-177" y="69033"/>
                      </a:moveTo>
                      <a:cubicBezTo>
                        <a:pt x="-177" y="30778"/>
                        <a:pt x="31006" y="-234"/>
                        <a:pt x="69561" y="-234"/>
                      </a:cubicBezTo>
                      <a:cubicBezTo>
                        <a:pt x="107940" y="-234"/>
                        <a:pt x="139123" y="30778"/>
                        <a:pt x="139123" y="69033"/>
                      </a:cubicBezTo>
                      <a:cubicBezTo>
                        <a:pt x="139123" y="107288"/>
                        <a:pt x="107940" y="138360"/>
                        <a:pt x="69561" y="138360"/>
                      </a:cubicBezTo>
                      <a:cubicBezTo>
                        <a:pt x="31006" y="138360"/>
                        <a:pt x="-177" y="107288"/>
                        <a:pt x="-177" y="69033"/>
                      </a:cubicBezTo>
                      <a:close/>
                    </a:path>
                  </a:pathLst>
                </a:custGeom>
                <a:gradFill>
                  <a:gsLst>
                    <a:gs pos="30000">
                      <a:srgbClr val="C00000">
                        <a:alpha val="30000"/>
                      </a:srgbClr>
                    </a:gs>
                    <a:gs pos="100000">
                      <a:srgbClr val="660000"/>
                    </a:gs>
                  </a:gsLst>
                  <a:lin ang="1200000" scaled="0"/>
                </a:gradFill>
                <a:ln w="7600" cap="flat">
                  <a:solidFill>
                    <a:srgbClr val="C00000"/>
                  </a:solidFill>
                  <a:bevel/>
                </a:ln>
              </p:spPr>
            </p:sp>
            <p:sp>
              <p:nvSpPr>
                <p:cNvPr name="" id="363"/>
                <p:cNvSpPr/>
                <p:nvPr/>
              </p:nvSpPr>
              <p:spPr>
                <a:xfrm>
                  <a:off x="1028502" y="3532091"/>
                  <a:ext cx="139299" cy="138593"/>
                </a:xfrm>
                <a:custGeom>
                  <a:avLst/>
                  <a:gdLst/>
                  <a:ahLst/>
                  <a:cxnLst/>
                  <a:pathLst>
                    <a:path h="138593" w="139299">
                      <a:moveTo>
                        <a:pt x="-177" y="69033"/>
                      </a:moveTo>
                      <a:cubicBezTo>
                        <a:pt x="-177" y="30778"/>
                        <a:pt x="31006" y="-234"/>
                        <a:pt x="69561" y="-234"/>
                      </a:cubicBezTo>
                      <a:cubicBezTo>
                        <a:pt x="107940" y="-234"/>
                        <a:pt x="139123" y="30778"/>
                        <a:pt x="139123" y="69033"/>
                      </a:cubicBezTo>
                      <a:cubicBezTo>
                        <a:pt x="139123" y="107288"/>
                        <a:pt x="107940" y="138360"/>
                        <a:pt x="69561" y="138360"/>
                      </a:cubicBezTo>
                      <a:cubicBezTo>
                        <a:pt x="31006" y="138360"/>
                        <a:pt x="-177" y="107288"/>
                        <a:pt x="-177" y="69033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7600" cap="flat">
                  <a:solidFill>
                    <a:srgbClr val="C00000"/>
                  </a:solidFill>
                  <a:bevel/>
                </a:ln>
              </p:spPr>
            </p:sp>
          </p:grpSp>
          <p:sp>
            <p:nvSpPr>
              <p:cNvPr name="Text 211" id="211"/>
              <p:cNvSpPr txBox="1"/>
              <p:nvPr/>
            </p:nvSpPr>
            <p:spPr>
              <a:xfrm>
                <a:off x="844748" y="4005757"/>
                <a:ext cx="760000" cy="152000"/>
              </a:xfrm>
              <a:prstGeom prst="rect">
                <a:avLst/>
              </a:prstGeom>
              <a:noFill/>
            </p:spPr>
            <p:txBody>
              <a:bodyPr anchor="ctr" lIns="0" rIns="0" tIns="0" bIns="0" rtlCol="0" wrap="square"/>
              <a:lstStyle/>
              <a:p>
                <a:pPr algn="ctr">
                  <a:lnSpc>
                    <a:spcPct val="100000"/>
                  </a:lnSpc>
                </a:pPr>
                <a:r>
                  <a:rPr sz="1064">
                    <a:solidFill>
                      <a:srgbClr val="191919"/>
                    </a:solidFill>
                    <a:latin typeface="Microsoft YaHei"/>
                  </a:rPr>
                  <a:t>企业用户</a:t>
                </a:r>
              </a:p>
            </p:txBody>
          </p:sp>
        </p:grpSp>
        <p:grpSp>
          <p:nvGrpSpPr>
            <p:cNvPr name="Computer with Cloud 1" id="373"/>
            <p:cNvGrpSpPr/>
            <p:nvPr/>
          </p:nvGrpSpPr>
          <p:grpSpPr>
            <a:xfrm>
              <a:off x="953122" y="5024114"/>
              <a:ext cx="543265" cy="343106"/>
              <a:chOff x="953122" y="5024114"/>
              <a:chExt cx="543265" cy="343106"/>
            </a:xfrm>
          </p:grpSpPr>
          <p:sp>
            <p:nvSpPr>
              <p:cNvPr name="" id="374"/>
              <p:cNvSpPr/>
              <p:nvPr/>
            </p:nvSpPr>
            <p:spPr>
              <a:xfrm>
                <a:off x="953122" y="5024114"/>
                <a:ext cx="543265" cy="343106"/>
              </a:xfrm>
              <a:custGeom>
                <a:avLst/>
                <a:gdLst>
                  <a:gd fmla="*/ -108374 w 543265" name="rtl"/>
                  <a:gd fmla="*/ 358306 h 343106" name="rtt"/>
                  <a:gd fmla="*/ 651625 w 543265" name="rtr"/>
                  <a:gd fmla="*/ 510306 h 343106" name="rtb"/>
                </a:gdLst>
                <a:ahLst/>
                <a:cxnLst/>
                <a:rect r="rtr" t="rtt" b="rtb" l="rtl"/>
                <a:pathLst>
                  <a:path h="343106" w="543265">
                    <a:moveTo>
                      <a:pt x="497611" y="268921"/>
                    </a:moveTo>
                    <a:cubicBezTo>
                      <a:pt x="497611" y="31203"/>
                      <a:pt x="497611" y="31203"/>
                      <a:pt x="497611" y="31203"/>
                    </a:cubicBezTo>
                    <a:cubicBezTo>
                      <a:pt x="497611" y="19423"/>
                      <a:pt x="487003" y="0"/>
                      <a:pt x="474297" y="0"/>
                    </a:cubicBezTo>
                    <a:cubicBezTo>
                      <a:pt x="445680" y="0"/>
                      <a:pt x="68845" y="0"/>
                      <a:pt x="68845" y="0"/>
                    </a:cubicBezTo>
                    <a:cubicBezTo>
                      <a:pt x="56140" y="0"/>
                      <a:pt x="43434" y="19423"/>
                      <a:pt x="43434" y="31203"/>
                    </a:cubicBezTo>
                    <a:cubicBezTo>
                      <a:pt x="43434" y="268921"/>
                      <a:pt x="43434" y="268921"/>
                      <a:pt x="43434" y="268921"/>
                    </a:cubicBezTo>
                    <a:cubicBezTo>
                      <a:pt x="-2082" y="318419"/>
                      <a:pt x="0" y="318419"/>
                      <a:pt x="0" y="318419"/>
                    </a:cubicBezTo>
                    <a:cubicBezTo>
                      <a:pt x="0" y="332454"/>
                      <a:pt x="12720" y="343106"/>
                      <a:pt x="28632" y="343106"/>
                    </a:cubicBezTo>
                    <a:cubicBezTo>
                      <a:pt x="514633" y="343106"/>
                      <a:pt x="514633" y="343106"/>
                      <a:pt x="514633" y="343106"/>
                    </a:cubicBezTo>
                    <a:cubicBezTo>
                      <a:pt x="530545" y="343106"/>
                      <a:pt x="543250" y="331326"/>
                      <a:pt x="543250" y="318419"/>
                    </a:cubicBezTo>
                    <a:lnTo>
                      <a:pt x="497611" y="268921"/>
                    </a:lnTo>
                    <a:close/>
                    <a:moveTo>
                      <a:pt x="309132" y="322679"/>
                    </a:moveTo>
                    <a:cubicBezTo>
                      <a:pt x="224389" y="322679"/>
                      <a:pt x="224389" y="322679"/>
                      <a:pt x="224389" y="322679"/>
                    </a:cubicBezTo>
                    <a:cubicBezTo>
                      <a:pt x="220196" y="322679"/>
                      <a:pt x="215879" y="320550"/>
                      <a:pt x="215879" y="318419"/>
                    </a:cubicBezTo>
                    <a:cubicBezTo>
                      <a:pt x="225376" y="302254"/>
                      <a:pt x="225376" y="302254"/>
                      <a:pt x="225376" y="302254"/>
                    </a:cubicBezTo>
                    <a:cubicBezTo>
                      <a:pt x="225376" y="300123"/>
                      <a:pt x="228584" y="298995"/>
                      <a:pt x="232777" y="298995"/>
                    </a:cubicBezTo>
                    <a:cubicBezTo>
                      <a:pt x="300497" y="298995"/>
                      <a:pt x="300497" y="298995"/>
                      <a:pt x="300497" y="298995"/>
                    </a:cubicBezTo>
                    <a:cubicBezTo>
                      <a:pt x="303704" y="298995"/>
                      <a:pt x="306911" y="300123"/>
                      <a:pt x="306911" y="302254"/>
                    </a:cubicBezTo>
                    <a:cubicBezTo>
                      <a:pt x="317519" y="318419"/>
                      <a:pt x="317519" y="318419"/>
                      <a:pt x="317519" y="318419"/>
                    </a:cubicBezTo>
                    <a:cubicBezTo>
                      <a:pt x="317642" y="321551"/>
                      <a:pt x="313325" y="322679"/>
                      <a:pt x="309132" y="322679"/>
                    </a:cubicBezTo>
                    <a:close/>
                    <a:moveTo>
                      <a:pt x="477505" y="267793"/>
                    </a:moveTo>
                    <a:cubicBezTo>
                      <a:pt x="60333" y="267793"/>
                      <a:pt x="63540" y="267793"/>
                      <a:pt x="63540" y="267793"/>
                    </a:cubicBezTo>
                    <a:cubicBezTo>
                      <a:pt x="63540" y="33333"/>
                      <a:pt x="63540" y="33333"/>
                      <a:pt x="63540" y="33333"/>
                    </a:cubicBezTo>
                    <a:cubicBezTo>
                      <a:pt x="63540" y="27945"/>
                      <a:pt x="68845" y="20426"/>
                      <a:pt x="75135" y="20426"/>
                    </a:cubicBezTo>
                    <a:cubicBezTo>
                      <a:pt x="468994" y="20426"/>
                      <a:pt x="466897" y="20426"/>
                      <a:pt x="466897" y="20426"/>
                    </a:cubicBezTo>
                    <a:cubicBezTo>
                      <a:pt x="473311" y="20426"/>
                      <a:pt x="477505" y="27945"/>
                      <a:pt x="477505" y="33333"/>
                    </a:cubicBezTo>
                    <a:lnTo>
                      <a:pt x="477505" y="267793"/>
                    </a:lnTo>
                    <a:close/>
                  </a:path>
                </a:pathLst>
              </a:custGeom>
              <a:solidFill>
                <a:srgbClr val="C00000"/>
              </a:solidFill>
              <a:ln w="7600" cap="flat">
                <a:solidFill>
                  <a:srgbClr val="C00000"/>
                </a:solidFill>
                <a:bevel/>
              </a:ln>
            </p:spPr>
            <p:txBody>
              <a:bodyPr anchor="ctr" lIns="0" rIns="0" tIns="0" bIns="0" rtlCol="0" wrap="square"/>
              <a:lstStyle/>
              <a:p>
                <a:pPr algn="ctr">
                  <a:lnSpc>
                    <a:spcPct val="100000"/>
                  </a:lnSpc>
                </a:pPr>
                <a:r>
                  <a:rPr sz="1064">
                    <a:solidFill>
                      <a:srgbClr val="191919"/>
                    </a:solidFill>
                    <a:latin typeface="Microsoft YaHei"/>
                  </a:rPr>
                  <a:t>开发者</a:t>
                </a:r>
              </a:p>
            </p:txBody>
          </p:sp>
          <p:sp>
            <p:nvSpPr>
              <p:cNvPr name="Cloud" id="375"/>
              <p:cNvSpPr/>
              <p:nvPr/>
            </p:nvSpPr>
            <p:spPr>
              <a:xfrm>
                <a:off x="1124336" y="5101066"/>
                <a:ext cx="200823" cy="128776"/>
              </a:xfrm>
              <a:custGeom>
                <a:avLst/>
                <a:gdLst/>
                <a:ahLst/>
                <a:cxnLst/>
                <a:pathLst>
                  <a:path h="128776" w="200823">
                    <a:moveTo>
                      <a:pt x="200823" y="92192"/>
                    </a:moveTo>
                    <a:cubicBezTo>
                      <a:pt x="200823" y="73446"/>
                      <a:pt x="186995" y="58013"/>
                      <a:pt x="169179" y="55883"/>
                    </a:cubicBezTo>
                    <a:cubicBezTo>
                      <a:pt x="169196" y="55300"/>
                      <a:pt x="169265" y="54730"/>
                      <a:pt x="169265" y="54144"/>
                    </a:cubicBezTo>
                    <a:cubicBezTo>
                      <a:pt x="169265" y="24242"/>
                      <a:pt x="145502" y="0"/>
                      <a:pt x="116190" y="0"/>
                    </a:cubicBezTo>
                    <a:cubicBezTo>
                      <a:pt x="94989" y="0"/>
                      <a:pt x="76746" y="12714"/>
                      <a:pt x="68242" y="31044"/>
                    </a:cubicBezTo>
                    <a:cubicBezTo>
                      <a:pt x="63905" y="28073"/>
                      <a:pt x="58689" y="26340"/>
                      <a:pt x="53075" y="26340"/>
                    </a:cubicBezTo>
                    <a:cubicBezTo>
                      <a:pt x="38730" y="26340"/>
                      <a:pt x="26996" y="37655"/>
                      <a:pt x="25926" y="52011"/>
                    </a:cubicBezTo>
                    <a:cubicBezTo>
                      <a:pt x="10839" y="57411"/>
                      <a:pt x="0" y="72027"/>
                      <a:pt x="0" y="89265"/>
                    </a:cubicBezTo>
                    <a:cubicBezTo>
                      <a:pt x="0" y="110592"/>
                      <a:pt x="16577" y="127927"/>
                      <a:pt x="37296" y="128703"/>
                    </a:cubicBezTo>
                    <a:lnTo>
                      <a:pt x="166396" y="128776"/>
                    </a:lnTo>
                    <a:cubicBezTo>
                      <a:pt x="185531" y="127927"/>
                      <a:pt x="200823" y="111900"/>
                      <a:pt x="200823" y="92192"/>
                    </a:cubicBezTo>
                  </a:path>
                </a:pathLst>
              </a:custGeom>
              <a:solidFill>
                <a:srgbClr val="717070"/>
              </a:solidFill>
              <a:ln w="7600" cap="flat">
                <a:solidFill>
                  <a:srgbClr val="717070"/>
                </a:solidFill>
                <a:bevel/>
              </a:ln>
            </p:spPr>
          </p:sp>
        </p:grpSp>
        <p:grpSp>
          <p:nvGrpSpPr>
            <p:cNvPr name="" id="384"/>
            <p:cNvGrpSpPr/>
            <p:nvPr/>
          </p:nvGrpSpPr>
          <p:grpSpPr>
            <a:xfrm>
              <a:off x="7211307" y="1050549"/>
              <a:ext cx="1013169" cy="791438"/>
              <a:chOff x="7211307" y="1050549"/>
              <a:chExt cx="1013169" cy="791438"/>
            </a:xfrm>
          </p:grpSpPr>
          <p:grpSp>
            <p:nvGrpSpPr>
              <p:cNvPr name="Data Cloud" id="380"/>
              <p:cNvGrpSpPr/>
              <p:nvPr/>
            </p:nvGrpSpPr>
            <p:grpSpPr>
              <a:xfrm>
                <a:off x="7236480" y="1050549"/>
                <a:ext cx="987996" cy="410400"/>
                <a:chOff x="7236480" y="1050549"/>
                <a:chExt cx="987996" cy="410400"/>
              </a:xfrm>
            </p:grpSpPr>
            <p:sp>
              <p:nvSpPr>
                <p:cNvPr name="Cloud" id="381"/>
                <p:cNvSpPr/>
                <p:nvPr/>
              </p:nvSpPr>
              <p:spPr>
                <a:xfrm>
                  <a:off x="7236480" y="1050549"/>
                  <a:ext cx="620796" cy="410400"/>
                </a:xfrm>
                <a:custGeom>
                  <a:avLst/>
                  <a:gdLst/>
                  <a:ahLst/>
                  <a:cxnLst/>
                  <a:pathLst>
                    <a:path h="410400" w="620796">
                      <a:moveTo>
                        <a:pt x="620796" y="293809"/>
                      </a:moveTo>
                      <a:cubicBezTo>
                        <a:pt x="620796" y="234068"/>
                        <a:pt x="578050" y="184885"/>
                        <a:pt x="522977" y="178095"/>
                      </a:cubicBezTo>
                      <a:cubicBezTo>
                        <a:pt x="523029" y="176239"/>
                        <a:pt x="523243" y="174420"/>
                        <a:pt x="523243" y="172555"/>
                      </a:cubicBezTo>
                      <a:cubicBezTo>
                        <a:pt x="523243" y="77258"/>
                        <a:pt x="449785" y="0"/>
                        <a:pt x="359174" y="0"/>
                      </a:cubicBezTo>
                      <a:cubicBezTo>
                        <a:pt x="293637" y="0"/>
                        <a:pt x="237242" y="40518"/>
                        <a:pt x="210955" y="98935"/>
                      </a:cubicBezTo>
                      <a:cubicBezTo>
                        <a:pt x="197546" y="89467"/>
                        <a:pt x="181423" y="83945"/>
                        <a:pt x="164068" y="83945"/>
                      </a:cubicBezTo>
                      <a:cubicBezTo>
                        <a:pt x="119725" y="83945"/>
                        <a:pt x="83453" y="120005"/>
                        <a:pt x="80145" y="165754"/>
                      </a:cubicBezTo>
                      <a:cubicBezTo>
                        <a:pt x="33505" y="182964"/>
                        <a:pt x="0" y="229544"/>
                        <a:pt x="0" y="284482"/>
                      </a:cubicBezTo>
                      <a:cubicBezTo>
                        <a:pt x="0" y="352449"/>
                        <a:pt x="51242" y="407695"/>
                        <a:pt x="115290" y="410167"/>
                      </a:cubicBezTo>
                      <a:lnTo>
                        <a:pt x="514373" y="410400"/>
                      </a:lnTo>
                      <a:cubicBezTo>
                        <a:pt x="573526" y="407695"/>
                        <a:pt x="620796" y="356619"/>
                        <a:pt x="620796" y="293809"/>
                      </a:cubicBezTo>
                    </a:path>
                  </a:pathLst>
                </a:custGeom>
                <a:solidFill>
                  <a:srgbClr val="00A2FF"/>
                </a:solidFill>
                <a:ln w="7600" cap="flat">
                  <a:solidFill>
                    <a:srgbClr val="00A2FF"/>
                  </a:solidFill>
                  <a:bevel/>
                </a:ln>
              </p:spPr>
            </p:sp>
            <p:sp>
              <p:nvSpPr>
                <p:cNvPr name="" id="382"/>
                <p:cNvSpPr/>
                <p:nvPr/>
              </p:nvSpPr>
              <p:spPr>
                <a:xfrm>
                  <a:off x="7770489" y="1050549"/>
                  <a:ext cx="453987" cy="410400"/>
                </a:xfrm>
                <a:custGeom>
                  <a:avLst/>
                  <a:gdLst/>
                  <a:ahLst/>
                  <a:cxnLst/>
                  <a:pathLst>
                    <a:path h="410400" w="453987">
                      <a:moveTo>
                        <a:pt x="347562" y="410400"/>
                      </a:moveTo>
                      <a:lnTo>
                        <a:pt x="45917" y="410400"/>
                      </a:lnTo>
                      <a:cubicBezTo>
                        <a:pt x="84887" y="390600"/>
                        <a:pt x="112099" y="345962"/>
                        <a:pt x="112099" y="293951"/>
                      </a:cubicBezTo>
                      <a:cubicBezTo>
                        <a:pt x="112099" y="228753"/>
                        <a:pt x="69353" y="170514"/>
                        <a:pt x="14280" y="163104"/>
                      </a:cubicBezTo>
                      <a:cubicBezTo>
                        <a:pt x="14333" y="161078"/>
                        <a:pt x="9343" y="107662"/>
                        <a:pt x="0" y="83991"/>
                      </a:cubicBezTo>
                      <a:cubicBezTo>
                        <a:pt x="16311" y="84540"/>
                        <a:pt x="31444" y="89967"/>
                        <a:pt x="44145" y="98935"/>
                      </a:cubicBezTo>
                      <a:cubicBezTo>
                        <a:pt x="70431" y="40518"/>
                        <a:pt x="126826" y="0"/>
                        <a:pt x="192364" y="0"/>
                      </a:cubicBezTo>
                      <a:cubicBezTo>
                        <a:pt x="282974" y="0"/>
                        <a:pt x="356431" y="77259"/>
                        <a:pt x="356431" y="172555"/>
                      </a:cubicBezTo>
                      <a:cubicBezTo>
                        <a:pt x="356431" y="174420"/>
                        <a:pt x="356218" y="176239"/>
                        <a:pt x="356166" y="178095"/>
                      </a:cubicBezTo>
                      <a:cubicBezTo>
                        <a:pt x="411240" y="184885"/>
                        <a:pt x="453987" y="234068"/>
                        <a:pt x="453987" y="293809"/>
                      </a:cubicBezTo>
                      <a:cubicBezTo>
                        <a:pt x="453987" y="356619"/>
                        <a:pt x="406716" y="407695"/>
                        <a:pt x="347562" y="410400"/>
                      </a:cubicBezTo>
                      <a:close/>
                    </a:path>
                  </a:pathLst>
                </a:custGeom>
                <a:solidFill>
                  <a:srgbClr val="717070"/>
                </a:solidFill>
                <a:ln w="7600" cap="flat">
                  <a:solidFill>
                    <a:srgbClr val="717070"/>
                  </a:solidFill>
                  <a:bevel/>
                </a:ln>
              </p:spPr>
            </p:sp>
          </p:grpSp>
          <p:sp>
            <p:nvSpPr>
              <p:cNvPr name="Text 212" id="212"/>
              <p:cNvSpPr txBox="1"/>
              <p:nvPr/>
            </p:nvSpPr>
            <p:spPr>
              <a:xfrm>
                <a:off x="7211307" y="1233987"/>
                <a:ext cx="912000" cy="608000"/>
              </a:xfrm>
              <a:prstGeom prst="rect">
                <a:avLst/>
              </a:prstGeom>
              <a:noFill/>
            </p:spPr>
            <p:txBody>
              <a:bodyPr anchor="ctr" lIns="0" rIns="0" tIns="0" bIns="0" rtlCol="0" wrap="square"/>
              <a:lstStyle/>
              <a:p>
                <a:pPr algn="ctr">
                  <a:lnSpc>
                    <a:spcPct val="100000"/>
                  </a:lnSpc>
                </a:pPr>
                <a:r>
                  <a:rPr sz="1064">
                    <a:solidFill>
                      <a:srgbClr val="191919"/>
                    </a:solidFill>
                    <a:latin typeface="Microsoft YaHei"/>
                  </a:rPr>
                  <a:t>多云环境</a:t>
                </a:r>
              </a:p>
            </p:txBody>
          </p:sp>
        </p:grpSp>
        <p:sp>
          <p:nvSpPr>
            <p:cNvPr name="ConnectLine" id="395"/>
            <p:cNvSpPr/>
            <p:nvPr/>
          </p:nvSpPr>
          <p:spPr>
            <a:xfrm>
              <a:off x="3308714" y="2077258"/>
              <a:ext cx="712802" cy="379668"/>
            </a:xfrm>
            <a:custGeom>
              <a:avLst/>
              <a:gdLst>
                <a:gd fmla="*/ 19670 w 712802" name="rtl"/>
                <a:gd fmla="*/ -293095 h 379668" name="rtt"/>
                <a:gd fmla="*/ 658070 w 712802" name="rtr"/>
                <a:gd fmla="*/ -42295 h 379668" name="rtb"/>
              </a:gdLst>
              <a:ahLst/>
              <a:cxnLst/>
              <a:rect r="rtr" t="rtt" b="rtb" l="rtl"/>
              <a:pathLst>
                <a:path h="379668" w="712802" fill="none">
                  <a:moveTo>
                    <a:pt x="0" y="0"/>
                  </a:moveTo>
                  <a:cubicBezTo>
                    <a:pt x="87578" y="-6234"/>
                    <a:pt x="175156" y="-12468"/>
                    <a:pt x="250167" y="-72629"/>
                  </a:cubicBezTo>
                  <a:cubicBezTo>
                    <a:pt x="325179" y="-132790"/>
                    <a:pt x="387624" y="-246878"/>
                    <a:pt x="462635" y="-307039"/>
                  </a:cubicBezTo>
                  <a:cubicBezTo>
                    <a:pt x="537646" y="-367200"/>
                    <a:pt x="625224" y="-373434"/>
                    <a:pt x="712802" y="-379668"/>
                  </a:cubicBezTo>
                </a:path>
              </a:pathLst>
            </a:custGeom>
            <a:noFill/>
            <a:ln w="10133" cap="flat">
              <a:solidFill>
                <a:srgbClr val="191919"/>
              </a:solidFill>
              <a:bevel/>
              <a:tailEnd w="med" type="triangle" len="med"/>
            </a:ln>
          </p:spPr>
          <p:txBody>
            <a:bodyPr anchor="ctr" lIns="0" rIns="0" tIns="0" bIns="0" rtlCol="0" wrap="square"/>
            <a:lstStyle/>
            <a:p>
              <a:pPr algn="ctr">
                <a:lnSpc>
                  <a:spcPct val="100000"/>
                </a:lnSpc>
              </a:pPr>
              <a:r>
                <a:rPr sz="1064">
                  <a:solidFill>
                    <a:srgbClr val="191919"/>
                  </a:solidFill>
                  <a:latin typeface="Microsoft YaHei"/>
                </a:rPr>
                <a:t>购买资源</a:t>
              </a:r>
            </a:p>
          </p:txBody>
        </p:sp>
        <p:sp>
          <p:nvSpPr>
            <p:cNvPr name="ConnectLine" id="396"/>
            <p:cNvSpPr/>
            <p:nvPr/>
          </p:nvSpPr>
          <p:spPr>
            <a:xfrm>
              <a:off x="5783880" y="2077258"/>
              <a:ext cx="575653" cy="379668"/>
            </a:xfrm>
            <a:custGeom>
              <a:avLst/>
              <a:gdLst/>
              <a:ahLst/>
              <a:cxnLst/>
              <a:pathLst>
                <a:path h="379668" w="575653" fill="none">
                  <a:moveTo>
                    <a:pt x="0" y="0"/>
                  </a:moveTo>
                  <a:cubicBezTo>
                    <a:pt x="-70727" y="-6234"/>
                    <a:pt x="-141454" y="-12468"/>
                    <a:pt x="-202033" y="-72629"/>
                  </a:cubicBezTo>
                  <a:cubicBezTo>
                    <a:pt x="-262611" y="-132790"/>
                    <a:pt x="-313042" y="-246878"/>
                    <a:pt x="-373620" y="-307039"/>
                  </a:cubicBezTo>
                  <a:cubicBezTo>
                    <a:pt x="-434199" y="-367200"/>
                    <a:pt x="-504926" y="-373434"/>
                    <a:pt x="-575653" y="-379668"/>
                  </a:cubicBezTo>
                </a:path>
              </a:pathLst>
            </a:custGeom>
            <a:noFill/>
            <a:ln w="10133" cap="flat">
              <a:solidFill>
                <a:srgbClr val="191919"/>
              </a:solidFill>
              <a:bevel/>
              <a:tailEnd w="med" type="triangle" len="med"/>
            </a:ln>
          </p:spPr>
        </p:sp>
        <p:sp>
          <p:nvSpPr>
            <p:cNvPr name="ConnectLine" id="401"/>
            <p:cNvSpPr/>
            <p:nvPr/>
          </p:nvSpPr>
          <p:spPr>
            <a:xfrm>
              <a:off x="3395488" y="4907961"/>
              <a:ext cx="626031" cy="7600"/>
            </a:xfrm>
            <a:custGeom>
              <a:avLst/>
              <a:gdLst/>
              <a:ahLst/>
              <a:cxnLst/>
              <a:pathLst>
                <a:path h="7600" w="626031" fill="none">
                  <a:moveTo>
                    <a:pt x="0" y="0"/>
                  </a:moveTo>
                  <a:cubicBezTo>
                    <a:pt x="34779" y="0"/>
                    <a:pt x="69559" y="0"/>
                    <a:pt x="156508" y="0"/>
                  </a:cubicBezTo>
                  <a:cubicBezTo>
                    <a:pt x="243456" y="0"/>
                    <a:pt x="382574" y="0"/>
                    <a:pt x="469523" y="0"/>
                  </a:cubicBezTo>
                  <a:cubicBezTo>
                    <a:pt x="556472" y="0"/>
                    <a:pt x="591251" y="0"/>
                    <a:pt x="626031" y="0"/>
                  </a:cubicBezTo>
                </a:path>
              </a:pathLst>
            </a:custGeom>
            <a:noFill/>
            <a:ln w="10133" cap="flat">
              <a:solidFill>
                <a:srgbClr val="191919"/>
              </a:solidFill>
              <a:bevel/>
              <a:tailEnd w="med" type="triangle" len="med"/>
            </a:ln>
          </p:spPr>
        </p:sp>
        <p:sp>
          <p:nvSpPr>
            <p:cNvPr name="ConnectLine" id="402"/>
            <p:cNvSpPr/>
            <p:nvPr/>
          </p:nvSpPr>
          <p:spPr>
            <a:xfrm>
              <a:off x="3395488" y="4907961"/>
              <a:ext cx="626031" cy="755090"/>
            </a:xfrm>
            <a:custGeom>
              <a:avLst/>
              <a:gdLst/>
              <a:ahLst/>
              <a:cxnLst/>
              <a:pathLst>
                <a:path h="755090" w="626031" fill="none">
                  <a:moveTo>
                    <a:pt x="0" y="0"/>
                  </a:moveTo>
                  <a:cubicBezTo>
                    <a:pt x="90654" y="12398"/>
                    <a:pt x="181309" y="24797"/>
                    <a:pt x="240320" y="144446"/>
                  </a:cubicBezTo>
                  <a:cubicBezTo>
                    <a:pt x="299331" y="264095"/>
                    <a:pt x="326699" y="490996"/>
                    <a:pt x="385711" y="610645"/>
                  </a:cubicBezTo>
                  <a:cubicBezTo>
                    <a:pt x="444722" y="730294"/>
                    <a:pt x="535376" y="742693"/>
                    <a:pt x="626031" y="755090"/>
                  </a:cubicBezTo>
                </a:path>
              </a:pathLst>
            </a:custGeom>
            <a:noFill/>
            <a:ln w="10133" cap="flat">
              <a:solidFill>
                <a:srgbClr val="191919"/>
              </a:solidFill>
              <a:bevel/>
              <a:tailEnd w="med" type="triangle" len="med"/>
            </a:ln>
          </p:spPr>
        </p:sp>
        <p:sp>
          <p:nvSpPr>
            <p:cNvPr name="ConnectLine" id="404"/>
            <p:cNvSpPr/>
            <p:nvPr/>
          </p:nvSpPr>
          <p:spPr>
            <a:xfrm>
              <a:off x="3395488" y="3587606"/>
              <a:ext cx="626031" cy="944923"/>
            </a:xfrm>
            <a:custGeom>
              <a:avLst/>
              <a:gdLst>
                <a:gd fmla="*/ -730597 h 944923" name="rtt"/>
                <a:gd fmla="*/ 644502 w 626031" name="rtr"/>
                <a:gd fmla="*/ -479797 h 944923" name="rtb"/>
              </a:gdLst>
              <a:ahLst/>
              <a:cxnLst/>
              <a:rect r="rtr" t="rtt" b="rtb" l="l"/>
              <a:pathLst>
                <a:path h="944923" w="626031" fill="none">
                  <a:moveTo>
                    <a:pt x="0" y="0"/>
                  </a:moveTo>
                  <a:cubicBezTo>
                    <a:pt x="110861" y="-15515"/>
                    <a:pt x="221722" y="-31030"/>
                    <a:pt x="270631" y="-180760"/>
                  </a:cubicBezTo>
                  <a:cubicBezTo>
                    <a:pt x="319538" y="-330490"/>
                    <a:pt x="306493" y="-614433"/>
                    <a:pt x="355400" y="-764165"/>
                  </a:cubicBezTo>
                  <a:cubicBezTo>
                    <a:pt x="404308" y="-913892"/>
                    <a:pt x="515170" y="-929412"/>
                    <a:pt x="626031" y="-944923"/>
                  </a:cubicBezTo>
                </a:path>
              </a:pathLst>
            </a:custGeom>
            <a:noFill/>
            <a:ln w="10133" cap="flat">
              <a:solidFill>
                <a:srgbClr val="191919"/>
              </a:solidFill>
              <a:bevel/>
              <a:tailEnd w="med" type="triangle" len="med"/>
            </a:ln>
          </p:spPr>
          <p:txBody>
            <a:bodyPr anchor="ctr" lIns="0" rIns="0" tIns="0" bIns="0" rtlCol="0" wrap="square"/>
            <a:lstStyle/>
            <a:p>
              <a:pPr algn="ctr">
                <a:lnSpc>
                  <a:spcPct val="100000"/>
                </a:lnSpc>
              </a:pPr>
              <a:r>
                <a:rPr sz="1064">
                  <a:solidFill>
                    <a:srgbClr val="191919"/>
                  </a:solidFill>
                  <a:latin typeface="Microsoft YaHei"/>
                </a:rPr>
                <a:t>应用注册</a:t>
              </a:r>
            </a:p>
          </p:txBody>
        </p:sp>
        <p:sp>
          <p:nvSpPr>
            <p:cNvPr name="ConnectLine" id="405"/>
            <p:cNvSpPr/>
            <p:nvPr/>
          </p:nvSpPr>
          <p:spPr>
            <a:xfrm>
              <a:off x="5208229" y="2642682"/>
              <a:ext cx="1366944" cy="755090"/>
            </a:xfrm>
            <a:custGeom>
              <a:avLst/>
              <a:gdLst/>
              <a:ahLst/>
              <a:cxnLst/>
              <a:pathLst>
                <a:path h="755090" w="1366944" fill="none">
                  <a:moveTo>
                    <a:pt x="0" y="0"/>
                  </a:moveTo>
                  <a:cubicBezTo>
                    <a:pt x="167949" y="12398"/>
                    <a:pt x="335898" y="24797"/>
                    <a:pt x="479748" y="144446"/>
                  </a:cubicBezTo>
                  <a:cubicBezTo>
                    <a:pt x="623598" y="264095"/>
                    <a:pt x="743349" y="490996"/>
                    <a:pt x="887201" y="610645"/>
                  </a:cubicBezTo>
                  <a:cubicBezTo>
                    <a:pt x="1031046" y="730294"/>
                    <a:pt x="1198999" y="742693"/>
                    <a:pt x="1366944" y="755090"/>
                  </a:cubicBezTo>
                </a:path>
              </a:pathLst>
            </a:custGeom>
            <a:noFill/>
            <a:ln w="10133" cap="flat">
              <a:solidFill>
                <a:srgbClr val="191919"/>
              </a:solidFill>
              <a:bevel/>
              <a:tailEnd w="med" type="triangle" len="med"/>
            </a:ln>
          </p:spPr>
        </p:sp>
        <p:sp>
          <p:nvSpPr>
            <p:cNvPr name="ConnectLine" id="412"/>
            <p:cNvSpPr/>
            <p:nvPr/>
          </p:nvSpPr>
          <p:spPr>
            <a:xfrm>
              <a:off x="1418554" y="2177576"/>
              <a:ext cx="703547" cy="100332"/>
            </a:xfrm>
            <a:custGeom>
              <a:avLst/>
              <a:gdLst/>
              <a:ahLst/>
              <a:cxnLst/>
              <a:pathLst>
                <a:path h="100332" w="703547" fill="none">
                  <a:moveTo>
                    <a:pt x="0" y="0"/>
                  </a:moveTo>
                  <a:cubicBezTo>
                    <a:pt x="-500" y="-20153"/>
                    <a:pt x="-1000" y="-40305"/>
                    <a:pt x="45583" y="-57061"/>
                  </a:cubicBezTo>
                  <a:cubicBezTo>
                    <a:pt x="92167" y="-73816"/>
                    <a:pt x="185834" y="-87174"/>
                    <a:pt x="303325" y="-93817"/>
                  </a:cubicBezTo>
                  <a:cubicBezTo>
                    <a:pt x="420816" y="-100461"/>
                    <a:pt x="562129" y="-100389"/>
                    <a:pt x="703444" y="-100318"/>
                  </a:cubicBezTo>
                </a:path>
              </a:pathLst>
            </a:custGeom>
            <a:noFill/>
            <a:ln w="10133" cap="flat">
              <a:solidFill>
                <a:srgbClr val="191919"/>
              </a:solidFill>
              <a:bevel/>
              <a:tailEnd w="med" type="triangle" len="med"/>
            </a:ln>
          </p:spPr>
        </p:sp>
        <p:sp>
          <p:nvSpPr>
            <p:cNvPr name="ConnectLine" id="413"/>
            <p:cNvSpPr/>
            <p:nvPr/>
          </p:nvSpPr>
          <p:spPr>
            <a:xfrm>
              <a:off x="1451721" y="3736885"/>
              <a:ext cx="757053" cy="149279"/>
            </a:xfrm>
            <a:custGeom>
              <a:avLst/>
              <a:gdLst/>
              <a:ahLst/>
              <a:cxnLst/>
              <a:pathLst>
                <a:path h="149279" w="757053" fill="none">
                  <a:moveTo>
                    <a:pt x="0" y="0"/>
                  </a:moveTo>
                  <a:cubicBezTo>
                    <a:pt x="93015" y="-2451"/>
                    <a:pt x="186030" y="-4902"/>
                    <a:pt x="265698" y="-28557"/>
                  </a:cubicBezTo>
                  <a:cubicBezTo>
                    <a:pt x="345366" y="-52211"/>
                    <a:pt x="411687" y="-97069"/>
                    <a:pt x="491355" y="-120723"/>
                  </a:cubicBezTo>
                  <a:cubicBezTo>
                    <a:pt x="571023" y="-144377"/>
                    <a:pt x="664038" y="-146828"/>
                    <a:pt x="757053" y="-149279"/>
                  </a:cubicBezTo>
                </a:path>
              </a:pathLst>
            </a:custGeom>
            <a:noFill/>
            <a:ln w="10133" cap="flat">
              <a:solidFill>
                <a:srgbClr val="191919"/>
              </a:solidFill>
              <a:bevel/>
              <a:tailEnd w="med" type="triangle" len="med"/>
            </a:ln>
          </p:spPr>
        </p:sp>
        <p:sp>
          <p:nvSpPr>
            <p:cNvPr name="ConnectLine" id="414"/>
            <p:cNvSpPr/>
            <p:nvPr/>
          </p:nvSpPr>
          <p:spPr>
            <a:xfrm>
              <a:off x="1487200" y="5332586"/>
              <a:ext cx="721572" cy="424623"/>
            </a:xfrm>
            <a:custGeom>
              <a:avLst/>
              <a:gdLst>
                <a:gd fmla="*/ 65618 w 721572" name="rtl"/>
                <a:gd fmla="*/ -371132 h 424623" name="rtt"/>
                <a:gd fmla="*/ 704018 w 721572" name="rtr"/>
                <a:gd fmla="*/ -120332 h 424623" name="rtb"/>
              </a:gdLst>
              <a:ahLst/>
              <a:cxnLst/>
              <a:rect r="rtr" t="rtt" b="rtb" l="rtl"/>
              <a:pathLst>
                <a:path h="424623" w="721572" fill="none">
                  <a:moveTo>
                    <a:pt x="0" y="0"/>
                  </a:moveTo>
                  <a:cubicBezTo>
                    <a:pt x="88656" y="-6972"/>
                    <a:pt x="177311" y="-13944"/>
                    <a:pt x="253245" y="-81229"/>
                  </a:cubicBezTo>
                  <a:cubicBezTo>
                    <a:pt x="329180" y="-148513"/>
                    <a:pt x="392393" y="-276110"/>
                    <a:pt x="468326" y="-343394"/>
                  </a:cubicBezTo>
                  <a:cubicBezTo>
                    <a:pt x="544261" y="-410678"/>
                    <a:pt x="632917" y="-417650"/>
                    <a:pt x="721572" y="-424623"/>
                  </a:cubicBezTo>
                </a:path>
              </a:pathLst>
            </a:custGeom>
            <a:noFill/>
            <a:ln w="10133" cap="flat">
              <a:solidFill>
                <a:srgbClr val="191919"/>
              </a:solidFill>
              <a:bevel/>
              <a:tailEnd w="med" type="triangle" len="med"/>
            </a:ln>
          </p:spPr>
          <p:txBody>
            <a:bodyPr anchor="ctr" lIns="0" rIns="0" tIns="0" bIns="0" rtlCol="0" wrap="square"/>
            <a:lstStyle/>
            <a:p>
              <a:pPr algn="ctr">
                <a:lnSpc>
                  <a:spcPct val="100000"/>
                </a:lnSpc>
              </a:pPr>
              <a:r>
                <a:rPr sz="1064">
                  <a:solidFill>
                    <a:srgbClr val="191919"/>
                  </a:solidFill>
                  <a:latin typeface="Microsoft YaHei"/>
                </a:rPr>
                <a:t>应用开发</a:t>
              </a:r>
            </a:p>
          </p:txBody>
        </p:sp>
        <p:sp>
          <p:nvSpPr>
            <p:cNvPr name="ConnectLine" id="418"/>
            <p:cNvSpPr/>
            <p:nvPr/>
          </p:nvSpPr>
          <p:spPr>
            <a:xfrm>
              <a:off x="3005053" y="3732009"/>
              <a:ext cx="480619" cy="1031556"/>
            </a:xfrm>
            <a:custGeom>
              <a:avLst/>
              <a:gdLst>
                <a:gd fmla="*/ -461087 w 480619" name="rtl"/>
                <a:gd fmla="*/ 296880 h 1031556" name="rtt"/>
                <a:gd fmla="*/ 177313 w 480619" name="rtr"/>
                <a:gd fmla="*/ 547680 h 1031556" name="rtb"/>
              </a:gdLst>
              <a:ahLst/>
              <a:cxnLst/>
              <a:rect r="rtr" t="rtt" b="rtb" l="rtl"/>
              <a:pathLst>
                <a:path h="1031556" w="480619" fill="none">
                  <a:moveTo>
                    <a:pt x="0" y="0"/>
                  </a:moveTo>
                  <a:cubicBezTo>
                    <a:pt x="-7892" y="126741"/>
                    <a:pt x="-15783" y="253483"/>
                    <a:pt x="-91940" y="362038"/>
                  </a:cubicBezTo>
                  <a:cubicBezTo>
                    <a:pt x="-168098" y="470594"/>
                    <a:pt x="-312521" y="560962"/>
                    <a:pt x="-388678" y="669517"/>
                  </a:cubicBezTo>
                  <a:cubicBezTo>
                    <a:pt x="-464836" y="778073"/>
                    <a:pt x="-472728" y="904810"/>
                    <a:pt x="-480619" y="1031556"/>
                  </a:cubicBezTo>
                </a:path>
              </a:pathLst>
            </a:custGeom>
            <a:noFill/>
            <a:ln w="10133" cap="flat">
              <a:solidFill>
                <a:srgbClr val="191919"/>
              </a:solidFill>
              <a:bevel/>
              <a:tailEnd w="med" type="triangle" len="med"/>
            </a:ln>
          </p:spPr>
          <p:txBody>
            <a:bodyPr anchor="ctr" lIns="0" rIns="0" tIns="0" bIns="0" rtlCol="0" wrap="square"/>
            <a:lstStyle/>
            <a:p>
              <a:pPr algn="ctr">
                <a:lnSpc>
                  <a:spcPct val="100000"/>
                </a:lnSpc>
              </a:pPr>
              <a:r>
                <a:rPr sz="1064">
                  <a:solidFill>
                    <a:srgbClr val="191919"/>
                  </a:solidFill>
                  <a:latin typeface="Microsoft YaHei"/>
                </a:rPr>
                <a:t>生态管理</a:t>
              </a:r>
            </a:p>
          </p:txBody>
        </p:sp>
        <p:sp>
          <p:nvSpPr>
            <p:cNvPr name="ConnectLine" id="419"/>
            <p:cNvSpPr/>
            <p:nvPr/>
          </p:nvSpPr>
          <p:spPr>
            <a:xfrm>
              <a:off x="3040518" y="2221658"/>
              <a:ext cx="459117" cy="1221548"/>
            </a:xfrm>
            <a:custGeom>
              <a:avLst/>
              <a:gdLst>
                <a:gd fmla="*/ -502119 w 459117" name="rtl"/>
                <a:gd fmla="*/ 432610 h 1221548" name="rtt"/>
                <a:gd fmla="*/ 136281 w 459117" name="rtr"/>
                <a:gd fmla="*/ 683410 h 1221548" name="rtb"/>
              </a:gdLst>
              <a:ahLst/>
              <a:cxnLst/>
              <a:rect r="rtr" t="rtt" b="rtb" l="rtl"/>
              <a:pathLst>
                <a:path h="1221548" w="459117" fill="none">
                  <a:moveTo>
                    <a:pt x="0" y="0"/>
                  </a:moveTo>
                  <a:cubicBezTo>
                    <a:pt x="-7539" y="150085"/>
                    <a:pt x="-15077" y="300170"/>
                    <a:pt x="-87827" y="428718"/>
                  </a:cubicBezTo>
                  <a:cubicBezTo>
                    <a:pt x="-160577" y="557268"/>
                    <a:pt x="-298539" y="664280"/>
                    <a:pt x="-371290" y="792832"/>
                  </a:cubicBezTo>
                  <a:cubicBezTo>
                    <a:pt x="-444040" y="921378"/>
                    <a:pt x="-451578" y="1071463"/>
                    <a:pt x="-459117" y="1221548"/>
                  </a:cubicBezTo>
                </a:path>
              </a:pathLst>
            </a:custGeom>
            <a:noFill/>
            <a:ln w="10133" cap="flat">
              <a:solidFill>
                <a:srgbClr val="191919"/>
              </a:solidFill>
              <a:bevel/>
              <a:tailEnd w="med" type="triangle" len="med"/>
            </a:ln>
          </p:spPr>
          <p:txBody>
            <a:bodyPr anchor="ctr" lIns="0" rIns="0" tIns="0" bIns="0" rtlCol="0" wrap="square"/>
            <a:lstStyle/>
            <a:p>
              <a:pPr algn="ctr">
                <a:lnSpc>
                  <a:spcPct val="100000"/>
                </a:lnSpc>
              </a:pPr>
              <a:r>
                <a:rPr sz="1064">
                  <a:solidFill>
                    <a:srgbClr val="191919"/>
                  </a:solidFill>
                  <a:latin typeface="Microsoft YaHei"/>
                </a:rPr>
                <a:t>租户管理</a:t>
              </a:r>
            </a:p>
          </p:txBody>
        </p:sp>
        <p:sp>
          <p:nvSpPr>
            <p:cNvPr name="ConnectLine" id="424"/>
            <p:cNvSpPr/>
            <p:nvPr/>
          </p:nvSpPr>
          <p:spPr>
            <a:xfrm>
              <a:off x="5208229" y="4152863"/>
              <a:ext cx="1366944" cy="755090"/>
            </a:xfrm>
            <a:custGeom>
              <a:avLst/>
              <a:gdLst/>
              <a:ahLst/>
              <a:cxnLst/>
              <a:pathLst>
                <a:path h="755090" w="1366944" fill="none">
                  <a:moveTo>
                    <a:pt x="0" y="0"/>
                  </a:moveTo>
                  <a:cubicBezTo>
                    <a:pt x="167949" y="-12398"/>
                    <a:pt x="335898" y="-24797"/>
                    <a:pt x="479748" y="-144446"/>
                  </a:cubicBezTo>
                  <a:cubicBezTo>
                    <a:pt x="623598" y="-264095"/>
                    <a:pt x="743349" y="-490996"/>
                    <a:pt x="887201" y="-610645"/>
                  </a:cubicBezTo>
                  <a:cubicBezTo>
                    <a:pt x="1031046" y="-730294"/>
                    <a:pt x="1198999" y="-742693"/>
                    <a:pt x="1366944" y="-755090"/>
                  </a:cubicBezTo>
                </a:path>
              </a:pathLst>
            </a:custGeom>
            <a:noFill/>
            <a:ln w="10133" cap="flat">
              <a:solidFill>
                <a:srgbClr val="191919"/>
              </a:solidFill>
              <a:bevel/>
              <a:tailEnd w="med" type="triangle" len="med"/>
            </a:ln>
          </p:spPr>
        </p:sp>
        <p:sp>
          <p:nvSpPr>
            <p:cNvPr name="ConnectLine" id="426"/>
            <p:cNvSpPr/>
            <p:nvPr/>
          </p:nvSpPr>
          <p:spPr>
            <a:xfrm>
              <a:off x="6970598" y="1932858"/>
              <a:ext cx="373900" cy="472728"/>
            </a:xfrm>
            <a:custGeom>
              <a:avLst/>
              <a:gdLst>
                <a:gd fmla="*/ 9396 w 373900" name="rtl"/>
                <a:gd fmla="*/ -277228 h 472728" name="rtt"/>
                <a:gd fmla="*/ 647796 w 373900" name="rtr"/>
                <a:gd fmla="*/ -26428 h 472728" name="rtb"/>
              </a:gdLst>
              <a:ahLst/>
              <a:cxnLst/>
              <a:rect r="rtr" t="rtt" b="rtb" l="rtl"/>
              <a:pathLst>
                <a:path h="472728" w="373900" fill="none">
                  <a:moveTo>
                    <a:pt x="0" y="0"/>
                  </a:moveTo>
                  <a:cubicBezTo>
                    <a:pt x="75101" y="336"/>
                    <a:pt x="150203" y="672"/>
                    <a:pt x="212643" y="-30628"/>
                  </a:cubicBezTo>
                  <a:cubicBezTo>
                    <a:pt x="275084" y="-61929"/>
                    <a:pt x="324864" y="-124866"/>
                    <a:pt x="349621" y="-203811"/>
                  </a:cubicBezTo>
                  <a:cubicBezTo>
                    <a:pt x="374378" y="-282755"/>
                    <a:pt x="374112" y="-377707"/>
                    <a:pt x="373846" y="-472659"/>
                  </a:cubicBezTo>
                </a:path>
              </a:pathLst>
            </a:custGeom>
            <a:noFill/>
            <a:ln w="10133" cap="flat">
              <a:solidFill>
                <a:srgbClr val="191919"/>
              </a:solidFill>
              <a:bevel/>
              <a:tailEnd w="med" type="triangle" len="med"/>
            </a:ln>
          </p:spPr>
          <p:txBody>
            <a:bodyPr anchor="ctr" lIns="0" rIns="0" tIns="0" bIns="0" rtlCol="0" wrap="square"/>
            <a:lstStyle/>
            <a:p>
              <a:pPr algn="ctr">
                <a:lnSpc>
                  <a:spcPct val="100000"/>
                </a:lnSpc>
              </a:pPr>
              <a:r>
                <a:rPr sz="1064">
                  <a:solidFill>
                    <a:srgbClr val="191919"/>
                  </a:solidFill>
                  <a:latin typeface="Microsoft YaHei"/>
                </a:rPr>
                <a:t>应用发布</a:t>
              </a:r>
            </a:p>
          </p:txBody>
        </p:sp>
        <p:sp>
          <p:nvSpPr>
            <p:cNvPr name="ConnectLine" id="430"/>
            <p:cNvSpPr/>
            <p:nvPr/>
          </p:nvSpPr>
          <p:spPr>
            <a:xfrm>
              <a:off x="7416559" y="3253373"/>
              <a:ext cx="636944" cy="1792422"/>
            </a:xfrm>
            <a:custGeom>
              <a:avLst/>
              <a:gdLst>
                <a:gd fmla="*/ 39015 w 636944" name="rtl"/>
                <a:gd fmla="*/ -1234620 h 1792422" name="rtt"/>
                <a:gd fmla="*/ 677415 w 636944" name="rtr"/>
                <a:gd fmla="*/ -983820 h 1792422" name="rtb"/>
              </a:gdLst>
              <a:ahLst/>
              <a:cxnLst/>
              <a:rect r="rtr" t="rtt" b="rtb" l="rtl"/>
              <a:pathLst>
                <a:path h="1792422" w="636944" fill="none">
                  <a:moveTo>
                    <a:pt x="0" y="0"/>
                  </a:moveTo>
                  <a:cubicBezTo>
                    <a:pt x="82294" y="-103127"/>
                    <a:pt x="164587" y="-206253"/>
                    <a:pt x="194916" y="-326846"/>
                  </a:cubicBezTo>
                  <a:cubicBezTo>
                    <a:pt x="225244" y="-447439"/>
                    <a:pt x="203606" y="-585499"/>
                    <a:pt x="268616" y="-832671"/>
                  </a:cubicBezTo>
                  <a:cubicBezTo>
                    <a:pt x="333627" y="-1079846"/>
                    <a:pt x="485285" y="-1436142"/>
                    <a:pt x="636944" y="-1792422"/>
                  </a:cubicBezTo>
                </a:path>
              </a:pathLst>
            </a:custGeom>
            <a:noFill/>
            <a:ln w="10133" cap="flat">
              <a:solidFill>
                <a:srgbClr val="191919"/>
              </a:solidFill>
              <a:bevel/>
              <a:tailEnd w="med" type="triangle" len="med"/>
            </a:ln>
          </p:spPr>
          <p:txBody>
            <a:bodyPr anchor="ctr" lIns="0" rIns="0" tIns="0" bIns="0" rtlCol="0" wrap="square"/>
            <a:lstStyle/>
            <a:p>
              <a:pPr algn="ctr">
                <a:lnSpc>
                  <a:spcPct val="100000"/>
                </a:lnSpc>
              </a:pPr>
              <a:r>
                <a:rPr sz="1064">
                  <a:solidFill>
                    <a:srgbClr val="191919"/>
                  </a:solidFill>
                  <a:latin typeface="Microsoft YaHei"/>
                </a:rPr>
                <a:t>应用下线</a:t>
              </a:r>
            </a:p>
          </p:txBody>
        </p:sp>
        <p:sp>
          <p:nvSpPr>
            <p:cNvPr name="ConnectLine" id="434"/>
            <p:cNvSpPr/>
            <p:nvPr/>
          </p:nvSpPr>
          <p:spPr>
            <a:xfrm>
              <a:off x="6377238" y="2221658"/>
              <a:ext cx="791297" cy="1031715"/>
            </a:xfrm>
            <a:custGeom>
              <a:avLst/>
              <a:gdLst>
                <a:gd fmla="*/ 114826 w 791297" name="rtl"/>
                <a:gd fmla="*/ 411539 h 1031715" name="rtt"/>
                <a:gd fmla="*/ 753226 w 791297" name="rtr"/>
                <a:gd fmla="*/ 662339 h 1031715" name="rtb"/>
              </a:gdLst>
              <a:ahLst/>
              <a:cxnLst/>
              <a:rect r="rtr" t="rtt" b="rtb" l="rtl"/>
              <a:pathLst>
                <a:path h="1031715" w="791297" fill="none">
                  <a:moveTo>
                    <a:pt x="0" y="0"/>
                  </a:moveTo>
                  <a:cubicBezTo>
                    <a:pt x="12993" y="126761"/>
                    <a:pt x="25985" y="253522"/>
                    <a:pt x="151371" y="362094"/>
                  </a:cubicBezTo>
                  <a:cubicBezTo>
                    <a:pt x="276758" y="470666"/>
                    <a:pt x="514537" y="561049"/>
                    <a:pt x="639923" y="669621"/>
                  </a:cubicBezTo>
                  <a:cubicBezTo>
                    <a:pt x="765312" y="778194"/>
                    <a:pt x="778301" y="904955"/>
                    <a:pt x="791297" y="1031715"/>
                  </a:cubicBezTo>
                </a:path>
              </a:pathLst>
            </a:custGeom>
            <a:noFill/>
            <a:ln w="10133" cap="flat">
              <a:solidFill>
                <a:srgbClr val="191919"/>
              </a:solidFill>
              <a:bevel/>
              <a:tailEnd w="med" type="triangle" len="med"/>
            </a:ln>
          </p:spPr>
          <p:txBody>
            <a:bodyPr anchor="ctr" lIns="0" rIns="0" tIns="0" bIns="0" rtlCol="0" wrap="square"/>
            <a:lstStyle/>
            <a:p>
              <a:pPr algn="ctr">
                <a:lnSpc>
                  <a:spcPct val="100000"/>
                </a:lnSpc>
              </a:pPr>
              <a:r>
                <a:rPr sz="1064">
                  <a:solidFill>
                    <a:srgbClr val="191919"/>
                  </a:solidFill>
                  <a:latin typeface="Microsoft YaHei"/>
                </a:rPr>
                <a:t>应用推广</a:t>
              </a:r>
            </a:p>
          </p:txBody>
        </p:sp>
        <p:sp>
          <p:nvSpPr>
            <p:cNvPr name="ConnectLine" id="440"/>
            <p:cNvSpPr/>
            <p:nvPr/>
          </p:nvSpPr>
          <p:spPr>
            <a:xfrm>
              <a:off x="5208229" y="4907957"/>
              <a:ext cx="1366944" cy="1510188"/>
            </a:xfrm>
            <a:custGeom>
              <a:avLst/>
              <a:gdLst/>
              <a:ahLst/>
              <a:cxnLst/>
              <a:pathLst>
                <a:path h="1510188" w="1366944" fill="none">
                  <a:moveTo>
                    <a:pt x="0" y="0"/>
                  </a:moveTo>
                  <a:cubicBezTo>
                    <a:pt x="183196" y="-24797"/>
                    <a:pt x="366393" y="-49593"/>
                    <a:pt x="502619" y="-288893"/>
                  </a:cubicBezTo>
                  <a:cubicBezTo>
                    <a:pt x="638845" y="-528192"/>
                    <a:pt x="728102" y="-981996"/>
                    <a:pt x="864325" y="-1221297"/>
                  </a:cubicBezTo>
                  <a:cubicBezTo>
                    <a:pt x="1000555" y="-1460598"/>
                    <a:pt x="1183753" y="-1485390"/>
                    <a:pt x="1366944" y="-1510188"/>
                  </a:cubicBezTo>
                </a:path>
              </a:pathLst>
            </a:custGeom>
            <a:noFill/>
            <a:ln w="10133" cap="flat">
              <a:solidFill>
                <a:srgbClr val="191919"/>
              </a:solidFill>
              <a:bevel/>
              <a:tailEnd w="med" type="triangle" len="med"/>
            </a:ln>
          </p:spPr>
        </p:sp>
        <p:sp>
          <p:nvSpPr>
            <p:cNvPr name="Webbing Shape" id="442"/>
            <p:cNvSpPr/>
            <p:nvPr/>
          </p:nvSpPr>
          <p:spPr>
            <a:xfrm>
              <a:off x="4021515" y="3253373"/>
              <a:ext cx="1186717" cy="288800"/>
            </a:xfrm>
            <a:custGeom>
              <a:avLst/>
              <a:gdLst>
                <a:gd fmla="*/ 0 w 1186717" name="connsiteX0"/>
                <a:gd fmla="*/ 144400 h 288800" name="connsiteY0"/>
                <a:gd fmla="*/ 593357 w 1186717" name="connsiteX1"/>
                <a:gd fmla="*/ 0 h 288800" name="connsiteY1"/>
                <a:gd fmla="*/ 1186717 w 1186717" name="connsiteX2"/>
                <a:gd fmla="*/ 144400 h 288800" name="connsiteY2"/>
                <a:gd fmla="*/ 593357 w 1186717" name="connsiteX3"/>
                <a:gd fmla="*/ 288800 h 288800" name="connsiteY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r="r" t="t" b="b" l="l"/>
              <a:pathLst>
                <a:path h="288800" w="1186717">
                  <a:moveTo>
                    <a:pt x="0" y="0"/>
                  </a:moveTo>
                  <a:lnTo>
                    <a:pt x="1186717" y="0"/>
                  </a:lnTo>
                  <a:lnTo>
                    <a:pt x="1186717" y="288800"/>
                  </a:lnTo>
                  <a:lnTo>
                    <a:pt x="0" y="28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7600" cap="flat">
              <a:solidFill>
                <a:srgbClr val="C00000"/>
              </a:solidFill>
              <a:bevel/>
            </a:ln>
          </p:spPr>
          <p:txBody>
            <a:bodyPr anchor="ctr" lIns="0" rIns="0" tIns="0" bIns="0" rtlCol="0" wrap="square"/>
            <a:lstStyle/>
            <a:p>
              <a:pPr algn="ctr">
                <a:lnSpc>
                  <a:spcPct val="100000"/>
                </a:lnSpc>
              </a:pPr>
              <a:r>
                <a:rPr sz="1368">
                  <a:solidFill>
                    <a:srgbClr val="FFFFFF"/>
                  </a:solidFill>
                  <a:latin typeface="Microsoft YaHei"/>
                </a:rPr>
                <a:t>SaaS应用</a:t>
              </a:r>
            </a:p>
          </p:txBody>
        </p:sp>
        <p:sp>
          <p:nvSpPr>
            <p:cNvPr name="ConnectLine" id="443"/>
            <p:cNvSpPr/>
            <p:nvPr/>
          </p:nvSpPr>
          <p:spPr>
            <a:xfrm>
              <a:off x="3395488" y="3587606"/>
              <a:ext cx="626031" cy="189833"/>
            </a:xfrm>
            <a:custGeom>
              <a:avLst/>
              <a:gdLst>
                <a:gd fmla="*/ -93713 w 626031" name="rtl"/>
                <a:gd fmla="*/ -455586 h 189833" name="rtt"/>
                <a:gd fmla="*/ 544687 w 626031" name="rtr"/>
                <a:gd fmla="*/ -204786 h 189833" name="rtb"/>
              </a:gdLst>
              <a:ahLst/>
              <a:cxnLst/>
              <a:rect r="rtr" t="rtt" b="rtb" l="rtl"/>
              <a:pathLst>
                <a:path h="189833" w="626031" fill="none">
                  <a:moveTo>
                    <a:pt x="0" y="0"/>
                  </a:moveTo>
                  <a:cubicBezTo>
                    <a:pt x="79821" y="-3543"/>
                    <a:pt x="306187" y="-12032"/>
                    <a:pt x="370616" y="-41900"/>
                  </a:cubicBezTo>
                  <a:cubicBezTo>
                    <a:pt x="435044" y="-71767"/>
                    <a:pt x="368069" y="-116663"/>
                    <a:pt x="432498" y="-146530"/>
                  </a:cubicBezTo>
                  <a:cubicBezTo>
                    <a:pt x="496926" y="-176398"/>
                    <a:pt x="546214" y="-186293"/>
                    <a:pt x="626031" y="-189833"/>
                  </a:cubicBezTo>
                </a:path>
              </a:pathLst>
            </a:custGeom>
            <a:noFill/>
            <a:ln w="10133" cap="flat">
              <a:solidFill>
                <a:srgbClr val="191919"/>
              </a:solidFill>
              <a:bevel/>
              <a:tailEnd w="med" type="triangle" len="med"/>
            </a:ln>
          </p:spPr>
          <p:txBody>
            <a:bodyPr anchor="ctr" lIns="0" rIns="0" tIns="0" bIns="0" rtlCol="0" wrap="square"/>
            <a:lstStyle/>
            <a:p>
              <a:pPr algn="ctr">
                <a:lnSpc>
                  <a:spcPct val="100000"/>
                </a:lnSpc>
              </a:pPr>
              <a:r>
                <a:rPr sz="1064">
                  <a:solidFill>
                    <a:srgbClr val="191919"/>
                  </a:solidFill>
                  <a:latin typeface="Microsoft YaHei"/>
                </a:rPr>
                <a:t>应用发布</a:t>
              </a:r>
            </a:p>
          </p:txBody>
        </p:sp>
        <p:sp>
          <p:nvSpPr>
            <p:cNvPr name="ConnectLine" id="445"/>
            <p:cNvSpPr/>
            <p:nvPr/>
          </p:nvSpPr>
          <p:spPr>
            <a:xfrm>
              <a:off x="3395488" y="4907957"/>
              <a:ext cx="626031" cy="755098"/>
            </a:xfrm>
            <a:custGeom>
              <a:avLst/>
              <a:gdLst>
                <a:gd fmla="*/ 35883 w 626031" name="rtl"/>
                <a:gd fmla="*/ -657759 h 755098" name="rtt"/>
                <a:gd fmla="*/ 674283 w 626031" name="rtr"/>
                <a:gd fmla="*/ -406959 h 755098" name="rtb"/>
              </a:gdLst>
              <a:ahLst/>
              <a:cxnLst/>
              <a:rect r="rtr" t="rtt" b="rtb" l="rtl"/>
              <a:pathLst>
                <a:path h="755098" w="626031" fill="none">
                  <a:moveTo>
                    <a:pt x="0" y="0"/>
                  </a:moveTo>
                  <a:cubicBezTo>
                    <a:pt x="90655" y="-12398"/>
                    <a:pt x="181311" y="-24797"/>
                    <a:pt x="240322" y="-144447"/>
                  </a:cubicBezTo>
                  <a:cubicBezTo>
                    <a:pt x="299332" y="-264098"/>
                    <a:pt x="326698" y="-491000"/>
                    <a:pt x="385709" y="-610651"/>
                  </a:cubicBezTo>
                  <a:cubicBezTo>
                    <a:pt x="444720" y="-730301"/>
                    <a:pt x="535375" y="-742699"/>
                    <a:pt x="626031" y="-755098"/>
                  </a:cubicBezTo>
                </a:path>
              </a:pathLst>
            </a:custGeom>
            <a:noFill/>
            <a:ln w="10133" cap="flat">
              <a:solidFill>
                <a:srgbClr val="191919"/>
              </a:solidFill>
              <a:bevel/>
              <a:tailEnd w="med" type="triangle" len="med"/>
            </a:ln>
          </p:spPr>
          <p:txBody>
            <a:bodyPr anchor="ctr" lIns="0" rIns="0" tIns="0" bIns="0" rtlCol="0" wrap="square"/>
            <a:lstStyle/>
            <a:p>
              <a:pPr algn="ctr">
                <a:lnSpc>
                  <a:spcPct val="100000"/>
                </a:lnSpc>
              </a:pPr>
              <a:r>
                <a:rPr sz="1064">
                  <a:solidFill>
                    <a:srgbClr val="191919"/>
                  </a:solidFill>
                  <a:latin typeface="Microsoft YaHei"/>
                </a:rPr>
                <a:t>应用集成</a:t>
              </a:r>
            </a:p>
          </p:txBody>
        </p:sp>
        <p:sp>
          <p:nvSpPr>
            <p:cNvPr name="ConnectLine" id="446"/>
            <p:cNvSpPr/>
            <p:nvPr/>
          </p:nvSpPr>
          <p:spPr>
            <a:xfrm>
              <a:off x="5208229" y="3397773"/>
              <a:ext cx="1366944" cy="7600"/>
            </a:xfrm>
            <a:custGeom>
              <a:avLst/>
              <a:gdLst>
                <a:gd fmla="*/ 174570 w 1366944" name="rtl"/>
                <a:gd fmla="*/ -125400 h 7600" name="rtt"/>
                <a:gd fmla="*/ 812971 w 1366944" name="rtr"/>
                <a:gd fmla="*/ 125400 h 7600" name="rtb"/>
              </a:gdLst>
              <a:ahLst/>
              <a:cxnLst/>
              <a:rect r="rtr" t="rtt" b="rtb" l="rtl"/>
              <a:pathLst>
                <a:path h="7600" w="1366944" fill="none">
                  <a:moveTo>
                    <a:pt x="0" y="0"/>
                  </a:moveTo>
                  <a:cubicBezTo>
                    <a:pt x="75941" y="0"/>
                    <a:pt x="151883" y="0"/>
                    <a:pt x="341737" y="0"/>
                  </a:cubicBezTo>
                  <a:cubicBezTo>
                    <a:pt x="531590" y="0"/>
                    <a:pt x="835354" y="0"/>
                    <a:pt x="1025210" y="0"/>
                  </a:cubicBezTo>
                  <a:cubicBezTo>
                    <a:pt x="1215065" y="0"/>
                    <a:pt x="1291004" y="0"/>
                    <a:pt x="1366944" y="0"/>
                  </a:cubicBezTo>
                </a:path>
              </a:pathLst>
            </a:custGeom>
            <a:noFill/>
            <a:ln w="10133" cap="flat">
              <a:solidFill>
                <a:srgbClr val="191919"/>
              </a:solidFill>
              <a:bevel/>
              <a:tailEnd w="med" type="triangle" len="med"/>
            </a:ln>
          </p:spPr>
          <p:txBody>
            <a:bodyPr anchor="ctr" lIns="0" rIns="0" tIns="0" bIns="0" rtlCol="0" wrap="square"/>
            <a:lstStyle/>
            <a:p>
              <a:pPr algn="ctr">
                <a:lnSpc>
                  <a:spcPct val="100000"/>
                </a:lnSpc>
              </a:pPr>
              <a:r>
                <a:rPr sz="1064">
                  <a:solidFill>
                    <a:srgbClr val="191919"/>
                  </a:solidFill>
                  <a:latin typeface="Microsoft YaHei"/>
                </a:rPr>
                <a:t>应用推广</a:t>
              </a:r>
            </a:p>
          </p:txBody>
        </p:sp>
        <p:sp>
          <p:nvSpPr>
            <p:cNvPr name="ConnectLine" id="447"/>
            <p:cNvSpPr/>
            <p:nvPr/>
          </p:nvSpPr>
          <p:spPr>
            <a:xfrm>
              <a:off x="4614872" y="5518652"/>
              <a:ext cx="7600" cy="466290"/>
            </a:xfrm>
            <a:custGeom>
              <a:avLst/>
              <a:gdLst/>
              <a:ahLst/>
              <a:cxnLst/>
              <a:pathLst>
                <a:path h="466290" w="7600" fill="none">
                  <a:moveTo>
                    <a:pt x="0" y="0"/>
                  </a:moveTo>
                  <a:cubicBezTo>
                    <a:pt x="0" y="-25905"/>
                    <a:pt x="0" y="-51810"/>
                    <a:pt x="0" y="-116573"/>
                  </a:cubicBezTo>
                  <a:cubicBezTo>
                    <a:pt x="0" y="-181335"/>
                    <a:pt x="0" y="-284955"/>
                    <a:pt x="0" y="-349718"/>
                  </a:cubicBezTo>
                  <a:cubicBezTo>
                    <a:pt x="0" y="-414480"/>
                    <a:pt x="0" y="-440385"/>
                    <a:pt x="0" y="-466290"/>
                  </a:cubicBezTo>
                </a:path>
              </a:pathLst>
            </a:custGeom>
            <a:noFill/>
            <a:ln w="10133" cap="flat">
              <a:solidFill>
                <a:srgbClr val="191919"/>
              </a:solidFill>
              <a:bevel/>
              <a:tailEnd w="med" type="triangle" len="med"/>
            </a:ln>
          </p:spPr>
        </p:sp>
        <p:sp>
          <p:nvSpPr>
            <p:cNvPr name="Text 213" id="213"/>
            <p:cNvSpPr txBox="1"/>
            <p:nvPr/>
          </p:nvSpPr>
          <p:spPr>
            <a:xfrm>
              <a:off x="911924" y="1042949"/>
              <a:ext cx="7320152" cy="954421"/>
            </a:xfrm>
            <a:prstGeom prst="rect">
              <a:avLst/>
            </a:prstGeom>
            <a:noFill/>
          </p:spPr>
          <p:txBody>
            <a:bodyPr anchor="ctr" lIns="0" rIns="0" rtlCol="0" wrap="square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214" id="214"/>
            <p:cNvSpPr txBox="1"/>
            <p:nvPr/>
          </p:nvSpPr>
          <p:spPr>
            <a:xfrm>
              <a:off x="911924" y="2951790"/>
              <a:ext cx="7320152" cy="954421"/>
            </a:xfrm>
            <a:prstGeom prst="rect">
              <a:avLst/>
            </a:prstGeom>
            <a:noFill/>
          </p:spPr>
          <p:txBody>
            <a:bodyPr anchor="ctr" lIns="0" rIns="0" rtlCol="0" wrap="square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215" id="215"/>
            <p:cNvSpPr txBox="1"/>
            <p:nvPr/>
          </p:nvSpPr>
          <p:spPr>
            <a:xfrm>
              <a:off x="911924" y="4860631"/>
              <a:ext cx="7320152" cy="954421"/>
            </a:xfrm>
            <a:prstGeom prst="rect">
              <a:avLst/>
            </a:prstGeom>
            <a:noFill/>
          </p:spPr>
          <p:txBody>
            <a:bodyPr anchor="ctr" lIns="0" rIns="0" rtlCol="0" wrap="square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216" id="216"/>
            <p:cNvSpPr txBox="1"/>
            <p:nvPr/>
          </p:nvSpPr>
          <p:spPr>
            <a:xfrm>
              <a:off x="911924" y="1042949"/>
              <a:ext cx="7320152" cy="954421"/>
            </a:xfrm>
            <a:prstGeom prst="rect">
              <a:avLst/>
            </a:prstGeom>
            <a:noFill/>
          </p:spPr>
          <p:txBody>
            <a:bodyPr anchor="ctr" lIns="0" rIns="0" rtlCol="0" wrap="square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217" id="217"/>
            <p:cNvSpPr txBox="1"/>
            <p:nvPr/>
          </p:nvSpPr>
          <p:spPr>
            <a:xfrm>
              <a:off x="911924" y="2951790"/>
              <a:ext cx="7320152" cy="954421"/>
            </a:xfrm>
            <a:prstGeom prst="rect">
              <a:avLst/>
            </a:prstGeom>
            <a:noFill/>
          </p:spPr>
          <p:txBody>
            <a:bodyPr anchor="ctr" lIns="0" rIns="0" rtlCol="0" wrap="square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218" id="218"/>
            <p:cNvSpPr txBox="1"/>
            <p:nvPr/>
          </p:nvSpPr>
          <p:spPr>
            <a:xfrm>
              <a:off x="911924" y="4860631"/>
              <a:ext cx="7320152" cy="954421"/>
            </a:xfrm>
            <a:prstGeom prst="rect">
              <a:avLst/>
            </a:prstGeom>
            <a:noFill/>
          </p:spPr>
          <p:txBody>
            <a:bodyPr anchor="ctr" lIns="0" rIns="0" rtlCol="0" wrap="square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219" id="219"/>
            <p:cNvSpPr txBox="1"/>
            <p:nvPr/>
          </p:nvSpPr>
          <p:spPr>
            <a:xfrm>
              <a:off x="911924" y="1042949"/>
              <a:ext cx="7320152" cy="954421"/>
            </a:xfrm>
            <a:prstGeom prst="rect">
              <a:avLst/>
            </a:prstGeom>
            <a:noFill/>
          </p:spPr>
          <p:txBody>
            <a:bodyPr anchor="ctr" lIns="0" rIns="0" rtlCol="0" wrap="square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220" id="220"/>
            <p:cNvSpPr txBox="1"/>
            <p:nvPr/>
          </p:nvSpPr>
          <p:spPr>
            <a:xfrm>
              <a:off x="911924" y="2951790"/>
              <a:ext cx="7320152" cy="954421"/>
            </a:xfrm>
            <a:prstGeom prst="rect">
              <a:avLst/>
            </a:prstGeom>
            <a:noFill/>
          </p:spPr>
          <p:txBody>
            <a:bodyPr anchor="ctr" lIns="0" rIns="0" rtlCol="0" wrap="square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221" id="221"/>
            <p:cNvSpPr txBox="1"/>
            <p:nvPr/>
          </p:nvSpPr>
          <p:spPr>
            <a:xfrm>
              <a:off x="911924" y="4860631"/>
              <a:ext cx="7320152" cy="954421"/>
            </a:xfrm>
            <a:prstGeom prst="rect">
              <a:avLst/>
            </a:prstGeom>
            <a:noFill/>
          </p:spPr>
          <p:txBody>
            <a:bodyPr anchor="ctr" lIns="0" rIns="0" rtlCol="0" wrap="square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size="4" baseType="variant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dcmitype="http://purl.org/dc/dcmitype/"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lihefei</dc:creator>
  <cp:lastModifiedBy>lihefei</cp:lastModifiedBy>
  <cp:revision>1</cp:revision>
  <dcterms:created xsi:type="dcterms:W3CDTF">2021-04-01T08:57:53Z</dcterms:created>
  <dcterms:modified xsi:type="dcterms:W3CDTF">2021-04-01T08:57:53Z</dcterms:modified>
</cp:coreProperties>
</file>