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61304d17dcbc4262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y="6858000" type="screen4x3" cx="9144000"/>
  <p:notesSz cy="9144000" cx="6858000"/>
  <p:defaultTextStyle>
    <a:defPPr>
      <a:defRPr lang="en-US"/>
    </a:defPPr>
    <a:lvl1pPr defTabSz="914400" algn="l" latinLnBrk="0" hangingPunct="1" eaLnBrk="1" rtl="0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algn="l" latinLnBrk="0" hangingPunct="1" eaLnBrk="1" rtl="0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algn="l" latinLnBrk="0" hangingPunct="1" eaLnBrk="1" rtl="0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algn="l" latinLnBrk="0" hangingPunct="1" eaLnBrk="1" rtl="0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algn="l" latinLnBrk="0" hangingPunct="1" eaLnBrk="1" rtl="0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algn="l" latinLnBrk="0" hangingPunct="1" eaLnBrk="1" rtl="0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algn="l" latinLnBrk="0" hangingPunct="1" eaLnBrk="1" rtl="0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algn="l" latinLnBrk="0" hangingPunct="1" eaLnBrk="1" rtl="0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algn="l" latinLnBrk="0" hangingPunct="1" eaLnBrk="1" rtl="0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305" id="305"/>
          <p:cNvGrpSpPr/>
          <p:nvPr/>
        </p:nvGrpSpPr>
        <p:grpSpPr>
          <a:xfrm>
            <a:off x="798600" y="842337"/>
            <a:ext cy="5173326" cx="7546800"/>
            <a:chOff x="798600" y="842337"/>
            <a:chExt cy="5173326" cx="7546800"/>
          </a:xfrm>
        </p:grpSpPr>
        <p:grpSp>
          <p:nvGrpSpPr>
            <p:cNvPr name="" id="101"/>
            <p:cNvGrpSpPr/>
            <p:nvPr/>
          </p:nvGrpSpPr>
          <p:grpSpPr>
            <a:xfrm>
              <a:off x="5217013" y="1587137"/>
              <a:ext cy="912000" cx="1003200"/>
              <a:chOff x="5217013" y="1587137"/>
              <a:chExt cy="912000" cx="1003200"/>
            </a:xfrm>
          </p:grpSpPr>
          <p:sp>
            <p:nvSpPr>
              <p:cNvPr name="" id="102"/>
              <p:cNvSpPr/>
              <p:nvPr/>
            </p:nvSpPr>
            <p:spPr>
              <a:xfrm>
                <a:off x="5217013" y="1587137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03"/>
              <p:cNvSpPr/>
              <p:nvPr/>
            </p:nvSpPr>
            <p:spPr>
              <a:xfrm>
                <a:off x="5549912" y="1937016"/>
                <a:ext cy="561883" cx="595398"/>
              </a:xfrm>
              <a:custGeom>
                <a:avLst/>
                <a:gdLst/>
                <a:ahLst/>
                <a:cxnLst/>
                <a:pathLst>
                  <a:path w="595398" h="561883">
                    <a:moveTo>
                      <a:pt x="337238" y="0"/>
                    </a:moveTo>
                    <a:lnTo>
                      <a:pt x="262705" y="6581"/>
                    </a:lnTo>
                    <a:lnTo>
                      <a:pt x="262705" y="55499"/>
                    </a:lnTo>
                    <a:lnTo>
                      <a:pt x="207844" y="0"/>
                    </a:lnTo>
                    <a:lnTo>
                      <a:pt x="135585" y="7928"/>
                    </a:lnTo>
                    <a:lnTo>
                      <a:pt x="135585" y="56371"/>
                    </a:lnTo>
                    <a:lnTo>
                      <a:pt x="79941" y="0"/>
                    </a:lnTo>
                    <a:lnTo>
                      <a:pt x="0" y="81742"/>
                    </a:lnTo>
                    <a:lnTo>
                      <a:pt x="49845" y="132166"/>
                    </a:lnTo>
                    <a:lnTo>
                      <a:pt x="1489" y="133990"/>
                    </a:lnTo>
                    <a:lnTo>
                      <a:pt x="0" y="212163"/>
                    </a:lnTo>
                    <a:lnTo>
                      <a:pt x="346172" y="561883"/>
                    </a:lnTo>
                    <a:lnTo>
                      <a:pt x="374778" y="561883"/>
                    </a:lnTo>
                    <a:cubicBezTo>
                      <a:pt x="407126" y="560760"/>
                      <a:pt x="436506" y="542512"/>
                      <a:pt x="452132" y="513838"/>
                    </a:cubicBezTo>
                    <a:lnTo>
                      <a:pt x="595398" y="261715"/>
                    </a:lnTo>
                    <a:lnTo>
                      <a:pt x="337238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104"/>
              <p:cNvSpPr/>
              <p:nvPr/>
            </p:nvSpPr>
            <p:spPr>
              <a:xfrm>
                <a:off x="5547091" y="1934558"/>
                <a:ext cy="86974" cx="85661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05"/>
              <p:cNvSpPr/>
              <p:nvPr/>
            </p:nvSpPr>
            <p:spPr>
              <a:xfrm>
                <a:off x="5675782" y="2064584"/>
                <a:ext cy="86974" cx="85661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06"/>
              <p:cNvSpPr/>
              <p:nvPr/>
            </p:nvSpPr>
            <p:spPr>
              <a:xfrm>
                <a:off x="5804310" y="2064584"/>
                <a:ext cy="86974" cx="85661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257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07"/>
              <p:cNvSpPr/>
              <p:nvPr/>
            </p:nvSpPr>
            <p:spPr>
              <a:xfrm>
                <a:off x="5547091" y="2064584"/>
                <a:ext cy="86974" cx="85270"/>
              </a:xfrm>
              <a:custGeom>
                <a:avLst/>
                <a:gdLst/>
                <a:ahLst/>
                <a:cxnLst/>
                <a:pathLst>
                  <a:path w="85270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63" y="0"/>
                      <a:pt x="0" y="4313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293" y="86760"/>
                      <a:pt x="85270" y="82480"/>
                      <a:pt x="85270" y="77302"/>
                    </a:cubicBezTo>
                    <a:lnTo>
                      <a:pt x="85270" y="9593"/>
                    </a:lnTo>
                    <a:cubicBezTo>
                      <a:pt x="85270" y="4313"/>
                      <a:pt x="81006" y="0"/>
                      <a:pt x="75787" y="0"/>
                    </a:cubicBezTo>
                    <a:moveTo>
                      <a:pt x="66225" y="67550"/>
                    </a:moveTo>
                    <a:lnTo>
                      <a:pt x="19045" y="67550"/>
                    </a:lnTo>
                    <a:lnTo>
                      <a:pt x="19045" y="19345"/>
                    </a:lnTo>
                    <a:lnTo>
                      <a:pt x="66695" y="19345"/>
                    </a:lnTo>
                    <a:lnTo>
                      <a:pt x="66225" y="6755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08"/>
              <p:cNvSpPr/>
              <p:nvPr/>
            </p:nvSpPr>
            <p:spPr>
              <a:xfrm>
                <a:off x="5675782" y="1934558"/>
                <a:ext cy="86974" cx="85661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  <a:moveTo>
                      <a:pt x="66382" y="67550"/>
                    </a:moveTo>
                    <a:lnTo>
                      <a:pt x="19358" y="67550"/>
                    </a:lnTo>
                    <a:lnTo>
                      <a:pt x="19358" y="19345"/>
                    </a:lnTo>
                    <a:lnTo>
                      <a:pt x="66382" y="19345"/>
                    </a:lnTo>
                    <a:lnTo>
                      <a:pt x="66382" y="6755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09"/>
              <p:cNvSpPr/>
              <p:nvPr/>
            </p:nvSpPr>
            <p:spPr>
              <a:xfrm>
                <a:off x="5804388" y="1934558"/>
                <a:ext cy="86974" cx="85661"/>
              </a:xfrm>
              <a:custGeom>
                <a:avLst/>
                <a:gdLst/>
                <a:ahLst/>
                <a:cxnLst/>
                <a:pathLst>
                  <a:path w="85661" h="86974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  <a:moveTo>
                      <a:pt x="66617" y="67550"/>
                    </a:moveTo>
                    <a:lnTo>
                      <a:pt x="18966" y="67550"/>
                    </a:lnTo>
                    <a:lnTo>
                      <a:pt x="18966" y="19345"/>
                    </a:lnTo>
                    <a:lnTo>
                      <a:pt x="66617" y="19345"/>
                    </a:lnTo>
                    <a:lnTo>
                      <a:pt x="66617" y="6755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306" id="306"/>
              <p:cNvSpPr txBox="1"/>
              <p:nvPr/>
            </p:nvSpPr>
            <p:spPr>
              <a:xfrm>
                <a:off x="5338613" y="2514337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Realtime</a:t>
                </a:r>
              </a:p>
            </p:txBody>
          </p:sp>
        </p:grpSp>
        <p:grpSp>
          <p:nvGrpSpPr>
            <p:cNvPr name="" id="110"/>
            <p:cNvGrpSpPr/>
            <p:nvPr/>
          </p:nvGrpSpPr>
          <p:grpSpPr>
            <a:xfrm>
              <a:off x="3581606" y="3661937"/>
              <a:ext cy="912000" cx="1003200"/>
              <a:chOff x="3581606" y="3661937"/>
              <a:chExt cy="912000" cx="1003200"/>
            </a:xfrm>
          </p:grpSpPr>
          <p:sp>
            <p:nvSpPr>
              <p:cNvPr name="" id="111"/>
              <p:cNvSpPr/>
              <p:nvPr/>
            </p:nvSpPr>
            <p:spPr>
              <a:xfrm>
                <a:off x="3581606" y="3661937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12"/>
              <p:cNvSpPr/>
              <p:nvPr/>
            </p:nvSpPr>
            <p:spPr>
              <a:xfrm>
                <a:off x="3926419" y="3921591"/>
                <a:ext cy="652108" cx="592654"/>
              </a:xfrm>
              <a:custGeom>
                <a:avLst/>
                <a:gdLst/>
                <a:ahLst/>
                <a:cxnLst/>
                <a:pathLst>
                  <a:path w="592654" h="652108">
                    <a:moveTo>
                      <a:pt x="313491" y="52565"/>
                    </a:moveTo>
                    <a:lnTo>
                      <a:pt x="161996" y="0"/>
                    </a:lnTo>
                    <a:lnTo>
                      <a:pt x="1646" y="122573"/>
                    </a:lnTo>
                    <a:lnTo>
                      <a:pt x="101884" y="223977"/>
                    </a:lnTo>
                    <a:lnTo>
                      <a:pt x="1332" y="233887"/>
                    </a:lnTo>
                    <a:lnTo>
                      <a:pt x="95379" y="329027"/>
                    </a:lnTo>
                    <a:lnTo>
                      <a:pt x="0" y="340919"/>
                    </a:lnTo>
                    <a:lnTo>
                      <a:pt x="307770" y="652108"/>
                    </a:lnTo>
                    <a:lnTo>
                      <a:pt x="362630" y="652108"/>
                    </a:lnTo>
                    <a:cubicBezTo>
                      <a:pt x="394978" y="650985"/>
                      <a:pt x="424358" y="632736"/>
                      <a:pt x="439985" y="604062"/>
                    </a:cubicBezTo>
                    <a:lnTo>
                      <a:pt x="592654" y="335449"/>
                    </a:lnTo>
                    <a:lnTo>
                      <a:pt x="313491" y="52565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113"/>
              <p:cNvGrpSpPr/>
              <p:nvPr/>
            </p:nvGrpSpPr>
            <p:grpSpPr>
              <a:xfrm>
                <a:off x="3926461" y="3881910"/>
                <a:ext cy="472055" cx="313491"/>
                <a:chOff x="3926461" y="3881910"/>
                <a:chExt cy="472055" cx="313491"/>
              </a:xfrm>
            </p:grpSpPr>
            <p:sp>
              <p:nvSpPr>
                <p:cNvPr name="" id="114"/>
                <p:cNvSpPr/>
                <p:nvPr/>
              </p:nvSpPr>
              <p:spPr>
                <a:xfrm>
                  <a:off x="3926461" y="3881910"/>
                  <a:ext cy="253867" cx="313491"/>
                </a:xfrm>
                <a:custGeom>
                  <a:avLst/>
                  <a:gdLst/>
                  <a:ahLst/>
                  <a:cxnLst/>
                  <a:pathLst>
                    <a:path w="313491" h="253867">
                      <a:moveTo>
                        <a:pt x="156745" y="0"/>
                      </a:moveTo>
                      <a:lnTo>
                        <a:pt x="0" y="91572"/>
                      </a:lnTo>
                      <a:lnTo>
                        <a:pt x="0" y="162373"/>
                      </a:lnTo>
                      <a:lnTo>
                        <a:pt x="156745" y="253867"/>
                      </a:lnTo>
                      <a:lnTo>
                        <a:pt x="313491" y="162373"/>
                      </a:lnTo>
                      <a:lnTo>
                        <a:pt x="313491" y="91572"/>
                      </a:lnTo>
                      <a:lnTo>
                        <a:pt x="156745" y="0"/>
                      </a:lnTo>
                      <a:close/>
                      <a:moveTo>
                        <a:pt x="250401" y="125902"/>
                      </a:moveTo>
                      <a:lnTo>
                        <a:pt x="156745" y="180529"/>
                      </a:lnTo>
                      <a:lnTo>
                        <a:pt x="63168" y="125902"/>
                      </a:lnTo>
                      <a:lnTo>
                        <a:pt x="156745" y="71197"/>
                      </a:lnTo>
                      <a:lnTo>
                        <a:pt x="250401" y="1259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15"/>
                <p:cNvSpPr/>
                <p:nvPr/>
              </p:nvSpPr>
              <p:spPr>
                <a:xfrm>
                  <a:off x="3926461" y="4084242"/>
                  <a:ext cy="162372" cx="313491"/>
                </a:xfrm>
                <a:custGeom>
                  <a:avLst/>
                  <a:gdLst/>
                  <a:ahLst/>
                  <a:cxnLst/>
                  <a:pathLst>
                    <a:path w="313491" h="162372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16"/>
                <p:cNvSpPr/>
                <p:nvPr/>
              </p:nvSpPr>
              <p:spPr>
                <a:xfrm>
                  <a:off x="3926461" y="4191592"/>
                  <a:ext cy="162372" cx="313491"/>
                </a:xfrm>
                <a:custGeom>
                  <a:avLst/>
                  <a:gdLst/>
                  <a:ahLst/>
                  <a:cxnLst/>
                  <a:pathLst>
                    <a:path w="313491" h="162372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307" id="307"/>
              <p:cNvSpPr txBox="1"/>
              <p:nvPr/>
            </p:nvSpPr>
            <p:spPr>
              <a:xfrm>
                <a:off x="3703206" y="4589137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HDFS</a:t>
                </a:r>
              </a:p>
            </p:txBody>
          </p:sp>
        </p:grpSp>
        <p:grpSp>
          <p:nvGrpSpPr>
            <p:cNvPr name="" id="117"/>
            <p:cNvGrpSpPr/>
            <p:nvPr/>
          </p:nvGrpSpPr>
          <p:grpSpPr>
            <a:xfrm>
              <a:off x="7188225" y="2673937"/>
              <a:ext cy="912000" cx="1003200"/>
              <a:chOff x="7188225" y="2673937"/>
              <a:chExt cy="912000" cx="1003200"/>
            </a:xfrm>
          </p:grpSpPr>
          <p:sp>
            <p:nvSpPr>
              <p:cNvPr name="" id="118"/>
              <p:cNvSpPr/>
              <p:nvPr/>
            </p:nvSpPr>
            <p:spPr>
              <a:xfrm>
                <a:off x="7188225" y="2673937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19"/>
              <p:cNvSpPr/>
              <p:nvPr/>
            </p:nvSpPr>
            <p:spPr>
              <a:xfrm>
                <a:off x="7440480" y="2998921"/>
                <a:ext cy="586779" cx="706216"/>
              </a:xfrm>
              <a:custGeom>
                <a:avLst/>
                <a:gdLst/>
                <a:ahLst/>
                <a:cxnLst/>
                <a:pathLst>
                  <a:path w="706216" h="586779">
                    <a:moveTo>
                      <a:pt x="532777" y="538732"/>
                    </a:moveTo>
                    <a:lnTo>
                      <a:pt x="706216" y="233966"/>
                    </a:lnTo>
                    <a:lnTo>
                      <a:pt x="473998" y="0"/>
                    </a:lnTo>
                    <a:lnTo>
                      <a:pt x="172655" y="13716"/>
                    </a:lnTo>
                    <a:lnTo>
                      <a:pt x="163094" y="64299"/>
                    </a:lnTo>
                    <a:lnTo>
                      <a:pt x="194442" y="96726"/>
                    </a:lnTo>
                    <a:lnTo>
                      <a:pt x="172890" y="96726"/>
                    </a:lnTo>
                    <a:lnTo>
                      <a:pt x="120851" y="43685"/>
                    </a:lnTo>
                    <a:lnTo>
                      <a:pt x="41224" y="72465"/>
                    </a:lnTo>
                    <a:lnTo>
                      <a:pt x="79078" y="110759"/>
                    </a:lnTo>
                    <a:lnTo>
                      <a:pt x="0" y="144851"/>
                    </a:lnTo>
                    <a:lnTo>
                      <a:pt x="42556" y="187902"/>
                    </a:lnTo>
                    <a:lnTo>
                      <a:pt x="41302" y="217237"/>
                    </a:lnTo>
                    <a:lnTo>
                      <a:pt x="406598" y="586779"/>
                    </a:lnTo>
                    <a:lnTo>
                      <a:pt x="455423" y="586779"/>
                    </a:lnTo>
                    <a:cubicBezTo>
                      <a:pt x="487771" y="585655"/>
                      <a:pt x="517152" y="567407"/>
                      <a:pt x="532777" y="538732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120"/>
              <p:cNvSpPr/>
              <p:nvPr/>
            </p:nvSpPr>
            <p:spPr>
              <a:xfrm>
                <a:off x="7600987" y="2996542"/>
                <a:ext cy="68897" cx="316078"/>
              </a:xfrm>
              <a:custGeom>
                <a:avLst/>
                <a:gdLst/>
                <a:ahLst/>
                <a:cxnLst/>
                <a:pathLst>
                  <a:path w="316078" h="68897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8240" y="68897"/>
                    </a:lnTo>
                    <a:cubicBezTo>
                      <a:pt x="312568" y="68897"/>
                      <a:pt x="316078" y="65348"/>
                      <a:pt x="316078" y="60969"/>
                    </a:cubicBezTo>
                    <a:lnTo>
                      <a:pt x="316078" y="8008"/>
                    </a:lnTo>
                    <a:cubicBezTo>
                      <a:pt x="316078" y="5891"/>
                      <a:pt x="315282" y="3854"/>
                      <a:pt x="313810" y="2350"/>
                    </a:cubicBezTo>
                    <a:cubicBezTo>
                      <a:pt x="312338" y="846"/>
                      <a:pt x="310332" y="0"/>
                      <a:pt x="308240" y="0"/>
                    </a:cubicBezTo>
                    <a:close/>
                    <a:moveTo>
                      <a:pt x="37619" y="52486"/>
                    </a:moveTo>
                    <a:cubicBezTo>
                      <a:pt x="28183" y="52486"/>
                      <a:pt x="20534" y="44748"/>
                      <a:pt x="20534" y="35202"/>
                    </a:cubicBezTo>
                    <a:cubicBezTo>
                      <a:pt x="20534" y="25656"/>
                      <a:pt x="28183" y="17918"/>
                      <a:pt x="37619" y="17918"/>
                    </a:cubicBezTo>
                    <a:cubicBezTo>
                      <a:pt x="47055" y="17918"/>
                      <a:pt x="54704" y="25656"/>
                      <a:pt x="54704" y="35202"/>
                    </a:cubicBezTo>
                    <a:cubicBezTo>
                      <a:pt x="54704" y="44748"/>
                      <a:pt x="47055" y="52486"/>
                      <a:pt x="37619" y="524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21"/>
              <p:cNvSpPr/>
              <p:nvPr/>
            </p:nvSpPr>
            <p:spPr>
              <a:xfrm>
                <a:off x="7600987" y="3095647"/>
                <a:ext cy="68580" cx="316077"/>
              </a:xfrm>
              <a:custGeom>
                <a:avLst/>
                <a:gdLst/>
                <a:ahLst/>
                <a:cxnLst/>
                <a:pathLst>
                  <a:path w="316077" h="68580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652"/>
                    </a:lnTo>
                    <a:cubicBezTo>
                      <a:pt x="0" y="65031"/>
                      <a:pt x="3509" y="68580"/>
                      <a:pt x="7837" y="68580"/>
                    </a:cubicBezTo>
                    <a:lnTo>
                      <a:pt x="308240" y="68580"/>
                    </a:lnTo>
                    <a:cubicBezTo>
                      <a:pt x="312568" y="68580"/>
                      <a:pt x="316077" y="65031"/>
                      <a:pt x="316077" y="60652"/>
                    </a:cubicBezTo>
                    <a:lnTo>
                      <a:pt x="316077" y="7849"/>
                    </a:lnTo>
                    <a:cubicBezTo>
                      <a:pt x="316077" y="3501"/>
                      <a:pt x="312538" y="0"/>
                      <a:pt x="308240" y="0"/>
                    </a:cubicBezTo>
                    <a:close/>
                    <a:moveTo>
                      <a:pt x="37619" y="52724"/>
                    </a:moveTo>
                    <a:cubicBezTo>
                      <a:pt x="28183" y="52724"/>
                      <a:pt x="20534" y="44985"/>
                      <a:pt x="20534" y="35440"/>
                    </a:cubicBezTo>
                    <a:cubicBezTo>
                      <a:pt x="20534" y="25894"/>
                      <a:pt x="28183" y="18156"/>
                      <a:pt x="37619" y="18156"/>
                    </a:cubicBezTo>
                    <a:cubicBezTo>
                      <a:pt x="47055" y="18156"/>
                      <a:pt x="54704" y="25894"/>
                      <a:pt x="54704" y="35440"/>
                    </a:cubicBezTo>
                    <a:cubicBezTo>
                      <a:pt x="54704" y="44985"/>
                      <a:pt x="47055" y="52724"/>
                      <a:pt x="37619" y="52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22"/>
              <p:cNvSpPr/>
              <p:nvPr/>
            </p:nvSpPr>
            <p:spPr>
              <a:xfrm>
                <a:off x="7602398" y="3194275"/>
                <a:ext cy="68897" cx="315763"/>
              </a:xfrm>
              <a:custGeom>
                <a:avLst/>
                <a:gdLst/>
                <a:ahLst/>
                <a:cxnLst/>
                <a:pathLst>
                  <a:path w="315763" h="68897">
                    <a:moveTo>
                      <a:pt x="307926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7926" y="68897"/>
                    </a:lnTo>
                    <a:cubicBezTo>
                      <a:pt x="312255" y="68897"/>
                      <a:pt x="315763" y="65348"/>
                      <a:pt x="315763" y="60969"/>
                    </a:cubicBezTo>
                    <a:lnTo>
                      <a:pt x="315763" y="7849"/>
                    </a:lnTo>
                    <a:cubicBezTo>
                      <a:pt x="315763" y="3501"/>
                      <a:pt x="312224" y="0"/>
                      <a:pt x="307926" y="0"/>
                    </a:cubicBezTo>
                    <a:close/>
                    <a:moveTo>
                      <a:pt x="37541" y="52169"/>
                    </a:moveTo>
                    <a:cubicBezTo>
                      <a:pt x="28105" y="52169"/>
                      <a:pt x="20455" y="44430"/>
                      <a:pt x="20455" y="34885"/>
                    </a:cubicBezTo>
                    <a:cubicBezTo>
                      <a:pt x="20455" y="25339"/>
                      <a:pt x="28105" y="17601"/>
                      <a:pt x="37541" y="17601"/>
                    </a:cubicBezTo>
                    <a:cubicBezTo>
                      <a:pt x="46976" y="17601"/>
                      <a:pt x="54626" y="25339"/>
                      <a:pt x="54626" y="34885"/>
                    </a:cubicBezTo>
                    <a:cubicBezTo>
                      <a:pt x="54626" y="44430"/>
                      <a:pt x="46976" y="52169"/>
                      <a:pt x="37541" y="521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23"/>
              <p:cNvSpPr/>
              <p:nvPr/>
            </p:nvSpPr>
            <p:spPr>
              <a:xfrm>
                <a:off x="7473499" y="3037531"/>
                <a:ext cy="39960" cx="96349"/>
              </a:xfrm>
              <a:custGeom>
                <a:avLst/>
                <a:gdLst/>
                <a:ahLst/>
                <a:cxnLst/>
                <a:pathLst>
                  <a:path w="96349" h="39960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24"/>
              <p:cNvSpPr/>
              <p:nvPr/>
            </p:nvSpPr>
            <p:spPr>
              <a:xfrm>
                <a:off x="7432432" y="3109957"/>
                <a:ext cy="39960" cx="137416"/>
              </a:xfrm>
              <a:custGeom>
                <a:avLst/>
                <a:gdLst/>
                <a:ahLst/>
                <a:cxnLst/>
                <a:pathLst>
                  <a:path w="137416" h="39960">
                    <a:moveTo>
                      <a:pt x="115183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115183" y="0"/>
                    </a:lnTo>
                    <a:cubicBezTo>
                      <a:pt x="122775" y="-814"/>
                      <a:pt x="130239" y="2736"/>
                      <a:pt x="134341" y="9272"/>
                    </a:cubicBezTo>
                    <a:cubicBezTo>
                      <a:pt x="138442" y="15808"/>
                      <a:pt x="138442" y="24152"/>
                      <a:pt x="134341" y="30688"/>
                    </a:cubicBezTo>
                    <a:cubicBezTo>
                      <a:pt x="130239" y="37224"/>
                      <a:pt x="122775" y="40774"/>
                      <a:pt x="115183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x="7473499" y="3182224"/>
                <a:ext cy="39960" cx="96349"/>
              </a:xfrm>
              <a:custGeom>
                <a:avLst/>
                <a:gdLst/>
                <a:ahLst/>
                <a:cxnLst/>
                <a:pathLst>
                  <a:path w="96349" h="39960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308" id="308"/>
              <p:cNvSpPr txBox="1"/>
              <p:nvPr/>
            </p:nvSpPr>
            <p:spPr>
              <a:xfrm>
                <a:off x="7309825" y="3601137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Coprocessor</a:t>
                </a:r>
              </a:p>
            </p:txBody>
          </p:sp>
        </p:grpSp>
        <p:grpSp>
          <p:nvGrpSpPr>
            <p:cNvPr name="" id="132"/>
            <p:cNvGrpSpPr/>
            <p:nvPr/>
          </p:nvGrpSpPr>
          <p:grpSpPr>
            <a:xfrm>
              <a:off x="5217013" y="3661937"/>
              <a:ext cy="912000" cx="1003200"/>
              <a:chOff x="5217013" y="3661937"/>
              <a:chExt cy="912000" cx="1003200"/>
            </a:xfrm>
          </p:grpSpPr>
          <p:sp>
            <p:nvSpPr>
              <p:cNvPr name="" id="133"/>
              <p:cNvSpPr/>
              <p:nvPr/>
            </p:nvSpPr>
            <p:spPr>
              <a:xfrm>
                <a:off x="5217013" y="3661937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54" y="409262"/>
                    </a:moveTo>
                    <a:lnTo>
                      <a:pt x="785033" y="46619"/>
                    </a:lnTo>
                    <a:cubicBezTo>
                      <a:pt x="769261" y="18324"/>
                      <a:pt x="739862" y="0"/>
                      <a:pt x="707758" y="0"/>
                    </a:cubicBezTo>
                    <a:lnTo>
                      <a:pt x="295438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2"/>
                    </a:cubicBezTo>
                    <a:lnTo>
                      <a:pt x="218084" y="863716"/>
                    </a:lnTo>
                    <a:cubicBezTo>
                      <a:pt x="233682" y="892413"/>
                      <a:pt x="263011" y="910738"/>
                      <a:pt x="295360" y="912000"/>
                    </a:cubicBezTo>
                    <a:lnTo>
                      <a:pt x="707678" y="912000"/>
                    </a:lnTo>
                    <a:cubicBezTo>
                      <a:pt x="740027" y="910876"/>
                      <a:pt x="769406" y="892628"/>
                      <a:pt x="785033" y="863954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4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34"/>
              <p:cNvSpPr/>
              <p:nvPr/>
            </p:nvSpPr>
            <p:spPr>
              <a:xfrm>
                <a:off x="5569662" y="3927537"/>
                <a:ext cy="646162" cx="599081"/>
              </a:xfrm>
              <a:custGeom>
                <a:avLst/>
                <a:gdLst/>
                <a:ahLst/>
                <a:cxnLst/>
                <a:pathLst>
                  <a:path w="599081" h="646162">
                    <a:moveTo>
                      <a:pt x="297816" y="0"/>
                    </a:moveTo>
                    <a:lnTo>
                      <a:pt x="47024" y="31714"/>
                    </a:lnTo>
                    <a:lnTo>
                      <a:pt x="0" y="158568"/>
                    </a:lnTo>
                    <a:lnTo>
                      <a:pt x="39186" y="198209"/>
                    </a:lnTo>
                    <a:lnTo>
                      <a:pt x="0" y="269565"/>
                    </a:lnTo>
                    <a:lnTo>
                      <a:pt x="39186" y="309207"/>
                    </a:lnTo>
                    <a:lnTo>
                      <a:pt x="0" y="380562"/>
                    </a:lnTo>
                    <a:lnTo>
                      <a:pt x="262548" y="646162"/>
                    </a:lnTo>
                    <a:lnTo>
                      <a:pt x="355029" y="646162"/>
                    </a:lnTo>
                    <a:cubicBezTo>
                      <a:pt x="387376" y="645039"/>
                      <a:pt x="416756" y="626790"/>
                      <a:pt x="432382" y="598116"/>
                    </a:cubicBezTo>
                    <a:lnTo>
                      <a:pt x="599081" y="304766"/>
                    </a:lnTo>
                    <a:lnTo>
                      <a:pt x="297816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135"/>
              <p:cNvSpPr/>
              <p:nvPr/>
            </p:nvSpPr>
            <p:spPr>
              <a:xfrm>
                <a:off x="5569705" y="4149531"/>
                <a:ext cy="158568" cx="297816"/>
              </a:xfrm>
              <a:custGeom>
                <a:avLst/>
                <a:gdLst/>
                <a:ahLst/>
                <a:cxnLst/>
                <a:pathLst>
                  <a:path w="297816" h="158568">
                    <a:moveTo>
                      <a:pt x="227281" y="0"/>
                    </a:moveTo>
                    <a:lnTo>
                      <a:pt x="227281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297816" y="158568"/>
                    </a:lnTo>
                    <a:lnTo>
                      <a:pt x="297816" y="0"/>
                    </a:lnTo>
                    <a:lnTo>
                      <a:pt x="2272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36"/>
              <p:cNvSpPr/>
              <p:nvPr/>
            </p:nvSpPr>
            <p:spPr>
              <a:xfrm>
                <a:off x="5569705" y="3927537"/>
                <a:ext cy="158568" cx="297816"/>
              </a:xfrm>
              <a:custGeom>
                <a:avLst/>
                <a:gdLst/>
                <a:ahLst/>
                <a:cxnLst/>
                <a:pathLst>
                  <a:path w="297816" h="158568">
                    <a:moveTo>
                      <a:pt x="70535" y="158568"/>
                    </a:moveTo>
                    <a:lnTo>
                      <a:pt x="7053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0" y="0"/>
                    </a:lnTo>
                    <a:lnTo>
                      <a:pt x="0" y="158568"/>
                    </a:lnTo>
                    <a:lnTo>
                      <a:pt x="70535" y="15856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137"/>
              <p:cNvSpPr/>
              <p:nvPr/>
            </p:nvSpPr>
            <p:spPr>
              <a:xfrm>
                <a:off x="5569705" y="4038653"/>
                <a:ext cy="158568" cx="297816"/>
              </a:xfrm>
              <a:custGeom>
                <a:avLst/>
                <a:gdLst/>
                <a:ahLst/>
                <a:cxnLst/>
                <a:pathLst>
                  <a:path w="297816" h="158568">
                    <a:moveTo>
                      <a:pt x="109722" y="0"/>
                    </a:moveTo>
                    <a:lnTo>
                      <a:pt x="109722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188094" y="158568"/>
                    </a:lnTo>
                    <a:lnTo>
                      <a:pt x="188094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1097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309" id="309"/>
              <p:cNvSpPr txBox="1"/>
              <p:nvPr/>
            </p:nvSpPr>
            <p:spPr>
              <a:xfrm>
                <a:off x="5338613" y="4589137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Historical</a:t>
                </a:r>
              </a:p>
            </p:txBody>
          </p:sp>
        </p:grpSp>
        <p:sp>
          <p:nvSpPr>
            <p:cNvPr name="Multi-Style Rectangle" id="138"/>
            <p:cNvSpPr/>
            <p:nvPr/>
          </p:nvSpPr>
          <p:spPr>
            <a:xfrm>
              <a:off x="2425000" y="1473137"/>
              <a:ext cy="4522000" cx="5912800"/>
            </a:xfrm>
            <a:custGeom>
              <a:avLst/>
              <a:gdLst>
                <a:gd name="connsiteX0" fmla="*/ 2956400 w 5912800"/>
                <a:gd name="connsiteY0" fmla="*/ 2261000 h 4522000"/>
                <a:gd name="connsiteX1" fmla="*/ 0 w 5912800"/>
                <a:gd name="connsiteY1" fmla="*/ 2261000 h 4522000"/>
                <a:gd name="connsiteX2" fmla="*/ 2956400 w 5912800"/>
                <a:gd name="connsiteY2" fmla="*/ 0 h 4522000"/>
                <a:gd name="connsiteX3" fmla="*/ 5912800 w 5912800"/>
                <a:gd name="connsiteY3" fmla="*/ 2261000 h 4522000"/>
                <a:gd name="connsiteX4" fmla="*/ 2956400 w 5912800"/>
                <a:gd name="connsiteY4" fmla="*/ 4522000 h 452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5912800" h="4522000">
                  <a:moveTo>
                    <a:pt x="91200" y="0"/>
                  </a:moveTo>
                  <a:lnTo>
                    <a:pt x="5821600" y="0"/>
                  </a:lnTo>
                  <a:cubicBezTo>
                    <a:pt x="5871970" y="0"/>
                    <a:pt x="5912800" y="40830"/>
                    <a:pt x="5912800" y="91200"/>
                  </a:cubicBezTo>
                  <a:lnTo>
                    <a:pt x="5912800" y="4430800"/>
                  </a:lnTo>
                  <a:cubicBezTo>
                    <a:pt x="5912800" y="4481170"/>
                    <a:pt x="5871970" y="4522000"/>
                    <a:pt x="5821600" y="4522000"/>
                  </a:cubicBezTo>
                  <a:lnTo>
                    <a:pt x="91200" y="4522000"/>
                  </a:lnTo>
                  <a:cubicBezTo>
                    <a:pt x="40830" y="4522000"/>
                    <a:pt x="0" y="4481170"/>
                    <a:pt x="0" y="44308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custDash>
                <a:ds d="1100000" sp="500000"/>
              </a:custDash>
              <a:bevel/>
            </a:ln>
            <a:effectLst>
              <a:outerShdw blurRad="0" algn="tl" dir="2700000" dist="21496" rotWithShape="0">
                <a:srgbClr val="000000">
                  <a:alpha val="20000"/>
                </a:srgbClr>
              </a:outerShdw>
            </a:effectLst>
          </p:spPr>
        </p:sp>
        <p:grpSp>
          <p:nvGrpSpPr>
            <p:cNvPr name="" id="139"/>
            <p:cNvGrpSpPr/>
            <p:nvPr/>
          </p:nvGrpSpPr>
          <p:grpSpPr>
            <a:xfrm>
              <a:off x="2539000" y="2673937"/>
              <a:ext cy="912000" cx="1003200"/>
              <a:chOff x="2539000" y="2673937"/>
              <a:chExt cy="912000" cx="1003200"/>
            </a:xfrm>
          </p:grpSpPr>
          <p:sp>
            <p:nvSpPr>
              <p:cNvPr name="" id="140"/>
              <p:cNvSpPr/>
              <p:nvPr/>
            </p:nvSpPr>
            <p:spPr>
              <a:xfrm>
                <a:off x="2539000" y="2673937"/>
                <a:ext cy="912000" cx="1003200"/>
              </a:xfrm>
              <a:custGeom>
                <a:avLst/>
                <a:gdLst/>
                <a:ahLst/>
                <a:cxnLst/>
                <a:pathLst>
                  <a:path w="1003200" h="912000">
                    <a:moveTo>
                      <a:pt x="991108" y="409191"/>
                    </a:moveTo>
                    <a:lnTo>
                      <a:pt x="784996" y="46611"/>
                    </a:lnTo>
                    <a:cubicBezTo>
                      <a:pt x="769226" y="18321"/>
                      <a:pt x="739829" y="0"/>
                      <a:pt x="707726" y="0"/>
                    </a:cubicBezTo>
                    <a:lnTo>
                      <a:pt x="295426" y="0"/>
                    </a:lnTo>
                    <a:cubicBezTo>
                      <a:pt x="263317" y="0"/>
                      <a:pt x="233912" y="18309"/>
                      <a:pt x="218153" y="46611"/>
                    </a:cubicBezTo>
                    <a:lnTo>
                      <a:pt x="11963" y="408398"/>
                    </a:lnTo>
                    <a:cubicBezTo>
                      <a:pt x="-3988" y="436474"/>
                      <a:pt x="-3988" y="471008"/>
                      <a:pt x="11963" y="499083"/>
                    </a:cubicBezTo>
                    <a:lnTo>
                      <a:pt x="218074" y="863725"/>
                    </a:lnTo>
                    <a:cubicBezTo>
                      <a:pt x="233673" y="892415"/>
                      <a:pt x="262999" y="910738"/>
                      <a:pt x="295346" y="912000"/>
                    </a:cubicBezTo>
                    <a:lnTo>
                      <a:pt x="707647" y="912000"/>
                    </a:lnTo>
                    <a:cubicBezTo>
                      <a:pt x="739994" y="910875"/>
                      <a:pt x="769371" y="892635"/>
                      <a:pt x="784996" y="863960"/>
                    </a:cubicBezTo>
                    <a:lnTo>
                      <a:pt x="991108" y="501382"/>
                    </a:lnTo>
                    <a:cubicBezTo>
                      <a:pt x="1007236" y="472814"/>
                      <a:pt x="1007236" y="437758"/>
                      <a:pt x="991108" y="409191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141"/>
              <p:cNvSpPr/>
              <p:nvPr/>
            </p:nvSpPr>
            <p:spPr>
              <a:xfrm>
                <a:off x="2832778" y="2974845"/>
                <a:ext cy="611012" cx="662218"/>
              </a:xfrm>
              <a:custGeom>
                <a:avLst/>
                <a:gdLst/>
                <a:ahLst/>
                <a:cxnLst/>
                <a:pathLst>
                  <a:path w="662218" h="611012">
                    <a:moveTo>
                      <a:pt x="438710" y="39001"/>
                    </a:moveTo>
                    <a:lnTo>
                      <a:pt x="248743" y="42013"/>
                    </a:lnTo>
                    <a:lnTo>
                      <a:pt x="229543" y="129210"/>
                    </a:lnTo>
                    <a:lnTo>
                      <a:pt x="336360" y="237255"/>
                    </a:lnTo>
                    <a:lnTo>
                      <a:pt x="337849" y="254298"/>
                    </a:lnTo>
                    <a:lnTo>
                      <a:pt x="86519" y="0"/>
                    </a:lnTo>
                    <a:lnTo>
                      <a:pt x="0" y="75782"/>
                    </a:lnTo>
                    <a:lnTo>
                      <a:pt x="95454" y="180419"/>
                    </a:lnTo>
                    <a:lnTo>
                      <a:pt x="0" y="309787"/>
                    </a:lnTo>
                    <a:lnTo>
                      <a:pt x="293571" y="611012"/>
                    </a:lnTo>
                    <a:lnTo>
                      <a:pt x="413866" y="611012"/>
                    </a:lnTo>
                    <a:cubicBezTo>
                      <a:pt x="446213" y="609889"/>
                      <a:pt x="475592" y="591644"/>
                      <a:pt x="491217" y="562975"/>
                    </a:cubicBezTo>
                    <a:lnTo>
                      <a:pt x="662218" y="261749"/>
                    </a:lnTo>
                    <a:lnTo>
                      <a:pt x="438710" y="39001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142"/>
              <p:cNvSpPr/>
              <p:nvPr/>
            </p:nvSpPr>
            <p:spPr>
              <a:xfrm>
                <a:off x="2832778" y="2974845"/>
                <a:ext cy="369080" cx="438710"/>
              </a:xfrm>
              <a:custGeom>
                <a:avLst/>
                <a:gdLst/>
                <a:ahLst/>
                <a:cxnLst/>
                <a:pathLst>
                  <a:path w="438710" h="369080">
                    <a:moveTo>
                      <a:pt x="322018" y="308836"/>
                    </a:moveTo>
                    <a:lnTo>
                      <a:pt x="237223" y="308836"/>
                    </a:lnTo>
                    <a:lnTo>
                      <a:pt x="53212" y="76100"/>
                    </a:lnTo>
                    <a:lnTo>
                      <a:pt x="0" y="76100"/>
                    </a:lnTo>
                    <a:lnTo>
                      <a:pt x="0" y="0"/>
                    </a:lnTo>
                    <a:lnTo>
                      <a:pt x="86519" y="0"/>
                    </a:lnTo>
                    <a:lnTo>
                      <a:pt x="270608" y="232736"/>
                    </a:lnTo>
                    <a:lnTo>
                      <a:pt x="322018" y="232736"/>
                    </a:lnTo>
                    <a:lnTo>
                      <a:pt x="322018" y="172491"/>
                    </a:lnTo>
                    <a:lnTo>
                      <a:pt x="438710" y="270707"/>
                    </a:lnTo>
                    <a:lnTo>
                      <a:pt x="322018" y="369080"/>
                    </a:lnTo>
                    <a:lnTo>
                      <a:pt x="322018" y="308836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grpSp>
            <p:nvGrpSpPr>
              <p:cNvPr name="" id="143"/>
              <p:cNvGrpSpPr/>
              <p:nvPr/>
            </p:nvGrpSpPr>
            <p:grpSpPr>
              <a:xfrm>
                <a:off x="2832778" y="2915552"/>
                <a:ext cy="369080" cx="438710"/>
                <a:chOff x="2832778" y="2915552"/>
                <a:chExt cy="369080" cx="438710"/>
              </a:xfrm>
            </p:grpSpPr>
            <p:sp>
              <p:nvSpPr>
                <p:cNvPr name="" id="144"/>
                <p:cNvSpPr/>
                <p:nvPr/>
              </p:nvSpPr>
              <p:spPr>
                <a:xfrm>
                  <a:off x="3015456" y="2915552"/>
                  <a:ext cy="196589" cx="256032"/>
                </a:xfrm>
                <a:custGeom>
                  <a:avLst/>
                  <a:gdLst/>
                  <a:ahLst/>
                  <a:cxnLst/>
                  <a:pathLst>
                    <a:path w="256032" h="196589">
                      <a:moveTo>
                        <a:pt x="46865" y="188345"/>
                      </a:moveTo>
                      <a:lnTo>
                        <a:pt x="87930" y="136344"/>
                      </a:lnTo>
                      <a:lnTo>
                        <a:pt x="139340" y="136344"/>
                      </a:lnTo>
                      <a:lnTo>
                        <a:pt x="139340" y="196589"/>
                      </a:lnTo>
                      <a:lnTo>
                        <a:pt x="256032" y="98295"/>
                      </a:lnTo>
                      <a:lnTo>
                        <a:pt x="139340" y="0"/>
                      </a:lnTo>
                      <a:lnTo>
                        <a:pt x="139340" y="60245"/>
                      </a:lnTo>
                      <a:lnTo>
                        <a:pt x="54545" y="60245"/>
                      </a:lnTo>
                      <a:lnTo>
                        <a:pt x="0" y="129131"/>
                      </a:lnTo>
                      <a:lnTo>
                        <a:pt x="46865" y="1883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45"/>
                <p:cNvSpPr/>
                <p:nvPr/>
              </p:nvSpPr>
              <p:spPr>
                <a:xfrm>
                  <a:off x="2832778" y="3155581"/>
                  <a:ext cy="129051" cx="141770"/>
                </a:xfrm>
                <a:custGeom>
                  <a:avLst/>
                  <a:gdLst/>
                  <a:ahLst/>
                  <a:cxnLst/>
                  <a:pathLst>
                    <a:path w="141770" h="129051">
                      <a:moveTo>
                        <a:pt x="95062" y="0"/>
                      </a:moveTo>
                      <a:lnTo>
                        <a:pt x="53212" y="52952"/>
                      </a:lnTo>
                      <a:lnTo>
                        <a:pt x="0" y="52952"/>
                      </a:lnTo>
                      <a:lnTo>
                        <a:pt x="0" y="129051"/>
                      </a:lnTo>
                      <a:lnTo>
                        <a:pt x="86519" y="129051"/>
                      </a:lnTo>
                      <a:lnTo>
                        <a:pt x="141770" y="59214"/>
                      </a:lnTo>
                      <a:lnTo>
                        <a:pt x="95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310" id="310"/>
              <p:cNvSpPr txBox="1"/>
              <p:nvPr/>
            </p:nvSpPr>
            <p:spPr>
              <a:xfrm>
                <a:off x="2660600" y="3601137"/>
                <a:ext cy="152000" cx="76000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Dispatcher</a:t>
                </a:r>
              </a:p>
            </p:txBody>
          </p:sp>
        </p:grpSp>
        <p:sp>
          <p:nvSpPr>
            <p:cNvPr name="Multi-Style Rectangle 2" id="152"/>
            <p:cNvSpPr/>
            <p:nvPr/>
          </p:nvSpPr>
          <p:spPr>
            <a:xfrm>
              <a:off x="5217013" y="2928537"/>
              <a:ext cy="402800" cx="1003200"/>
            </a:xfrm>
            <a:custGeom>
              <a:avLst/>
              <a:gdLst>
                <a:gd name="connsiteX0" fmla="*/ 501600 w 1003200"/>
                <a:gd name="connsiteY0" fmla="*/ 201400 h 402800"/>
                <a:gd name="connsiteX1" fmla="*/ 0 w 1003200"/>
                <a:gd name="connsiteY1" fmla="*/ 201400 h 402800"/>
                <a:gd name="connsiteX2" fmla="*/ 501600 w 1003200"/>
                <a:gd name="connsiteY2" fmla="*/ 0 h 402800"/>
                <a:gd name="connsiteX3" fmla="*/ 1003200 w 1003200"/>
                <a:gd name="connsiteY3" fmla="*/ 201400 h 402800"/>
                <a:gd name="connsiteX4" fmla="*/ 501600 w 1003200"/>
                <a:gd name="connsiteY4" fmla="*/ 402800 h 402800"/>
                <a:gd name="rtl" fmla="*/ 30400 w 1003200"/>
                <a:gd name="rtt" fmla="*/ 30400 h 402800"/>
                <a:gd name="rtr" fmla="*/ 972800 w 1003200"/>
                <a:gd name="rtb" fmla="*/ 372400 h 40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r="rtr" t="rtt" b="rtb" l="rtl"/>
              <a:pathLst>
                <a:path w="1003200" h="402800">
                  <a:moveTo>
                    <a:pt x="72504" y="0"/>
                  </a:moveTo>
                  <a:lnTo>
                    <a:pt x="930696" y="0"/>
                  </a:lnTo>
                  <a:cubicBezTo>
                    <a:pt x="970740" y="0"/>
                    <a:pt x="1003200" y="32460"/>
                    <a:pt x="1003200" y="72504"/>
                  </a:cubicBezTo>
                  <a:lnTo>
                    <a:pt x="1003200" y="330296"/>
                  </a:lnTo>
                  <a:cubicBezTo>
                    <a:pt x="1003200" y="370340"/>
                    <a:pt x="970740" y="402800"/>
                    <a:pt x="930696" y="402800"/>
                  </a:cubicBezTo>
                  <a:lnTo>
                    <a:pt x="72504" y="402800"/>
                  </a:lnTo>
                  <a:cubicBezTo>
                    <a:pt x="32460" y="402800"/>
                    <a:pt x="0" y="370340"/>
                    <a:pt x="0" y="330296"/>
                  </a:cubicBezTo>
                  <a:lnTo>
                    <a:pt x="0" y="72504"/>
                  </a:lnTo>
                  <a:cubicBezTo>
                    <a:pt x="0" y="32460"/>
                    <a:pt x="32460" y="0"/>
                    <a:pt x="72504" y="0"/>
                  </a:cubicBezTo>
                  <a:close/>
                </a:path>
              </a:pathLst>
            </a:custGeom>
            <a:gradFill>
              <a:gsLst>
                <a:gs pos="0">
                  <a:srgbClr val="64CFF8"/>
                </a:gs>
                <a:gs pos="100000">
                  <a:srgbClr val="2DC0EC"/>
                </a:gs>
              </a:gsLst>
              <a:lin scaled="0" ang="5400000"/>
            </a:gradFill>
            <a:ln w="7600" cap="flat">
              <a:solidFill>
                <a:srgbClr val="2AB6E0"/>
              </a:solidFill>
              <a:bevel/>
            </a:ln>
            <a:effectLst>
              <a:outerShdw blurRad="0" algn="tl" dir="2700000" dist="21496" rotWithShape="0">
                <a:srgbClr val="000000">
                  <a:alpha val="20000"/>
                </a:srgbClr>
              </a:outerShdw>
            </a:effectLst>
          </p:spPr>
          <p:txBody>
            <a:bodyPr wrap="square" rtlCol="0" lIns="36000" rIns="36000" tIns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Arial"/>
                </a:rPr>
                <a:t>Zookeeper</a:t>
              </a:r>
            </a:p>
          </p:txBody>
        </p:sp>
        <p:sp>
          <p:nvSpPr>
            <p:cNvPr name="ConnectLine" id="186"/>
            <p:cNvSpPr/>
            <p:nvPr/>
          </p:nvSpPr>
          <p:spPr>
            <a:xfrm>
              <a:off x="1718200" y="3129937"/>
              <a:ext cy="0" cx="646000"/>
            </a:xfrm>
            <a:custGeom>
              <a:avLst/>
              <a:gdLst/>
              <a:ahLst/>
              <a:cxnLst/>
              <a:pathLst>
                <a:path fill="none" w="646000" h="0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w="med" type="triangle" len="med"/>
            </a:ln>
          </p:spPr>
        </p:sp>
        <p:cxnSp>
          <p:nvCxnSpPr>
            <p:cNvPr name="Line" id="189"/>
            <p:cNvCxnSpPr>
              <a:endCxn idx="2" id="152"/>
            </p:cNvCxnSpPr>
            <p:nvPr/>
          </p:nvCxnSpPr>
          <p:spPr>
            <a:xfrm rot="5400000">
              <a:off x="5583713" y="2793637"/>
              <a:ext cy="0" cx="269800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cxnSp>
          <p:nvCxnSpPr>
            <p:cNvPr name="Line" id="190"/>
            <p:cNvCxnSpPr>
              <a:stCxn idx="3" id="152"/>
            </p:cNvCxnSpPr>
            <p:nvPr/>
          </p:nvCxnSpPr>
          <p:spPr>
            <a:xfrm>
              <a:off x="6220213" y="3129937"/>
              <a:ext cy="0" cx="968013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Global Secondary Indexes" id="205"/>
            <p:cNvGrpSpPr/>
            <p:nvPr/>
          </p:nvGrpSpPr>
          <p:grpSpPr>
            <a:xfrm>
              <a:off x="5543813" y="5123411"/>
              <a:ext cy="364800" cx="349600"/>
              <a:chOff x="5543813" y="5123411"/>
              <a:chExt cy="364800" cx="349600"/>
            </a:xfrm>
          </p:grpSpPr>
          <p:grpSp>
            <p:nvGrpSpPr>
              <p:cNvPr name="" id="206"/>
              <p:cNvGrpSpPr/>
              <p:nvPr/>
            </p:nvGrpSpPr>
            <p:grpSpPr>
              <a:xfrm>
                <a:off x="5543575" y="5123410"/>
                <a:ext cy="74087" cx="53680"/>
                <a:chOff x="5543575" y="5123410"/>
                <a:chExt cy="74087" cx="53680"/>
              </a:xfrm>
            </p:grpSpPr>
            <p:sp>
              <p:nvSpPr>
                <p:cNvPr name="" id="207"/>
                <p:cNvSpPr/>
                <p:nvPr/>
              </p:nvSpPr>
              <p:spPr>
                <a:xfrm>
                  <a:off x="5543813" y="5151095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08"/>
                <p:cNvSpPr/>
                <p:nvPr/>
              </p:nvSpPr>
              <p:spPr>
                <a:xfrm>
                  <a:off x="5543813" y="5123411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09"/>
              <p:cNvGrpSpPr/>
              <p:nvPr/>
            </p:nvGrpSpPr>
            <p:grpSpPr>
              <a:xfrm>
                <a:off x="5619636" y="5123410"/>
                <a:ext cy="74087" cx="53680"/>
                <a:chOff x="5619636" y="5123410"/>
                <a:chExt cy="74087" cx="53680"/>
              </a:xfrm>
            </p:grpSpPr>
            <p:sp>
              <p:nvSpPr>
                <p:cNvPr name="" id="210"/>
                <p:cNvSpPr/>
                <p:nvPr/>
              </p:nvSpPr>
              <p:spPr>
                <a:xfrm>
                  <a:off x="5619874" y="5151095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1"/>
                <p:cNvSpPr/>
                <p:nvPr/>
              </p:nvSpPr>
              <p:spPr>
                <a:xfrm>
                  <a:off x="5619874" y="5123411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2"/>
              <p:cNvGrpSpPr/>
              <p:nvPr/>
            </p:nvGrpSpPr>
            <p:grpSpPr>
              <a:xfrm>
                <a:off x="5696555" y="5123548"/>
                <a:ext cy="73810" cx="196858"/>
                <a:chOff x="5696555" y="5123548"/>
                <a:chExt cy="73810" cx="196858"/>
              </a:xfrm>
            </p:grpSpPr>
            <p:sp>
              <p:nvSpPr>
                <p:cNvPr name="" id="213"/>
                <p:cNvSpPr/>
                <p:nvPr/>
              </p:nvSpPr>
              <p:spPr>
                <a:xfrm>
                  <a:off x="5697426" y="5151130"/>
                  <a:ext cy="45959" cx="195116"/>
                </a:xfrm>
                <a:custGeom>
                  <a:avLst/>
                  <a:gdLst/>
                  <a:ahLst/>
                  <a:cxnLst/>
                  <a:pathLst>
                    <a:path w="195116" h="45959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59"/>
                      </a:lnTo>
                      <a:lnTo>
                        <a:pt x="0" y="45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4"/>
                <p:cNvSpPr/>
                <p:nvPr/>
              </p:nvSpPr>
              <p:spPr>
                <a:xfrm>
                  <a:off x="5697426" y="5123550"/>
                  <a:ext cy="59090" cx="195116"/>
                </a:xfrm>
                <a:custGeom>
                  <a:avLst/>
                  <a:gdLst/>
                  <a:ahLst/>
                  <a:cxnLst/>
                  <a:pathLst>
                    <a:path w="195116" h="59090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0"/>
                      </a:lnTo>
                      <a:lnTo>
                        <a:pt x="0" y="590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5"/>
              <p:cNvGrpSpPr/>
              <p:nvPr/>
            </p:nvGrpSpPr>
            <p:grpSpPr>
              <a:xfrm>
                <a:off x="5543813" y="5216982"/>
                <a:ext cy="84354" cx="53205"/>
                <a:chOff x="5543813" y="5216982"/>
                <a:chExt cy="84354" cx="53205"/>
              </a:xfrm>
            </p:grpSpPr>
            <p:sp>
              <p:nvSpPr>
                <p:cNvPr name="" id="216"/>
                <p:cNvSpPr/>
                <p:nvPr/>
              </p:nvSpPr>
              <p:spPr>
                <a:xfrm>
                  <a:off x="5543813" y="5255226"/>
                  <a:ext cy="46109" cx="53205"/>
                </a:xfrm>
                <a:custGeom>
                  <a:avLst/>
                  <a:gdLst/>
                  <a:ahLst/>
                  <a:cxnLst/>
                  <a:pathLst>
                    <a:path w="53205" h="46109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7"/>
                <p:cNvSpPr/>
                <p:nvPr/>
              </p:nvSpPr>
              <p:spPr>
                <a:xfrm>
                  <a:off x="5543813" y="5216999"/>
                  <a:ext cy="69822" cx="53205"/>
                </a:xfrm>
                <a:custGeom>
                  <a:avLst/>
                  <a:gdLst/>
                  <a:ahLst/>
                  <a:cxnLst/>
                  <a:pathLst>
                    <a:path w="53205" h="69822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8"/>
              <p:cNvGrpSpPr/>
              <p:nvPr/>
            </p:nvGrpSpPr>
            <p:grpSpPr>
              <a:xfrm>
                <a:off x="5543575" y="5320822"/>
                <a:ext cy="74087" cx="53680"/>
                <a:chOff x="5543575" y="5320822"/>
                <a:chExt cy="74087" cx="53680"/>
              </a:xfrm>
            </p:grpSpPr>
            <p:sp>
              <p:nvSpPr>
                <p:cNvPr name="" id="219"/>
                <p:cNvSpPr/>
                <p:nvPr/>
              </p:nvSpPr>
              <p:spPr>
                <a:xfrm>
                  <a:off x="5543813" y="5348507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0"/>
                <p:cNvSpPr/>
                <p:nvPr/>
              </p:nvSpPr>
              <p:spPr>
                <a:xfrm>
                  <a:off x="5543813" y="5320823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1"/>
              <p:cNvGrpSpPr/>
              <p:nvPr/>
            </p:nvGrpSpPr>
            <p:grpSpPr>
              <a:xfrm>
                <a:off x="5619636" y="5320822"/>
                <a:ext cy="74087" cx="53680"/>
                <a:chOff x="5619636" y="5320822"/>
                <a:chExt cy="74087" cx="53680"/>
              </a:xfrm>
            </p:grpSpPr>
            <p:sp>
              <p:nvSpPr>
                <p:cNvPr name="" id="222"/>
                <p:cNvSpPr/>
                <p:nvPr/>
              </p:nvSpPr>
              <p:spPr>
                <a:xfrm>
                  <a:off x="5619874" y="5348507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3"/>
                <p:cNvSpPr/>
                <p:nvPr/>
              </p:nvSpPr>
              <p:spPr>
                <a:xfrm>
                  <a:off x="5619874" y="5320823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4"/>
              <p:cNvGrpSpPr/>
              <p:nvPr/>
            </p:nvGrpSpPr>
            <p:grpSpPr>
              <a:xfrm>
                <a:off x="5696555" y="5321048"/>
                <a:ext cy="73815" cx="196858"/>
                <a:chOff x="5696555" y="5321048"/>
                <a:chExt cy="73815" cx="196858"/>
              </a:xfrm>
            </p:grpSpPr>
            <p:sp>
              <p:nvSpPr>
                <p:cNvPr name="" id="225"/>
                <p:cNvSpPr/>
                <p:nvPr/>
              </p:nvSpPr>
              <p:spPr>
                <a:xfrm>
                  <a:off x="5697426" y="5348632"/>
                  <a:ext cy="45962" cx="195116"/>
                </a:xfrm>
                <a:custGeom>
                  <a:avLst/>
                  <a:gdLst/>
                  <a:ahLst/>
                  <a:cxnLst/>
                  <a:pathLst>
                    <a:path w="195116" h="45962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6"/>
                <p:cNvSpPr/>
                <p:nvPr/>
              </p:nvSpPr>
              <p:spPr>
                <a:xfrm>
                  <a:off x="5697426" y="5321050"/>
                  <a:ext cy="59094" cx="195116"/>
                </a:xfrm>
                <a:custGeom>
                  <a:avLst/>
                  <a:gdLst/>
                  <a:ahLst/>
                  <a:cxnLst/>
                  <a:pathLst>
                    <a:path w="195116" h="59094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7"/>
              <p:cNvGrpSpPr/>
              <p:nvPr/>
            </p:nvGrpSpPr>
            <p:grpSpPr>
              <a:xfrm>
                <a:off x="5543575" y="5414394"/>
                <a:ext cy="74087" cx="53680"/>
                <a:chOff x="5543575" y="5414394"/>
                <a:chExt cy="74087" cx="53680"/>
              </a:xfrm>
            </p:grpSpPr>
            <p:sp>
              <p:nvSpPr>
                <p:cNvPr name="" id="228"/>
                <p:cNvSpPr/>
                <p:nvPr/>
              </p:nvSpPr>
              <p:spPr>
                <a:xfrm>
                  <a:off x="5543813" y="5442080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9"/>
                <p:cNvSpPr/>
                <p:nvPr/>
              </p:nvSpPr>
              <p:spPr>
                <a:xfrm>
                  <a:off x="5543813" y="5414396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0"/>
              <p:cNvGrpSpPr/>
              <p:nvPr/>
            </p:nvGrpSpPr>
            <p:grpSpPr>
              <a:xfrm>
                <a:off x="5619636" y="5414394"/>
                <a:ext cy="74087" cx="53680"/>
                <a:chOff x="5619636" y="5414394"/>
                <a:chExt cy="74087" cx="53680"/>
              </a:xfrm>
            </p:grpSpPr>
            <p:sp>
              <p:nvSpPr>
                <p:cNvPr name="" id="231"/>
                <p:cNvSpPr/>
                <p:nvPr/>
              </p:nvSpPr>
              <p:spPr>
                <a:xfrm>
                  <a:off x="5619874" y="5442080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w="53205" h="4613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2"/>
                <p:cNvSpPr/>
                <p:nvPr/>
              </p:nvSpPr>
              <p:spPr>
                <a:xfrm>
                  <a:off x="5619874" y="5414396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w="53205" h="59311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3"/>
              <p:cNvGrpSpPr/>
              <p:nvPr/>
            </p:nvGrpSpPr>
            <p:grpSpPr>
              <a:xfrm>
                <a:off x="5696555" y="5414531"/>
                <a:ext cy="73815" cx="196858"/>
                <a:chOff x="5696555" y="5414531"/>
                <a:chExt cy="73815" cx="196858"/>
              </a:xfrm>
            </p:grpSpPr>
            <p:sp>
              <p:nvSpPr>
                <p:cNvPr name="" id="234"/>
                <p:cNvSpPr/>
                <p:nvPr/>
              </p:nvSpPr>
              <p:spPr>
                <a:xfrm>
                  <a:off x="5697426" y="5442114"/>
                  <a:ext cy="45962" cx="195116"/>
                </a:xfrm>
                <a:custGeom>
                  <a:avLst/>
                  <a:gdLst/>
                  <a:ahLst/>
                  <a:cxnLst/>
                  <a:pathLst>
                    <a:path w="195116" h="45962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5"/>
                <p:cNvSpPr/>
                <p:nvPr/>
              </p:nvSpPr>
              <p:spPr>
                <a:xfrm>
                  <a:off x="5697426" y="5414532"/>
                  <a:ext cy="59094" cx="195116"/>
                </a:xfrm>
                <a:custGeom>
                  <a:avLst/>
                  <a:gdLst/>
                  <a:ahLst/>
                  <a:cxnLst/>
                  <a:pathLst>
                    <a:path w="195116" h="59094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6"/>
              <p:cNvGrpSpPr/>
              <p:nvPr/>
            </p:nvGrpSpPr>
            <p:grpSpPr>
              <a:xfrm>
                <a:off x="5619874" y="5216982"/>
                <a:ext cy="84354" cx="53205"/>
                <a:chOff x="5619874" y="5216982"/>
                <a:chExt cy="84354" cx="53205"/>
              </a:xfrm>
            </p:grpSpPr>
            <p:sp>
              <p:nvSpPr>
                <p:cNvPr name="" id="237"/>
                <p:cNvSpPr/>
                <p:nvPr/>
              </p:nvSpPr>
              <p:spPr>
                <a:xfrm>
                  <a:off x="5619874" y="5255226"/>
                  <a:ext cy="46109" cx="53205"/>
                </a:xfrm>
                <a:custGeom>
                  <a:avLst/>
                  <a:gdLst/>
                  <a:ahLst/>
                  <a:cxnLst/>
                  <a:pathLst>
                    <a:path w="53205" h="46109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8"/>
                <p:cNvSpPr/>
                <p:nvPr/>
              </p:nvSpPr>
              <p:spPr>
                <a:xfrm>
                  <a:off x="5619874" y="5216999"/>
                  <a:ext cy="69822" cx="53205"/>
                </a:xfrm>
                <a:custGeom>
                  <a:avLst/>
                  <a:gdLst/>
                  <a:ahLst/>
                  <a:cxnLst/>
                  <a:pathLst>
                    <a:path w="53205" h="69822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9"/>
              <p:cNvGrpSpPr/>
              <p:nvPr/>
            </p:nvGrpSpPr>
            <p:grpSpPr>
              <a:xfrm>
                <a:off x="5696555" y="5218328"/>
                <a:ext cy="84354" cx="196858"/>
                <a:chOff x="5696555" y="5218328"/>
                <a:chExt cy="84354" cx="196858"/>
              </a:xfrm>
            </p:grpSpPr>
            <p:sp>
              <p:nvSpPr>
                <p:cNvPr name="" id="240"/>
                <p:cNvSpPr/>
                <p:nvPr/>
              </p:nvSpPr>
              <p:spPr>
                <a:xfrm>
                  <a:off x="5696555" y="5256573"/>
                  <a:ext cy="46109" cx="196858"/>
                </a:xfrm>
                <a:custGeom>
                  <a:avLst/>
                  <a:gdLst/>
                  <a:ahLst/>
                  <a:cxnLst/>
                  <a:pathLst>
                    <a:path w="196858" h="46109">
                      <a:moveTo>
                        <a:pt x="0" y="0"/>
                      </a:moveTo>
                      <a:lnTo>
                        <a:pt x="196858" y="0"/>
                      </a:lnTo>
                      <a:lnTo>
                        <a:pt x="196858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41"/>
                <p:cNvSpPr/>
                <p:nvPr/>
              </p:nvSpPr>
              <p:spPr>
                <a:xfrm>
                  <a:off x="5696555" y="5218345"/>
                  <a:ext cy="69822" cx="196858"/>
                </a:xfrm>
                <a:custGeom>
                  <a:avLst/>
                  <a:gdLst/>
                  <a:ahLst/>
                  <a:cxnLst/>
                  <a:pathLst>
                    <a:path w="196858" h="69822">
                      <a:moveTo>
                        <a:pt x="0" y="0"/>
                      </a:moveTo>
                      <a:lnTo>
                        <a:pt x="196858" y="0"/>
                      </a:lnTo>
                      <a:lnTo>
                        <a:pt x="196858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  <p:sp>
            <p:nvSpPr>
              <p:cNvPr name="Text 311" id="311"/>
              <p:cNvSpPr txBox="1"/>
              <p:nvPr/>
            </p:nvSpPr>
            <p:spPr>
              <a:xfrm>
                <a:off x="5359557" y="5507600"/>
                <a:ext cy="143622" cx="71811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Indexing</a:t>
                </a:r>
              </a:p>
            </p:txBody>
          </p:sp>
        </p:grpSp>
        <p:grpSp>
          <p:nvGrpSpPr>
            <p:cNvPr name="RDS MasterSQL" id="242"/>
            <p:cNvGrpSpPr/>
            <p:nvPr/>
          </p:nvGrpSpPr>
          <p:grpSpPr>
            <a:xfrm>
              <a:off x="4214650" y="1860737"/>
              <a:ext cy="364800" cx="349600"/>
              <a:chOff x="4214650" y="1860737"/>
              <a:chExt cy="364800" cx="349600"/>
            </a:xfrm>
          </p:grpSpPr>
          <p:grpSp>
            <p:nvGrpSpPr>
              <p:cNvPr name="" id="243"/>
              <p:cNvGrpSpPr/>
              <p:nvPr/>
            </p:nvGrpSpPr>
            <p:grpSpPr>
              <a:xfrm>
                <a:off x="4422746" y="2038577"/>
                <a:ext cy="186960" cx="141505"/>
                <a:chOff x="4422746" y="2038577"/>
                <a:chExt cy="186960" cx="141505"/>
              </a:xfrm>
            </p:grpSpPr>
            <p:sp>
              <p:nvSpPr>
                <p:cNvPr name="" id="244"/>
                <p:cNvSpPr/>
                <p:nvPr/>
              </p:nvSpPr>
              <p:spPr>
                <a:xfrm>
                  <a:off x="4422746" y="2055313"/>
                  <a:ext cy="24100" cx="141505"/>
                </a:xfrm>
                <a:custGeom>
                  <a:avLst/>
                  <a:gdLst/>
                  <a:ahLst/>
                  <a:cxnLst/>
                  <a:pathLst>
                    <a:path w="141505" h="24100">
                      <a:moveTo>
                        <a:pt x="0" y="8391"/>
                      </a:moveTo>
                      <a:cubicBezTo>
                        <a:pt x="0" y="8391"/>
                        <a:pt x="0" y="0"/>
                        <a:pt x="0" y="0"/>
                      </a:cubicBezTo>
                      <a:lnTo>
                        <a:pt x="141505" y="480"/>
                      </a:lnTo>
                      <a:cubicBezTo>
                        <a:pt x="141505" y="480"/>
                        <a:pt x="141505" y="8391"/>
                        <a:pt x="141505" y="8391"/>
                      </a:cubicBezTo>
                      <a:cubicBezTo>
                        <a:pt x="141505" y="14997"/>
                        <a:pt x="109737" y="24066"/>
                        <a:pt x="70752" y="24066"/>
                      </a:cubicBezTo>
                      <a:cubicBezTo>
                        <a:pt x="31601" y="24066"/>
                        <a:pt x="0" y="14997"/>
                        <a:pt x="0" y="8391"/>
                      </a:cubicBez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5"/>
                <p:cNvSpPr/>
                <p:nvPr/>
              </p:nvSpPr>
              <p:spPr>
                <a:xfrm>
                  <a:off x="4422746" y="2194040"/>
                  <a:ext cy="31497" cx="141505"/>
                </a:xfrm>
                <a:custGeom>
                  <a:avLst/>
                  <a:gdLst/>
                  <a:ahLst/>
                  <a:cxnLst/>
                  <a:pathLst>
                    <a:path w="141505" h="31497">
                      <a:moveTo>
                        <a:pt x="0" y="1991"/>
                      </a:moveTo>
                      <a:lnTo>
                        <a:pt x="0" y="13900"/>
                      </a:lnTo>
                      <a:cubicBezTo>
                        <a:pt x="0" y="13900"/>
                        <a:pt x="19946" y="31497"/>
                        <a:pt x="70752" y="31497"/>
                      </a:cubicBezTo>
                      <a:cubicBezTo>
                        <a:pt x="121436" y="31497"/>
                        <a:pt x="141505" y="13900"/>
                        <a:pt x="141505" y="13900"/>
                      </a:cubicBezTo>
                      <a:lnTo>
                        <a:pt x="141505" y="0"/>
                      </a:lnTo>
                      <a:lnTo>
                        <a:pt x="0" y="1991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6"/>
                <p:cNvSpPr/>
                <p:nvPr/>
              </p:nvSpPr>
              <p:spPr>
                <a:xfrm>
                  <a:off x="4422746" y="2038608"/>
                  <a:ext cy="33454" cx="141505"/>
                </a:xfrm>
                <a:custGeom>
                  <a:avLst/>
                  <a:gdLst/>
                  <a:ahLst/>
                  <a:cxnLst/>
                  <a:pathLst>
                    <a:path w="141505" h="33454">
                      <a:moveTo>
                        <a:pt x="0" y="16686"/>
                      </a:moveTo>
                      <a:cubicBezTo>
                        <a:pt x="0" y="7440"/>
                        <a:pt x="31653" y="-55"/>
                        <a:pt x="70752" y="-55"/>
                      </a:cubicBezTo>
                      <a:cubicBezTo>
                        <a:pt x="109811" y="-55"/>
                        <a:pt x="141505" y="7440"/>
                        <a:pt x="141505" y="16686"/>
                      </a:cubicBezTo>
                      <a:cubicBezTo>
                        <a:pt x="141505" y="25931"/>
                        <a:pt x="109811" y="33454"/>
                        <a:pt x="70752" y="33454"/>
                      </a:cubicBezTo>
                      <a:cubicBezTo>
                        <a:pt x="31653" y="33454"/>
                        <a:pt x="0" y="25931"/>
                        <a:pt x="0" y="16686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7"/>
                <p:cNvSpPr/>
                <p:nvPr/>
              </p:nvSpPr>
              <p:spPr>
                <a:xfrm>
                  <a:off x="4422746" y="2072967"/>
                  <a:ext cy="143823" cx="141505"/>
                </a:xfrm>
                <a:custGeom>
                  <a:avLst/>
                  <a:gdLst/>
                  <a:ahLst/>
                  <a:cxnLst/>
                  <a:pathLst>
                    <a:path w="141505" h="143823">
                      <a:moveTo>
                        <a:pt x="0" y="0"/>
                      </a:moveTo>
                      <a:lnTo>
                        <a:pt x="0" y="126249"/>
                      </a:lnTo>
                      <a:cubicBezTo>
                        <a:pt x="0" y="126249"/>
                        <a:pt x="19948" y="143823"/>
                        <a:pt x="70752" y="143823"/>
                      </a:cubicBezTo>
                      <a:cubicBezTo>
                        <a:pt x="121448" y="143823"/>
                        <a:pt x="141505" y="126249"/>
                        <a:pt x="141505" y="126249"/>
                      </a:cubicBezTo>
                      <a:lnTo>
                        <a:pt x="141505" y="0"/>
                      </a:lnTo>
                      <a:cubicBezTo>
                        <a:pt x="141505" y="0"/>
                        <a:pt x="120363" y="14337"/>
                        <a:pt x="70752" y="14337"/>
                      </a:cubicBezTo>
                      <a:cubicBezTo>
                        <a:pt x="21142" y="1433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8"/>
                <p:cNvSpPr/>
                <p:nvPr/>
              </p:nvSpPr>
              <p:spPr>
                <a:xfrm>
                  <a:off x="4449275" y="2100094"/>
                  <a:ext cy="89569" cx="88446"/>
                </a:xfrm>
                <a:custGeom>
                  <a:avLst/>
                  <a:gdLst/>
                  <a:ahLst/>
                  <a:cxnLst/>
                  <a:pathLst>
                    <a:path w="88446" h="89569">
                      <a:moveTo>
                        <a:pt x="-131" y="89569"/>
                      </a:moveTo>
                      <a:lnTo>
                        <a:pt x="-131" y="0"/>
                      </a:lnTo>
                      <a:lnTo>
                        <a:pt x="18342" y="0"/>
                      </a:lnTo>
                      <a:lnTo>
                        <a:pt x="40292" y="63350"/>
                      </a:lnTo>
                      <a:cubicBezTo>
                        <a:pt x="42319" y="69258"/>
                        <a:pt x="43793" y="73674"/>
                        <a:pt x="44722" y="76602"/>
                      </a:cubicBezTo>
                      <a:cubicBezTo>
                        <a:pt x="45779" y="73350"/>
                        <a:pt x="47422" y="68564"/>
                        <a:pt x="49656" y="62250"/>
                      </a:cubicBezTo>
                      <a:lnTo>
                        <a:pt x="71862" y="0"/>
                      </a:lnTo>
                      <a:lnTo>
                        <a:pt x="88446" y="0"/>
                      </a:lnTo>
                      <a:lnTo>
                        <a:pt x="88446" y="89569"/>
                      </a:lnTo>
                      <a:lnTo>
                        <a:pt x="76543" y="89569"/>
                      </a:lnTo>
                      <a:lnTo>
                        <a:pt x="76543" y="14555"/>
                      </a:lnTo>
                      <a:lnTo>
                        <a:pt x="49595" y="89569"/>
                      </a:lnTo>
                      <a:lnTo>
                        <a:pt x="38524" y="89569"/>
                      </a:lnTo>
                      <a:lnTo>
                        <a:pt x="11698" y="13273"/>
                      </a:lnTo>
                      <a:lnTo>
                        <a:pt x="11698" y="89569"/>
                      </a:lnTo>
                      <a:lnTo>
                        <a:pt x="-131" y="895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FFFFFF"/>
                  </a:solidFill>
                  <a:bevel/>
                </a:ln>
              </p:spPr>
            </p:sp>
          </p:grpSp>
          <p:sp>
            <p:nvSpPr>
              <p:cNvPr name="" id="249"/>
              <p:cNvSpPr/>
              <p:nvPr/>
            </p:nvSpPr>
            <p:spPr>
              <a:xfrm>
                <a:off x="4214650" y="1955786"/>
                <a:ext cy="261737" cx="349600"/>
              </a:xfrm>
              <a:custGeom>
                <a:avLst/>
                <a:gdLst/>
                <a:ahLst/>
                <a:cxnLst/>
                <a:pathLst>
                  <a:path w="349600" h="261737">
                    <a:moveTo>
                      <a:pt x="349600" y="62991"/>
                    </a:moveTo>
                    <a:lnTo>
                      <a:pt x="349600" y="76223"/>
                    </a:lnTo>
                    <a:cubicBezTo>
                      <a:pt x="349600" y="76223"/>
                      <a:pt x="262662" y="49706"/>
                      <a:pt x="189589" y="83681"/>
                    </a:cubicBezTo>
                    <a:cubicBezTo>
                      <a:pt x="189589" y="83681"/>
                      <a:pt x="189589" y="238639"/>
                      <a:pt x="189589" y="238639"/>
                    </a:cubicBezTo>
                    <a:lnTo>
                      <a:pt x="197418" y="243714"/>
                    </a:lnTo>
                    <a:lnTo>
                      <a:pt x="197418" y="261737"/>
                    </a:lnTo>
                    <a:lnTo>
                      <a:pt x="34322" y="261737"/>
                    </a:lnTo>
                    <a:cubicBezTo>
                      <a:pt x="15344" y="261737"/>
                      <a:pt x="0" y="247008"/>
                      <a:pt x="0" y="228842"/>
                    </a:cubicBezTo>
                    <a:lnTo>
                      <a:pt x="0" y="208049"/>
                    </a:lnTo>
                    <a:lnTo>
                      <a:pt x="258312" y="0"/>
                    </a:lnTo>
                    <a:lnTo>
                      <a:pt x="349600" y="62991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x="4214650" y="1860720"/>
                <a:ext cy="338776" cx="349600"/>
              </a:xfrm>
              <a:custGeom>
                <a:avLst/>
                <a:gdLst/>
                <a:ahLst/>
                <a:cxnLst/>
                <a:pathLst>
                  <a:path w="349600" h="338776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4" y="0"/>
                      <a:pt x="349600" y="14688"/>
                      <a:pt x="349600" y="32853"/>
                    </a:cubicBezTo>
                    <a:lnTo>
                      <a:pt x="349600" y="158026"/>
                    </a:lnTo>
                    <a:cubicBezTo>
                      <a:pt x="349600" y="158026"/>
                      <a:pt x="260922" y="129852"/>
                      <a:pt x="189589" y="163827"/>
                    </a:cubicBezTo>
                    <a:cubicBezTo>
                      <a:pt x="189589" y="163827"/>
                      <a:pt x="189589" y="333700"/>
                      <a:pt x="189589" y="333700"/>
                    </a:cubicBezTo>
                    <a:lnTo>
                      <a:pt x="197418" y="338776"/>
                    </a:lnTo>
                    <a:lnTo>
                      <a:pt x="34322" y="338776"/>
                    </a:lnTo>
                    <a:cubicBezTo>
                      <a:pt x="15344" y="338776"/>
                      <a:pt x="0" y="324022"/>
                      <a:pt x="0" y="305856"/>
                    </a:cubicBezTo>
                    <a:lnTo>
                      <a:pt x="0" y="32853"/>
                    </a:lnTo>
                    <a:cubicBezTo>
                      <a:pt x="0" y="14688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name="Text 312" id="312"/>
              <p:cNvSpPr txBox="1"/>
              <p:nvPr/>
            </p:nvSpPr>
            <p:spPr>
              <a:xfrm>
                <a:off x="4030395" y="2244926"/>
                <a:ext cy="143622" cx="71811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Metadata</a:t>
                </a:r>
              </a:p>
            </p:txBody>
          </p:sp>
        </p:grpSp>
        <p:grpSp>
          <p:nvGrpSpPr>
            <p:cNvPr name="Trapeziod 3" id="251"/>
            <p:cNvGrpSpPr/>
            <p:nvPr/>
          </p:nvGrpSpPr>
          <p:grpSpPr>
            <a:xfrm>
              <a:off x="1053023" y="2381337"/>
              <a:ext cy="1497200" cx="661553"/>
              <a:chOff x="1053023" y="2381337"/>
              <a:chExt cy="1497200" cx="661553"/>
            </a:xfrm>
          </p:grpSpPr>
          <p:sp>
            <p:nvSpPr>
              <p:cNvPr name="" id="252"/>
              <p:cNvSpPr/>
              <p:nvPr/>
            </p:nvSpPr>
            <p:spPr>
              <a:xfrm>
                <a:off x="1053023" y="2381337"/>
                <a:ext cy="1497200" cx="661553"/>
              </a:xfrm>
              <a:custGeom>
                <a:avLst/>
                <a:gdLst/>
                <a:ahLst/>
                <a:cxnLst/>
                <a:pathLst>
                  <a:path w="661553" h="1497200">
                    <a:moveTo>
                      <a:pt x="0" y="0"/>
                    </a:moveTo>
                    <a:lnTo>
                      <a:pt x="661553" y="430866"/>
                    </a:lnTo>
                    <a:lnTo>
                      <a:pt x="661553" y="1041200"/>
                    </a:lnTo>
                    <a:lnTo>
                      <a:pt x="0" y="149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3B3E3"/>
                  </a:gs>
                  <a:gs pos="50000">
                    <a:srgbClr val="65A6DF"/>
                  </a:gs>
                  <a:gs pos="100000">
                    <a:srgbClr val="3498DB"/>
                  </a:gs>
                </a:gsLst>
                <a:lin scaled="0" ang="5400000"/>
              </a:gradFill>
              <a:ln w="7600" cap="flat">
                <a:solidFill>
                  <a:srgbClr val="3498DB"/>
                </a:solidFill>
                <a:bevel/>
              </a:ln>
              <a:effectLst>
                <a:outerShdw blurRad="30000" algn="tl" dir="0" dist="15200" rotWithShape="0">
                  <a:srgbClr val="000000">
                    <a:alpha val="40000"/>
                  </a:srgbClr>
                </a:outerShdw>
              </a:effectLst>
            </p:spPr>
          </p:sp>
          <p:sp>
            <p:nvSpPr>
              <p:cNvPr name="" id="253"/>
              <p:cNvSpPr/>
              <p:nvPr/>
            </p:nvSpPr>
            <p:spPr>
              <a:xfrm>
                <a:off x="1060623" y="2388517"/>
                <a:ext cy="502677" cx="646353"/>
              </a:xfrm>
              <a:custGeom>
                <a:avLst/>
                <a:gdLst/>
                <a:ahLst/>
                <a:cxnLst/>
                <a:pathLst>
                  <a:path stroke="false" w="646353" h="502677">
                    <a:moveTo>
                      <a:pt x="0" y="0"/>
                    </a:moveTo>
                    <a:lnTo>
                      <a:pt x="646353" y="430866"/>
                    </a:lnTo>
                    <a:lnTo>
                      <a:pt x="646353" y="502677"/>
                    </a:lnTo>
                    <a:lnTo>
                      <a:pt x="0" y="502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name="" id="254"/>
              <p:cNvSpPr/>
              <p:nvPr/>
            </p:nvSpPr>
            <p:spPr>
              <a:xfrm>
                <a:off x="1053023" y="2388937"/>
                <a:ext cy="1482000" cx="86173"/>
              </a:xfrm>
              <a:custGeom>
                <a:avLst/>
                <a:gdLst/>
                <a:ahLst/>
                <a:cxnLst/>
                <a:pathLst>
                  <a:path stroke="false" w="86173" h="1482000">
                    <a:moveTo>
                      <a:pt x="0" y="0"/>
                    </a:moveTo>
                    <a:lnTo>
                      <a:pt x="86173" y="62863"/>
                    </a:lnTo>
                    <a:lnTo>
                      <a:pt x="86173" y="1419137"/>
                    </a:lnTo>
                    <a:lnTo>
                      <a:pt x="0" y="1482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9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name="" id="255"/>
              <p:cNvSpPr/>
              <p:nvPr/>
            </p:nvSpPr>
            <p:spPr>
              <a:xfrm>
                <a:off x="1142787" y="2451800"/>
                <a:ext cy="1356274" cx="7181"/>
              </a:xfrm>
              <a:custGeom>
                <a:avLst/>
                <a:gdLst/>
                <a:ahLst/>
                <a:cxnLst/>
                <a:pathLst>
                  <a:path fill="none" w="7181" h="1356274">
                    <a:moveTo>
                      <a:pt x="0" y="0"/>
                    </a:moveTo>
                    <a:lnTo>
                      <a:pt x="0" y="1356274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name="Text 313" id="313"/>
              <p:cNvSpPr txBox="1"/>
              <p:nvPr/>
            </p:nvSpPr>
            <p:spPr>
              <a:xfrm>
                <a:off x="1167023" y="2943737"/>
                <a:ext cy="471200" cx="532353"/>
              </a:xfrm>
              <a:prstGeom prst="rect">
                <a:avLst/>
              </a:prstGeom>
              <a:noFill/>
            </p:spPr>
            <p:txBody>
              <a:bodyPr wrap="square" rtlCol="0" lIns="36000" rIns="3600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Arial"/>
                  </a:rPr>
                  <a:t>Client</a:t>
                </a:r>
              </a:p>
            </p:txBody>
          </p:sp>
        </p:grpSp>
        <p:sp>
          <p:nvSpPr>
            <p:cNvPr name="ConnectLine" id="263"/>
            <p:cNvSpPr/>
            <p:nvPr/>
          </p:nvSpPr>
          <p:spPr>
            <a:xfrm>
              <a:off x="1718200" y="3307011"/>
              <a:ext cy="0" cx="646000"/>
            </a:xfrm>
            <a:custGeom>
              <a:avLst/>
              <a:gdLst/>
              <a:ahLst/>
              <a:cxnLst/>
              <a:pathLst>
                <a:path fill="none" w="646000" h="0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ConnectLine" id="265"/>
            <p:cNvSpPr/>
            <p:nvPr/>
          </p:nvSpPr>
          <p:spPr>
            <a:xfrm>
              <a:off x="4366650" y="4561011"/>
              <a:ext cy="722000" cx="1079200"/>
            </a:xfrm>
            <a:custGeom>
              <a:avLst/>
              <a:gdLst/>
              <a:ahLst/>
              <a:cxnLst/>
              <a:pathLst>
                <a:path fill="none" w="1079200" h="722000">
                  <a:moveTo>
                    <a:pt x="0" y="0"/>
                  </a:moveTo>
                  <a:lnTo>
                    <a:pt x="1079200" y="7220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" id="267"/>
            <p:cNvSpPr/>
            <p:nvPr/>
          </p:nvSpPr>
          <p:spPr>
            <a:xfrm>
              <a:off x="6570650" y="5023811"/>
              <a:ext cy="564000" cx="714400"/>
            </a:xfrm>
            <a:custGeom>
              <a:avLst/>
              <a:gdLst/>
              <a:ahLst/>
              <a:cxnLst/>
              <a:pathLst>
                <a:path w="714400" h="564000">
                  <a:moveTo>
                    <a:pt x="575988" y="213264"/>
                  </a:moveTo>
                  <a:cubicBezTo>
                    <a:pt x="555145" y="91653"/>
                    <a:pt x="465845" y="0"/>
                    <a:pt x="357200" y="0"/>
                  </a:cubicBezTo>
                  <a:cubicBezTo>
                    <a:pt x="270880" y="0"/>
                    <a:pt x="196463" y="58159"/>
                    <a:pt x="159255" y="142764"/>
                  </a:cubicBezTo>
                  <a:cubicBezTo>
                    <a:pt x="69955" y="153341"/>
                    <a:pt x="0" y="243222"/>
                    <a:pt x="0" y="352500"/>
                  </a:cubicBezTo>
                  <a:cubicBezTo>
                    <a:pt x="0" y="468818"/>
                    <a:pt x="80369" y="564000"/>
                    <a:pt x="178600" y="564000"/>
                  </a:cubicBezTo>
                  <a:lnTo>
                    <a:pt x="565567" y="564000"/>
                  </a:lnTo>
                  <a:cubicBezTo>
                    <a:pt x="647425" y="564000"/>
                    <a:pt x="714400" y="484687"/>
                    <a:pt x="714400" y="387750"/>
                  </a:cubicBezTo>
                  <a:cubicBezTo>
                    <a:pt x="714400" y="294341"/>
                    <a:pt x="653385" y="218548"/>
                    <a:pt x="575988" y="213264"/>
                  </a:cubicBezTo>
                  <a:close/>
                  <a:moveTo>
                    <a:pt x="404827" y="317250"/>
                  </a:moveTo>
                  <a:lnTo>
                    <a:pt x="404827" y="451200"/>
                  </a:lnTo>
                  <a:lnTo>
                    <a:pt x="309573" y="451200"/>
                  </a:lnTo>
                  <a:lnTo>
                    <a:pt x="309573" y="317250"/>
                  </a:lnTo>
                  <a:lnTo>
                    <a:pt x="208367" y="317250"/>
                  </a:lnTo>
                  <a:lnTo>
                    <a:pt x="357200" y="141000"/>
                  </a:lnTo>
                  <a:lnTo>
                    <a:pt x="506033" y="317250"/>
                  </a:lnTo>
                  <a:lnTo>
                    <a:pt x="404827" y="31725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</p:sp>
        <p:sp>
          <p:nvSpPr>
            <p:cNvPr name="ConnectLine" id="268"/>
            <p:cNvSpPr/>
            <p:nvPr/>
          </p:nvSpPr>
          <p:spPr>
            <a:xfrm>
              <a:off x="5893413" y="5305811"/>
              <a:ext cy="0" cx="637564"/>
            </a:xfrm>
            <a:custGeom>
              <a:avLst/>
              <a:gdLst/>
              <a:ahLst/>
              <a:cxnLst/>
              <a:pathLst>
                <a:path fill="none" w="637564" h="0">
                  <a:moveTo>
                    <a:pt x="0" y="0"/>
                  </a:moveTo>
                  <a:lnTo>
                    <a:pt x="637564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cxnSp>
          <p:nvCxnSpPr>
            <p:cNvPr name="Line" id="269"/>
            <p:cNvCxnSpPr>
              <a:stCxn idx="4" id="152"/>
            </p:cNvCxnSpPr>
            <p:nvPr/>
          </p:nvCxnSpPr>
          <p:spPr>
            <a:xfrm rot="5400000">
              <a:off x="5553313" y="3496637"/>
              <a:ext cy="0" cx="330600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sp>
          <p:nvSpPr>
            <p:cNvPr name="ConnectLine" id="270"/>
            <p:cNvSpPr/>
            <p:nvPr/>
          </p:nvSpPr>
          <p:spPr>
            <a:xfrm>
              <a:off x="5217013" y="4117937"/>
              <a:ext cy="0" cx="632206"/>
            </a:xfrm>
            <a:custGeom>
              <a:avLst/>
              <a:gdLst/>
              <a:ahLst/>
              <a:cxnLst/>
              <a:pathLst>
                <a:path fill="none" w="632206" h="0">
                  <a:moveTo>
                    <a:pt x="0" y="0"/>
                  </a:moveTo>
                  <a:lnTo>
                    <a:pt x="-632206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cxnSp>
          <p:nvCxnSpPr>
            <p:cNvPr name="Line" id="271"/>
            <p:cNvCxnSpPr>
              <a:endCxn idx="1" id="152"/>
            </p:cNvCxnSpPr>
            <p:nvPr/>
          </p:nvCxnSpPr>
          <p:spPr>
            <a:xfrm>
              <a:off x="3542200" y="3129937"/>
              <a:ext cy="0" cx="1674813"/>
            </a:xfrm>
            <a:prstGeom prst="line">
              <a:avLst/>
            </a:prstGeom>
            <a:ln w="7600" cap="flat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Files" id="272"/>
            <p:cNvGrpSpPr/>
            <p:nvPr/>
          </p:nvGrpSpPr>
          <p:grpSpPr>
            <a:xfrm>
              <a:off x="4214650" y="5131011"/>
              <a:ext cy="349600" cx="349600"/>
              <a:chOff x="4214650" y="5131011"/>
              <a:chExt cy="349600" cx="349600"/>
            </a:xfrm>
          </p:grpSpPr>
          <p:sp>
            <p:nvSpPr>
              <p:cNvPr name="" id="273"/>
              <p:cNvSpPr/>
              <p:nvPr/>
            </p:nvSpPr>
            <p:spPr>
              <a:xfrm>
                <a:off x="4214650" y="5131011"/>
                <a:ext cy="349600" cx="349600"/>
              </a:xfrm>
              <a:custGeom>
                <a:avLst/>
                <a:gdLst/>
                <a:ahLst/>
                <a:cxnLst/>
                <a:pathLst>
                  <a:path w="349600" h="349600">
                    <a:moveTo>
                      <a:pt x="303058" y="304358"/>
                    </a:moveTo>
                    <a:lnTo>
                      <a:pt x="256531" y="304358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83B3E3"/>
                </a:solidFill>
                <a:bevel/>
              </a:ln>
            </p:spPr>
          </p:sp>
          <p:sp>
            <p:nvSpPr>
              <p:cNvPr name="" id="274"/>
              <p:cNvSpPr/>
              <p:nvPr/>
            </p:nvSpPr>
            <p:spPr>
              <a:xfrm>
                <a:off x="4214650" y="5131011"/>
                <a:ext cy="349600" cx="349600"/>
              </a:xfrm>
              <a:custGeom>
                <a:avLst/>
                <a:gdLst/>
                <a:ahLst/>
                <a:cxnLst/>
                <a:pathLst>
                  <a:path w="349600" h="349600">
                    <a:moveTo>
                      <a:pt x="303058" y="304358"/>
                    </a:moveTo>
                    <a:lnTo>
                      <a:pt x="256531" y="304358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8"/>
                    </a:lnTo>
                    <a:close/>
                    <a:moveTo>
                      <a:pt x="104880" y="11196"/>
                    </a:moveTo>
                    <a:lnTo>
                      <a:pt x="104880" y="45014"/>
                    </a:lnTo>
                    <a:lnTo>
                      <a:pt x="303058" y="45014"/>
                    </a:lnTo>
                    <a:lnTo>
                      <a:pt x="303058" y="248147"/>
                    </a:lnTo>
                    <a:lnTo>
                      <a:pt x="338033" y="248147"/>
                    </a:lnTo>
                    <a:lnTo>
                      <a:pt x="338033" y="11196"/>
                    </a:lnTo>
                    <a:lnTo>
                      <a:pt x="104880" y="11196"/>
                    </a:lnTo>
                    <a:close/>
                    <a:moveTo>
                      <a:pt x="58109" y="56210"/>
                    </a:moveTo>
                    <a:lnTo>
                      <a:pt x="58109" y="90256"/>
                    </a:lnTo>
                    <a:lnTo>
                      <a:pt x="256531" y="90256"/>
                    </a:lnTo>
                    <a:lnTo>
                      <a:pt x="256531" y="293161"/>
                    </a:lnTo>
                    <a:lnTo>
                      <a:pt x="291491" y="293161"/>
                    </a:lnTo>
                    <a:lnTo>
                      <a:pt x="291491" y="56210"/>
                    </a:lnTo>
                    <a:lnTo>
                      <a:pt x="58109" y="56210"/>
                    </a:lnTo>
                    <a:close/>
                    <a:moveTo>
                      <a:pt x="244949" y="101453"/>
                    </a:moveTo>
                    <a:lnTo>
                      <a:pt x="11567" y="101453"/>
                    </a:lnTo>
                    <a:lnTo>
                      <a:pt x="11567" y="338404"/>
                    </a:lnTo>
                    <a:lnTo>
                      <a:pt x="244949" y="338404"/>
                    </a:lnTo>
                    <a:lnTo>
                      <a:pt x="244949" y="101453"/>
                    </a:lnTo>
                    <a:close/>
                    <a:moveTo>
                      <a:pt x="209760" y="293161"/>
                    </a:moveTo>
                    <a:lnTo>
                      <a:pt x="209760" y="281965"/>
                    </a:lnTo>
                    <a:lnTo>
                      <a:pt x="46527" y="281965"/>
                    </a:lnTo>
                    <a:lnTo>
                      <a:pt x="46527" y="293161"/>
                    </a:lnTo>
                    <a:lnTo>
                      <a:pt x="209760" y="293161"/>
                    </a:lnTo>
                    <a:close/>
                    <a:moveTo>
                      <a:pt x="209760" y="248147"/>
                    </a:moveTo>
                    <a:lnTo>
                      <a:pt x="209760" y="236951"/>
                    </a:lnTo>
                    <a:lnTo>
                      <a:pt x="46527" y="236951"/>
                    </a:lnTo>
                    <a:lnTo>
                      <a:pt x="46527" y="248147"/>
                    </a:lnTo>
                    <a:lnTo>
                      <a:pt x="209760" y="248147"/>
                    </a:lnTo>
                    <a:close/>
                    <a:moveTo>
                      <a:pt x="209760" y="202905"/>
                    </a:moveTo>
                    <a:lnTo>
                      <a:pt x="209760" y="191709"/>
                    </a:lnTo>
                    <a:lnTo>
                      <a:pt x="46527" y="191709"/>
                    </a:lnTo>
                    <a:lnTo>
                      <a:pt x="46527" y="202905"/>
                    </a:lnTo>
                    <a:lnTo>
                      <a:pt x="209760" y="202905"/>
                    </a:lnTo>
                    <a:close/>
                    <a:moveTo>
                      <a:pt x="209760" y="157891"/>
                    </a:moveTo>
                    <a:lnTo>
                      <a:pt x="209760" y="146695"/>
                    </a:lnTo>
                    <a:lnTo>
                      <a:pt x="46527" y="146695"/>
                    </a:lnTo>
                    <a:lnTo>
                      <a:pt x="46527" y="157891"/>
                    </a:lnTo>
                    <a:lnTo>
                      <a:pt x="209760" y="157891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name="Text 314" id="314"/>
              <p:cNvSpPr txBox="1"/>
              <p:nvPr/>
            </p:nvSpPr>
            <p:spPr>
              <a:xfrm>
                <a:off x="4030395" y="5500000"/>
                <a:ext cy="143622" cx="718110"/>
              </a:xfrm>
              <a:prstGeom prst="rect">
                <a:avLst/>
              </a:prstGeom>
              <a:noFill/>
            </p:spPr>
            <p:txBody>
              <a:bodyPr wrap="square" rtlCol="0" lIns="36000" rIns="3600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Segment</a:t>
                </a:r>
              </a:p>
            </p:txBody>
          </p:sp>
        </p:grpSp>
        <p:grpSp>
          <p:nvGrpSpPr>
            <p:cNvPr name="ElastiCache Memcache" id="275"/>
            <p:cNvGrpSpPr/>
            <p:nvPr/>
          </p:nvGrpSpPr>
          <p:grpSpPr>
            <a:xfrm>
              <a:off x="3606650" y="5131011"/>
              <a:ext cy="349600" cx="349600"/>
              <a:chOff x="3606650" y="5131011"/>
              <a:chExt cy="349600" cx="349600"/>
            </a:xfrm>
          </p:grpSpPr>
          <p:sp>
            <p:nvSpPr>
              <p:cNvPr name="" id="276"/>
              <p:cNvSpPr/>
              <p:nvPr/>
            </p:nvSpPr>
            <p:spPr>
              <a:xfrm>
                <a:off x="3606650" y="5422615"/>
                <a:ext cy="57977" cx="349600"/>
              </a:xfrm>
              <a:custGeom>
                <a:avLst/>
                <a:gdLst/>
                <a:ahLst/>
                <a:cxnLst/>
                <a:pathLst>
                  <a:path w="349600" h="57977">
                    <a:moveTo>
                      <a:pt x="349600" y="0"/>
                    </a:moveTo>
                    <a:lnTo>
                      <a:pt x="349600" y="25747"/>
                    </a:lnTo>
                    <a:cubicBezTo>
                      <a:pt x="349600" y="43547"/>
                      <a:pt x="334216" y="57977"/>
                      <a:pt x="315238" y="57977"/>
                    </a:cubicBezTo>
                    <a:lnTo>
                      <a:pt x="34322" y="57977"/>
                    </a:lnTo>
                    <a:cubicBezTo>
                      <a:pt x="15344" y="57977"/>
                      <a:pt x="0" y="43547"/>
                      <a:pt x="0" y="25747"/>
                    </a:cubicBezTo>
                    <a:lnTo>
                      <a:pt x="0" y="5372"/>
                    </a:lnTo>
                    <a:lnTo>
                      <a:pt x="349600" y="0"/>
                    </a:lnTo>
                    <a:close/>
                  </a:path>
                </a:pathLst>
              </a:custGeom>
              <a:solidFill>
                <a:srgbClr val="1B4A78"/>
              </a:solidFill>
              <a:ln w="2500" cap="flat">
                <a:solidFill>
                  <a:srgbClr val="1B4A78"/>
                </a:solidFill>
                <a:bevel/>
              </a:ln>
            </p:spPr>
          </p:sp>
          <p:sp>
            <p:nvSpPr>
              <p:cNvPr name="" id="277"/>
              <p:cNvSpPr/>
              <p:nvPr/>
            </p:nvSpPr>
            <p:spPr>
              <a:xfrm>
                <a:off x="3606650" y="5130966"/>
                <a:ext cy="331935" cx="349600"/>
              </a:xfrm>
              <a:custGeom>
                <a:avLst/>
                <a:gdLst/>
                <a:ahLst/>
                <a:cxnLst/>
                <a:pathLst>
                  <a:path w="349600" h="331935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392"/>
                      <a:pt x="349600" y="32193"/>
                    </a:cubicBezTo>
                    <a:lnTo>
                      <a:pt x="349600" y="299705"/>
                    </a:lnTo>
                    <a:cubicBezTo>
                      <a:pt x="349600" y="317505"/>
                      <a:pt x="334215" y="331935"/>
                      <a:pt x="315237" y="331935"/>
                    </a:cubicBezTo>
                    <a:lnTo>
                      <a:pt x="34322" y="331935"/>
                    </a:lnTo>
                    <a:cubicBezTo>
                      <a:pt x="15344" y="331935"/>
                      <a:pt x="0" y="317505"/>
                      <a:pt x="0" y="299705"/>
                    </a:cubicBezTo>
                    <a:lnTo>
                      <a:pt x="0" y="32193"/>
                    </a:lnTo>
                    <a:cubicBezTo>
                      <a:pt x="0" y="14392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name="" id="278"/>
              <p:cNvSpPr/>
              <p:nvPr/>
            </p:nvSpPr>
            <p:spPr>
              <a:xfrm>
                <a:off x="3653141" y="5187821"/>
                <a:ext cy="235980" cx="252856"/>
              </a:xfrm>
              <a:custGeom>
                <a:avLst/>
                <a:gdLst/>
                <a:ahLst/>
                <a:cxnLst/>
                <a:pathLst>
                  <a:path w="252856" h="235980">
                    <a:moveTo>
                      <a:pt x="0" y="30746"/>
                    </a:moveTo>
                    <a:lnTo>
                      <a:pt x="32945" y="30746"/>
                    </a:lnTo>
                    <a:lnTo>
                      <a:pt x="32945" y="0"/>
                    </a:lnTo>
                    <a:lnTo>
                      <a:pt x="59702" y="0"/>
                    </a:lnTo>
                    <a:lnTo>
                      <a:pt x="59702" y="30746"/>
                    </a:lnTo>
                    <a:lnTo>
                      <a:pt x="72747" y="30746"/>
                    </a:lnTo>
                    <a:lnTo>
                      <a:pt x="72747" y="0"/>
                    </a:lnTo>
                    <a:lnTo>
                      <a:pt x="99504" y="0"/>
                    </a:lnTo>
                    <a:lnTo>
                      <a:pt x="99504" y="30746"/>
                    </a:lnTo>
                    <a:lnTo>
                      <a:pt x="113551" y="30746"/>
                    </a:lnTo>
                    <a:lnTo>
                      <a:pt x="113551" y="0"/>
                    </a:lnTo>
                    <a:lnTo>
                      <a:pt x="140308" y="0"/>
                    </a:lnTo>
                    <a:lnTo>
                      <a:pt x="140308" y="30746"/>
                    </a:lnTo>
                    <a:lnTo>
                      <a:pt x="154356" y="30746"/>
                    </a:lnTo>
                    <a:lnTo>
                      <a:pt x="154356" y="0"/>
                    </a:lnTo>
                    <a:lnTo>
                      <a:pt x="181113" y="0"/>
                    </a:lnTo>
                    <a:lnTo>
                      <a:pt x="181113" y="30746"/>
                    </a:lnTo>
                    <a:lnTo>
                      <a:pt x="193154" y="30746"/>
                    </a:lnTo>
                    <a:lnTo>
                      <a:pt x="193154" y="0"/>
                    </a:lnTo>
                    <a:lnTo>
                      <a:pt x="219911" y="0"/>
                    </a:lnTo>
                    <a:lnTo>
                      <a:pt x="219911" y="30746"/>
                    </a:lnTo>
                    <a:lnTo>
                      <a:pt x="252856" y="30746"/>
                    </a:lnTo>
                    <a:lnTo>
                      <a:pt x="252856" y="55717"/>
                    </a:lnTo>
                    <a:lnTo>
                      <a:pt x="219911" y="55717"/>
                    </a:lnTo>
                    <a:lnTo>
                      <a:pt x="219911" y="67891"/>
                    </a:lnTo>
                    <a:lnTo>
                      <a:pt x="252856" y="67891"/>
                    </a:lnTo>
                    <a:lnTo>
                      <a:pt x="252856" y="92862"/>
                    </a:lnTo>
                    <a:lnTo>
                      <a:pt x="219911" y="92862"/>
                    </a:lnTo>
                    <a:lnTo>
                      <a:pt x="219911" y="105972"/>
                    </a:lnTo>
                    <a:lnTo>
                      <a:pt x="252856" y="105972"/>
                    </a:lnTo>
                    <a:lnTo>
                      <a:pt x="252856" y="130943"/>
                    </a:lnTo>
                    <a:lnTo>
                      <a:pt x="219911" y="130943"/>
                    </a:lnTo>
                    <a:lnTo>
                      <a:pt x="219911" y="144054"/>
                    </a:lnTo>
                    <a:lnTo>
                      <a:pt x="252856" y="144054"/>
                    </a:lnTo>
                    <a:lnTo>
                      <a:pt x="252856" y="169025"/>
                    </a:lnTo>
                    <a:lnTo>
                      <a:pt x="219911" y="169025"/>
                    </a:lnTo>
                    <a:lnTo>
                      <a:pt x="219911" y="180262"/>
                    </a:lnTo>
                    <a:lnTo>
                      <a:pt x="252856" y="180262"/>
                    </a:lnTo>
                    <a:lnTo>
                      <a:pt x="252856" y="205233"/>
                    </a:lnTo>
                    <a:lnTo>
                      <a:pt x="219911" y="205233"/>
                    </a:lnTo>
                    <a:lnTo>
                      <a:pt x="219911" y="235980"/>
                    </a:lnTo>
                    <a:lnTo>
                      <a:pt x="193154" y="235980"/>
                    </a:lnTo>
                    <a:lnTo>
                      <a:pt x="193154" y="205233"/>
                    </a:lnTo>
                    <a:lnTo>
                      <a:pt x="181113" y="205233"/>
                    </a:lnTo>
                    <a:lnTo>
                      <a:pt x="181113" y="235980"/>
                    </a:lnTo>
                    <a:lnTo>
                      <a:pt x="154356" y="235980"/>
                    </a:lnTo>
                    <a:lnTo>
                      <a:pt x="154356" y="205233"/>
                    </a:lnTo>
                    <a:lnTo>
                      <a:pt x="140308" y="205233"/>
                    </a:lnTo>
                    <a:lnTo>
                      <a:pt x="140308" y="235980"/>
                    </a:lnTo>
                    <a:lnTo>
                      <a:pt x="113551" y="235980"/>
                    </a:lnTo>
                    <a:lnTo>
                      <a:pt x="113552" y="205233"/>
                    </a:lnTo>
                    <a:lnTo>
                      <a:pt x="99504" y="205233"/>
                    </a:lnTo>
                    <a:lnTo>
                      <a:pt x="99504" y="235980"/>
                    </a:lnTo>
                    <a:lnTo>
                      <a:pt x="72747" y="235980"/>
                    </a:lnTo>
                    <a:lnTo>
                      <a:pt x="72747" y="205233"/>
                    </a:lnTo>
                    <a:lnTo>
                      <a:pt x="59703" y="205233"/>
                    </a:lnTo>
                    <a:lnTo>
                      <a:pt x="59702" y="235980"/>
                    </a:lnTo>
                    <a:lnTo>
                      <a:pt x="32945" y="235980"/>
                    </a:lnTo>
                    <a:lnTo>
                      <a:pt x="32946" y="205233"/>
                    </a:lnTo>
                    <a:lnTo>
                      <a:pt x="0" y="205234"/>
                    </a:lnTo>
                    <a:lnTo>
                      <a:pt x="0" y="180262"/>
                    </a:lnTo>
                    <a:lnTo>
                      <a:pt x="32946" y="180262"/>
                    </a:lnTo>
                    <a:lnTo>
                      <a:pt x="32945" y="169025"/>
                    </a:lnTo>
                    <a:lnTo>
                      <a:pt x="0" y="169025"/>
                    </a:lnTo>
                    <a:lnTo>
                      <a:pt x="0" y="144054"/>
                    </a:lnTo>
                    <a:lnTo>
                      <a:pt x="32945" y="144054"/>
                    </a:lnTo>
                    <a:lnTo>
                      <a:pt x="32945" y="130943"/>
                    </a:lnTo>
                    <a:lnTo>
                      <a:pt x="0" y="130944"/>
                    </a:lnTo>
                    <a:lnTo>
                      <a:pt x="0" y="105972"/>
                    </a:lnTo>
                    <a:lnTo>
                      <a:pt x="32945" y="105972"/>
                    </a:lnTo>
                    <a:lnTo>
                      <a:pt x="32945" y="92862"/>
                    </a:lnTo>
                    <a:lnTo>
                      <a:pt x="0" y="92863"/>
                    </a:lnTo>
                    <a:lnTo>
                      <a:pt x="0" y="67891"/>
                    </a:lnTo>
                    <a:lnTo>
                      <a:pt x="32945" y="67891"/>
                    </a:lnTo>
                    <a:lnTo>
                      <a:pt x="32945" y="55717"/>
                    </a:lnTo>
                    <a:lnTo>
                      <a:pt x="0" y="55717"/>
                    </a:lnTo>
                    <a:lnTo>
                      <a:pt x="0" y="30746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</p:sp>
          <p:sp>
            <p:nvSpPr>
              <p:cNvPr name="" id="279"/>
              <p:cNvSpPr/>
              <p:nvPr/>
            </p:nvSpPr>
            <p:spPr>
              <a:xfrm>
                <a:off x="3721160" y="5255036"/>
                <a:ext cy="101551" cx="118445"/>
              </a:xfrm>
              <a:custGeom>
                <a:avLst/>
                <a:gdLst/>
                <a:ahLst/>
                <a:cxnLst/>
                <a:pathLst>
                  <a:path w="118445" h="101551">
                    <a:moveTo>
                      <a:pt x="0" y="0"/>
                    </a:moveTo>
                    <a:lnTo>
                      <a:pt x="0" y="101551"/>
                    </a:lnTo>
                    <a:lnTo>
                      <a:pt x="22119" y="101551"/>
                    </a:lnTo>
                    <a:lnTo>
                      <a:pt x="22119" y="31964"/>
                    </a:lnTo>
                    <a:lnTo>
                      <a:pt x="49590" y="101551"/>
                    </a:lnTo>
                    <a:lnTo>
                      <a:pt x="67428" y="101551"/>
                    </a:lnTo>
                    <a:lnTo>
                      <a:pt x="94899" y="31298"/>
                    </a:lnTo>
                    <a:lnTo>
                      <a:pt x="94899" y="101551"/>
                    </a:lnTo>
                    <a:lnTo>
                      <a:pt x="118445" y="101551"/>
                    </a:lnTo>
                    <a:lnTo>
                      <a:pt x="118445" y="0"/>
                    </a:lnTo>
                    <a:lnTo>
                      <a:pt x="84553" y="0"/>
                    </a:lnTo>
                    <a:lnTo>
                      <a:pt x="60114" y="69088"/>
                    </a:lnTo>
                    <a:lnTo>
                      <a:pt x="33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w="2500" cap="flat">
                <a:solidFill>
                  <a:srgbClr val="2E73B7"/>
                </a:solidFill>
                <a:bevel/>
              </a:ln>
            </p:spPr>
          </p:sp>
          <p:sp>
            <p:nvSpPr>
              <p:cNvPr name="Text 315" id="315"/>
              <p:cNvSpPr txBox="1"/>
              <p:nvPr/>
            </p:nvSpPr>
            <p:spPr>
              <a:xfrm>
                <a:off x="3422395" y="5500000"/>
                <a:ext cy="143622" cx="718110"/>
              </a:xfrm>
              <a:prstGeom prst="rect">
                <a:avLst/>
              </a:prstGeom>
              <a:noFill/>
            </p:spPr>
            <p:txBody>
              <a:bodyPr wrap="square" rtlCol="0" lIns="0" rIns="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In-Memory</a:t>
                </a:r>
              </a:p>
            </p:txBody>
          </p:sp>
        </p:grpSp>
        <p:sp>
          <p:nvSpPr>
            <p:cNvPr name="ConnectLine" id="285"/>
            <p:cNvSpPr/>
            <p:nvPr/>
          </p:nvSpPr>
          <p:spPr>
            <a:xfrm>
              <a:off x="4389450" y="5131011"/>
              <a:ext cy="326800" cx="0"/>
            </a:xfrm>
            <a:custGeom>
              <a:avLst/>
              <a:gdLst/>
              <a:ahLst/>
              <a:cxnLst/>
              <a:pathLst>
                <a:path fill="none" w="0" h="326800">
                  <a:moveTo>
                    <a:pt x="0" y="0"/>
                  </a:moveTo>
                  <a:lnTo>
                    <a:pt x="0" y="-3268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ConnectLine" id="286"/>
            <p:cNvSpPr/>
            <p:nvPr/>
          </p:nvSpPr>
          <p:spPr>
            <a:xfrm>
              <a:off x="3956250" y="5305811"/>
              <a:ext cy="0" cx="258400"/>
            </a:xfrm>
            <a:custGeom>
              <a:avLst/>
              <a:gdLst/>
              <a:ahLst/>
              <a:cxnLst/>
              <a:pathLst>
                <a:path fill="none" w="258400" h="0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ConnectLine" id="288"/>
            <p:cNvSpPr/>
            <p:nvPr/>
          </p:nvSpPr>
          <p:spPr>
            <a:xfrm>
              <a:off x="4693450" y="2045411"/>
              <a:ext cy="2274" cx="417162"/>
            </a:xfrm>
            <a:custGeom>
              <a:avLst/>
              <a:gdLst/>
              <a:ahLst/>
              <a:cxnLst/>
              <a:pathLst>
                <a:path fill="none" w="417162" h="2274">
                  <a:moveTo>
                    <a:pt x="0" y="0"/>
                  </a:moveTo>
                  <a:lnTo>
                    <a:pt x="417162" y="-2274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headEnd w="med" type="triangle" len="med"/>
            </a:ln>
          </p:spPr>
        </p:sp>
        <p:sp>
          <p:nvSpPr>
            <p:cNvPr name="ConnectLine" id="289"/>
            <p:cNvSpPr/>
            <p:nvPr/>
          </p:nvSpPr>
          <p:spPr>
            <a:xfrm>
              <a:off x="3576250" y="2843411"/>
              <a:ext cy="570000" cx="1493550"/>
            </a:xfrm>
            <a:custGeom>
              <a:avLst/>
              <a:gdLst/>
              <a:ahLst/>
              <a:cxnLst/>
              <a:pathLst>
                <a:path fill="none" w="1493550" h="570000">
                  <a:moveTo>
                    <a:pt x="0" y="0"/>
                  </a:moveTo>
                  <a:lnTo>
                    <a:pt x="1493550" y="-57000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w="med" type="triangle" len="med"/>
            </a:ln>
          </p:spPr>
        </p:sp>
        <p:sp>
          <p:nvSpPr>
            <p:cNvPr name="Line" id="290"/>
            <p:cNvSpPr/>
            <p:nvPr/>
          </p:nvSpPr>
          <p:spPr>
            <a:xfrm rot="6869273">
              <a:off x="2980240" y="3645211"/>
              <a:ext cy="0" cx="3282021"/>
            </a:xfrm>
            <a:custGeom>
              <a:avLst/>
              <a:gdLst/>
              <a:ahLst/>
              <a:cxnLst/>
              <a:pathLst>
                <a:path fill="none" w="3282021" h="0">
                  <a:moveTo>
                    <a:pt x="0" y="0"/>
                  </a:moveTo>
                  <a:cubicBezTo>
                    <a:pt x="1150670" y="344428"/>
                    <a:pt x="1920833" y="-916639"/>
                    <a:pt x="3282021" y="0"/>
                  </a:cubicBez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w="med" type="triangle" len="med"/>
            </a:ln>
          </p:spPr>
        </p:sp>
        <p:grpSp>
          <p:nvGrpSpPr>
            <p:cNvPr name="" id="297"/>
            <p:cNvGrpSpPr/>
            <p:nvPr/>
          </p:nvGrpSpPr>
          <p:grpSpPr>
            <a:xfrm>
              <a:off x="806200" y="5458275"/>
              <a:ext cy="549788" cx="1155200"/>
              <a:chOff x="806200" y="5458275"/>
              <a:chExt cy="549788" cx="1155200"/>
            </a:xfrm>
          </p:grpSpPr>
          <p:sp>
            <p:nvSpPr>
              <p:cNvPr name="Multi-Style Rectangle" id="261"/>
              <p:cNvSpPr/>
              <p:nvPr/>
            </p:nvSpPr>
            <p:spPr>
              <a:xfrm>
                <a:off x="806200" y="5458275"/>
                <a:ext cy="549788" cx="1155200"/>
              </a:xfrm>
              <a:custGeom>
                <a:avLst/>
                <a:gdLst>
                  <a:gd name="connsiteX0" fmla="*/ 577600 w 1155200"/>
                  <a:gd name="connsiteY0" fmla="*/ 274894 h 549788"/>
                  <a:gd name="connsiteX1" fmla="*/ 0 w 1155200"/>
                  <a:gd name="connsiteY1" fmla="*/ 274894 h 549788"/>
                  <a:gd name="connsiteX2" fmla="*/ 577600 w 1155200"/>
                  <a:gd name="connsiteY2" fmla="*/ 0 h 549788"/>
                  <a:gd name="connsiteX3" fmla="*/ 1155200 w 1155200"/>
                  <a:gd name="connsiteY3" fmla="*/ 274894 h 549788"/>
                  <a:gd name="connsiteX4" fmla="*/ 577600 w 1155200"/>
                  <a:gd name="connsiteY4" fmla="*/ 549788 h 54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w="1155200" h="549788">
                    <a:moveTo>
                      <a:pt x="91200" y="0"/>
                    </a:moveTo>
                    <a:lnTo>
                      <a:pt x="1064000" y="0"/>
                    </a:lnTo>
                    <a:cubicBezTo>
                      <a:pt x="1114370" y="0"/>
                      <a:pt x="1155200" y="40830"/>
                      <a:pt x="1155200" y="91200"/>
                    </a:cubicBezTo>
                    <a:lnTo>
                      <a:pt x="1155200" y="458588"/>
                    </a:lnTo>
                    <a:cubicBezTo>
                      <a:pt x="1155200" y="508958"/>
                      <a:pt x="1114370" y="549788"/>
                      <a:pt x="1064000" y="549788"/>
                    </a:cubicBezTo>
                    <a:lnTo>
                      <a:pt x="91200" y="549788"/>
                    </a:lnTo>
                    <a:cubicBezTo>
                      <a:pt x="40830" y="549788"/>
                      <a:pt x="0" y="508958"/>
                      <a:pt x="0" y="45858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FF1F1"/>
              </a:solidFill>
              <a:ln w="7600" cap="flat">
                <a:solidFill>
                  <a:srgbClr val="808080"/>
                </a:solidFill>
                <a:custDash>
                  <a:ds d="200000" sp="500000"/>
                </a:custDash>
                <a:bevel/>
              </a:ln>
              <a:effectLst>
                <a:outerShdw blurRad="0" algn="tl" dir="2700000" dist="21496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" id="292"/>
              <p:cNvGrpSpPr/>
              <p:nvPr/>
            </p:nvGrpSpPr>
            <p:grpSpPr>
              <a:xfrm>
                <a:off x="920200" y="5603969"/>
                <a:ext cy="258400" cx="1003200"/>
                <a:chOff x="920200" y="5603969"/>
                <a:chExt cy="258400" cx="1003200"/>
              </a:xfrm>
            </p:grpSpPr>
            <p:sp>
              <p:nvSpPr>
                <p:cNvPr name="Text 316" id="316"/>
                <p:cNvSpPr txBox="1"/>
                <p:nvPr/>
              </p:nvSpPr>
              <p:spPr>
                <a:xfrm>
                  <a:off x="1490200" y="5603969"/>
                  <a:ext cy="0" cx="433200"/>
                </a:xfrm>
                <a:prstGeom prst="rect">
                  <a:avLst/>
                </a:prstGeom>
                <a:noFill/>
              </p:spPr>
              <p:txBody>
                <a:bodyPr wrap="square" rtlCol="0" lIns="0" rIns="0" tIns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Queries</a:t>
                  </a:r>
                </a:p>
              </p:txBody>
            </p:sp>
            <p:sp>
              <p:nvSpPr>
                <p:cNvPr name="ConnectLine" id="294"/>
                <p:cNvSpPr/>
                <p:nvPr/>
              </p:nvSpPr>
              <p:spPr>
                <a:xfrm>
                  <a:off x="920200" y="5603969"/>
                  <a:ext cy="0" cx="462897"/>
                </a:xfrm>
                <a:custGeom>
                  <a:avLst/>
                  <a:gdLst/>
                  <a:ahLst/>
                  <a:cxnLst/>
                  <a:pathLst>
                    <a:path fill="none" w="462897" h="0">
                      <a:moveTo>
                        <a:pt x="0" y="0"/>
                      </a:moveTo>
                      <a:lnTo>
                        <a:pt x="462897" y="0"/>
                      </a:lnTo>
                    </a:path>
                  </a:pathLst>
                </a:custGeom>
                <a:noFill/>
                <a:ln w="20267" cap="flat">
                  <a:solidFill>
                    <a:srgbClr val="236EA1"/>
                  </a:solidFill>
                  <a:custDash>
                    <a:ds d="1100000" sp="500000"/>
                    <a:ds d="250000" sp="500000"/>
                  </a:custDash>
                  <a:bevel/>
                  <a:tailEnd w="med" type="triangle" len="med"/>
                </a:ln>
              </p:spPr>
            </p:sp>
            <p:sp>
              <p:nvSpPr>
                <p:cNvPr name="Text 317" id="317"/>
                <p:cNvSpPr txBox="1"/>
                <p:nvPr/>
              </p:nvSpPr>
              <p:spPr>
                <a:xfrm>
                  <a:off x="1421800" y="5854769"/>
                  <a:ext cy="0" cx="433200"/>
                </a:xfrm>
                <a:prstGeom prst="rect">
                  <a:avLst/>
                </a:prstGeom>
                <a:noFill/>
              </p:spPr>
              <p:txBody>
                <a:bodyPr wrap="square" rtlCol="0" lIns="0" rIns="0" tIns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Data</a:t>
                  </a:r>
                </a:p>
              </p:txBody>
            </p:sp>
            <p:sp>
              <p:nvSpPr>
                <p:cNvPr name="ConnectLine" id="296"/>
                <p:cNvSpPr/>
                <p:nvPr/>
              </p:nvSpPr>
              <p:spPr>
                <a:xfrm>
                  <a:off x="920200" y="5854769"/>
                  <a:ext cy="0" cx="462897"/>
                </a:xfrm>
                <a:custGeom>
                  <a:avLst/>
                  <a:gdLst/>
                  <a:ahLst/>
                  <a:cxnLst/>
                  <a:pathLst>
                    <a:path fill="none" w="462897" h="0">
                      <a:moveTo>
                        <a:pt x="0" y="0"/>
                      </a:moveTo>
                      <a:lnTo>
                        <a:pt x="462897" y="0"/>
                      </a:lnTo>
                    </a:path>
                  </a:pathLst>
                </a:custGeom>
                <a:noFill/>
                <a:ln w="20267" cap="flat">
                  <a:solidFill>
                    <a:srgbClr val="236EA1"/>
                  </a:solidFill>
                  <a:bevel/>
                  <a:tailEnd w="med" type="triangle" len="med"/>
                </a:ln>
              </p:spPr>
            </p:sp>
          </p:grpSp>
        </p:grpSp>
        <p:grpSp>
          <p:nvGrpSpPr>
            <p:cNvPr name="Title Bar 9" id="300"/>
            <p:cNvGrpSpPr/>
            <p:nvPr/>
          </p:nvGrpSpPr>
          <p:grpSpPr>
            <a:xfrm>
              <a:off x="2653000" y="849937"/>
              <a:ext cy="410400" cx="4332000"/>
              <a:chOff x="2653000" y="849937"/>
              <a:chExt cy="410400" cx="4332000"/>
            </a:xfrm>
          </p:grpSpPr>
          <p:sp>
            <p:nvSpPr>
              <p:cNvPr name="" id="301"/>
              <p:cNvSpPr/>
              <p:nvPr/>
            </p:nvSpPr>
            <p:spPr>
              <a:xfrm>
                <a:off x="2960800" y="849937"/>
                <a:ext cy="410400" cx="3716400"/>
              </a:xfrm>
              <a:custGeom>
                <a:avLst/>
                <a:gdLst/>
                <a:ahLst/>
                <a:cxnLst/>
                <a:pathLst>
                  <a:path w="3716400" h="410400">
                    <a:moveTo>
                      <a:pt x="0" y="0"/>
                    </a:moveTo>
                    <a:lnTo>
                      <a:pt x="3716400" y="0"/>
                    </a:lnTo>
                    <a:lnTo>
                      <a:pt x="3511200" y="205200"/>
                    </a:lnTo>
                    <a:lnTo>
                      <a:pt x="3716400" y="410400"/>
                    </a:lnTo>
                    <a:lnTo>
                      <a:pt x="0" y="410400"/>
                    </a:lnTo>
                    <a:lnTo>
                      <a:pt x="205200" y="205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" id="302"/>
              <p:cNvSpPr/>
              <p:nvPr/>
            </p:nvSpPr>
            <p:spPr>
              <a:xfrm>
                <a:off x="2653000" y="849937"/>
                <a:ext cy="410400" cx="410400"/>
              </a:xfrm>
              <a:custGeom>
                <a:avLst/>
                <a:gdLst/>
                <a:ahLst/>
                <a:cxnLst/>
                <a:pathLst>
                  <a:path w="410400" h="410400">
                    <a:moveTo>
                      <a:pt x="410400" y="205200"/>
                    </a:moveTo>
                    <a:lnTo>
                      <a:pt x="205200" y="410400"/>
                    </a:lnTo>
                    <a:lnTo>
                      <a:pt x="0" y="205200"/>
                    </a:lnTo>
                    <a:lnTo>
                      <a:pt x="205200" y="0"/>
                    </a:lnTo>
                    <a:lnTo>
                      <a:pt x="410400" y="205200"/>
                    </a:lnTo>
                    <a:close/>
                  </a:path>
                </a:pathLst>
              </a:custGeom>
              <a:solidFill>
                <a:srgbClr val="CDE0E8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" id="303"/>
              <p:cNvSpPr/>
              <p:nvPr/>
            </p:nvSpPr>
            <p:spPr>
              <a:xfrm>
                <a:off x="6574600" y="849937"/>
                <a:ext cy="410400" cx="410400"/>
              </a:xfrm>
              <a:custGeom>
                <a:avLst/>
                <a:gdLst/>
                <a:ahLst/>
                <a:cxnLst/>
                <a:pathLst>
                  <a:path w="410400" h="410400">
                    <a:moveTo>
                      <a:pt x="410400" y="205200"/>
                    </a:moveTo>
                    <a:lnTo>
                      <a:pt x="205200" y="410400"/>
                    </a:lnTo>
                    <a:lnTo>
                      <a:pt x="0" y="205200"/>
                    </a:lnTo>
                    <a:lnTo>
                      <a:pt x="205200" y="0"/>
                    </a:lnTo>
                    <a:lnTo>
                      <a:pt x="410400" y="205200"/>
                    </a:lnTo>
                    <a:close/>
                  </a:path>
                </a:pathLst>
              </a:custGeom>
              <a:solidFill>
                <a:srgbClr val="CDE0E8"/>
              </a:solidFill>
              <a:ln w="7600" cap="flat">
                <a:solidFill>
                  <a:srgbClr val="2DA2BF"/>
                </a:solidFill>
                <a:bevel/>
              </a:ln>
            </p:spPr>
          </p:sp>
          <p:sp>
            <p:nvSpPr>
              <p:cNvPr name="Text 318" id="318"/>
              <p:cNvSpPr txBox="1"/>
              <p:nvPr/>
            </p:nvSpPr>
            <p:spPr>
              <a:xfrm>
                <a:off x="2653000" y="849937"/>
                <a:ext cy="410400" cx="4332000"/>
              </a:xfrm>
              <a:prstGeom prst="rect">
                <a:avLst/>
              </a:prstGeom>
              <a:noFill/>
            </p:spPr>
            <p:txBody>
              <a:bodyPr wrap="square" rtlCol="0" lIns="36000" rIns="36000" tIns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FFFFFF"/>
                    </a:solidFill>
                    <a:latin typeface="Arial"/>
                  </a:rPr>
                  <a:t>4A营销平台系统架构</a:t>
                </a:r>
              </a:p>
            </p:txBody>
          </p:sp>
        </p:grpSp>
        <p:sp>
          <p:nvSpPr>
            <p:cNvPr name="Text 319" id="319"/>
            <p:cNvSpPr txBox="1"/>
            <p:nvPr/>
          </p:nvSpPr>
          <p:spPr>
            <a:xfrm>
              <a:off x="798600" y="842337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0" id="320"/>
            <p:cNvSpPr txBox="1"/>
            <p:nvPr/>
          </p:nvSpPr>
          <p:spPr>
            <a:xfrm>
              <a:off x="798600" y="2911667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1" id="321"/>
            <p:cNvSpPr txBox="1"/>
            <p:nvPr/>
          </p:nvSpPr>
          <p:spPr>
            <a:xfrm>
              <a:off x="798600" y="4980998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2" id="322"/>
            <p:cNvSpPr txBox="1"/>
            <p:nvPr/>
          </p:nvSpPr>
          <p:spPr>
            <a:xfrm>
              <a:off x="798600" y="842337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3" id="323"/>
            <p:cNvSpPr txBox="1"/>
            <p:nvPr/>
          </p:nvSpPr>
          <p:spPr>
            <a:xfrm>
              <a:off x="798600" y="2911667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4" id="324"/>
            <p:cNvSpPr txBox="1"/>
            <p:nvPr/>
          </p:nvSpPr>
          <p:spPr>
            <a:xfrm>
              <a:off x="798600" y="4980998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5" id="325"/>
            <p:cNvSpPr txBox="1"/>
            <p:nvPr/>
          </p:nvSpPr>
          <p:spPr>
            <a:xfrm>
              <a:off x="798600" y="842337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6" id="326"/>
            <p:cNvSpPr txBox="1"/>
            <p:nvPr/>
          </p:nvSpPr>
          <p:spPr>
            <a:xfrm>
              <a:off x="798600" y="2911667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27" id="327"/>
            <p:cNvSpPr txBox="1"/>
            <p:nvPr/>
          </p:nvSpPr>
          <p:spPr>
            <a:xfrm>
              <a:off x="798600" y="4980998"/>
              <a:ext cy="1034665" cx="7546800"/>
            </a:xfrm>
            <a:prstGeom prst="rect">
              <a:avLst/>
            </a:prstGeom>
            <a:noFill/>
          </p:spPr>
          <p:txBody>
            <a:bodyPr wrap="square" rtlCol="0" lIns="0" r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cp="http://schemas.openxmlformats.org/package/2006/metadata/core-properties" xmlns:dc="http://purl.org/dc/elements/1.1/" xmlns:xsi="http://www.w3.org/2001/XMLSchema-instance" xmlns:dcterms="http://purl.org/dc/terms/">
  <dc:title>PowerPoint Presentation</dc:title>
  <dc:creator>lihefei</dc:creator>
  <cp:lastModifiedBy>lihefei</cp:lastModifiedBy>
  <cp:revision>1</cp:revision>
  <dcterms:created xsi:type="dcterms:W3CDTF">2018-12-19T17:49:06Z</dcterms:created>
  <dcterms:modified xsi:type="dcterms:W3CDTF">2018-12-19T17:49:06Z</dcterms:modified>
</cp:coreProperties>
</file>