
<file path=[Content_Types].xml><?xml version="1.0" encoding="utf-8"?>
<Types xmlns="http://schemas.openxmlformats.org/package/2006/content-types">
  <Default Extension="jpeg" ContentType="image/jpeg"/>
  <Default Extension="png" ContentType="image/png"/>
  <Default Extension="bmp" ContentType="image/bmp"/>
  <Default Extension="gif" ContentType="image/gif"/>
  <Default Extension="tiff" ContentType="image/tiff"/>
  <Default Extension="wmf" ContentType="image/wmf"/>
  <Default Extension="emf" ContentType="image/emf"/>
  <Default Extension="rels" ContentType="application/vnd.openxmlformats-package.relationships+xml"/>
  <Default Extension="xml" ContentType="application/xml"/>
  <Default Extension="jpg" ContentType="application/octet-stream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b359cd8e834c4baf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r:id="rId1" id="2147483648"/>
  </p:sldMasterIdLst>
  <p:sldIdLst>
    <p:sldId r:id="rId6" id="256"/>
  </p:sldIdLst>
  <p:sldSz cy="6858000" cx="9144000" type="screen4x3"/>
  <p:notesSz cy="9144000" cx="6858000"/>
  <p:defaultTextStyle>
    <a:defPPr>
      <a:defRPr lang="en-US"/>
    </a:defPPr>
    <a:lvl1pPr marL="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hangingPunct="1" rtl="0" eaLnBrk="1" latinLnBrk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
  <Relationship Id="rId1" Target="slideMasters/slideMaster1.xml" Type="http://schemas.openxmlformats.org/officeDocument/2006/relationships/slideMaster"/>
  <Relationship Id="rId2" Target="tableStyles.xml" Type="http://schemas.openxmlformats.org/officeDocument/2006/relationships/tableStyles"/>
  <Relationship Id="rId3" Target="theme/theme1.xml" Type="http://schemas.openxmlformats.org/officeDocument/2006/relationships/theme"/>
  <Relationship Id="rId4" Target="viewProps.xml" Type="http://schemas.openxmlformats.org/officeDocument/2006/relationships/viewProps"/>
  <Relationship Id="rId5" Target="presProps.xml" Type="http://schemas.openxmlformats.org/officeDocument/2006/relationships/presProps"/>
  <Relationship Id="rId6" Target="slides/slide1.xml" Type="http://schemas.openxmlformats.org/officeDocument/2006/relationships/slide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6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53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3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0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2AA3-2E20-47C0-BA88-04677EB4993E}" type="datetimeFigureOut">
              <a:rPr lang="zh-CN" altLang="en-US" smtClean="0"/>
              <a:t>2013/7/23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E1622-0C31-46E6-8822-D97B4C28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3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0DB7-6E48-4466-B7A9-24611520A472}" type="datetimeFigureOut">
              <a:rPr lang="zh-CN" altLang="en-US" smtClean="0"/>
              <a:t>2013/8/19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6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0" name="Page-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5" name="Group185"/>
          <p:cNvGrpSpPr/>
          <p:nvPr/>
        </p:nvGrpSpPr>
        <p:grpSpPr>
          <a:xfrm>
            <a:off y="2074635" x="785446"/>
            <a:ext cy="2708731" cx="7573107"/>
            <a:chOff y="2074635" x="785446"/>
            <a:chExt cy="2708731" cx="7573107"/>
          </a:xfrm>
        </p:grpSpPr>
        <p:sp>
          <p:nvSpPr>
            <p:cNvPr id="101" name="Rectangle"/>
            <p:cNvSpPr/>
            <p:nvPr/>
          </p:nvSpPr>
          <p:spPr>
            <a:xfrm>
              <a:off y="2082243" x="7578665"/>
              <a:ext cy="311887" cx="772289"/>
            </a:xfrm>
            <a:custGeom>
              <a:avLst/>
              <a:gdLst>
                <a:gd fmla="*/ 386145 w 772289" name="connsiteX0"/>
                <a:gd fmla="*/ 311887 h 311887" name="connsiteY0"/>
                <a:gd fmla="*/ 386145 w 772289" name="connsiteX1"/>
                <a:gd fmla="*/ 0 h 311887" name="connsiteY1"/>
                <a:gd fmla="*/ 772289 w 772289" name="connsiteX2"/>
                <a:gd fmla="*/ 155944 h 311887" name="connsiteY2"/>
                <a:gd fmla="*/ 0 w 772289" name="connsiteX3"/>
                <a:gd fmla="*/ 155944 h 311887" name="connsiteY3"/>
                <a:gd fmla="*/ 386145 w 772289" name="connsiteX4"/>
                <a:gd fmla="*/ 155944 h 311887" name="connsiteY4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rect b="b" l="l" t="t" r="r"/>
              <a:pathLst>
                <a:path h="311887" w="772289">
                  <a:moveTo>
                    <a:pt y="311887" x="772289"/>
                  </a:moveTo>
                  <a:lnTo>
                    <a:pt y="0" x="772289"/>
                  </a:lnTo>
                  <a:lnTo>
                    <a:pt y="0" x="0"/>
                  </a:lnTo>
                  <a:lnTo>
                    <a:pt y="311887" x="0"/>
                  </a:lnTo>
                  <a:lnTo>
                    <a:pt y="311887" x="772289"/>
                  </a:lnTo>
                  <a:close/>
                </a:path>
              </a:pathLst>
            </a:custGeom>
            <a:solidFill>
              <a:srgbClr val="1B918F"/>
            </a:solidFill>
            <a:ln cap="flat" w="7600">
              <a:solidFill>
                <a:srgbClr val="1B918F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FFFF"/>
                  </a:solidFill>
                  <a:latin typeface="微软雅黑"/>
                </a:rPr>
                <a:t>前端展示</a:t>
              </a:r>
            </a:p>
          </p:txBody>
        </p:sp>
        <p:sp>
          <p:nvSpPr>
            <p:cNvPr id="102" name="Rectangle"/>
            <p:cNvSpPr/>
            <p:nvPr/>
          </p:nvSpPr>
          <p:spPr>
            <a:xfrm>
              <a:off y="2082235" x="4805926"/>
              <a:ext cy="2514255" cx="772289"/>
            </a:xfrm>
            <a:custGeom>
              <a:avLst/>
              <a:gdLst>
                <a:gd fmla="*/ 0 w 772289" name="connsiteX0"/>
                <a:gd fmla="*/ 1257131 h 2514255" name="connsiteY0"/>
                <a:gd fmla="*/ 386986 w 772289" name="connsiteX1"/>
                <a:gd fmla="*/ 0 h 2514255" name="connsiteY1"/>
                <a:gd fmla="*/ 772289 w 772289" name="connsiteX2"/>
                <a:gd fmla="*/ 1257131 h 2514255" name="connsiteY2"/>
                <a:gd fmla="*/ 386986 w 772289" name="connsiteX3"/>
                <a:gd fmla="*/ 2514255 h 2514255" name="connsiteY3"/>
                <a:gd fmla="*/ 0 w 772289" name="connsiteX4"/>
                <a:gd fmla="*/ 1257131 h 2514255" name="connsiteY4"/>
                <a:gd fmla="*/ 386145 w 772289" name="connsiteX5"/>
                <a:gd fmla="*/ 0 h 2514255" name="connsiteY5"/>
                <a:gd fmla="*/ 772289 w 772289" name="connsiteX6"/>
                <a:gd fmla="*/ 1257131 h 2514255" name="connsiteY6"/>
                <a:gd fmla="*/ 386145 w 772289" name="connsiteX7"/>
                <a:gd fmla="*/ 2514255 h 2514255" name="connsiteY7"/>
                <a:gd fmla="*/ 0 w 772289" name="connsiteX8"/>
                <a:gd fmla="*/ 1257131 h 2514255" name="connsiteY8"/>
                <a:gd fmla="*/ 386145 w 772289" name="connsiteX9"/>
                <a:gd fmla="*/ 0 h 2514255" name="connsiteY9"/>
                <a:gd fmla="*/ 772289 w 772289" name="connsiteX10"/>
                <a:gd fmla="*/ 1257131 h 2514255" name="connsiteY10"/>
                <a:gd fmla="*/ 386145 w 772289" name="connsiteX11"/>
                <a:gd fmla="*/ 2514255 h 2514255" name="connsiteY11"/>
                <a:gd fmla="*/ 278535 h 2514255" name="rtb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</a:cxnLst>
              <a:rect b="rtb" l="l" t="t" r="r"/>
              <a:pathLst>
                <a:path h="2514255" w="772289">
                  <a:moveTo>
                    <a:pt y="0" x="0"/>
                  </a:moveTo>
                  <a:lnTo>
                    <a:pt y="0" x="772289"/>
                  </a:lnTo>
                  <a:lnTo>
                    <a:pt y="2514255" x="772289"/>
                  </a:lnTo>
                  <a:lnTo>
                    <a:pt y="2514255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1B918F"/>
            </a:solidFill>
            <a:ln cap="flat" w="7600">
              <a:solidFill>
                <a:srgbClr val="1B918F"/>
              </a:solidFill>
              <a:bevel/>
            </a:ln>
          </p:spPr>
          <p:txBody>
            <a:bodyPr anchor="t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微软雅黑"/>
                </a:rPr>
                <a:t>监控插件</a:t>
              </a:r>
            </a:p>
          </p:txBody>
        </p:sp>
        <p:grpSp>
          <p:nvGrpSpPr>
            <p:cNvPr id="103" name=""/>
            <p:cNvGrpSpPr/>
            <p:nvPr/>
          </p:nvGrpSpPr>
          <p:grpSpPr>
            <a:xfrm>
              <a:off y="2082247" x="962443"/>
              <a:ext cy="1013005" cx="1478620"/>
              <a:chOff y="2082247" x="962443"/>
              <a:chExt cy="1013005" cx="1478620"/>
            </a:xfrm>
          </p:grpSpPr>
          <p:sp>
            <p:nvSpPr>
              <p:cNvPr id="104" name="Rectangle"/>
              <p:cNvSpPr/>
              <p:nvPr/>
            </p:nvSpPr>
            <p:spPr>
              <a:xfrm>
                <a:off y="2082247" x="1096220"/>
                <a:ext cy="916834" cx="1344843"/>
              </a:xfrm>
              <a:custGeom>
                <a:avLst/>
                <a:gdLst>
                  <a:gd fmla="*/ 672423 w 1344843" name="connsiteX0"/>
                  <a:gd fmla="*/ 916834 h 916834" name="connsiteY0"/>
                  <a:gd fmla="*/ 672423 w 1344843" name="connsiteX1"/>
                  <a:gd fmla="*/ 0 h 916834" name="connsiteY1"/>
                  <a:gd fmla="*/ 1344843 w 1344843" name="connsiteX2"/>
                  <a:gd fmla="*/ 458418 h 916834" name="connsiteY2"/>
                  <a:gd fmla="*/ 0 w 1344843" name="connsiteX3"/>
                  <a:gd fmla="*/ 458418 h 916834" name="connsiteY3"/>
                  <a:gd fmla="*/ 672423 w 1344843" name="connsiteX4"/>
                  <a:gd fmla="*/ 458418 h 916834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916834" w="1344843">
                    <a:moveTo>
                      <a:pt y="916834" x="1344843"/>
                    </a:moveTo>
                    <a:lnTo>
                      <a:pt y="0" x="1344843"/>
                    </a:lnTo>
                    <a:lnTo>
                      <a:pt y="0" x="0"/>
                    </a:lnTo>
                    <a:lnTo>
                      <a:pt y="916834" x="0"/>
                    </a:lnTo>
                    <a:lnTo>
                      <a:pt y="916834" x="1344843"/>
                    </a:lnTo>
                    <a:close/>
                  </a:path>
                </a:pathLst>
              </a:custGeom>
              <a:solidFill>
                <a:srgbClr val="B8D3DE"/>
              </a:solidFill>
              <a:ln cap="flat" w="7600">
                <a:solidFill>
                  <a:srgbClr val="B2BCBC"/>
                </a:solidFill>
                <a:bevel/>
              </a:ln>
            </p:spPr>
          </p:sp>
          <p:sp>
            <p:nvSpPr>
              <p:cNvPr id="105" name="Rectangle"/>
              <p:cNvSpPr/>
              <p:nvPr/>
            </p:nvSpPr>
            <p:spPr>
              <a:xfrm>
                <a:off y="2133538" x="1032852"/>
                <a:ext cy="916834" cx="1344843"/>
              </a:xfrm>
              <a:custGeom>
                <a:avLst/>
                <a:gdLst>
                  <a:gd fmla="*/ 672423 w 1344843" name="connsiteX0"/>
                  <a:gd fmla="*/ 916834 h 916834" name="connsiteY0"/>
                  <a:gd fmla="*/ 672423 w 1344843" name="connsiteX1"/>
                  <a:gd fmla="*/ 0 h 916834" name="connsiteY1"/>
                  <a:gd fmla="*/ 1344843 w 1344843" name="connsiteX2"/>
                  <a:gd fmla="*/ 458418 h 916834" name="connsiteY2"/>
                  <a:gd fmla="*/ 0 w 1344843" name="connsiteX3"/>
                  <a:gd fmla="*/ 458418 h 916834" name="connsiteY3"/>
                  <a:gd fmla="*/ 672423 w 1344843" name="connsiteX4"/>
                  <a:gd fmla="*/ 458418 h 916834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916834" w="1344843">
                    <a:moveTo>
                      <a:pt y="916834" x="1344843"/>
                    </a:moveTo>
                    <a:lnTo>
                      <a:pt y="0" x="1344843"/>
                    </a:lnTo>
                    <a:lnTo>
                      <a:pt y="0" x="0"/>
                    </a:lnTo>
                    <a:lnTo>
                      <a:pt y="916834" x="0"/>
                    </a:lnTo>
                    <a:lnTo>
                      <a:pt y="916834" x="1344843"/>
                    </a:lnTo>
                    <a:close/>
                  </a:path>
                </a:pathLst>
              </a:custGeom>
              <a:solidFill>
                <a:srgbClr val="B8D3DE"/>
              </a:solidFill>
              <a:ln cap="flat" w="7600">
                <a:solidFill>
                  <a:srgbClr val="B2BCBC"/>
                </a:solidFill>
                <a:bevel/>
              </a:ln>
            </p:spPr>
          </p:sp>
          <p:sp>
            <p:nvSpPr>
              <p:cNvPr id="106" name="Rectangle"/>
              <p:cNvSpPr/>
              <p:nvPr/>
            </p:nvSpPr>
            <p:spPr>
              <a:xfrm>
                <a:off y="2178419" x="962443"/>
                <a:ext cy="916834" cx="1344843"/>
              </a:xfrm>
              <a:custGeom>
                <a:avLst/>
                <a:gdLst>
                  <a:gd fmla="*/ 672423 w 1344843" name="connsiteX0"/>
                  <a:gd fmla="*/ 916834 h 916834" name="connsiteY0"/>
                  <a:gd fmla="*/ 672423 w 1344843" name="connsiteX1"/>
                  <a:gd fmla="*/ 0 h 916834" name="connsiteY1"/>
                  <a:gd fmla="*/ 1344843 w 1344843" name="connsiteX2"/>
                  <a:gd fmla="*/ 458418 h 916834" name="connsiteY2"/>
                  <a:gd fmla="*/ 0 w 1344843" name="connsiteX3"/>
                  <a:gd fmla="*/ 458418 h 916834" name="connsiteY3"/>
                  <a:gd fmla="*/ 672423 w 1344843" name="connsiteX4"/>
                  <a:gd fmla="*/ 458418 h 916834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916834" w="1344843">
                    <a:moveTo>
                      <a:pt y="916834" x="1344843"/>
                    </a:moveTo>
                    <a:lnTo>
                      <a:pt y="0" x="1344843"/>
                    </a:lnTo>
                    <a:lnTo>
                      <a:pt y="0" x="0"/>
                    </a:lnTo>
                    <a:lnTo>
                      <a:pt y="916834" x="0"/>
                    </a:lnTo>
                    <a:lnTo>
                      <a:pt y="916834" x="1344843"/>
                    </a:lnTo>
                    <a:close/>
                  </a:path>
                </a:pathLst>
              </a:custGeom>
              <a:solidFill>
                <a:srgbClr val="B8D3DE"/>
              </a:solidFill>
              <a:ln cap="flat" w="7600">
                <a:solidFill>
                  <a:srgbClr val="B2BCBC"/>
                </a:solidFill>
                <a:bevel/>
              </a:ln>
            </p:spPr>
          </p:sp>
        </p:grpSp>
        <p:sp>
          <p:nvSpPr>
            <p:cNvPr id="107" name="Rectangle"/>
            <p:cNvSpPr/>
            <p:nvPr/>
          </p:nvSpPr>
          <p:spPr>
            <a:xfrm>
              <a:off y="2492790" x="1068875"/>
              <a:ext cy="209722" cx="1145077"/>
            </a:xfrm>
            <a:custGeom>
              <a:avLst/>
              <a:gdLst>
                <a:gd fmla="*/ 0 w 1145077" name="connsiteX0"/>
                <a:gd fmla="*/ 104861 h 209722" name="connsiteY0"/>
                <a:gd fmla="*/ 572537 w 1145077" name="connsiteX1"/>
                <a:gd fmla="*/ 0 h 209722" name="connsiteY1"/>
                <a:gd fmla="*/ 1145077 w 1145077" name="connsiteX2"/>
                <a:gd fmla="*/ 104861 h 209722" name="connsiteY2"/>
                <a:gd fmla="*/ 572537 w 1145077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1145077">
                  <a:moveTo>
                    <a:pt y="0" x="0"/>
                  </a:moveTo>
                  <a:lnTo>
                    <a:pt y="0" x="1145077"/>
                  </a:lnTo>
                  <a:lnTo>
                    <a:pt y="209722" x="1145077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log 文件</a:t>
              </a:r>
            </a:p>
          </p:txBody>
        </p:sp>
        <p:sp>
          <p:nvSpPr>
            <p:cNvPr id="108" name="Rectangle"/>
            <p:cNvSpPr/>
            <p:nvPr/>
          </p:nvSpPr>
          <p:spPr>
            <a:xfrm>
              <a:off y="2764855" x="1068875"/>
              <a:ext cy="209722" cx="1145077"/>
            </a:xfrm>
            <a:custGeom>
              <a:avLst/>
              <a:gdLst>
                <a:gd fmla="*/ 0 w 1145077" name="connsiteX0"/>
                <a:gd fmla="*/ 104861 h 209722" name="connsiteY0"/>
                <a:gd fmla="*/ 572537 w 1145077" name="connsiteX1"/>
                <a:gd fmla="*/ 0 h 209722" name="connsiteY1"/>
                <a:gd fmla="*/ 1145077 w 1145077" name="connsiteX2"/>
                <a:gd fmla="*/ 104861 h 209722" name="connsiteY2"/>
                <a:gd fmla="*/ 572537 w 1145077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1145077">
                  <a:moveTo>
                    <a:pt y="0" x="0"/>
                  </a:moveTo>
                  <a:lnTo>
                    <a:pt y="0" x="1145077"/>
                  </a:lnTo>
                  <a:lnTo>
                    <a:pt y="209722" x="1145077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log 文件</a:t>
              </a:r>
            </a:p>
          </p:txBody>
        </p:sp>
        <p:sp>
          <p:nvSpPr>
            <p:cNvPr id="186" name="Text 186"/>
            <p:cNvSpPr txBox="1"/>
            <p:nvPr/>
          </p:nvSpPr>
          <p:spPr>
            <a:xfrm>
              <a:off y="2225886" x="1211647"/>
              <a:ext cy="170796" cx="980218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FFFF"/>
                  </a:solidFill>
                  <a:latin typeface="微软雅黑"/>
                </a:rPr>
                <a:t>Binlog</a:t>
              </a:r>
            </a:p>
          </p:txBody>
        </p:sp>
        <p:sp>
          <p:nvSpPr>
            <p:cNvPr id="110" name="Rectangle"/>
            <p:cNvSpPr/>
            <p:nvPr/>
          </p:nvSpPr>
          <p:spPr>
            <a:xfrm>
              <a:off y="2447190" x="2611219"/>
              <a:ext cy="209722" cx="1145077"/>
            </a:xfrm>
            <a:custGeom>
              <a:avLst/>
              <a:gdLst>
                <a:gd fmla="*/ 0 w 1145077" name="connsiteX0"/>
                <a:gd fmla="*/ 104861 h 209722" name="connsiteY0"/>
                <a:gd fmla="*/ 572537 w 1145077" name="connsiteX1"/>
                <a:gd fmla="*/ 0 h 209722" name="connsiteY1"/>
                <a:gd fmla="*/ 1145077 w 1145077" name="connsiteX2"/>
                <a:gd fmla="*/ 104861 h 209722" name="connsiteY2"/>
                <a:gd fmla="*/ 572537 w 1145077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1145077">
                  <a:moveTo>
                    <a:pt y="0" x="0"/>
                  </a:moveTo>
                  <a:lnTo>
                    <a:pt y="0" x="1145077"/>
                  </a:lnTo>
                  <a:lnTo>
                    <a:pt y="209722" x="1145077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log 文件</a:t>
              </a:r>
            </a:p>
          </p:txBody>
        </p:sp>
        <p:sp>
          <p:nvSpPr>
            <p:cNvPr id="111" name="Rectangle"/>
            <p:cNvSpPr/>
            <p:nvPr/>
          </p:nvSpPr>
          <p:spPr>
            <a:xfrm>
              <a:off y="2764855" x="2611219"/>
              <a:ext cy="209722" cx="1145077"/>
            </a:xfrm>
            <a:custGeom>
              <a:avLst/>
              <a:gdLst>
                <a:gd fmla="*/ 0 w 1145077" name="connsiteX0"/>
                <a:gd fmla="*/ 104861 h 209722" name="connsiteY0"/>
                <a:gd fmla="*/ 572537 w 1145077" name="connsiteX1"/>
                <a:gd fmla="*/ 0 h 209722" name="connsiteY1"/>
                <a:gd fmla="*/ 1145077 w 1145077" name="connsiteX2"/>
                <a:gd fmla="*/ 104861 h 209722" name="connsiteY2"/>
                <a:gd fmla="*/ 572537 w 1145077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1145077">
                  <a:moveTo>
                    <a:pt y="0" x="0"/>
                  </a:moveTo>
                  <a:lnTo>
                    <a:pt y="0" x="1145077"/>
                  </a:lnTo>
                  <a:lnTo>
                    <a:pt y="209722" x="1145077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log 文件</a:t>
              </a:r>
            </a:p>
          </p:txBody>
        </p:sp>
        <p:sp>
          <p:nvSpPr>
            <p:cNvPr id="187" name="Text 187"/>
            <p:cNvSpPr txBox="1"/>
            <p:nvPr/>
          </p:nvSpPr>
          <p:spPr>
            <a:xfrm>
              <a:off y="2225886" x="2746836"/>
              <a:ext cy="170796" cx="1010640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微软雅黑"/>
                </a:rPr>
                <a:t>Binlog</a:t>
              </a:r>
            </a:p>
          </p:txBody>
        </p:sp>
        <p:sp>
          <p:nvSpPr>
            <p:cNvPr id="113" name="ConnectLine"/>
            <p:cNvSpPr/>
            <p:nvPr/>
          </p:nvSpPr>
          <p:spPr>
            <a:xfrm>
              <a:off y="4205424" x="1187068"/>
              <a:ext cy="212800" cx="7600"/>
            </a:xfrm>
            <a:custGeom>
              <a:avLst/>
              <a:gdLst/>
              <a:ahLst/>
              <a:cxnLst/>
              <a:pathLst>
                <a:path h="212800" fill="none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14" name="ConnectLine"/>
            <p:cNvSpPr/>
            <p:nvPr/>
          </p:nvSpPr>
          <p:spPr>
            <a:xfrm>
              <a:off y="4205424" x="2053453"/>
              <a:ext cy="212800" cx="7600"/>
            </a:xfrm>
            <a:custGeom>
              <a:avLst/>
              <a:gdLst/>
              <a:ahLst/>
              <a:cxnLst/>
              <a:pathLst>
                <a:path h="212800" fill="none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15" name="ConnectLine"/>
            <p:cNvSpPr/>
            <p:nvPr/>
          </p:nvSpPr>
          <p:spPr>
            <a:xfrm>
              <a:off y="4205424" x="2900458"/>
              <a:ext cy="212800" cx="7600"/>
            </a:xfrm>
            <a:custGeom>
              <a:avLst/>
              <a:gdLst/>
              <a:ahLst/>
              <a:cxnLst/>
              <a:pathLst>
                <a:path h="212800" fill="none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16" name="ConnectLine"/>
            <p:cNvSpPr/>
            <p:nvPr/>
          </p:nvSpPr>
          <p:spPr>
            <a:xfrm>
              <a:off y="4205424" x="3747463"/>
              <a:ext cy="212800" cx="7600"/>
            </a:xfrm>
            <a:custGeom>
              <a:avLst/>
              <a:gdLst/>
              <a:ahLst/>
              <a:cxnLst/>
              <a:pathLst>
                <a:path h="212800" fill="none" w="7600">
                  <a:moveTo>
                    <a:pt y="0" x="0"/>
                  </a:moveTo>
                  <a:lnTo>
                    <a:pt y="-212800" x="0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grpSp>
          <p:nvGrpSpPr>
            <p:cNvPr id="117" name=""/>
            <p:cNvGrpSpPr/>
            <p:nvPr/>
          </p:nvGrpSpPr>
          <p:grpSpPr>
            <a:xfrm>
              <a:off y="3452255" x="962445"/>
              <a:ext cy="350363" cx="592800"/>
              <a:chOff y="3452255" x="962445"/>
              <a:chExt cy="350363" cx="592800"/>
            </a:xfrm>
          </p:grpSpPr>
          <p:sp>
            <p:nvSpPr>
              <p:cNvPr id="118" name="Data Store"/>
              <p:cNvSpPr/>
              <p:nvPr/>
            </p:nvSpPr>
            <p:spPr>
              <a:xfrm>
                <a:off y="3452255" x="962445"/>
                <a:ext cy="350363" cx="488006"/>
              </a:xfrm>
              <a:custGeom>
                <a:avLst/>
                <a:gdLst/>
                <a:ahLst/>
                <a:cxnLst/>
                <a:pathLst>
                  <a:path stroke="false" h="350363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</a:path>
                  <a:path h="350363" fill="none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  <a:moveTo>
                      <a:pt y="48801" x="0"/>
                    </a:moveTo>
                    <a:cubicBezTo>
                      <a:pt y="75759" x="-46"/>
                      <a:pt y="97618" x="109211"/>
                      <a:pt y="97618" x="244003"/>
                    </a:cubicBezTo>
                    <a:cubicBezTo>
                      <a:pt y="97618" x="378794"/>
                      <a:pt y="75759" x="488052"/>
                      <a:pt y="48801" x="488006"/>
                    </a:cubicBezTo>
                    <a:moveTo>
                      <a:pt y="73201" x="0"/>
                    </a:moveTo>
                    <a:cubicBezTo>
                      <a:pt y="100146" x="46"/>
                      <a:pt y="121985" x="109276"/>
                      <a:pt y="121985" x="244003"/>
                    </a:cubicBezTo>
                    <a:cubicBezTo>
                      <a:pt y="121985" x="378730"/>
                      <a:pt y="100146" x="487960"/>
                      <a:pt y="73201" x="488006"/>
                    </a:cubicBezTo>
                    <a:moveTo>
                      <a:pt y="97601" x="0"/>
                    </a:moveTo>
                    <a:cubicBezTo>
                      <a:pt y="124547" x="46"/>
                      <a:pt y="146385" x="109276"/>
                      <a:pt y="146385" x="244003"/>
                    </a:cubicBezTo>
                    <a:cubicBezTo>
                      <a:pt y="146385" x="378730"/>
                      <a:pt y="124547" x="487960"/>
                      <a:pt y="97601" x="488006"/>
                    </a:cubicBezTo>
                  </a:path>
                </a:pathLst>
              </a:custGeom>
              <a:solidFill>
                <a:srgbClr val="1B918F"/>
              </a:solidFill>
              <a:ln cap="flat" w="7600">
                <a:solidFill>
                  <a:srgbClr val="1B918F"/>
                </a:solidFill>
                <a:bevel/>
              </a:ln>
            </p:spPr>
          </p:sp>
          <p:sp>
            <p:nvSpPr>
              <p:cNvPr id="119" name="Data Store"/>
              <p:cNvSpPr/>
              <p:nvPr/>
            </p:nvSpPr>
            <p:spPr>
              <a:xfrm>
                <a:off y="3452255" x="962445"/>
                <a:ext cy="87850" cx="592800"/>
              </a:xfrm>
              <a:custGeom>
                <a:avLst/>
                <a:gdLst/>
                <a:ahLst/>
                <a:cxnLst/>
                <a:pathLst>
                  <a:path h="87850" fill="none" w="592800">
                    <a:moveTo>
                      <a:pt y="59280" x="0"/>
                    </a:moveTo>
                    <a:cubicBezTo>
                      <a:pt y="83039" x="50615"/>
                      <a:pt y="98459" x="167270"/>
                      <a:pt y="98459" x="296400"/>
                    </a:cubicBezTo>
                    <a:cubicBezTo>
                      <a:pt y="98459" x="425530"/>
                      <a:pt y="83039" x="542185"/>
                      <a:pt y="59280" x="592800"/>
                    </a:cubicBezTo>
                    <a:moveTo>
                      <a:pt y="88920" x="0"/>
                    </a:moveTo>
                    <a:cubicBezTo>
                      <a:pt y="109915" x="61826"/>
                      <a:pt y="122804" x="174569"/>
                      <a:pt y="122804" x="296400"/>
                    </a:cubicBezTo>
                    <a:cubicBezTo>
                      <a:pt y="122804" x="418231"/>
                      <a:pt y="109915" x="530974"/>
                      <a:pt y="88920" x="592800"/>
                    </a:cubicBezTo>
                    <a:moveTo>
                      <a:pt y="118560" x="0"/>
                    </a:moveTo>
                    <a:cubicBezTo>
                      <a:pt y="136613" x="71894"/>
                      <a:pt y="147130" x="181003"/>
                      <a:pt y="147130" x="296400"/>
                    </a:cubicBezTo>
                    <a:cubicBezTo>
                      <a:pt y="147130" x="411797"/>
                      <a:pt y="136613" x="520906"/>
                      <a:pt y="118560" x="592800"/>
                    </a:cubicBezTo>
                  </a:path>
                </a:pathLst>
              </a:custGeom>
              <a:solidFill>
                <a:srgbClr val="DD7195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id="188" name="Text 188"/>
              <p:cNvSpPr txBox="1"/>
              <p:nvPr/>
            </p:nvSpPr>
            <p:spPr>
              <a:xfrm>
                <a:off y="3817818" x="974649"/>
                <a:ext cy="152000" cx="4636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Arial"/>
                  </a:rPr>
                  <a:t>PMS 2.0</a:t>
                </a:r>
              </a:p>
            </p:txBody>
          </p:sp>
        </p:grpSp>
        <p:grpSp>
          <p:nvGrpSpPr>
            <p:cNvPr id="120" name=""/>
            <p:cNvGrpSpPr/>
            <p:nvPr/>
          </p:nvGrpSpPr>
          <p:grpSpPr>
            <a:xfrm>
              <a:off y="3452255" x="3503460"/>
              <a:ext cy="350363" cx="592800"/>
              <a:chOff y="3452255" x="3503460"/>
              <a:chExt cy="350363" cx="592800"/>
            </a:xfrm>
          </p:grpSpPr>
          <p:sp>
            <p:nvSpPr>
              <p:cNvPr id="121" name="Data Store"/>
              <p:cNvSpPr/>
              <p:nvPr/>
            </p:nvSpPr>
            <p:spPr>
              <a:xfrm>
                <a:off y="3452255" x="3503460"/>
                <a:ext cy="350363" cx="488006"/>
              </a:xfrm>
              <a:custGeom>
                <a:avLst/>
                <a:gdLst/>
                <a:ahLst/>
                <a:cxnLst/>
                <a:pathLst>
                  <a:path stroke="false" h="350363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</a:path>
                  <a:path h="350363" fill="none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  <a:moveTo>
                      <a:pt y="48801" x="0"/>
                    </a:moveTo>
                    <a:cubicBezTo>
                      <a:pt y="75759" x="-46"/>
                      <a:pt y="97618" x="109211"/>
                      <a:pt y="97618" x="244003"/>
                    </a:cubicBezTo>
                    <a:cubicBezTo>
                      <a:pt y="97618" x="378794"/>
                      <a:pt y="75759" x="488052"/>
                      <a:pt y="48801" x="488006"/>
                    </a:cubicBezTo>
                    <a:moveTo>
                      <a:pt y="73201" x="0"/>
                    </a:moveTo>
                    <a:cubicBezTo>
                      <a:pt y="100146" x="46"/>
                      <a:pt y="121985" x="109276"/>
                      <a:pt y="121985" x="244003"/>
                    </a:cubicBezTo>
                    <a:cubicBezTo>
                      <a:pt y="121985" x="378730"/>
                      <a:pt y="100146" x="487960"/>
                      <a:pt y="73201" x="488006"/>
                    </a:cubicBezTo>
                    <a:moveTo>
                      <a:pt y="97601" x="0"/>
                    </a:moveTo>
                    <a:cubicBezTo>
                      <a:pt y="124547" x="46"/>
                      <a:pt y="146385" x="109276"/>
                      <a:pt y="146385" x="244003"/>
                    </a:cubicBezTo>
                    <a:cubicBezTo>
                      <a:pt y="146385" x="378730"/>
                      <a:pt y="124547" x="487960"/>
                      <a:pt y="97601" x="488006"/>
                    </a:cubicBezTo>
                  </a:path>
                </a:pathLst>
              </a:custGeom>
              <a:solidFill>
                <a:srgbClr val="1B918F"/>
              </a:solidFill>
              <a:ln cap="flat" w="7600">
                <a:solidFill>
                  <a:srgbClr val="1B918F"/>
                </a:solidFill>
                <a:bevel/>
              </a:ln>
            </p:spPr>
          </p:sp>
          <p:sp>
            <p:nvSpPr>
              <p:cNvPr id="122" name="Data Store"/>
              <p:cNvSpPr/>
              <p:nvPr/>
            </p:nvSpPr>
            <p:spPr>
              <a:xfrm>
                <a:off y="3452255" x="3503460"/>
                <a:ext cy="87850" cx="592800"/>
              </a:xfrm>
              <a:custGeom>
                <a:avLst/>
                <a:gdLst/>
                <a:ahLst/>
                <a:cxnLst/>
                <a:pathLst>
                  <a:path h="87850" fill="none" w="592800">
                    <a:moveTo>
                      <a:pt y="59280" x="0"/>
                    </a:moveTo>
                    <a:cubicBezTo>
                      <a:pt y="83039" x="50615"/>
                      <a:pt y="98459" x="167270"/>
                      <a:pt y="98459" x="296400"/>
                    </a:cubicBezTo>
                    <a:cubicBezTo>
                      <a:pt y="98459" x="425530"/>
                      <a:pt y="83039" x="542185"/>
                      <a:pt y="59280" x="592800"/>
                    </a:cubicBezTo>
                    <a:moveTo>
                      <a:pt y="88920" x="0"/>
                    </a:moveTo>
                    <a:cubicBezTo>
                      <a:pt y="109915" x="61826"/>
                      <a:pt y="122804" x="174569"/>
                      <a:pt y="122804" x="296400"/>
                    </a:cubicBezTo>
                    <a:cubicBezTo>
                      <a:pt y="122804" x="418231"/>
                      <a:pt y="109915" x="530974"/>
                      <a:pt y="88920" x="592800"/>
                    </a:cubicBezTo>
                    <a:moveTo>
                      <a:pt y="118560" x="0"/>
                    </a:moveTo>
                    <a:cubicBezTo>
                      <a:pt y="136613" x="71894"/>
                      <a:pt y="147130" x="181003"/>
                      <a:pt y="147130" x="296400"/>
                    </a:cubicBezTo>
                    <a:cubicBezTo>
                      <a:pt y="147130" x="411797"/>
                      <a:pt y="136613" x="520906"/>
                      <a:pt y="118560" x="592800"/>
                    </a:cubicBezTo>
                  </a:path>
                </a:pathLst>
              </a:custGeom>
              <a:solidFill>
                <a:srgbClr val="DD7195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id="189" name="Text 189"/>
              <p:cNvSpPr txBox="1"/>
              <p:nvPr/>
            </p:nvSpPr>
            <p:spPr>
              <a:xfrm>
                <a:off y="3817818" x="3572663"/>
                <a:ext cy="152000" cx="3496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Arial"/>
                  </a:rPr>
                  <a:t>用采</a:t>
                </a:r>
              </a:p>
            </p:txBody>
          </p:sp>
        </p:grpSp>
        <p:grpSp>
          <p:nvGrpSpPr>
            <p:cNvPr id="123" name=""/>
            <p:cNvGrpSpPr/>
            <p:nvPr/>
          </p:nvGrpSpPr>
          <p:grpSpPr>
            <a:xfrm>
              <a:off y="3452255" x="1809450"/>
              <a:ext cy="350363" cx="592800"/>
              <a:chOff y="3452255" x="1809450"/>
              <a:chExt cy="350363" cx="592800"/>
            </a:xfrm>
          </p:grpSpPr>
          <p:sp>
            <p:nvSpPr>
              <p:cNvPr id="124" name="Data Store"/>
              <p:cNvSpPr/>
              <p:nvPr/>
            </p:nvSpPr>
            <p:spPr>
              <a:xfrm>
                <a:off y="3452255" x="1809450"/>
                <a:ext cy="350363" cx="488006"/>
              </a:xfrm>
              <a:custGeom>
                <a:avLst/>
                <a:gdLst/>
                <a:ahLst/>
                <a:cxnLst/>
                <a:pathLst>
                  <a:path stroke="false" h="350363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</a:path>
                  <a:path h="350363" fill="none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  <a:moveTo>
                      <a:pt y="48801" x="0"/>
                    </a:moveTo>
                    <a:cubicBezTo>
                      <a:pt y="75759" x="-46"/>
                      <a:pt y="97618" x="109211"/>
                      <a:pt y="97618" x="244003"/>
                    </a:cubicBezTo>
                    <a:cubicBezTo>
                      <a:pt y="97618" x="378794"/>
                      <a:pt y="75759" x="488052"/>
                      <a:pt y="48801" x="488006"/>
                    </a:cubicBezTo>
                    <a:moveTo>
                      <a:pt y="73201" x="0"/>
                    </a:moveTo>
                    <a:cubicBezTo>
                      <a:pt y="100146" x="46"/>
                      <a:pt y="121985" x="109276"/>
                      <a:pt y="121985" x="244003"/>
                    </a:cubicBezTo>
                    <a:cubicBezTo>
                      <a:pt y="121985" x="378730"/>
                      <a:pt y="100146" x="487960"/>
                      <a:pt y="73201" x="488006"/>
                    </a:cubicBezTo>
                    <a:moveTo>
                      <a:pt y="97601" x="0"/>
                    </a:moveTo>
                    <a:cubicBezTo>
                      <a:pt y="124547" x="46"/>
                      <a:pt y="146385" x="109276"/>
                      <a:pt y="146385" x="244003"/>
                    </a:cubicBezTo>
                    <a:cubicBezTo>
                      <a:pt y="146385" x="378730"/>
                      <a:pt y="124547" x="487960"/>
                      <a:pt y="97601" x="488006"/>
                    </a:cubicBezTo>
                  </a:path>
                </a:pathLst>
              </a:custGeom>
              <a:solidFill>
                <a:srgbClr val="1B918F"/>
              </a:solidFill>
              <a:ln cap="flat" w="7600">
                <a:solidFill>
                  <a:srgbClr val="1B918F"/>
                </a:solidFill>
                <a:bevel/>
              </a:ln>
            </p:spPr>
          </p:sp>
          <p:sp>
            <p:nvSpPr>
              <p:cNvPr id="125" name="Data Store"/>
              <p:cNvSpPr/>
              <p:nvPr/>
            </p:nvSpPr>
            <p:spPr>
              <a:xfrm>
                <a:off y="3452255" x="1809450"/>
                <a:ext cy="87850" cx="592800"/>
              </a:xfrm>
              <a:custGeom>
                <a:avLst/>
                <a:gdLst/>
                <a:ahLst/>
                <a:cxnLst/>
                <a:pathLst>
                  <a:path h="87850" fill="none" w="592800">
                    <a:moveTo>
                      <a:pt y="59280" x="0"/>
                    </a:moveTo>
                    <a:cubicBezTo>
                      <a:pt y="83039" x="50615"/>
                      <a:pt y="98459" x="167270"/>
                      <a:pt y="98459" x="296400"/>
                    </a:cubicBezTo>
                    <a:cubicBezTo>
                      <a:pt y="98459" x="425530"/>
                      <a:pt y="83039" x="542185"/>
                      <a:pt y="59280" x="592800"/>
                    </a:cubicBezTo>
                    <a:moveTo>
                      <a:pt y="88920" x="0"/>
                    </a:moveTo>
                    <a:cubicBezTo>
                      <a:pt y="109915" x="61826"/>
                      <a:pt y="122804" x="174569"/>
                      <a:pt y="122804" x="296400"/>
                    </a:cubicBezTo>
                    <a:cubicBezTo>
                      <a:pt y="122804" x="418231"/>
                      <a:pt y="109915" x="530974"/>
                      <a:pt y="88920" x="592800"/>
                    </a:cubicBezTo>
                    <a:moveTo>
                      <a:pt y="118560" x="0"/>
                    </a:moveTo>
                    <a:cubicBezTo>
                      <a:pt y="136613" x="71894"/>
                      <a:pt y="147130" x="181003"/>
                      <a:pt y="147130" x="296400"/>
                    </a:cubicBezTo>
                    <a:cubicBezTo>
                      <a:pt y="147130" x="411797"/>
                      <a:pt y="136613" x="520906"/>
                      <a:pt y="118560" x="592800"/>
                    </a:cubicBezTo>
                  </a:path>
                </a:pathLst>
              </a:custGeom>
              <a:solidFill>
                <a:srgbClr val="DD7195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id="190" name="Text 190"/>
              <p:cNvSpPr txBox="1"/>
              <p:nvPr/>
            </p:nvSpPr>
            <p:spPr>
              <a:xfrm>
                <a:off y="3817818" x="1886253"/>
                <a:ext cy="152000" cx="3344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Arial"/>
                  </a:rPr>
                  <a:t>ERP</a:t>
                </a:r>
              </a:p>
            </p:txBody>
          </p:sp>
        </p:grpSp>
        <p:grpSp>
          <p:nvGrpSpPr>
            <p:cNvPr id="126" name=""/>
            <p:cNvGrpSpPr/>
            <p:nvPr/>
          </p:nvGrpSpPr>
          <p:grpSpPr>
            <a:xfrm>
              <a:off y="3452255" x="2656455"/>
              <a:ext cy="350363" cx="592800"/>
              <a:chOff y="3452255" x="2656455"/>
              <a:chExt cy="350363" cx="592800"/>
            </a:xfrm>
          </p:grpSpPr>
          <p:sp>
            <p:nvSpPr>
              <p:cNvPr id="127" name="Data Store"/>
              <p:cNvSpPr/>
              <p:nvPr/>
            </p:nvSpPr>
            <p:spPr>
              <a:xfrm>
                <a:off y="3452255" x="2656455"/>
                <a:ext cy="350363" cx="488006"/>
              </a:xfrm>
              <a:custGeom>
                <a:avLst/>
                <a:gdLst/>
                <a:ahLst/>
                <a:cxnLst/>
                <a:pathLst>
                  <a:path stroke="false" h="350363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</a:path>
                  <a:path h="350363" fill="none" w="488006">
                    <a:moveTo>
                      <a:pt y="48801" x="0"/>
                    </a:moveTo>
                    <a:lnTo>
                      <a:pt y="301563" x="0"/>
                    </a:lnTo>
                    <a:cubicBezTo>
                      <a:pt y="328508" x="46"/>
                      <a:pt y="350347" x="109276"/>
                      <a:pt y="350347" x="244003"/>
                    </a:cubicBezTo>
                    <a:cubicBezTo>
                      <a:pt y="350347" x="378730"/>
                      <a:pt y="328508" x="487960"/>
                      <a:pt y="301563" x="488006"/>
                    </a:cubicBezTo>
                    <a:lnTo>
                      <a:pt y="48801" x="488006"/>
                    </a:lnTo>
                    <a:cubicBezTo>
                      <a:pt y="21842" x="488052"/>
                      <a:pt y="-17" x="378794"/>
                      <a:pt y="-17" x="244003"/>
                    </a:cubicBezTo>
                    <a:cubicBezTo>
                      <a:pt y="-17" x="109211"/>
                      <a:pt y="21842" x="-46"/>
                      <a:pt y="48801" x="0"/>
                    </a:cubicBezTo>
                    <a:close/>
                    <a:moveTo>
                      <a:pt y="48801" x="0"/>
                    </a:moveTo>
                    <a:cubicBezTo>
                      <a:pt y="75759" x="-46"/>
                      <a:pt y="97618" x="109211"/>
                      <a:pt y="97618" x="244003"/>
                    </a:cubicBezTo>
                    <a:cubicBezTo>
                      <a:pt y="97618" x="378794"/>
                      <a:pt y="75759" x="488052"/>
                      <a:pt y="48801" x="488006"/>
                    </a:cubicBezTo>
                    <a:moveTo>
                      <a:pt y="73201" x="0"/>
                    </a:moveTo>
                    <a:cubicBezTo>
                      <a:pt y="100146" x="46"/>
                      <a:pt y="121985" x="109276"/>
                      <a:pt y="121985" x="244003"/>
                    </a:cubicBezTo>
                    <a:cubicBezTo>
                      <a:pt y="121985" x="378730"/>
                      <a:pt y="100146" x="487960"/>
                      <a:pt y="73201" x="488006"/>
                    </a:cubicBezTo>
                    <a:moveTo>
                      <a:pt y="97601" x="0"/>
                    </a:moveTo>
                    <a:cubicBezTo>
                      <a:pt y="124547" x="46"/>
                      <a:pt y="146385" x="109276"/>
                      <a:pt y="146385" x="244003"/>
                    </a:cubicBezTo>
                    <a:cubicBezTo>
                      <a:pt y="146385" x="378730"/>
                      <a:pt y="124547" x="487960"/>
                      <a:pt y="97601" x="488006"/>
                    </a:cubicBezTo>
                  </a:path>
                </a:pathLst>
              </a:custGeom>
              <a:solidFill>
                <a:srgbClr val="1B918F"/>
              </a:solidFill>
              <a:ln cap="flat" w="7600">
                <a:solidFill>
                  <a:srgbClr val="1B918F"/>
                </a:solidFill>
                <a:bevel/>
              </a:ln>
            </p:spPr>
          </p:sp>
          <p:sp>
            <p:nvSpPr>
              <p:cNvPr id="128" name="Data Store"/>
              <p:cNvSpPr/>
              <p:nvPr/>
            </p:nvSpPr>
            <p:spPr>
              <a:xfrm>
                <a:off y="3452255" x="2656455"/>
                <a:ext cy="87850" cx="592800"/>
              </a:xfrm>
              <a:custGeom>
                <a:avLst/>
                <a:gdLst/>
                <a:ahLst/>
                <a:cxnLst/>
                <a:pathLst>
                  <a:path h="87850" fill="none" w="592800">
                    <a:moveTo>
                      <a:pt y="59280" x="0"/>
                    </a:moveTo>
                    <a:cubicBezTo>
                      <a:pt y="83039" x="50615"/>
                      <a:pt y="98459" x="167270"/>
                      <a:pt y="98459" x="296400"/>
                    </a:cubicBezTo>
                    <a:cubicBezTo>
                      <a:pt y="98459" x="425530"/>
                      <a:pt y="83039" x="542185"/>
                      <a:pt y="59280" x="592800"/>
                    </a:cubicBezTo>
                    <a:moveTo>
                      <a:pt y="88920" x="0"/>
                    </a:moveTo>
                    <a:cubicBezTo>
                      <a:pt y="109915" x="61826"/>
                      <a:pt y="122804" x="174569"/>
                      <a:pt y="122804" x="296400"/>
                    </a:cubicBezTo>
                    <a:cubicBezTo>
                      <a:pt y="122804" x="418231"/>
                      <a:pt y="109915" x="530974"/>
                      <a:pt y="88920" x="592800"/>
                    </a:cubicBezTo>
                    <a:moveTo>
                      <a:pt y="118560" x="0"/>
                    </a:moveTo>
                    <a:cubicBezTo>
                      <a:pt y="136613" x="71894"/>
                      <a:pt y="147130" x="181003"/>
                      <a:pt y="147130" x="296400"/>
                    </a:cubicBezTo>
                    <a:cubicBezTo>
                      <a:pt y="147130" x="411797"/>
                      <a:pt y="136613" x="520906"/>
                      <a:pt y="118560" x="592800"/>
                    </a:cubicBezTo>
                  </a:path>
                </a:pathLst>
              </a:custGeom>
              <a:solidFill>
                <a:srgbClr val="DD7195"/>
              </a:solidFill>
              <a:ln cap="flat" w="7600">
                <a:solidFill>
                  <a:srgbClr val="FFFFFF"/>
                </a:solidFill>
                <a:bevel/>
              </a:ln>
            </p:spPr>
          </p:sp>
          <p:sp>
            <p:nvSpPr>
              <p:cNvPr id="191" name="Text 191"/>
              <p:cNvSpPr txBox="1"/>
              <p:nvPr/>
            </p:nvSpPr>
            <p:spPr>
              <a:xfrm>
                <a:off y="3817818" x="2725658"/>
                <a:ext cy="152000" cx="3496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Arial"/>
                  </a:rPr>
                  <a:t>营销</a:t>
                </a:r>
              </a:p>
            </p:txBody>
          </p:sp>
        </p:grpSp>
        <p:sp>
          <p:nvSpPr>
            <p:cNvPr id="129" name="Rectangle"/>
            <p:cNvSpPr/>
            <p:nvPr/>
          </p:nvSpPr>
          <p:spPr>
            <a:xfrm>
              <a:off y="4284609" x="793046"/>
              <a:ext cy="311887" cx="3472600"/>
            </a:xfrm>
            <a:custGeom>
              <a:avLst/>
              <a:gdLst>
                <a:gd fmla="*/ 1736304 w 3472600" name="connsiteX0"/>
                <a:gd fmla="*/ 311887 h 311887" name="connsiteY0"/>
                <a:gd fmla="*/ 1736304 w 3472600" name="connsiteX1"/>
                <a:gd fmla="*/ 0 h 311887" name="connsiteY1"/>
                <a:gd fmla="*/ 3472600 w 3472600" name="connsiteX2"/>
                <a:gd fmla="*/ 155944 h 311887" name="connsiteY2"/>
                <a:gd fmla="*/ 0 w 3472600" name="connsiteX3"/>
                <a:gd fmla="*/ 155944 h 311887" name="connsiteY3"/>
                <a:gd fmla="*/ 1736304 w 3472600" name="connsiteX4"/>
                <a:gd fmla="*/ 155944 h 311887" name="connsiteY4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</a:cxnLst>
              <a:rect b="b" l="l" t="t" r="r"/>
              <a:pathLst>
                <a:path h="311887" w="3472600">
                  <a:moveTo>
                    <a:pt y="311887" x="3472600"/>
                  </a:moveTo>
                  <a:lnTo>
                    <a:pt y="0" x="3472600"/>
                  </a:lnTo>
                  <a:lnTo>
                    <a:pt y="0" x="0"/>
                  </a:lnTo>
                  <a:lnTo>
                    <a:pt y="311887" x="0"/>
                  </a:lnTo>
                  <a:lnTo>
                    <a:pt y="311887" x="3472600"/>
                  </a:lnTo>
                  <a:close/>
                </a:path>
              </a:pathLst>
            </a:custGeom>
            <a:solidFill>
              <a:srgbClr val="1B918F"/>
            </a:solidFill>
            <a:ln cap="flat" w="7600">
              <a:solidFill>
                <a:srgbClr val="1B918F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FFFF"/>
                  </a:solidFill>
                  <a:latin typeface="微软雅黑"/>
                </a:rPr>
                <a:t>DBScala</a:t>
              </a:r>
            </a:p>
          </p:txBody>
        </p:sp>
        <p:grpSp>
          <p:nvGrpSpPr>
            <p:cNvPr id="130" name=""/>
            <p:cNvGrpSpPr/>
            <p:nvPr/>
          </p:nvGrpSpPr>
          <p:grpSpPr>
            <a:xfrm>
              <a:off y="2082247" x="2512843"/>
              <a:ext cy="1013005" cx="1478620"/>
              <a:chOff y="2082247" x="2512843"/>
              <a:chExt cy="1013005" cx="1478620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y="2082247" x="2646620"/>
                <a:ext cy="916834" cx="1344843"/>
              </a:xfrm>
              <a:custGeom>
                <a:avLst/>
                <a:gdLst>
                  <a:gd fmla="*/ 672423 w 1344843" name="connsiteX0"/>
                  <a:gd fmla="*/ 916834 h 916834" name="connsiteY0"/>
                  <a:gd fmla="*/ 672423 w 1344843" name="connsiteX1"/>
                  <a:gd fmla="*/ 0 h 916834" name="connsiteY1"/>
                  <a:gd fmla="*/ 1344843 w 1344843" name="connsiteX2"/>
                  <a:gd fmla="*/ 458418 h 916834" name="connsiteY2"/>
                  <a:gd fmla="*/ 0 w 1344843" name="connsiteX3"/>
                  <a:gd fmla="*/ 458418 h 916834" name="connsiteY3"/>
                  <a:gd fmla="*/ 672423 w 1344843" name="connsiteX4"/>
                  <a:gd fmla="*/ 458418 h 916834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916834" w="1344843">
                    <a:moveTo>
                      <a:pt y="916834" x="1344843"/>
                    </a:moveTo>
                    <a:lnTo>
                      <a:pt y="0" x="1344843"/>
                    </a:lnTo>
                    <a:lnTo>
                      <a:pt y="0" x="0"/>
                    </a:lnTo>
                    <a:lnTo>
                      <a:pt y="916834" x="0"/>
                    </a:lnTo>
                    <a:lnTo>
                      <a:pt y="916834" x="1344843"/>
                    </a:lnTo>
                    <a:close/>
                  </a:path>
                </a:pathLst>
              </a:custGeom>
              <a:solidFill>
                <a:srgbClr val="B8D3DE"/>
              </a:solidFill>
              <a:ln cap="flat" w="7600">
                <a:solidFill>
                  <a:srgbClr val="B2BCBC"/>
                </a:solidFill>
                <a:bevel/>
              </a:ln>
            </p:spPr>
          </p:sp>
          <p:sp>
            <p:nvSpPr>
              <p:cNvPr id="132" name="Rectangle"/>
              <p:cNvSpPr/>
              <p:nvPr/>
            </p:nvSpPr>
            <p:spPr>
              <a:xfrm>
                <a:off y="2133538" x="2583252"/>
                <a:ext cy="916834" cx="1344843"/>
              </a:xfrm>
              <a:custGeom>
                <a:avLst/>
                <a:gdLst>
                  <a:gd fmla="*/ 672423 w 1344843" name="connsiteX0"/>
                  <a:gd fmla="*/ 916834 h 916834" name="connsiteY0"/>
                  <a:gd fmla="*/ 672423 w 1344843" name="connsiteX1"/>
                  <a:gd fmla="*/ 0 h 916834" name="connsiteY1"/>
                  <a:gd fmla="*/ 1344843 w 1344843" name="connsiteX2"/>
                  <a:gd fmla="*/ 458418 h 916834" name="connsiteY2"/>
                  <a:gd fmla="*/ 0 w 1344843" name="connsiteX3"/>
                  <a:gd fmla="*/ 458418 h 916834" name="connsiteY3"/>
                  <a:gd fmla="*/ 672423 w 1344843" name="connsiteX4"/>
                  <a:gd fmla="*/ 458418 h 916834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916834" w="1344843">
                    <a:moveTo>
                      <a:pt y="916834" x="1344843"/>
                    </a:moveTo>
                    <a:lnTo>
                      <a:pt y="0" x="1344843"/>
                    </a:lnTo>
                    <a:lnTo>
                      <a:pt y="0" x="0"/>
                    </a:lnTo>
                    <a:lnTo>
                      <a:pt y="916834" x="0"/>
                    </a:lnTo>
                    <a:lnTo>
                      <a:pt y="916834" x="1344843"/>
                    </a:lnTo>
                    <a:close/>
                  </a:path>
                </a:pathLst>
              </a:custGeom>
              <a:solidFill>
                <a:srgbClr val="B8D3DE"/>
              </a:solidFill>
              <a:ln cap="flat" w="7600">
                <a:solidFill>
                  <a:srgbClr val="B2BCBC"/>
                </a:solidFill>
                <a:bevel/>
              </a:ln>
            </p:spPr>
          </p:sp>
          <p:sp>
            <p:nvSpPr>
              <p:cNvPr id="133" name="Rectangle"/>
              <p:cNvSpPr/>
              <p:nvPr/>
            </p:nvSpPr>
            <p:spPr>
              <a:xfrm>
                <a:off y="2178419" x="2512843"/>
                <a:ext cy="916834" cx="1344843"/>
              </a:xfrm>
              <a:custGeom>
                <a:avLst/>
                <a:gdLst>
                  <a:gd fmla="*/ 672423 w 1344843" name="connsiteX0"/>
                  <a:gd fmla="*/ 916834 h 916834" name="connsiteY0"/>
                  <a:gd fmla="*/ 672423 w 1344843" name="connsiteX1"/>
                  <a:gd fmla="*/ 0 h 916834" name="connsiteY1"/>
                  <a:gd fmla="*/ 1344843 w 1344843" name="connsiteX2"/>
                  <a:gd fmla="*/ 458418 h 916834" name="connsiteY2"/>
                  <a:gd fmla="*/ 0 w 1344843" name="connsiteX3"/>
                  <a:gd fmla="*/ 458418 h 916834" name="connsiteY3"/>
                  <a:gd fmla="*/ 672423 w 1344843" name="connsiteX4"/>
                  <a:gd fmla="*/ 458418 h 916834" name="connsiteY4"/>
                </a:gdLst>
                <a:ahLst/>
                <a:cxnLst>
                  <a:cxn ang="0">
                    <a:pos y="connsiteY0" x="connsiteX0"/>
                  </a:cxn>
                  <a:cxn ang="0">
                    <a:pos y="connsiteY1" x="connsiteX1"/>
                  </a:cxn>
                  <a:cxn ang="0">
                    <a:pos y="connsiteY2" x="connsiteX2"/>
                  </a:cxn>
                  <a:cxn ang="0">
                    <a:pos y="connsiteY3" x="connsiteX3"/>
                  </a:cxn>
                  <a:cxn ang="0">
                    <a:pos y="connsiteY4" x="connsiteX4"/>
                  </a:cxn>
                </a:cxnLst>
                <a:pathLst>
                  <a:path h="916834" w="1344843">
                    <a:moveTo>
                      <a:pt y="916834" x="1344843"/>
                    </a:moveTo>
                    <a:lnTo>
                      <a:pt y="0" x="1344843"/>
                    </a:lnTo>
                    <a:lnTo>
                      <a:pt y="0" x="0"/>
                    </a:lnTo>
                    <a:lnTo>
                      <a:pt y="916834" x="0"/>
                    </a:lnTo>
                    <a:lnTo>
                      <a:pt y="916834" x="1344843"/>
                    </a:lnTo>
                    <a:close/>
                  </a:path>
                </a:pathLst>
              </a:custGeom>
              <a:solidFill>
                <a:srgbClr val="B8D3DE"/>
              </a:solidFill>
              <a:ln cap="flat" w="7600">
                <a:solidFill>
                  <a:srgbClr val="B2BCBC"/>
                </a:solidFill>
                <a:bevel/>
              </a:ln>
            </p:spPr>
          </p:sp>
        </p:grpSp>
        <p:sp>
          <p:nvSpPr>
            <p:cNvPr id="134" name="Rectangle"/>
            <p:cNvSpPr/>
            <p:nvPr/>
          </p:nvSpPr>
          <p:spPr>
            <a:xfrm>
              <a:off y="2492790" x="2611219"/>
              <a:ext cy="209722" cx="1145077"/>
            </a:xfrm>
            <a:custGeom>
              <a:avLst/>
              <a:gdLst>
                <a:gd fmla="*/ 0 w 1145077" name="connsiteX0"/>
                <a:gd fmla="*/ 104861 h 209722" name="connsiteY0"/>
                <a:gd fmla="*/ 572537 w 1145077" name="connsiteX1"/>
                <a:gd fmla="*/ 0 h 209722" name="connsiteY1"/>
                <a:gd fmla="*/ 1145077 w 1145077" name="connsiteX2"/>
                <a:gd fmla="*/ 104861 h 209722" name="connsiteY2"/>
                <a:gd fmla="*/ 572537 w 1145077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1145077">
                  <a:moveTo>
                    <a:pt y="0" x="0"/>
                  </a:moveTo>
                  <a:lnTo>
                    <a:pt y="0" x="1145077"/>
                  </a:lnTo>
                  <a:lnTo>
                    <a:pt y="209722" x="1145077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log 文件</a:t>
              </a:r>
            </a:p>
          </p:txBody>
        </p:sp>
        <p:sp>
          <p:nvSpPr>
            <p:cNvPr id="135" name="Rectangle"/>
            <p:cNvSpPr/>
            <p:nvPr/>
          </p:nvSpPr>
          <p:spPr>
            <a:xfrm>
              <a:off y="2764855" x="2611219"/>
              <a:ext cy="209722" cx="1145077"/>
            </a:xfrm>
            <a:custGeom>
              <a:avLst/>
              <a:gdLst>
                <a:gd fmla="*/ 0 w 1145077" name="connsiteX0"/>
                <a:gd fmla="*/ 104861 h 209722" name="connsiteY0"/>
                <a:gd fmla="*/ 572537 w 1145077" name="connsiteX1"/>
                <a:gd fmla="*/ 0 h 209722" name="connsiteY1"/>
                <a:gd fmla="*/ 1145077 w 1145077" name="connsiteX2"/>
                <a:gd fmla="*/ 104861 h 209722" name="connsiteY2"/>
                <a:gd fmla="*/ 572537 w 1145077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1145077">
                  <a:moveTo>
                    <a:pt y="0" x="0"/>
                  </a:moveTo>
                  <a:lnTo>
                    <a:pt y="0" x="1145077"/>
                  </a:lnTo>
                  <a:lnTo>
                    <a:pt y="209722" x="1145077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log 文件</a:t>
              </a:r>
            </a:p>
          </p:txBody>
        </p:sp>
        <p:sp>
          <p:nvSpPr>
            <p:cNvPr id="192" name="Text 192"/>
            <p:cNvSpPr txBox="1"/>
            <p:nvPr/>
          </p:nvSpPr>
          <p:spPr>
            <a:xfrm>
              <a:off y="2225886" x="2693647"/>
              <a:ext cy="170796" cx="980218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b="1" sz="912">
                  <a:solidFill>
                    <a:srgbClr val="FFFFFF"/>
                  </a:solidFill>
                  <a:latin typeface="微软雅黑"/>
                </a:rPr>
                <a:t>Binlog</a:t>
              </a:r>
            </a:p>
          </p:txBody>
        </p:sp>
        <p:sp>
          <p:nvSpPr>
            <p:cNvPr id="137" name="ConnectLine"/>
            <p:cNvSpPr/>
            <p:nvPr/>
          </p:nvSpPr>
          <p:spPr>
            <a:xfrm>
              <a:off y="2540659" x="3991465"/>
              <a:ext cy="7600" cx="782808"/>
            </a:xfrm>
            <a:custGeom>
              <a:avLst/>
              <a:gdLst/>
              <a:ahLst/>
              <a:cxnLst/>
              <a:pathLst>
                <a:path h="7600" fill="none" w="782808">
                  <a:moveTo>
                    <a:pt y="0" x="0"/>
                  </a:moveTo>
                  <a:lnTo>
                    <a:pt y="0" x="782808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38" name="ConnectLine"/>
            <p:cNvSpPr/>
            <p:nvPr/>
          </p:nvSpPr>
          <p:spPr>
            <a:xfrm>
              <a:off y="3339366" x="4805930"/>
              <a:ext cy="288070" cx="814462"/>
            </a:xfrm>
            <a:custGeom>
              <a:avLst/>
              <a:gdLst/>
              <a:ahLst/>
              <a:cxnLst/>
              <a:pathLst>
                <a:path h="288070" fill="none" w="814462">
                  <a:moveTo>
                    <a:pt y="0" x="0"/>
                  </a:moveTo>
                  <a:cubicBezTo>
                    <a:pt y="138726" x="-518062"/>
                    <a:pt y="288070" x="133713"/>
                    <a:pt y="288070" x="-814462"/>
                  </a:cubicBezTo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39" name="ConnectLine"/>
            <p:cNvSpPr/>
            <p:nvPr/>
          </p:nvSpPr>
          <p:spPr>
            <a:xfrm>
              <a:off y="3452260" x="1206454"/>
              <a:ext cy="357010" cx="428417"/>
            </a:xfrm>
            <a:custGeom>
              <a:avLst/>
              <a:gdLst/>
              <a:ahLst/>
              <a:cxnLst/>
              <a:pathLst>
                <a:path h="357010" fill="none" w="428417">
                  <a:moveTo>
                    <a:pt y="0" x="0"/>
                  </a:moveTo>
                  <a:cubicBezTo>
                    <a:pt y="-113810" x="0"/>
                    <a:pt y="-113810" x="428417"/>
                    <a:pt y="-357010" x="428417"/>
                  </a:cubicBezTo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40" name="ConnectLine"/>
            <p:cNvSpPr/>
            <p:nvPr/>
          </p:nvSpPr>
          <p:spPr>
            <a:xfrm>
              <a:off y="3452260" x="2053459"/>
              <a:ext cy="357010" cx="418587"/>
            </a:xfrm>
            <a:custGeom>
              <a:avLst/>
              <a:gdLst/>
              <a:ahLst/>
              <a:cxnLst/>
              <a:pathLst>
                <a:path h="357010" fill="none" w="418587">
                  <a:moveTo>
                    <a:pt y="0" x="0"/>
                  </a:moveTo>
                  <a:cubicBezTo>
                    <a:pt y="-243217" x="0"/>
                    <a:pt y="-243217" x="-418587"/>
                    <a:pt y="-357010" x="-418587"/>
                  </a:cubicBezTo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41" name="ConnectLine"/>
            <p:cNvSpPr/>
            <p:nvPr/>
          </p:nvSpPr>
          <p:spPr>
            <a:xfrm>
              <a:off y="3452260" x="2900463"/>
              <a:ext cy="357010" cx="284808"/>
            </a:xfrm>
            <a:custGeom>
              <a:avLst/>
              <a:gdLst/>
              <a:ahLst/>
              <a:cxnLst/>
              <a:pathLst>
                <a:path h="357010" fill="none" w="284808">
                  <a:moveTo>
                    <a:pt y="0" x="0"/>
                  </a:moveTo>
                  <a:cubicBezTo>
                    <a:pt y="-113810" x="0"/>
                    <a:pt y="-113810" x="284808"/>
                    <a:pt y="-357010" x="284808"/>
                  </a:cubicBezTo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42" name="ConnectLine"/>
            <p:cNvSpPr/>
            <p:nvPr/>
          </p:nvSpPr>
          <p:spPr>
            <a:xfrm>
              <a:off y="3452260" x="3747467"/>
              <a:ext cy="357010" cx="562197"/>
            </a:xfrm>
            <a:custGeom>
              <a:avLst/>
              <a:gdLst/>
              <a:ahLst/>
              <a:cxnLst/>
              <a:pathLst>
                <a:path h="357010" fill="none" w="562197">
                  <a:moveTo>
                    <a:pt y="0" x="0"/>
                  </a:moveTo>
                  <a:cubicBezTo>
                    <a:pt y="-113810" x="0"/>
                    <a:pt y="-113810" x="-562197"/>
                    <a:pt y="-357010" x="-562197"/>
                  </a:cubicBezTo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93" name="Text 193"/>
            <p:cNvSpPr txBox="1"/>
            <p:nvPr/>
          </p:nvSpPr>
          <p:spPr>
            <a:xfrm>
              <a:off y="2330496" x="4058045"/>
              <a:ext cy="144400" cx="570000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96A6A6"/>
                  </a:solidFill>
                  <a:latin typeface="微软雅黑"/>
                </a:rPr>
                <a:t>dump协议</a:t>
              </a:r>
            </a:p>
          </p:txBody>
        </p:sp>
        <p:sp>
          <p:nvSpPr>
            <p:cNvPr id="194" name="Text 194"/>
            <p:cNvSpPr txBox="1"/>
            <p:nvPr/>
          </p:nvSpPr>
          <p:spPr>
            <a:xfrm>
              <a:off y="3303296" x="4058045"/>
              <a:ext cy="144400" cx="570000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96A6A6"/>
                  </a:solidFill>
                  <a:latin typeface="微软雅黑"/>
                </a:rPr>
                <a:t>slave 协议</a:t>
              </a:r>
            </a:p>
          </p:txBody>
        </p:sp>
        <p:grpSp>
          <p:nvGrpSpPr>
            <p:cNvPr id="145" name=""/>
            <p:cNvGrpSpPr/>
            <p:nvPr/>
          </p:nvGrpSpPr>
          <p:grpSpPr>
            <a:xfrm>
              <a:off y="2320479" x="5579869"/>
              <a:ext cy="230418" cx="608000"/>
              <a:chOff y="2320479" x="5579869"/>
              <a:chExt cy="230418" cx="608000"/>
            </a:xfrm>
          </p:grpSpPr>
          <p:sp>
            <p:nvSpPr>
              <p:cNvPr id="146" name="ConnectLine"/>
              <p:cNvSpPr/>
              <p:nvPr/>
            </p:nvSpPr>
            <p:spPr>
              <a:xfrm>
                <a:off y="2543296" x="5579869"/>
                <a:ext cy="7600" cx="608000"/>
              </a:xfrm>
              <a:custGeom>
                <a:avLst/>
                <a:gdLst/>
                <a:ahLst/>
                <a:cxnLst/>
                <a:pathLst>
                  <a:path h="7600" fill="none" w="608000">
                    <a:moveTo>
                      <a:pt y="0" x="0"/>
                    </a:moveTo>
                    <a:lnTo>
                      <a:pt y="0" x="608000"/>
                    </a:lnTo>
                  </a:path>
                </a:pathLst>
              </a:custGeom>
              <a:solidFill>
                <a:srgbClr val="7ECCB6"/>
              </a:solidFill>
              <a:ln cap="flat" w="50667">
                <a:solidFill>
                  <a:srgbClr val="7ECCB6"/>
                </a:solidFill>
                <a:bevel/>
                <a:tailEnd type="stealth" len="med" w="med"/>
              </a:ln>
            </p:spPr>
          </p:sp>
          <p:sp>
            <p:nvSpPr>
              <p:cNvPr id="195" name="Text 195"/>
              <p:cNvSpPr txBox="1"/>
              <p:nvPr/>
            </p:nvSpPr>
            <p:spPr>
              <a:xfrm>
                <a:off y="2320479" x="5598869"/>
                <a:ext cy="144400" cx="57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订阅/发布</a:t>
                </a:r>
              </a:p>
            </p:txBody>
          </p:sp>
        </p:grpSp>
        <p:sp>
          <p:nvSpPr>
            <p:cNvPr id="148" name="Rectangle"/>
            <p:cNvSpPr/>
            <p:nvPr/>
          </p:nvSpPr>
          <p:spPr>
            <a:xfrm>
              <a:off y="2082235" x="6205975"/>
              <a:ext cy="2514255" cx="772289"/>
            </a:xfrm>
            <a:custGeom>
              <a:avLst/>
              <a:gdLst>
                <a:gd fmla="*/ 0 w 772289" name="connsiteX0"/>
                <a:gd fmla="*/ 1257131 h 2514255" name="connsiteY0"/>
                <a:gd fmla="*/ 386986 w 772289" name="connsiteX1"/>
                <a:gd fmla="*/ 0 h 2514255" name="connsiteY1"/>
                <a:gd fmla="*/ 772289 w 772289" name="connsiteX2"/>
                <a:gd fmla="*/ 1257131 h 2514255" name="connsiteY2"/>
                <a:gd fmla="*/ 386986 w 772289" name="connsiteX3"/>
                <a:gd fmla="*/ 2514255 h 2514255" name="connsiteY3"/>
                <a:gd fmla="*/ 0 w 772289" name="connsiteX4"/>
                <a:gd fmla="*/ 1257131 h 2514255" name="connsiteY4"/>
                <a:gd fmla="*/ 386145 w 772289" name="connsiteX5"/>
                <a:gd fmla="*/ 0 h 2514255" name="connsiteY5"/>
                <a:gd fmla="*/ 772289 w 772289" name="connsiteX6"/>
                <a:gd fmla="*/ 1257131 h 2514255" name="connsiteY6"/>
                <a:gd fmla="*/ 386145 w 772289" name="connsiteX7"/>
                <a:gd fmla="*/ 2514255 h 2514255" name="connsiteY7"/>
                <a:gd fmla="*/ 0 w 772289" name="connsiteX8"/>
                <a:gd fmla="*/ 1257131 h 2514255" name="connsiteY8"/>
                <a:gd fmla="*/ 386145 w 772289" name="connsiteX9"/>
                <a:gd fmla="*/ 0 h 2514255" name="connsiteY9"/>
                <a:gd fmla="*/ 772289 w 772289" name="connsiteX10"/>
                <a:gd fmla="*/ 1257131 h 2514255" name="connsiteY10"/>
                <a:gd fmla="*/ 386145 w 772289" name="connsiteX11"/>
                <a:gd fmla="*/ 2514255 h 2514255" name="connsiteY11"/>
                <a:gd fmla="*/ 278535 h 2514255" name="rtb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</a:cxnLst>
              <a:rect b="rtb" l="l" t="t" r="r"/>
              <a:pathLst>
                <a:path h="2514255" w="772289">
                  <a:moveTo>
                    <a:pt y="0" x="0"/>
                  </a:moveTo>
                  <a:lnTo>
                    <a:pt y="0" x="772289"/>
                  </a:lnTo>
                  <a:lnTo>
                    <a:pt y="2514255" x="772289"/>
                  </a:lnTo>
                  <a:lnTo>
                    <a:pt y="2514255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1B918F"/>
            </a:solidFill>
            <a:ln cap="flat" w="7600">
              <a:solidFill>
                <a:srgbClr val="1B918F"/>
              </a:solidFill>
              <a:bevel/>
            </a:ln>
          </p:spPr>
          <p:txBody>
            <a:bodyPr anchor="t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微软雅黑"/>
                </a:rPr>
                <a:t>Kafka</a:t>
              </a:r>
            </a:p>
          </p:txBody>
        </p:sp>
        <p:sp>
          <p:nvSpPr>
            <p:cNvPr id="149" name="Rectangle"/>
            <p:cNvSpPr/>
            <p:nvPr/>
          </p:nvSpPr>
          <p:spPr>
            <a:xfrm>
              <a:off y="2421700" x="6252400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39720 w 679440" name="connsiteX1"/>
                <a:gd fmla="*/ 0 h 209722" name="connsiteY1"/>
                <a:gd fmla="*/ 679440 w 679440" name="connsiteX2"/>
                <a:gd fmla="*/ 104861 h 209722" name="connsiteY2"/>
                <a:gd fmla="*/ 339720 w 679440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消息主题 A</a:t>
              </a:r>
            </a:p>
          </p:txBody>
        </p:sp>
        <p:sp>
          <p:nvSpPr>
            <p:cNvPr id="150" name="Rectangle"/>
            <p:cNvSpPr/>
            <p:nvPr/>
          </p:nvSpPr>
          <p:spPr>
            <a:xfrm>
              <a:off y="4198884" x="6252400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39720 w 679440" name="connsiteX1"/>
                <a:gd fmla="*/ 0 h 209722" name="connsiteY1"/>
                <a:gd fmla="*/ 679440 w 679440" name="connsiteX2"/>
                <a:gd fmla="*/ 104861 h 209722" name="connsiteY2"/>
                <a:gd fmla="*/ 339720 w 679440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消息主题 ...</a:t>
              </a:r>
            </a:p>
          </p:txBody>
        </p:sp>
        <p:sp>
          <p:nvSpPr>
            <p:cNvPr id="151" name="Rectangle"/>
            <p:cNvSpPr/>
            <p:nvPr/>
          </p:nvSpPr>
          <p:spPr>
            <a:xfrm>
              <a:off y="2865996" x="6252400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39720 w 679440" name="connsiteX1"/>
                <a:gd fmla="*/ 0 h 209722" name="connsiteY1"/>
                <a:gd fmla="*/ 679440 w 679440" name="connsiteX2"/>
                <a:gd fmla="*/ 104861 h 209722" name="connsiteY2"/>
                <a:gd fmla="*/ 339720 w 679440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消息主题 B</a:t>
              </a:r>
            </a:p>
          </p:txBody>
        </p:sp>
        <p:sp>
          <p:nvSpPr>
            <p:cNvPr id="152" name="Rectangle"/>
            <p:cNvSpPr/>
            <p:nvPr/>
          </p:nvSpPr>
          <p:spPr>
            <a:xfrm>
              <a:off y="3310299" x="6252400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39720 w 679440" name="connsiteX1"/>
                <a:gd fmla="*/ 0 h 209722" name="connsiteY1"/>
                <a:gd fmla="*/ 679440 w 679440" name="connsiteX2"/>
                <a:gd fmla="*/ 104861 h 209722" name="connsiteY2"/>
                <a:gd fmla="*/ 339720 w 679440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消息主题 C</a:t>
              </a:r>
            </a:p>
          </p:txBody>
        </p:sp>
        <p:sp>
          <p:nvSpPr>
            <p:cNvPr id="153" name="Rectangle"/>
            <p:cNvSpPr/>
            <p:nvPr/>
          </p:nvSpPr>
          <p:spPr>
            <a:xfrm>
              <a:off y="3754595" x="6252400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39720 w 679440" name="connsiteX1"/>
                <a:gd fmla="*/ 0 h 209722" name="connsiteY1"/>
                <a:gd fmla="*/ 679440 w 679440" name="connsiteX2"/>
                <a:gd fmla="*/ 104861 h 209722" name="connsiteY2"/>
                <a:gd fmla="*/ 339720 w 679440" name="connsiteX3"/>
                <a:gd fmla="*/ 209722 h 209722" name="connsiteY3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FFFFFF"/>
                  </a:solidFill>
                  <a:latin typeface="微软雅黑"/>
                </a:rPr>
                <a:t>消息主题 D</a:t>
              </a:r>
            </a:p>
          </p:txBody>
        </p:sp>
        <p:grpSp>
          <p:nvGrpSpPr>
            <p:cNvPr id="154" name=""/>
            <p:cNvGrpSpPr/>
            <p:nvPr/>
          </p:nvGrpSpPr>
          <p:grpSpPr>
            <a:xfrm>
              <a:off y="2754507" x="5579869"/>
              <a:ext cy="230418" cx="608000"/>
              <a:chOff y="2754507" x="5579869"/>
              <a:chExt cy="230418" cx="608000"/>
            </a:xfrm>
          </p:grpSpPr>
          <p:sp>
            <p:nvSpPr>
              <p:cNvPr id="155" name="ConnectLine"/>
              <p:cNvSpPr/>
              <p:nvPr/>
            </p:nvSpPr>
            <p:spPr>
              <a:xfrm>
                <a:off y="2977325" x="5579869"/>
                <a:ext cy="7600" cx="608000"/>
              </a:xfrm>
              <a:custGeom>
                <a:avLst/>
                <a:gdLst/>
                <a:ahLst/>
                <a:cxnLst/>
                <a:pathLst>
                  <a:path h="7600" fill="none" w="608000">
                    <a:moveTo>
                      <a:pt y="0" x="0"/>
                    </a:moveTo>
                    <a:lnTo>
                      <a:pt y="0" x="608000"/>
                    </a:lnTo>
                  </a:path>
                </a:pathLst>
              </a:custGeom>
              <a:solidFill>
                <a:srgbClr val="7ECCB6"/>
              </a:solidFill>
              <a:ln cap="flat" w="50667">
                <a:solidFill>
                  <a:srgbClr val="7ECCB6"/>
                </a:solidFill>
                <a:bevel/>
                <a:tailEnd type="stealth" len="med" w="med"/>
              </a:ln>
            </p:spPr>
          </p:sp>
          <p:sp>
            <p:nvSpPr>
              <p:cNvPr id="196" name="Text 196"/>
              <p:cNvSpPr txBox="1"/>
              <p:nvPr/>
            </p:nvSpPr>
            <p:spPr>
              <a:xfrm>
                <a:off y="2754507" x="5598869"/>
                <a:ext cy="144400" cx="57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订阅/发布</a:t>
                </a:r>
              </a:p>
            </p:txBody>
          </p:sp>
        </p:grpSp>
        <p:grpSp>
          <p:nvGrpSpPr>
            <p:cNvPr id="157" name=""/>
            <p:cNvGrpSpPr/>
            <p:nvPr/>
          </p:nvGrpSpPr>
          <p:grpSpPr>
            <a:xfrm>
              <a:off y="3189295" x="5579869"/>
              <a:ext cy="230418" cx="608000"/>
              <a:chOff y="3189295" x="5579869"/>
              <a:chExt cy="230418" cx="608000"/>
            </a:xfrm>
          </p:grpSpPr>
          <p:sp>
            <p:nvSpPr>
              <p:cNvPr id="158" name="ConnectLine"/>
              <p:cNvSpPr/>
              <p:nvPr/>
            </p:nvSpPr>
            <p:spPr>
              <a:xfrm>
                <a:off y="3412113" x="5579869"/>
                <a:ext cy="7600" cx="608000"/>
              </a:xfrm>
              <a:custGeom>
                <a:avLst/>
                <a:gdLst/>
                <a:ahLst/>
                <a:cxnLst/>
                <a:pathLst>
                  <a:path h="7600" fill="none" w="608000">
                    <a:moveTo>
                      <a:pt y="0" x="0"/>
                    </a:moveTo>
                    <a:lnTo>
                      <a:pt y="0" x="608000"/>
                    </a:lnTo>
                  </a:path>
                </a:pathLst>
              </a:custGeom>
              <a:solidFill>
                <a:srgbClr val="7ECCB6"/>
              </a:solidFill>
              <a:ln cap="flat" w="50667">
                <a:solidFill>
                  <a:srgbClr val="7ECCB6"/>
                </a:solidFill>
                <a:bevel/>
                <a:tailEnd type="stealth" len="med" w="med"/>
              </a:ln>
            </p:spPr>
          </p:sp>
          <p:sp>
            <p:nvSpPr>
              <p:cNvPr id="197" name="Text 197"/>
              <p:cNvSpPr txBox="1"/>
              <p:nvPr/>
            </p:nvSpPr>
            <p:spPr>
              <a:xfrm>
                <a:off y="3189295" x="5598869"/>
                <a:ext cy="144400" cx="57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订阅/发布</a:t>
                </a:r>
              </a:p>
            </p:txBody>
          </p:sp>
        </p:grpSp>
        <p:grpSp>
          <p:nvGrpSpPr>
            <p:cNvPr id="160" name=""/>
            <p:cNvGrpSpPr/>
            <p:nvPr/>
          </p:nvGrpSpPr>
          <p:grpSpPr>
            <a:xfrm>
              <a:off y="3624069" x="5579869"/>
              <a:ext cy="230418" cx="608000"/>
              <a:chOff y="3624069" x="5579869"/>
              <a:chExt cy="230418" cx="608000"/>
            </a:xfrm>
          </p:grpSpPr>
          <p:sp>
            <p:nvSpPr>
              <p:cNvPr id="161" name="ConnectLine"/>
              <p:cNvSpPr/>
              <p:nvPr/>
            </p:nvSpPr>
            <p:spPr>
              <a:xfrm>
                <a:off y="3846886" x="5579869"/>
                <a:ext cy="7600" cx="608000"/>
              </a:xfrm>
              <a:custGeom>
                <a:avLst/>
                <a:gdLst/>
                <a:ahLst/>
                <a:cxnLst/>
                <a:pathLst>
                  <a:path h="7600" fill="none" w="608000">
                    <a:moveTo>
                      <a:pt y="0" x="0"/>
                    </a:moveTo>
                    <a:lnTo>
                      <a:pt y="0" x="608000"/>
                    </a:lnTo>
                  </a:path>
                </a:pathLst>
              </a:custGeom>
              <a:solidFill>
                <a:srgbClr val="7ECCB6"/>
              </a:solidFill>
              <a:ln cap="flat" w="50667">
                <a:solidFill>
                  <a:srgbClr val="7ECCB6"/>
                </a:solidFill>
                <a:bevel/>
                <a:tailEnd type="stealth" len="med" w="med"/>
              </a:ln>
            </p:spPr>
          </p:sp>
          <p:sp>
            <p:nvSpPr>
              <p:cNvPr id="198" name="Text 198"/>
              <p:cNvSpPr txBox="1"/>
              <p:nvPr/>
            </p:nvSpPr>
            <p:spPr>
              <a:xfrm>
                <a:off y="3624069" x="5598869"/>
                <a:ext cy="144400" cx="57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订阅/发布</a:t>
                </a:r>
              </a:p>
            </p:txBody>
          </p:sp>
        </p:grpSp>
        <p:grpSp>
          <p:nvGrpSpPr>
            <p:cNvPr id="163" name=""/>
            <p:cNvGrpSpPr/>
            <p:nvPr/>
          </p:nvGrpSpPr>
          <p:grpSpPr>
            <a:xfrm>
              <a:off y="4058865" x="5579869"/>
              <a:ext cy="230418" cx="608000"/>
              <a:chOff y="4058865" x="5579869"/>
              <a:chExt cy="230418" cx="608000"/>
            </a:xfrm>
          </p:grpSpPr>
          <p:sp>
            <p:nvSpPr>
              <p:cNvPr id="164" name="ConnectLine"/>
              <p:cNvSpPr/>
              <p:nvPr/>
            </p:nvSpPr>
            <p:spPr>
              <a:xfrm>
                <a:off y="4281682" x="5579869"/>
                <a:ext cy="7600" cx="608000"/>
              </a:xfrm>
              <a:custGeom>
                <a:avLst/>
                <a:gdLst/>
                <a:ahLst/>
                <a:cxnLst/>
                <a:pathLst>
                  <a:path h="7600" fill="none" w="608000">
                    <a:moveTo>
                      <a:pt y="0" x="0"/>
                    </a:moveTo>
                    <a:lnTo>
                      <a:pt y="0" x="608000"/>
                    </a:lnTo>
                  </a:path>
                </a:pathLst>
              </a:custGeom>
              <a:solidFill>
                <a:srgbClr val="7ECCB6"/>
              </a:solidFill>
              <a:ln cap="flat" w="50667">
                <a:solidFill>
                  <a:srgbClr val="7ECCB6"/>
                </a:solidFill>
                <a:bevel/>
                <a:tailEnd type="stealth" len="med" w="med"/>
              </a:ln>
            </p:spPr>
          </p:sp>
          <p:sp>
            <p:nvSpPr>
              <p:cNvPr id="199" name="Text 199"/>
              <p:cNvSpPr txBox="1"/>
              <p:nvPr/>
            </p:nvSpPr>
            <p:spPr>
              <a:xfrm>
                <a:off y="4058865" x="5598869"/>
                <a:ext cy="144400" cx="57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订阅/发布</a:t>
                </a:r>
              </a:p>
            </p:txBody>
          </p:sp>
        </p:grpSp>
        <p:sp>
          <p:nvSpPr>
            <p:cNvPr id="200" name="Text 200"/>
            <p:cNvSpPr txBox="1"/>
            <p:nvPr/>
          </p:nvSpPr>
          <p:spPr>
            <a:xfrm>
              <a:off y="4044866" x="7479869"/>
              <a:ext cy="30400" cx="471200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96A6A6"/>
                  </a:solidFill>
                  <a:latin typeface="微软雅黑"/>
                </a:rPr>
                <a:t>分类汇总</a:t>
              </a:r>
            </a:p>
          </p:txBody>
        </p:sp>
        <p:sp>
          <p:nvSpPr>
            <p:cNvPr id="167" name="Rectangle"/>
            <p:cNvSpPr/>
            <p:nvPr/>
          </p:nvSpPr>
          <p:spPr>
            <a:xfrm>
              <a:off y="2697979" x="7578665"/>
              <a:ext cy="1243710" cx="772289"/>
            </a:xfrm>
            <a:custGeom>
              <a:avLst/>
              <a:gdLst>
                <a:gd fmla="*/ 0 w 772289" name="connsiteX0"/>
                <a:gd fmla="*/ 621855 h 1243710" name="connsiteY0"/>
                <a:gd fmla="*/ 386986 w 772289" name="connsiteX1"/>
                <a:gd fmla="*/ 0 h 1243710" name="connsiteY1"/>
                <a:gd fmla="*/ 772289 w 772289" name="connsiteX2"/>
                <a:gd fmla="*/ 621855 h 1243710" name="connsiteY2"/>
                <a:gd fmla="*/ 386986 w 772289" name="connsiteX3"/>
                <a:gd fmla="*/ 1243710 h 1243710" name="connsiteY3"/>
                <a:gd fmla="*/ 0 w 772289" name="connsiteX4"/>
                <a:gd fmla="*/ 621855 h 1243710" name="connsiteY4"/>
                <a:gd fmla="*/ 386145 w 772289" name="connsiteX5"/>
                <a:gd fmla="*/ 0 h 1243710" name="connsiteY5"/>
                <a:gd fmla="*/ 772289 w 772289" name="connsiteX6"/>
                <a:gd fmla="*/ 621855 h 1243710" name="connsiteY6"/>
                <a:gd fmla="*/ 386145 w 772289" name="connsiteX7"/>
                <a:gd fmla="*/ 1243710 h 1243710" name="connsiteY7"/>
                <a:gd fmla="*/ 0 w 772289" name="connsiteX8"/>
                <a:gd fmla="*/ 621855 h 1243710" name="connsiteY8"/>
                <a:gd fmla="*/ 386145 w 772289" name="connsiteX9"/>
                <a:gd fmla="*/ 0 h 1243710" name="connsiteY9"/>
                <a:gd fmla="*/ 772289 w 772289" name="connsiteX10"/>
                <a:gd fmla="*/ 621855 h 1243710" name="connsiteY10"/>
                <a:gd fmla="*/ 386145 w 772289" name="connsiteX11"/>
                <a:gd fmla="*/ 1243710 h 1243710" name="connsiteY11"/>
                <a:gd fmla="*/ 278535 h 1243710" name="rtb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</a:cxnLst>
              <a:rect b="rtb" l="l" t="t" r="r"/>
              <a:pathLst>
                <a:path h="1243710" w="772289">
                  <a:moveTo>
                    <a:pt y="0" x="0"/>
                  </a:moveTo>
                  <a:lnTo>
                    <a:pt y="0" x="772289"/>
                  </a:lnTo>
                  <a:lnTo>
                    <a:pt y="1243710" x="772289"/>
                  </a:lnTo>
                  <a:lnTo>
                    <a:pt y="1243710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1B918F"/>
            </a:solidFill>
            <a:ln cap="flat" w="7600">
              <a:solidFill>
                <a:srgbClr val="1B918F"/>
              </a:solidFill>
              <a:bevel/>
            </a:ln>
          </p:spPr>
          <p:txBody>
            <a:bodyPr anchor="t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912">
                  <a:solidFill>
                    <a:srgbClr val="FFFFFF"/>
                  </a:solidFill>
                  <a:latin typeface="微软雅黑"/>
                </a:rPr>
                <a:t>监控 Server</a:t>
              </a:r>
            </a:p>
          </p:txBody>
        </p:sp>
        <p:sp>
          <p:nvSpPr>
            <p:cNvPr id="168" name="Rectangle"/>
            <p:cNvSpPr/>
            <p:nvPr/>
          </p:nvSpPr>
          <p:spPr>
            <a:xfrm>
              <a:off y="3114607" x="7625089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40460 w 679440" name="connsiteX1"/>
                <a:gd fmla="*/ 0 h 209722" name="connsiteY1"/>
                <a:gd fmla="*/ 679440 w 679440" name="connsiteX2"/>
                <a:gd fmla="*/ 104861 h 209722" name="connsiteY2"/>
                <a:gd fmla="*/ 340460 w 679440" name="connsiteX3"/>
                <a:gd fmla="*/ 209722 h 209722" name="connsiteY3"/>
                <a:gd fmla="*/ 0 w 679440" name="connsiteX4"/>
                <a:gd fmla="*/ 104861 h 209722" name="connsiteY4"/>
                <a:gd fmla="*/ 339720 w 679440" name="connsiteX5"/>
                <a:gd fmla="*/ 0 h 209722" name="connsiteY5"/>
                <a:gd fmla="*/ 679440 w 679440" name="connsiteX6"/>
                <a:gd fmla="*/ 104861 h 209722" name="connsiteY6"/>
                <a:gd fmla="*/ 339720 w 679440" name="connsiteX7"/>
                <a:gd fmla="*/ 209722 h 209722" name="connsiteY7"/>
                <a:gd fmla="*/ 0 w 679440" name="connsiteX8"/>
                <a:gd fmla="*/ 104861 h 209722" name="connsiteY8"/>
                <a:gd fmla="*/ 339720 w 679440" name="connsiteX9"/>
                <a:gd fmla="*/ 0 h 209722" name="connsiteY9"/>
                <a:gd fmla="*/ 679440 w 679440" name="connsiteX10"/>
                <a:gd fmla="*/ 104861 h 209722" name="connsiteY10"/>
                <a:gd fmla="*/ 339720 w 679440" name="connsiteX11"/>
                <a:gd fmla="*/ 209722 h 209722" name="connsiteY1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836">
                  <a:solidFill>
                    <a:srgbClr val="FFFFFF"/>
                  </a:solidFill>
                  <a:latin typeface="微软雅黑"/>
                </a:rPr>
                <a:t>Flink 任务</a:t>
              </a:r>
            </a:p>
          </p:txBody>
        </p:sp>
        <p:grpSp>
          <p:nvGrpSpPr>
            <p:cNvPr id="169" name=""/>
            <p:cNvGrpSpPr/>
            <p:nvPr/>
          </p:nvGrpSpPr>
          <p:grpSpPr>
            <a:xfrm>
              <a:off y="3005307" x="6973579"/>
              <a:ext cy="230418" cx="608000"/>
              <a:chOff y="3005307" x="6973579"/>
              <a:chExt cy="230418" cx="608000"/>
            </a:xfrm>
          </p:grpSpPr>
          <p:sp>
            <p:nvSpPr>
              <p:cNvPr id="170" name="ConnectLine"/>
              <p:cNvSpPr/>
              <p:nvPr/>
            </p:nvSpPr>
            <p:spPr>
              <a:xfrm>
                <a:off y="3228125" x="6973579"/>
                <a:ext cy="7600" cx="608000"/>
              </a:xfrm>
              <a:custGeom>
                <a:avLst/>
                <a:gdLst/>
                <a:ahLst/>
                <a:cxnLst/>
                <a:pathLst>
                  <a:path h="7600" fill="none" w="608000">
                    <a:moveTo>
                      <a:pt y="0" x="0"/>
                    </a:moveTo>
                    <a:lnTo>
                      <a:pt y="0" x="608000"/>
                    </a:lnTo>
                  </a:path>
                </a:pathLst>
              </a:custGeom>
              <a:solidFill>
                <a:srgbClr val="7ECCB6"/>
              </a:solidFill>
              <a:ln cap="flat" w="50667">
                <a:solidFill>
                  <a:srgbClr val="7ECCB6"/>
                </a:solidFill>
                <a:bevel/>
                <a:tailEnd type="stealth" len="med" w="med"/>
              </a:ln>
            </p:spPr>
          </p:sp>
          <p:sp>
            <p:nvSpPr>
              <p:cNvPr id="201" name="Text 201"/>
              <p:cNvSpPr txBox="1"/>
              <p:nvPr/>
            </p:nvSpPr>
            <p:spPr>
              <a:xfrm>
                <a:off y="3005307" x="6992579"/>
                <a:ext cy="144400" cx="57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订阅/发布</a:t>
                </a:r>
              </a:p>
            </p:txBody>
          </p:sp>
        </p:grpSp>
        <p:sp>
          <p:nvSpPr>
            <p:cNvPr id="173" name="ConnectLine"/>
            <p:cNvSpPr/>
            <p:nvPr/>
          </p:nvSpPr>
          <p:spPr>
            <a:xfrm>
              <a:off y="2862488" x="3991469"/>
              <a:ext cy="7600" cx="782800"/>
            </a:xfrm>
            <a:custGeom>
              <a:avLst/>
              <a:gdLst/>
              <a:ahLst/>
              <a:cxnLst/>
              <a:pathLst>
                <a:path h="7600" fill="none" w="782800">
                  <a:moveTo>
                    <a:pt y="0" x="0"/>
                  </a:moveTo>
                  <a:lnTo>
                    <a:pt y="0" x="782800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202" name="Text 202"/>
            <p:cNvSpPr txBox="1"/>
            <p:nvPr/>
          </p:nvSpPr>
          <p:spPr>
            <a:xfrm>
              <a:off y="2660716" x="4058045"/>
              <a:ext cy="144400" cx="570000"/>
            </a:xfrm>
            <a:prstGeom prst="rect">
              <a:avLst/>
            </a:prstGeom>
            <a:noFill/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760">
                  <a:solidFill>
                    <a:srgbClr val="96A6A6"/>
                  </a:solidFill>
                  <a:latin typeface="微软雅黑"/>
                </a:rPr>
                <a:t>dump协议</a:t>
              </a:r>
            </a:p>
          </p:txBody>
        </p:sp>
        <p:sp>
          <p:nvSpPr>
            <p:cNvPr id="175" name="ConnectLine"/>
            <p:cNvSpPr/>
            <p:nvPr/>
          </p:nvSpPr>
          <p:spPr>
            <a:xfrm>
              <a:off y="2697983" x="7965656"/>
              <a:ext cy="303856" cx="7600"/>
            </a:xfrm>
            <a:custGeom>
              <a:avLst/>
              <a:gdLst/>
              <a:ahLst/>
              <a:cxnLst/>
              <a:pathLst>
                <a:path h="303856" fill="none" w="7600">
                  <a:moveTo>
                    <a:pt y="0" x="0"/>
                  </a:moveTo>
                  <a:lnTo>
                    <a:pt y="-60656" x="0"/>
                  </a:lnTo>
                  <a:lnTo>
                    <a:pt y="-303856" x="-841"/>
                  </a:lnTo>
                </a:path>
              </a:pathLst>
            </a:custGeom>
            <a:solidFill>
              <a:srgbClr val="7ECCB6"/>
            </a:solidFill>
            <a:ln cap="flat" w="50667">
              <a:solidFill>
                <a:srgbClr val="7ECCB6"/>
              </a:solidFill>
              <a:bevel/>
              <a:tailEnd type="stealth" len="med" w="med"/>
            </a:ln>
          </p:spPr>
        </p:sp>
        <p:sp>
          <p:nvSpPr>
            <p:cNvPr id="176" name="ConnectLine"/>
            <p:cNvSpPr/>
            <p:nvPr/>
          </p:nvSpPr>
          <p:spPr>
            <a:xfrm>
              <a:off y="3941688" x="7964809"/>
              <a:ext cy="229200" cx="88095"/>
            </a:xfrm>
            <a:custGeom>
              <a:avLst/>
              <a:gdLst/>
              <a:ahLst/>
              <a:cxnLst/>
              <a:pathLst>
                <a:path h="229200" fill="none" w="88095">
                  <a:moveTo>
                    <a:pt y="0" x="0"/>
                  </a:moveTo>
                  <a:cubicBezTo>
                    <a:pt y="61222" x="0"/>
                    <a:pt y="111726" x="198214"/>
                    <a:pt y="229200" x="0"/>
                  </a:cubicBezTo>
                </a:path>
              </a:pathLst>
            </a:custGeom>
            <a:solidFill>
              <a:srgbClr val="7ECCB6"/>
            </a:solidFill>
            <a:ln cap="flat" w="20267">
              <a:solidFill>
                <a:srgbClr val="ABDACC"/>
              </a:solidFill>
              <a:bevel/>
              <a:tailEnd type="stealth" len="med" w="med"/>
            </a:ln>
          </p:spPr>
        </p:sp>
        <p:grpSp>
          <p:nvGrpSpPr>
            <p:cNvPr id="177" name=""/>
            <p:cNvGrpSpPr/>
            <p:nvPr/>
          </p:nvGrpSpPr>
          <p:grpSpPr>
            <a:xfrm>
              <a:off y="4170889" x="7696276"/>
              <a:ext cy="425600" cx="537067"/>
              <a:chOff y="4170889" x="7696276"/>
              <a:chExt cy="425600" cx="537067"/>
            </a:xfrm>
          </p:grpSpPr>
          <p:sp>
            <p:nvSpPr>
              <p:cNvPr id="178" name=""/>
              <p:cNvSpPr/>
              <p:nvPr/>
            </p:nvSpPr>
            <p:spPr>
              <a:xfrm>
                <a:off y="4269768" x="7696276"/>
                <a:ext cy="326721" cx="537067"/>
              </a:xfrm>
              <a:custGeom>
                <a:avLst/>
                <a:gdLst/>
                <a:ahLst/>
                <a:cxnLst/>
                <a:pathLst>
                  <a:path h="326721" w="537067">
                    <a:moveTo>
                      <a:pt y="0" x="537067"/>
                    </a:moveTo>
                    <a:cubicBezTo>
                      <a:pt y="54599" x="537067"/>
                      <a:pt y="98872" x="416840"/>
                      <a:pt y="98872" x="268533"/>
                    </a:cubicBezTo>
                    <a:cubicBezTo>
                      <a:pt y="98872" x="120227"/>
                      <a:pt y="54599" x="0"/>
                      <a:pt y="0" x="0"/>
                    </a:cubicBezTo>
                    <a:lnTo>
                      <a:pt y="227842" x="0"/>
                    </a:lnTo>
                    <a:cubicBezTo>
                      <a:pt y="282449" x="0"/>
                      <a:pt y="326721" x="120227"/>
                      <a:pt y="326721" x="268533"/>
                    </a:cubicBezTo>
                    <a:cubicBezTo>
                      <a:pt y="326721" x="416840"/>
                      <a:pt y="282449" x="537067"/>
                      <a:pt y="227842" x="537067"/>
                    </a:cubicBezTo>
                    <a:lnTo>
                      <a:pt y="0" x="537067"/>
                    </a:lnTo>
                    <a:close/>
                  </a:path>
                </a:pathLst>
              </a:custGeom>
              <a:solidFill>
                <a:srgbClr val="1B918F"/>
              </a:solidFill>
              <a:ln cap="flat" w="7600">
                <a:solidFill>
                  <a:srgbClr val="1B918F"/>
                </a:solidFill>
                <a:bevel/>
              </a:ln>
            </p:spPr>
          </p:sp>
          <p:sp>
            <p:nvSpPr>
              <p:cNvPr id="179" name=""/>
              <p:cNvSpPr/>
              <p:nvPr/>
            </p:nvSpPr>
            <p:spPr>
              <a:xfrm>
                <a:off y="4170889" x="7696276"/>
                <a:ext cy="197751" cx="537067"/>
              </a:xfrm>
              <a:custGeom>
                <a:avLst/>
                <a:gdLst/>
                <a:ahLst/>
                <a:cxnLst/>
                <a:pathLst>
                  <a:path h="197751" w="537067">
                    <a:moveTo>
                      <a:pt y="197751" x="268533"/>
                    </a:moveTo>
                    <a:cubicBezTo>
                      <a:pt y="197751" x="416840"/>
                      <a:pt y="153478" x="537067"/>
                      <a:pt y="98875" x="537067"/>
                    </a:cubicBezTo>
                    <a:cubicBezTo>
                      <a:pt y="44266" x="537067"/>
                      <a:pt y="0" x="416840"/>
                      <a:pt y="0" x="268533"/>
                    </a:cubicBezTo>
                    <a:cubicBezTo>
                      <a:pt y="0" x="120227"/>
                      <a:pt y="44266" x="0"/>
                      <a:pt y="98875" x="0"/>
                    </a:cubicBezTo>
                    <a:cubicBezTo>
                      <a:pt y="153478" x="0"/>
                      <a:pt y="197751" x="120227"/>
                      <a:pt y="197751" x="268533"/>
                    </a:cubicBezTo>
                    <a:close/>
                  </a:path>
                </a:pathLst>
              </a:custGeom>
              <a:solidFill>
                <a:srgbClr val="1B918F"/>
              </a:solidFill>
              <a:ln cap="flat" w="7600">
                <a:solidFill>
                  <a:srgbClr val="1B918F"/>
                </a:solidFill>
                <a:bevel/>
              </a:ln>
            </p:spPr>
          </p:sp>
          <p:grpSp>
            <p:nvGrpSpPr>
              <p:cNvPr id="180" name=""/>
              <p:cNvGrpSpPr/>
              <p:nvPr/>
            </p:nvGrpSpPr>
            <p:grpSpPr>
              <a:xfrm>
                <a:off y="4170889" x="7696276"/>
                <a:ext cy="425600" cx="537067"/>
                <a:chOff y="4170889" x="7696276"/>
                <a:chExt cy="425600" cx="537067"/>
              </a:xfrm>
            </p:grpSpPr>
            <p:sp>
              <p:nvSpPr>
                <p:cNvPr id="181" name=""/>
                <p:cNvSpPr/>
                <p:nvPr/>
              </p:nvSpPr>
              <p:spPr>
                <a:xfrm>
                  <a:off y="4269768" x="7696276"/>
                  <a:ext cy="326721" cx="537067"/>
                </a:xfrm>
                <a:custGeom>
                  <a:avLst/>
                  <a:gdLst/>
                  <a:ahLst/>
                  <a:cxnLst/>
                  <a:pathLst>
                    <a:path h="326721" w="537067">
                      <a:moveTo>
                        <a:pt y="0" x="537067"/>
                      </a:moveTo>
                      <a:cubicBezTo>
                        <a:pt y="54599" x="537067"/>
                        <a:pt y="98872" x="416840"/>
                        <a:pt y="98872" x="268533"/>
                      </a:cubicBezTo>
                      <a:cubicBezTo>
                        <a:pt y="98872" x="120227"/>
                        <a:pt y="54599" x="0"/>
                        <a:pt y="0" x="0"/>
                      </a:cubicBezTo>
                      <a:lnTo>
                        <a:pt y="227842" x="0"/>
                      </a:lnTo>
                      <a:cubicBezTo>
                        <a:pt y="282449" x="0"/>
                        <a:pt y="326721" x="120227"/>
                        <a:pt y="326721" x="268533"/>
                      </a:cubicBezTo>
                      <a:cubicBezTo>
                        <a:pt y="326721" x="416840"/>
                        <a:pt y="282449" x="537067"/>
                        <a:pt y="227842" x="537067"/>
                      </a:cubicBezTo>
                      <a:lnTo>
                        <a:pt y="0" x="537067"/>
                      </a:lnTo>
                      <a:close/>
                    </a:path>
                  </a:pathLst>
                </a:custGeom>
                <a:noFill/>
                <a:ln cap="flat" w="10133">
                  <a:solidFill>
                    <a:srgbClr val="FFFFFF"/>
                  </a:solidFill>
                  <a:bevel/>
                </a:ln>
              </p:spPr>
            </p:sp>
            <p:sp>
              <p:nvSpPr>
                <p:cNvPr id="182" name=""/>
                <p:cNvSpPr/>
                <p:nvPr/>
              </p:nvSpPr>
              <p:spPr>
                <a:xfrm>
                  <a:off y="4170889" x="7696276"/>
                  <a:ext cy="197751" cx="537067"/>
                </a:xfrm>
                <a:custGeom>
                  <a:avLst/>
                  <a:gdLst/>
                  <a:ahLst/>
                  <a:cxnLst/>
                  <a:pathLst>
                    <a:path h="197751" w="537067">
                      <a:moveTo>
                        <a:pt y="197751" x="268533"/>
                      </a:moveTo>
                      <a:cubicBezTo>
                        <a:pt y="197751" x="416840"/>
                        <a:pt y="153478" x="537067"/>
                        <a:pt y="98875" x="537067"/>
                      </a:cubicBezTo>
                      <a:cubicBezTo>
                        <a:pt y="44266" x="537067"/>
                        <a:pt y="0" x="416840"/>
                        <a:pt y="0" x="268533"/>
                      </a:cubicBezTo>
                      <a:cubicBezTo>
                        <a:pt y="0" x="120227"/>
                        <a:pt y="44266" x="0"/>
                        <a:pt y="98875" x="0"/>
                      </a:cubicBezTo>
                      <a:cubicBezTo>
                        <a:pt y="153478" x="0"/>
                        <a:pt y="197751" x="120227"/>
                        <a:pt y="197751" x="268533"/>
                      </a:cubicBezTo>
                      <a:close/>
                    </a:path>
                  </a:pathLst>
                </a:custGeom>
                <a:noFill/>
                <a:ln cap="flat" w="10133">
                  <a:solidFill>
                    <a:srgbClr val="FFFFFF"/>
                  </a:solidFill>
                  <a:bevel/>
                </a:ln>
              </p:spPr>
            </p:sp>
          </p:grpSp>
          <p:sp>
            <p:nvSpPr>
              <p:cNvPr id="203" name="Text 203"/>
              <p:cNvSpPr txBox="1"/>
              <p:nvPr/>
            </p:nvSpPr>
            <p:spPr>
              <a:xfrm>
                <a:off y="4611689" x="7584809"/>
                <a:ext cy="152000" cx="760000"/>
              </a:xfrm>
              <a:prstGeom prst="rect">
                <a:avLst/>
              </a:prstGeom>
              <a:noFill/>
            </p:spPr>
            <p:txBody>
              <a:bodyPr anchor="ctr" rtlCol="0" tIns="0" wrap="square" rIns="0" lIns="0" bIns="0"/>
              <a:lstStyle/>
              <a:p>
                <a:pPr algn="ctr">
                  <a:lnSpc>
                    <a:spcPct val="100000"/>
                  </a:lnSpc>
                </a:pPr>
                <a:r>
                  <a:rPr sz="760">
                    <a:solidFill>
                      <a:srgbClr val="96A6A6"/>
                    </a:solidFill>
                    <a:latin typeface="微软雅黑"/>
                  </a:rPr>
                  <a:t>MySQL</a:t>
                </a:r>
              </a:p>
            </p:txBody>
          </p:sp>
        </p:grpSp>
        <p:sp>
          <p:nvSpPr>
            <p:cNvPr id="183" name="Rectangle"/>
            <p:cNvSpPr/>
            <p:nvPr/>
          </p:nvSpPr>
          <p:spPr>
            <a:xfrm>
              <a:off y="3522575" x="7625089"/>
              <a:ext cy="209722" cx="679440"/>
            </a:xfrm>
            <a:custGeom>
              <a:avLst/>
              <a:gdLst>
                <a:gd fmla="*/ 0 w 679440" name="connsiteX0"/>
                <a:gd fmla="*/ 104861 h 209722" name="connsiteY0"/>
                <a:gd fmla="*/ 340460 w 679440" name="connsiteX1"/>
                <a:gd fmla="*/ 0 h 209722" name="connsiteY1"/>
                <a:gd fmla="*/ 679440 w 679440" name="connsiteX2"/>
                <a:gd fmla="*/ 104861 h 209722" name="connsiteY2"/>
                <a:gd fmla="*/ 340460 w 679440" name="connsiteX3"/>
                <a:gd fmla="*/ 209722 h 209722" name="connsiteY3"/>
                <a:gd fmla="*/ 0 w 679440" name="connsiteX4"/>
                <a:gd fmla="*/ 104861 h 209722" name="connsiteY4"/>
                <a:gd fmla="*/ 339720 w 679440" name="connsiteX5"/>
                <a:gd fmla="*/ 0 h 209722" name="connsiteY5"/>
                <a:gd fmla="*/ 679440 w 679440" name="connsiteX6"/>
                <a:gd fmla="*/ 104861 h 209722" name="connsiteY6"/>
                <a:gd fmla="*/ 339720 w 679440" name="connsiteX7"/>
                <a:gd fmla="*/ 209722 h 209722" name="connsiteY7"/>
                <a:gd fmla="*/ 0 w 679440" name="connsiteX8"/>
                <a:gd fmla="*/ 104861 h 209722" name="connsiteY8"/>
                <a:gd fmla="*/ 339720 w 679440" name="connsiteX9"/>
                <a:gd fmla="*/ 0 h 209722" name="connsiteY9"/>
                <a:gd fmla="*/ 679440 w 679440" name="connsiteX10"/>
                <a:gd fmla="*/ 104861 h 209722" name="connsiteY10"/>
                <a:gd fmla="*/ 339720 w 679440" name="connsiteX11"/>
                <a:gd fmla="*/ 209722 h 209722" name="connsiteY11"/>
              </a:gdLst>
              <a:ahLst/>
              <a:cxnLst>
                <a:cxn ang="0">
                  <a:pos y="connsiteY0" x="connsiteX0"/>
                </a:cxn>
                <a:cxn ang="0">
                  <a:pos y="connsiteY1" x="connsiteX1"/>
                </a:cxn>
                <a:cxn ang="0">
                  <a:pos y="connsiteY2" x="connsiteX2"/>
                </a:cxn>
                <a:cxn ang="0">
                  <a:pos y="connsiteY3" x="connsiteX3"/>
                </a:cxn>
                <a:cxn ang="0">
                  <a:pos y="connsiteY4" x="connsiteX4"/>
                </a:cxn>
                <a:cxn ang="0">
                  <a:pos y="connsiteY5" x="connsiteX5"/>
                </a:cxn>
                <a:cxn ang="0">
                  <a:pos y="connsiteY6" x="connsiteX6"/>
                </a:cxn>
                <a:cxn ang="0">
                  <a:pos y="connsiteY7" x="connsiteX7"/>
                </a:cxn>
                <a:cxn ang="0">
                  <a:pos y="connsiteY8" x="connsiteX8"/>
                </a:cxn>
                <a:cxn ang="0">
                  <a:pos y="connsiteY9" x="connsiteX9"/>
                </a:cxn>
                <a:cxn ang="0">
                  <a:pos y="connsiteY10" x="connsiteX10"/>
                </a:cxn>
                <a:cxn ang="0">
                  <a:pos y="connsiteY11" x="connsiteX11"/>
                </a:cxn>
              </a:cxnLst>
              <a:rect b="b" l="l" t="t" r="r"/>
              <a:pathLst>
                <a:path h="209722" w="679440">
                  <a:moveTo>
                    <a:pt y="0" x="0"/>
                  </a:moveTo>
                  <a:lnTo>
                    <a:pt y="0" x="679440"/>
                  </a:lnTo>
                  <a:lnTo>
                    <a:pt y="209722" x="679440"/>
                  </a:lnTo>
                  <a:lnTo>
                    <a:pt y="209722" x="0"/>
                  </a:lnTo>
                  <a:lnTo>
                    <a:pt y="0" x="0"/>
                  </a:lnTo>
                  <a:close/>
                </a:path>
              </a:pathLst>
            </a:custGeom>
            <a:solidFill>
              <a:srgbClr val="7ECCB6"/>
            </a:solidFill>
            <a:ln cap="flat" w="7600">
              <a:solidFill>
                <a:srgbClr val="7ECCB6"/>
              </a:solidFill>
              <a:bevel/>
            </a:ln>
          </p:spPr>
          <p:txBody>
            <a:bodyPr anchor="ctr" rtlCol="0" tIns="0" wrap="square" rIns="0" lIns="0" bIns="0"/>
            <a:lstStyle/>
            <a:p>
              <a:pPr algn="ctr">
                <a:lnSpc>
                  <a:spcPct val="100000"/>
                </a:lnSpc>
              </a:pPr>
              <a:r>
                <a:rPr sz="836">
                  <a:solidFill>
                    <a:srgbClr val="FFFFFF"/>
                  </a:solidFill>
                  <a:latin typeface="微软雅黑"/>
                </a:rPr>
                <a:t>统计服务</a:t>
              </a:r>
            </a:p>
          </p:txBody>
        </p:sp>
        <p:sp>
          <p:nvSpPr>
            <p:cNvPr id="204" name="Text 204"/>
            <p:cNvSpPr txBox="1"/>
            <p:nvPr/>
          </p:nvSpPr>
          <p:spPr>
            <a:xfrm>
              <a:off y="2074635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05" name="Text 205"/>
            <p:cNvSpPr txBox="1"/>
            <p:nvPr/>
          </p:nvSpPr>
          <p:spPr>
            <a:xfrm>
              <a:off y="3158127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06" name="Text 206"/>
            <p:cNvSpPr txBox="1"/>
            <p:nvPr/>
          </p:nvSpPr>
          <p:spPr>
            <a:xfrm>
              <a:off y="4241619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07" name="Text 207"/>
            <p:cNvSpPr txBox="1"/>
            <p:nvPr/>
          </p:nvSpPr>
          <p:spPr>
            <a:xfrm>
              <a:off y="2074635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08" name="Text 208"/>
            <p:cNvSpPr txBox="1"/>
            <p:nvPr/>
          </p:nvSpPr>
          <p:spPr>
            <a:xfrm>
              <a:off y="3158127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09" name="Text 209"/>
            <p:cNvSpPr txBox="1"/>
            <p:nvPr/>
          </p:nvSpPr>
          <p:spPr>
            <a:xfrm>
              <a:off y="4241619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10" name="Text 210"/>
            <p:cNvSpPr txBox="1"/>
            <p:nvPr/>
          </p:nvSpPr>
          <p:spPr>
            <a:xfrm>
              <a:off y="2074635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l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11" name="Text 211"/>
            <p:cNvSpPr txBox="1"/>
            <p:nvPr/>
          </p:nvSpPr>
          <p:spPr>
            <a:xfrm>
              <a:off y="3158127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ct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  <p:sp>
          <p:nvSpPr>
            <p:cNvPr id="212" name="Text 212"/>
            <p:cNvSpPr txBox="1"/>
            <p:nvPr/>
          </p:nvSpPr>
          <p:spPr>
            <a:xfrm>
              <a:off y="4241619" x="785446"/>
              <a:ext cy="541746" cx="7573107"/>
            </a:xfrm>
            <a:prstGeom prst="rect">
              <a:avLst/>
            </a:prstGeom>
            <a:noFill/>
          </p:spPr>
          <p:txBody>
            <a:bodyPr anchor="ctr" rtlCol="0" wrap="square" rIns="0" lIns="0"/>
            <a:lstStyle/>
            <a:p>
              <a:pPr algn="r">
                <a:lnSpc>
                  <a:spcPct val="100000"/>
                </a:lnSpc>
              </a:pPr>
              <a:r>
                <a:rPr sz="2432">
                  <a:solidFill>
                    <a:srgbClr val="1BBC9B"/>
                  </a:solidFill>
                  <a:latin typeface="Calibri"/>
                </a:rP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otalTime>0</TotalTime>
  <Words>0</Words>
  <Application>Microsoft Office PowerPoint</Application>
  <PresentationFormat>0</PresentationFormat>
  <Paragraphs>0</Paragraphs>
  <Slides>1</Slides>
  <Notes>0</Notes>
  <HiddenSlides>0</HiddenSlides>
  <MMClips>0</MMClips>
  <ScaleCrop>false</ScaleCrop>
  <HeadingPairs>
    <vt:vector size="4" baseType="variant">
      <vt:variant>
        <vt:lpstr>Topic</vt:lpstr>
      </vt:variant>
      <vt:variant>
        <vt:i4>1</vt:i4>
      </vt:variant>
      <vt:variant>
        <vt:lpstr>Slide Title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xsi="http://www.w3.org/2001/XMLSchema-instance" xmlns:dcmitype="http://purl.org/dc/dcmitype/" xmlns:cp="http://schemas.openxmlformats.org/package/2006/metadata/core-properties" xmlns:dcterms="http://purl.org/dc/terms/" xmlns:dc="http://purl.org/dc/elements/1.1/">
  <dc:title>PowerPoint Presentation</dc:title>
  <dc:creator>lihefei</dc:creator>
  <cp:lastModifiedBy>lihefei</cp:lastModifiedBy>
  <cp:revision>1</cp:revision>
  <dcterms:created xsi:type="dcterms:W3CDTF">2019-10-08T13:00:47Z</dcterms:created>
  <dcterms:modified xsi:type="dcterms:W3CDTF">2019-10-08T13:00:47Z</dcterms:modified>
</cp:coreProperties>
</file>