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250040d64a5e451f" /></Relationships>
</file>

<file path=ppt/presentation.xml><?xml version="1.0" encoding="utf-8"?>
<p:presentation xmlns:r="http://schemas.openxmlformats.org/officeDocument/2006/relationships" xmlns:p="http://schemas.openxmlformats.org/presentationml/2006/main" xmlns:a="http://schemas.openxmlformats.org/drawing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defTabSz="914400" eaLnBrk="1" latinLnBrk="0" hangingPunct="1" rtl="0" marL="0" algn="l">
      <a:defRPr sz="1800" kern="1200">
        <a:solidFill>
          <a:schemeClr val="tx1"/>
        </a:solidFill>
        <a:latin typeface="+mn-lt"/>
        <a:ea typeface="+mn-ea"/>
        <a:cs typeface="+mn-cs"/>
      </a:defRPr>
    </a:lvl1pPr>
    <a:lvl2pPr defTabSz="914400" eaLnBrk="1" latinLnBrk="0" hangingPunct="1" rtl="0" marL="457200" algn="l">
      <a:defRPr sz="1800" kern="1200">
        <a:solidFill>
          <a:schemeClr val="tx1"/>
        </a:solidFill>
        <a:latin typeface="+mn-lt"/>
        <a:ea typeface="+mn-ea"/>
        <a:cs typeface="+mn-cs"/>
      </a:defRPr>
    </a:lvl2pPr>
    <a:lvl3pPr defTabSz="914400" eaLnBrk="1" latinLnBrk="0" hangingPunct="1" rtl="0" marL="914400" algn="l">
      <a:defRPr sz="1800" kern="1200">
        <a:solidFill>
          <a:schemeClr val="tx1"/>
        </a:solidFill>
        <a:latin typeface="+mn-lt"/>
        <a:ea typeface="+mn-ea"/>
        <a:cs typeface="+mn-cs"/>
      </a:defRPr>
    </a:lvl3pPr>
    <a:lvl4pPr defTabSz="914400" eaLnBrk="1" latinLnBrk="0" hangingPunct="1" rtl="0" marL="1371600" algn="l">
      <a:defRPr sz="1800" kern="1200">
        <a:solidFill>
          <a:schemeClr val="tx1"/>
        </a:solidFill>
        <a:latin typeface="+mn-lt"/>
        <a:ea typeface="+mn-ea"/>
        <a:cs typeface="+mn-cs"/>
      </a:defRPr>
    </a:lvl4pPr>
    <a:lvl5pPr defTabSz="914400" eaLnBrk="1" latinLnBrk="0" hangingPunct="1" rtl="0" marL="1828800" algn="l">
      <a:defRPr sz="1800" kern="1200">
        <a:solidFill>
          <a:schemeClr val="tx1"/>
        </a:solidFill>
        <a:latin typeface="+mn-lt"/>
        <a:ea typeface="+mn-ea"/>
        <a:cs typeface="+mn-cs"/>
      </a:defRPr>
    </a:lvl5pPr>
    <a:lvl6pPr defTabSz="914400" eaLnBrk="1" latinLnBrk="0" hangingPunct="1" rtl="0" marL="2286000" algn="l">
      <a:defRPr sz="1800" kern="1200">
        <a:solidFill>
          <a:schemeClr val="tx1"/>
        </a:solidFill>
        <a:latin typeface="+mn-lt"/>
        <a:ea typeface="+mn-ea"/>
        <a:cs typeface="+mn-cs"/>
      </a:defRPr>
    </a:lvl6pPr>
    <a:lvl7pPr defTabSz="914400" eaLnBrk="1" latinLnBrk="0" hangingPunct="1" rtl="0" marL="2743200" algn="l">
      <a:defRPr sz="1800" kern="1200">
        <a:solidFill>
          <a:schemeClr val="tx1"/>
        </a:solidFill>
        <a:latin typeface="+mn-lt"/>
        <a:ea typeface="+mn-ea"/>
        <a:cs typeface="+mn-cs"/>
      </a:defRPr>
    </a:lvl7pPr>
    <a:lvl8pPr defTabSz="914400" eaLnBrk="1" latinLnBrk="0" hangingPunct="1" rtl="0" marL="3200400" algn="l">
      <a:defRPr sz="1800" kern="1200">
        <a:solidFill>
          <a:schemeClr val="tx1"/>
        </a:solidFill>
        <a:latin typeface="+mn-lt"/>
        <a:ea typeface="+mn-ea"/>
        <a:cs typeface="+mn-cs"/>
      </a:defRPr>
    </a:lvl8pPr>
    <a:lvl9pPr defTabSz="914400" eaLnBrk="1" latinLnBrk="0" hangingPunct="1" rtl="0" marL="3657600" algn="l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Id="rId1" Target="slideMasters/slideMaster1.xml"/>
  <Relationship Type="http://schemas.openxmlformats.org/officeDocument/2006/relationships/tableStyles" Id="rId2" Target="tableStyles.xml"/>
  <Relationship Type="http://schemas.openxmlformats.org/officeDocument/2006/relationships/theme" Id="rId3" Target="theme/theme1.xml"/>
  <Relationship Type="http://schemas.openxmlformats.org/officeDocument/2006/relationships/viewProps" Id="rId4" Target="viewProps.xml"/>
  <Relationship Type="http://schemas.openxmlformats.org/officeDocument/2006/relationships/presProps" Id="rId5" Target="presProps.xml"/>
  <Relationship Type="http://schemas.openxmlformats.org/officeDocument/2006/relationships/slide" Id="rId6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Id="rId1" Target="../slideLayouts/slideLayout1.xml"/>
</Relationships>

</file>

<file path=ppt/slides/slide1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name="Page-1" id="100"/>
        <p:cNvGrpSpPr/>
        <p:nvPr/>
      </p:nvGrpSpPr>
      <p:grpSpPr>
        <a:xfrm>
          <a:off y="0" x="0"/>
          <a:ext cx="0" cy="0"/>
          <a:chOff y="0" x="0"/>
          <a:chExt cx="0" cy="0"/>
        </a:xfrm>
      </p:grpSpPr>
      <p:grpSp>
        <p:nvGrpSpPr>
          <p:cNvPr name="Group140" id="140"/>
          <p:cNvGrpSpPr/>
          <p:nvPr/>
        </p:nvGrpSpPr>
        <p:grpSpPr>
          <a:xfrm>
            <a:off y="1365400" x="1141552"/>
            <a:ext cx="6860896" cy="4127200"/>
            <a:chOff y="1365400" x="1141552"/>
            <a:chExt cx="6860896" cy="4127200"/>
          </a:xfrm>
        </p:grpSpPr>
        <p:grpSp>
          <p:nvGrpSpPr>
            <p:cNvPr name="" id="144"/>
            <p:cNvGrpSpPr/>
            <p:nvPr/>
          </p:nvGrpSpPr>
          <p:grpSpPr>
            <a:xfrm>
              <a:off y="1372998" x="1149152"/>
              <a:ext cx="6845692" cy="4112003"/>
              <a:chOff y="1372998" x="1149152"/>
              <a:chExt cx="6845692" cy="4112003"/>
            </a:xfrm>
          </p:grpSpPr>
          <p:grpSp>
            <p:nvGrpSpPr>
              <p:cNvPr name="" id="101"/>
              <p:cNvGrpSpPr/>
              <p:nvPr/>
            </p:nvGrpSpPr>
            <p:grpSpPr>
              <a:xfrm>
                <a:off y="2600413" x="3778022"/>
                <a:ext cx="1633202" cy="1633202"/>
                <a:chOff y="2600413" x="3778022"/>
                <a:chExt cx="1633202" cy="1633202"/>
              </a:xfrm>
            </p:grpSpPr>
            <p:sp>
              <p:nvSpPr>
                <p:cNvPr name="" id="102"/>
                <p:cNvSpPr/>
                <p:nvPr/>
              </p:nvSpPr>
              <p:spPr>
                <a:xfrm>
                  <a:off y="2600413" x="3778022"/>
                  <a:ext cx="1633202" cy="1633202"/>
                </a:xfrm>
                <a:custGeom>
                  <a:avLst/>
                  <a:gdLst/>
                  <a:ahLst/>
                  <a:cxnLst/>
                  <a:pathLst>
                    <a:path h="1633202" w="1633202">
                      <a:moveTo>
                        <a:pt y="816605" x="0"/>
                      </a:moveTo>
                      <a:cubicBezTo>
                        <a:pt y="365606" x="0"/>
                        <a:pt y="0" x="365606"/>
                        <a:pt y="0" x="816605"/>
                      </a:cubicBezTo>
                      <a:cubicBezTo>
                        <a:pt y="0" x="1267596"/>
                        <a:pt y="365606" x="1633202"/>
                        <a:pt y="816605" x="1633202"/>
                      </a:cubicBezTo>
                      <a:cubicBezTo>
                        <a:pt y="1267596" x="1633202"/>
                        <a:pt y="1633202" x="1267596"/>
                        <a:pt y="1633202" x="816605"/>
                      </a:cubicBezTo>
                      <a:cubicBezTo>
                        <a:pt y="1633202" x="365606"/>
                        <a:pt y="1267596" x="0"/>
                        <a:pt y="816605" x="0"/>
                      </a:cubicBezTo>
                      <a:close/>
                      <a:moveTo>
                        <a:pt y="816605" x="67182"/>
                      </a:moveTo>
                      <a:cubicBezTo>
                        <a:pt y="1230493" x="67182"/>
                        <a:pt y="1566026" x="402710"/>
                        <a:pt y="1566026" x="816605"/>
                      </a:cubicBezTo>
                      <a:cubicBezTo>
                        <a:pt y="1566026" x="1230493"/>
                        <a:pt y="1230493" x="1566026"/>
                        <a:pt y="816605" x="1566026"/>
                      </a:cubicBezTo>
                      <a:cubicBezTo>
                        <a:pt y="402710" x="1566026"/>
                        <a:pt y="67182" x="1230493"/>
                        <a:pt y="67182" x="816605"/>
                      </a:cubicBezTo>
                      <a:cubicBezTo>
                        <a:pt y="67182" x="402710"/>
                        <a:pt y="402710" x="67182"/>
                        <a:pt y="816605" x="67182"/>
                      </a:cubicBez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" id="103"/>
                <p:cNvSpPr/>
                <p:nvPr/>
              </p:nvSpPr>
              <p:spPr>
                <a:xfrm>
                  <a:off y="2730412" x="3908022"/>
                  <a:ext cx="1373214" cy="1373214"/>
                </a:xfrm>
                <a:custGeom>
                  <a:avLst/>
                  <a:gdLst/>
                  <a:ahLst/>
                  <a:cxnLst/>
                  <a:pathLst>
                    <a:path h="1373214" w="1373214">
                      <a:moveTo>
                        <a:pt y="686605" x="0"/>
                      </a:moveTo>
                      <a:cubicBezTo>
                        <a:pt y="307404" x="0"/>
                        <a:pt y="0" x="307404"/>
                        <a:pt y="0" x="686605"/>
                      </a:cubicBezTo>
                      <a:cubicBezTo>
                        <a:pt y="0" x="1065809"/>
                        <a:pt y="307404" x="1373214"/>
                        <a:pt y="686605" x="1373214"/>
                      </a:cubicBezTo>
                      <a:cubicBezTo>
                        <a:pt y="1065809" x="1373214"/>
                        <a:pt y="1373214" x="1065809"/>
                        <a:pt y="1373214" x="686605"/>
                      </a:cubicBezTo>
                      <a:cubicBezTo>
                        <a:pt y="1373214" x="307404"/>
                        <a:pt y="1065809" x="0"/>
                        <a:pt y="686605" x="0"/>
                      </a:cubicBez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Text 141" id="141"/>
                <p:cNvSpPr txBox="1"/>
                <p:nvPr/>
              </p:nvSpPr>
              <p:spPr>
                <a:xfrm>
                  <a:off y="2600413" x="3778022"/>
                  <a:ext cx="1633202" cy="1633202"/>
                </a:xfrm>
                <a:prstGeom prst="rect">
                  <a:avLst/>
                </a:prstGeom>
                <a:noFill/>
              </p:spPr>
              <p:txBody>
                <a:bodyPr rtlCol="0" rIns="0" bIns="0" wrap="square" lIns="0" tIns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672">
                      <a:solidFill>
                        <a:srgbClr val="FFFFFF"/>
                      </a:solidFill>
                      <a:latin typeface="Arial"/>
                    </a:rPr>
                    <a:t>Process</a:t>
                  </a:r>
                </a:p>
              </p:txBody>
            </p:sp>
          </p:grpSp>
          <p:grpSp>
            <p:nvGrpSpPr>
              <p:cNvPr name="Vertical List 2" id="104"/>
              <p:cNvGrpSpPr/>
              <p:nvPr/>
            </p:nvGrpSpPr>
            <p:grpSpPr>
              <a:xfrm>
                <a:off y="1373000" x="1918378"/>
                <a:ext cx="1751656" cy="1131275"/>
                <a:chOff y="1373000" x="1918378"/>
                <a:chExt cx="1751656" cy="1131275"/>
              </a:xfrm>
            </p:grpSpPr>
            <p:grpSp>
              <p:nvGrpSpPr>
                <p:cNvPr name="" id="105"/>
                <p:cNvGrpSpPr/>
                <p:nvPr/>
              </p:nvGrpSpPr>
              <p:grpSpPr>
                <a:xfrm>
                  <a:off y="1373000" x="1918378"/>
                  <a:ext cx="1751656" cy="1131275"/>
                  <a:chOff y="1373000" x="1918378"/>
                  <a:chExt cx="1751656" cy="1131275"/>
                </a:xfrm>
              </p:grpSpPr>
              <p:sp>
                <p:nvSpPr>
                  <p:cNvPr name="" id="106"/>
                  <p:cNvSpPr/>
                  <p:nvPr/>
                </p:nvSpPr>
                <p:spPr>
                  <a:xfrm>
                    <a:off y="1602794" x="1918378"/>
                    <a:ext cx="1751656" cy="901482"/>
                  </a:xfrm>
                  <a:custGeom>
                    <a:avLst/>
                    <a:gdLst>
                      <a:gd name="rtl" fmla="*/ 22800 w 1751656"/>
                      <a:gd name="rtt" fmla="*/ 22800 h 901482"/>
                      <a:gd name="rtr" fmla="*/ 1728856 w 1751656"/>
                      <a:gd name="rtb" fmla="*/ 878682 h 901482"/>
                    </a:gdLst>
                    <a:ahLst/>
                    <a:cxnLst/>
                    <a:rect t="rtt" l="rtl" b="rtb" r="rtr"/>
                    <a:pathLst>
                      <a:path h="901482" w="1751656">
                        <a:moveTo>
                          <a:pt y="0" x="0"/>
                        </a:moveTo>
                        <a:lnTo>
                          <a:pt y="0" x="1751656"/>
                        </a:lnTo>
                        <a:lnTo>
                          <a:pt y="901482" x="1751656"/>
                        </a:lnTo>
                        <a:lnTo>
                          <a:pt y="901482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83B3E3"/>
                    </a:solidFill>
                    <a:bevel/>
                  </a:ln>
                </p:spPr>
                <p:txBody>
                  <a:bodyPr rtlCol="0" rIns="36000" bIns="0" wrap="square" lIns="36000" tIns="0" anchor="ctr"/>
                  <a:lstStyle/>
                  <a:p>
                    <a:pPr indent="-150000" marL="150000" algn="ctr">
                      <a:lnSpc>
                        <a:spcPct val="150000"/>
                      </a:lnSpc>
                      <a:buFont charset="2" pitchFamily="2" typeface="Wingdings"/>
                      <a:buChar char="l"/>
                    </a:pPr>
                    <a:r>
                      <a:rPr sz="912">
                        <a:solidFill>
                          <a:srgbClr val="454545"/>
                        </a:solidFill>
                        <a:latin typeface="Arial"/>
                      </a:rPr>
                      <a:t>快速创建</a:t>
                    </a:r>
                  </a:p>
                  <a:p>
                    <a:pPr indent="-150000" marL="150000" algn="ctr">
                      <a:lnSpc>
                        <a:spcPct val="150000"/>
                      </a:lnSpc>
                      <a:buFont charset="2" pitchFamily="2" typeface="Wingdings"/>
                      <a:buChar char="l"/>
                    </a:pPr>
                    <a:r>
                      <a:rPr sz="912">
                        <a:solidFill>
                          <a:srgbClr val="454545"/>
                        </a:solidFill>
                        <a:latin typeface="Arial"/>
                      </a:rPr>
                      <a:t>快速销毁</a:t>
                    </a:r>
                  </a:p>
                </p:txBody>
              </p:sp>
              <p:sp>
                <p:nvSpPr>
                  <p:cNvPr name="" id="107"/>
                  <p:cNvSpPr/>
                  <p:nvPr/>
                </p:nvSpPr>
                <p:spPr>
                  <a:xfrm>
                    <a:off y="1373000" x="1918378"/>
                    <a:ext cx="1751656" cy="229795"/>
                  </a:xfrm>
                  <a:custGeom>
                    <a:avLst/>
                    <a:gdLst/>
                    <a:ahLst/>
                    <a:cxnLst/>
                    <a:rect t="t" l="l" b="b" r="r"/>
                    <a:pathLst>
                      <a:path h="229795" w="1751656">
                        <a:moveTo>
                          <a:pt y="0" x="68939"/>
                        </a:moveTo>
                        <a:lnTo>
                          <a:pt y="0" x="1682716"/>
                        </a:lnTo>
                        <a:cubicBezTo>
                          <a:pt y="0" x="1720792"/>
                          <a:pt y="30864" x="1751656"/>
                          <a:pt y="68939" x="1751656"/>
                        </a:cubicBezTo>
                        <a:lnTo>
                          <a:pt y="229795" x="1751656"/>
                        </a:lnTo>
                        <a:lnTo>
                          <a:pt y="229795" x="0"/>
                        </a:lnTo>
                        <a:lnTo>
                          <a:pt y="68939" x="0"/>
                        </a:lnTo>
                        <a:cubicBezTo>
                          <a:pt y="30864" x="0"/>
                          <a:pt y="0" x="30864"/>
                          <a:pt y="0" x="68939"/>
                        </a:cubicBez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  <p:txBody>
                  <a:bodyPr rtlCol="0" rIns="36000" bIns="0" wrap="square" lIns="36000" tIns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 b="1">
                        <a:solidFill>
                          <a:srgbClr val="FFFFFF"/>
                        </a:solidFill>
                        <a:latin typeface="Arial"/>
                      </a:rPr>
                      <a:t>实例管理</a:t>
                    </a:r>
                  </a:p>
                </p:txBody>
              </p:sp>
            </p:grpSp>
          </p:grpSp>
          <p:grpSp>
            <p:nvGrpSpPr>
              <p:cNvPr name="Vertical List 2" id="108"/>
              <p:cNvGrpSpPr/>
              <p:nvPr/>
            </p:nvGrpSpPr>
            <p:grpSpPr>
              <a:xfrm>
                <a:off y="1373000" x="5395211"/>
                <a:ext cx="1751656" cy="1131275"/>
                <a:chOff y="1373000" x="5395211"/>
                <a:chExt cx="1751656" cy="1131275"/>
              </a:xfrm>
            </p:grpSpPr>
            <p:grpSp>
              <p:nvGrpSpPr>
                <p:cNvPr name="" id="109"/>
                <p:cNvGrpSpPr/>
                <p:nvPr/>
              </p:nvGrpSpPr>
              <p:grpSpPr>
                <a:xfrm>
                  <a:off y="1373000" x="5395211"/>
                  <a:ext cx="1751656" cy="1131275"/>
                  <a:chOff y="1373000" x="5395211"/>
                  <a:chExt cx="1751656" cy="1131275"/>
                </a:xfrm>
              </p:grpSpPr>
              <p:sp>
                <p:nvSpPr>
                  <p:cNvPr name="" id="110"/>
                  <p:cNvSpPr/>
                  <p:nvPr/>
                </p:nvSpPr>
                <p:spPr>
                  <a:xfrm>
                    <a:off y="1602794" x="5395211"/>
                    <a:ext cx="1751656" cy="901482"/>
                  </a:xfrm>
                  <a:custGeom>
                    <a:avLst/>
                    <a:gdLst>
                      <a:gd name="rtl" fmla="*/ 22800 w 1751656"/>
                      <a:gd name="rtt" fmla="*/ 22800 h 901482"/>
                      <a:gd name="rtr" fmla="*/ 1728856 w 1751656"/>
                      <a:gd name="rtb" fmla="*/ 878682 h 901482"/>
                    </a:gdLst>
                    <a:ahLst/>
                    <a:cxnLst/>
                    <a:rect t="rtt" l="rtl" b="rtb" r="rtr"/>
                    <a:pathLst>
                      <a:path h="901482" w="1751656">
                        <a:moveTo>
                          <a:pt y="0" x="0"/>
                        </a:moveTo>
                        <a:lnTo>
                          <a:pt y="0" x="1751656"/>
                        </a:lnTo>
                        <a:lnTo>
                          <a:pt y="901482" x="1751656"/>
                        </a:lnTo>
                        <a:lnTo>
                          <a:pt y="901482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83B3E3"/>
                    </a:solidFill>
                    <a:bevel/>
                  </a:ln>
                </p:spPr>
                <p:txBody>
                  <a:bodyPr rtlCol="0" rIns="36000" bIns="0" wrap="square" lIns="36000" tIns="0" anchor="ctr"/>
                  <a:lstStyle/>
                  <a:p>
                    <a:pPr indent="-150000" marL="150000" algn="ctr">
                      <a:lnSpc>
                        <a:spcPct val="150000"/>
                      </a:lnSpc>
                      <a:buFont charset="2" pitchFamily="2" typeface="Wingdings"/>
                      <a:buChar char="l"/>
                    </a:pPr>
                    <a:r>
                      <a:rPr sz="912">
                        <a:solidFill>
                          <a:srgbClr val="454545"/>
                        </a:solidFill>
                        <a:latin typeface="Arial"/>
                      </a:rPr>
                      <a:t>动态扩容</a:t>
                    </a:r>
                  </a:p>
                  <a:p>
                    <a:pPr indent="-150000" marL="150000" algn="ctr">
                      <a:lnSpc>
                        <a:spcPct val="150000"/>
                      </a:lnSpc>
                      <a:buFont charset="2" pitchFamily="2" typeface="Wingdings"/>
                      <a:buChar char="l"/>
                    </a:pPr>
                    <a:r>
                      <a:rPr sz="912">
                        <a:solidFill>
                          <a:srgbClr val="454545"/>
                        </a:solidFill>
                        <a:latin typeface="Arial"/>
                      </a:rPr>
                      <a:t>及时回收</a:t>
                    </a:r>
                  </a:p>
                </p:txBody>
              </p:sp>
              <p:sp>
                <p:nvSpPr>
                  <p:cNvPr name="" id="111"/>
                  <p:cNvSpPr/>
                  <p:nvPr/>
                </p:nvSpPr>
                <p:spPr>
                  <a:xfrm>
                    <a:off y="1373000" x="5395211"/>
                    <a:ext cx="1751656" cy="229795"/>
                  </a:xfrm>
                  <a:custGeom>
                    <a:avLst/>
                    <a:gdLst/>
                    <a:ahLst/>
                    <a:cxnLst/>
                    <a:rect t="t" l="l" b="b" r="r"/>
                    <a:pathLst>
                      <a:path h="229795" w="1751656">
                        <a:moveTo>
                          <a:pt y="0" x="68939"/>
                        </a:moveTo>
                        <a:lnTo>
                          <a:pt y="0" x="1682716"/>
                        </a:lnTo>
                        <a:cubicBezTo>
                          <a:pt y="0" x="1720792"/>
                          <a:pt y="30864" x="1751656"/>
                          <a:pt y="68939" x="1751656"/>
                        </a:cubicBezTo>
                        <a:lnTo>
                          <a:pt y="229795" x="1751656"/>
                        </a:lnTo>
                        <a:lnTo>
                          <a:pt y="229795" x="0"/>
                        </a:lnTo>
                        <a:lnTo>
                          <a:pt y="68939" x="0"/>
                        </a:lnTo>
                        <a:cubicBezTo>
                          <a:pt y="30864" x="0"/>
                          <a:pt y="0" x="30864"/>
                          <a:pt y="0" x="68939"/>
                        </a:cubicBez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  <p:txBody>
                  <a:bodyPr rtlCol="0" rIns="36000" bIns="0" wrap="square" lIns="36000" tIns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 b="1">
                        <a:solidFill>
                          <a:srgbClr val="FFFFFF"/>
                        </a:solidFill>
                        <a:latin typeface="Arial"/>
                      </a:rPr>
                      <a:t>资源管理</a:t>
                    </a:r>
                  </a:p>
                </p:txBody>
              </p:sp>
            </p:grpSp>
          </p:grpSp>
          <p:grpSp>
            <p:nvGrpSpPr>
              <p:cNvPr name="Vertical List 2" id="112"/>
              <p:cNvGrpSpPr/>
              <p:nvPr/>
            </p:nvGrpSpPr>
            <p:grpSpPr>
              <a:xfrm>
                <a:off y="4353725" x="1936497"/>
                <a:ext cx="1751656" cy="1131275"/>
                <a:chOff y="4353725" x="1936497"/>
                <a:chExt cx="1751656" cy="1131275"/>
              </a:xfrm>
            </p:grpSpPr>
            <p:grpSp>
              <p:nvGrpSpPr>
                <p:cNvPr name="" id="113"/>
                <p:cNvGrpSpPr/>
                <p:nvPr/>
              </p:nvGrpSpPr>
              <p:grpSpPr>
                <a:xfrm>
                  <a:off y="4353725" x="1936497"/>
                  <a:ext cx="1751656" cy="1131275"/>
                  <a:chOff y="4353725" x="1936497"/>
                  <a:chExt cx="1751656" cy="1131275"/>
                </a:xfrm>
              </p:grpSpPr>
              <p:sp>
                <p:nvSpPr>
                  <p:cNvPr name="" id="114"/>
                  <p:cNvSpPr/>
                  <p:nvPr/>
                </p:nvSpPr>
                <p:spPr>
                  <a:xfrm>
                    <a:off y="4583518" x="1936497"/>
                    <a:ext cx="1751656" cy="901482"/>
                  </a:xfrm>
                  <a:custGeom>
                    <a:avLst/>
                    <a:gdLst>
                      <a:gd name="rtl" fmla="*/ 22800 w 1751656"/>
                      <a:gd name="rtt" fmla="*/ 22800 h 901482"/>
                      <a:gd name="rtr" fmla="*/ 1728856 w 1751656"/>
                      <a:gd name="rtb" fmla="*/ 878682 h 901482"/>
                    </a:gdLst>
                    <a:ahLst/>
                    <a:cxnLst/>
                    <a:rect t="rtt" l="rtl" b="rtb" r="rtr"/>
                    <a:pathLst>
                      <a:path h="901482" w="1751656">
                        <a:moveTo>
                          <a:pt y="0" x="0"/>
                        </a:moveTo>
                        <a:lnTo>
                          <a:pt y="0" x="1751656"/>
                        </a:lnTo>
                        <a:lnTo>
                          <a:pt y="901482" x="1751656"/>
                        </a:lnTo>
                        <a:lnTo>
                          <a:pt y="901482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83B3E3"/>
                    </a:solidFill>
                    <a:bevel/>
                  </a:ln>
                </p:spPr>
                <p:txBody>
                  <a:bodyPr rtlCol="0" rIns="36000" bIns="0" wrap="square" lIns="36000" tIns="0" anchor="ctr"/>
                  <a:lstStyle/>
                  <a:p>
                    <a:pPr indent="-150000" marL="150000" algn="ctr">
                      <a:lnSpc>
                        <a:spcPct val="150000"/>
                      </a:lnSpc>
                      <a:buFont charset="2" pitchFamily="2" typeface="Wingdings"/>
                      <a:buChar char="l"/>
                    </a:pPr>
                    <a:r>
                      <a:rPr sz="912">
                        <a:solidFill>
                          <a:srgbClr val="454545"/>
                        </a:solidFill>
                        <a:latin typeface="Arial"/>
                      </a:rPr>
                      <a:t>使用统计</a:t>
                    </a:r>
                  </a:p>
                  <a:p>
                    <a:pPr indent="-150000" marL="150000" algn="ctr">
                      <a:lnSpc>
                        <a:spcPct val="150000"/>
                      </a:lnSpc>
                      <a:buFont charset="2" pitchFamily="2" typeface="Wingdings"/>
                      <a:buChar char="l"/>
                    </a:pPr>
                    <a:r>
                      <a:rPr sz="912">
                        <a:solidFill>
                          <a:srgbClr val="454545"/>
                        </a:solidFill>
                        <a:latin typeface="Arial"/>
                      </a:rPr>
                      <a:t>使用日志</a:t>
                    </a:r>
                  </a:p>
                </p:txBody>
              </p:sp>
              <p:sp>
                <p:nvSpPr>
                  <p:cNvPr name="" id="115"/>
                  <p:cNvSpPr/>
                  <p:nvPr/>
                </p:nvSpPr>
                <p:spPr>
                  <a:xfrm>
                    <a:off y="4353725" x="1936497"/>
                    <a:ext cx="1751656" cy="229795"/>
                  </a:xfrm>
                  <a:custGeom>
                    <a:avLst/>
                    <a:gdLst/>
                    <a:ahLst/>
                    <a:cxnLst/>
                    <a:rect t="t" l="l" b="b" r="r"/>
                    <a:pathLst>
                      <a:path h="229795" w="1751656">
                        <a:moveTo>
                          <a:pt y="0" x="68939"/>
                        </a:moveTo>
                        <a:lnTo>
                          <a:pt y="0" x="1682716"/>
                        </a:lnTo>
                        <a:cubicBezTo>
                          <a:pt y="0" x="1720792"/>
                          <a:pt y="30864" x="1751656"/>
                          <a:pt y="68939" x="1751656"/>
                        </a:cubicBezTo>
                        <a:lnTo>
                          <a:pt y="229795" x="1751656"/>
                        </a:lnTo>
                        <a:lnTo>
                          <a:pt y="229795" x="0"/>
                        </a:lnTo>
                        <a:lnTo>
                          <a:pt y="68939" x="0"/>
                        </a:lnTo>
                        <a:cubicBezTo>
                          <a:pt y="30864" x="0"/>
                          <a:pt y="0" x="30864"/>
                          <a:pt y="0" x="68939"/>
                        </a:cubicBez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  <p:txBody>
                  <a:bodyPr rtlCol="0" rIns="36000" bIns="0" wrap="square" lIns="36000" tIns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 b="1">
                        <a:solidFill>
                          <a:srgbClr val="FFFFFF"/>
                        </a:solidFill>
                        <a:latin typeface="Arial"/>
                      </a:rPr>
                      <a:t>资源审计</a:t>
                    </a:r>
                  </a:p>
                </p:txBody>
              </p:sp>
            </p:grpSp>
          </p:grpSp>
          <p:grpSp>
            <p:nvGrpSpPr>
              <p:cNvPr name="Vertical List 2" id="116"/>
              <p:cNvGrpSpPr/>
              <p:nvPr/>
            </p:nvGrpSpPr>
            <p:grpSpPr>
              <a:xfrm>
                <a:off y="4353725" x="5395211"/>
                <a:ext cx="1751656" cy="1131275"/>
                <a:chOff y="4353725" x="5395211"/>
                <a:chExt cx="1751656" cy="1131275"/>
              </a:xfrm>
            </p:grpSpPr>
            <p:grpSp>
              <p:nvGrpSpPr>
                <p:cNvPr name="" id="117"/>
                <p:cNvGrpSpPr/>
                <p:nvPr/>
              </p:nvGrpSpPr>
              <p:grpSpPr>
                <a:xfrm>
                  <a:off y="4353725" x="5395211"/>
                  <a:ext cx="1751656" cy="1131275"/>
                  <a:chOff y="4353725" x="5395211"/>
                  <a:chExt cx="1751656" cy="1131275"/>
                </a:xfrm>
              </p:grpSpPr>
              <p:sp>
                <p:nvSpPr>
                  <p:cNvPr name="" id="118"/>
                  <p:cNvSpPr/>
                  <p:nvPr/>
                </p:nvSpPr>
                <p:spPr>
                  <a:xfrm>
                    <a:off y="4583518" x="5395211"/>
                    <a:ext cx="1751656" cy="901482"/>
                  </a:xfrm>
                  <a:custGeom>
                    <a:avLst/>
                    <a:gdLst>
                      <a:gd name="rtl" fmla="*/ 22800 w 1751656"/>
                      <a:gd name="rtt" fmla="*/ 22800 h 901482"/>
                      <a:gd name="rtr" fmla="*/ 1728856 w 1751656"/>
                      <a:gd name="rtb" fmla="*/ 878682 h 901482"/>
                    </a:gdLst>
                    <a:ahLst/>
                    <a:cxnLst/>
                    <a:rect t="rtt" l="rtl" b="rtb" r="rtr"/>
                    <a:pathLst>
                      <a:path h="901482" w="1751656">
                        <a:moveTo>
                          <a:pt y="0" x="0"/>
                        </a:moveTo>
                        <a:lnTo>
                          <a:pt y="0" x="1751656"/>
                        </a:lnTo>
                        <a:lnTo>
                          <a:pt y="901482" x="1751656"/>
                        </a:lnTo>
                        <a:lnTo>
                          <a:pt y="901482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83B3E3"/>
                    </a:solidFill>
                    <a:bevel/>
                  </a:ln>
                </p:spPr>
                <p:txBody>
                  <a:bodyPr rtlCol="0" rIns="36000" bIns="0" wrap="square" lIns="36000" tIns="0" anchor="ctr"/>
                  <a:lstStyle/>
                  <a:p>
                    <a:pPr indent="-150000" marL="150000" algn="ctr">
                      <a:lnSpc>
                        <a:spcPct val="150000"/>
                      </a:lnSpc>
                      <a:buFont charset="2" pitchFamily="2" typeface="Wingdings"/>
                      <a:buChar char="l"/>
                    </a:pPr>
                    <a:r>
                      <a:rPr sz="912">
                        <a:solidFill>
                          <a:srgbClr val="454545"/>
                        </a:solidFill>
                        <a:latin typeface="Arial"/>
                      </a:rPr>
                      <a:t>Kerberos集成</a:t>
                    </a:r>
                  </a:p>
                  <a:p>
                    <a:pPr indent="-150000" marL="150000" algn="ctr">
                      <a:lnSpc>
                        <a:spcPct val="150000"/>
                      </a:lnSpc>
                      <a:buFont charset="2" pitchFamily="2" typeface="Wingdings"/>
                      <a:buChar char="l"/>
                    </a:pPr>
                    <a:r>
                      <a:rPr sz="912">
                        <a:solidFill>
                          <a:srgbClr val="454545"/>
                        </a:solidFill>
                        <a:latin typeface="Arial"/>
                      </a:rPr>
                      <a:t>Key文件管理</a:t>
                    </a:r>
                  </a:p>
                </p:txBody>
              </p:sp>
              <p:sp>
                <p:nvSpPr>
                  <p:cNvPr name="" id="119"/>
                  <p:cNvSpPr/>
                  <p:nvPr/>
                </p:nvSpPr>
                <p:spPr>
                  <a:xfrm>
                    <a:off y="4353725" x="5395211"/>
                    <a:ext cx="1751656" cy="229795"/>
                  </a:xfrm>
                  <a:custGeom>
                    <a:avLst/>
                    <a:gdLst/>
                    <a:ahLst/>
                    <a:cxnLst/>
                    <a:rect t="t" l="l" b="b" r="r"/>
                    <a:pathLst>
                      <a:path h="229795" w="1751656">
                        <a:moveTo>
                          <a:pt y="0" x="68939"/>
                        </a:moveTo>
                        <a:lnTo>
                          <a:pt y="0" x="1682716"/>
                        </a:lnTo>
                        <a:cubicBezTo>
                          <a:pt y="0" x="1720792"/>
                          <a:pt y="30864" x="1751656"/>
                          <a:pt y="68939" x="1751656"/>
                        </a:cubicBezTo>
                        <a:lnTo>
                          <a:pt y="229795" x="1751656"/>
                        </a:lnTo>
                        <a:lnTo>
                          <a:pt y="229795" x="0"/>
                        </a:lnTo>
                        <a:lnTo>
                          <a:pt y="68939" x="0"/>
                        </a:lnTo>
                        <a:cubicBezTo>
                          <a:pt y="30864" x="0"/>
                          <a:pt y="0" x="30864"/>
                          <a:pt y="0" x="68939"/>
                        </a:cubicBez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  <p:txBody>
                  <a:bodyPr rtlCol="0" rIns="36000" bIns="0" wrap="square" lIns="36000" tIns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 b="1">
                        <a:solidFill>
                          <a:srgbClr val="FFFFFF"/>
                        </a:solidFill>
                        <a:latin typeface="Arial"/>
                      </a:rPr>
                      <a:t>密钥管理</a:t>
                    </a:r>
                  </a:p>
                </p:txBody>
              </p:sp>
            </p:grpSp>
          </p:grpSp>
          <p:sp>
            <p:nvSpPr>
              <p:cNvPr name="" id="120"/>
              <p:cNvSpPr/>
              <p:nvPr/>
            </p:nvSpPr>
            <p:spPr>
              <a:xfrm>
                <a:off y="3317361" x="2863533"/>
                <a:ext cx="431992" cy="301000"/>
              </a:xfrm>
              <a:custGeom>
                <a:avLst/>
                <a:gdLst/>
                <a:ahLst/>
                <a:cxnLst/>
                <a:pathLst>
                  <a:path h="301000" w="431992">
                    <a:moveTo>
                      <a:pt y="150501" x="0"/>
                    </a:moveTo>
                    <a:lnTo>
                      <a:pt y="126449" x="13967"/>
                    </a:lnTo>
                    <a:lnTo>
                      <a:pt y="126449" x="346206"/>
                    </a:lnTo>
                    <a:lnTo>
                      <a:pt y="36676" x="255906"/>
                    </a:lnTo>
                    <a:lnTo>
                      <a:pt y="9236" x="266441"/>
                    </a:lnTo>
                    <a:lnTo>
                      <a:pt y="768" x="295337"/>
                    </a:lnTo>
                    <a:lnTo>
                      <a:pt y="126449" x="422058"/>
                    </a:lnTo>
                    <a:lnTo>
                      <a:pt y="175961" x="419951"/>
                    </a:lnTo>
                    <a:lnTo>
                      <a:pt y="300540" x="295337"/>
                    </a:lnTo>
                    <a:lnTo>
                      <a:pt y="291341" x="266441"/>
                    </a:lnTo>
                    <a:lnTo>
                      <a:pt y="264098" x="255906"/>
                    </a:lnTo>
                    <a:lnTo>
                      <a:pt y="174327" x="346206"/>
                    </a:lnTo>
                    <a:lnTo>
                      <a:pt y="174327" x="13967"/>
                    </a:lnTo>
                    <a:lnTo>
                      <a:pt y="150501" x="0"/>
                    </a:lnTo>
                    <a:close/>
                  </a:path>
                </a:pathLst>
              </a:custGeom>
              <a:solidFill>
                <a:srgbClr val="FFAF00"/>
              </a:solidFill>
              <a:ln w="7600" cap="flat">
                <a:solidFill>
                  <a:srgbClr val="FFAF00"/>
                </a:solidFill>
                <a:bevel/>
              </a:ln>
            </p:spPr>
          </p:sp>
          <p:sp>
            <p:nvSpPr>
              <p:cNvPr name="" id="121"/>
              <p:cNvSpPr/>
              <p:nvPr/>
            </p:nvSpPr>
            <p:spPr>
              <a:xfrm>
                <a:off y="3317361" x="5803859"/>
                <a:ext cx="431992" cy="301000"/>
              </a:xfrm>
              <a:custGeom>
                <a:avLst/>
                <a:gdLst/>
                <a:ahLst/>
                <a:cxnLst/>
                <a:pathLst>
                  <a:path h="301000" w="431992">
                    <a:moveTo>
                      <a:pt y="150501" x="0"/>
                    </a:moveTo>
                    <a:lnTo>
                      <a:pt y="126449" x="13967"/>
                    </a:lnTo>
                    <a:lnTo>
                      <a:pt y="126449" x="346206"/>
                    </a:lnTo>
                    <a:lnTo>
                      <a:pt y="36676" x="255906"/>
                    </a:lnTo>
                    <a:lnTo>
                      <a:pt y="9236" x="266441"/>
                    </a:lnTo>
                    <a:lnTo>
                      <a:pt y="768" x="295337"/>
                    </a:lnTo>
                    <a:lnTo>
                      <a:pt y="126449" x="422058"/>
                    </a:lnTo>
                    <a:lnTo>
                      <a:pt y="175961" x="419951"/>
                    </a:lnTo>
                    <a:lnTo>
                      <a:pt y="300540" x="295337"/>
                    </a:lnTo>
                    <a:lnTo>
                      <a:pt y="291341" x="266441"/>
                    </a:lnTo>
                    <a:lnTo>
                      <a:pt y="264098" x="255906"/>
                    </a:lnTo>
                    <a:lnTo>
                      <a:pt y="174327" x="346206"/>
                    </a:lnTo>
                    <a:lnTo>
                      <a:pt y="174327" x="13967"/>
                    </a:lnTo>
                    <a:lnTo>
                      <a:pt y="150501" x="0"/>
                    </a:lnTo>
                    <a:close/>
                  </a:path>
                </a:pathLst>
              </a:custGeom>
              <a:solidFill>
                <a:srgbClr val="FFAF00"/>
              </a:solidFill>
              <a:ln w="7600" cap="flat">
                <a:solidFill>
                  <a:srgbClr val="FFAF00"/>
                </a:solidFill>
                <a:bevel/>
              </a:ln>
            </p:spPr>
          </p:sp>
          <p:sp>
            <p:nvSpPr>
              <p:cNvPr name="" id="122"/>
              <p:cNvSpPr/>
              <p:nvPr/>
            </p:nvSpPr>
            <p:spPr>
              <a:xfrm rot="-8100000">
                <a:off y="2617223" x="3504326"/>
                <a:ext cx="330854" cy="283589"/>
              </a:xfrm>
              <a:custGeom>
                <a:avLst/>
                <a:gdLst/>
                <a:ahLst/>
                <a:cxnLst/>
                <a:pathLst>
                  <a:path h="283589" w="330854">
                    <a:moveTo>
                      <a:pt y="141795" x="0"/>
                    </a:moveTo>
                    <a:lnTo>
                      <a:pt y="283589" x="215055"/>
                    </a:lnTo>
                    <a:lnTo>
                      <a:pt y="212691" x="215055"/>
                    </a:lnTo>
                    <a:lnTo>
                      <a:pt y="283589" x="330854"/>
                    </a:lnTo>
                    <a:lnTo>
                      <a:pt y="0" x="330854"/>
                    </a:lnTo>
                    <a:lnTo>
                      <a:pt y="70897" x="215055"/>
                    </a:lnTo>
                    <a:lnTo>
                      <a:pt y="0" x="215055"/>
                    </a:lnTo>
                    <a:lnTo>
                      <a:pt y="141795" x="0"/>
                    </a:lnTo>
                    <a:close/>
                  </a:path>
                </a:pathLst>
              </a:custGeom>
              <a:solidFill>
                <a:srgbClr val="FFAF00"/>
              </a:solidFill>
              <a:ln w="7600" cap="flat">
                <a:solidFill>
                  <a:srgbClr val="FFAF00"/>
                </a:solidFill>
                <a:bevel/>
              </a:ln>
            </p:spPr>
          </p:sp>
          <p:sp>
            <p:nvSpPr>
              <p:cNvPr name="" id="123"/>
              <p:cNvSpPr/>
              <p:nvPr/>
            </p:nvSpPr>
            <p:spPr>
              <a:xfrm rot="-1500000">
                <a:off y="2640489" x="5315692"/>
                <a:ext cx="234111" cy="200667"/>
              </a:xfrm>
              <a:custGeom>
                <a:avLst/>
                <a:gdLst/>
                <a:ahLst/>
                <a:cxnLst/>
                <a:pathLst>
                  <a:path h="200667" w="234111">
                    <a:moveTo>
                      <a:pt y="100334" x="0"/>
                    </a:moveTo>
                    <a:lnTo>
                      <a:pt y="200667" x="152173"/>
                    </a:lnTo>
                    <a:lnTo>
                      <a:pt y="150501" x="152173"/>
                    </a:lnTo>
                    <a:lnTo>
                      <a:pt y="200667" x="234111"/>
                    </a:lnTo>
                    <a:lnTo>
                      <a:pt y="0" x="234111"/>
                    </a:lnTo>
                    <a:lnTo>
                      <a:pt y="50167" x="152173"/>
                    </a:lnTo>
                    <a:lnTo>
                      <a:pt y="0" x="152173"/>
                    </a:lnTo>
                    <a:lnTo>
                      <a:pt y="100334" x="0"/>
                    </a:lnTo>
                    <a:close/>
                  </a:path>
                </a:pathLst>
              </a:custGeom>
              <a:solidFill>
                <a:srgbClr val="FFAF00"/>
              </a:solidFill>
              <a:ln w="7600" cap="flat">
                <a:solidFill>
                  <a:srgbClr val="FFAF00"/>
                </a:solidFill>
                <a:bevel/>
              </a:ln>
            </p:spPr>
          </p:sp>
          <p:sp>
            <p:nvSpPr>
              <p:cNvPr name="" id="124"/>
              <p:cNvSpPr/>
              <p:nvPr/>
            </p:nvSpPr>
            <p:spPr>
              <a:xfrm rot="7800000">
                <a:off y="4039579" x="3563788"/>
                <a:ext cx="330854" cy="283589"/>
              </a:xfrm>
              <a:custGeom>
                <a:avLst/>
                <a:gdLst/>
                <a:ahLst/>
                <a:cxnLst/>
                <a:pathLst>
                  <a:path h="283589" w="330854">
                    <a:moveTo>
                      <a:pt y="141794" x="0"/>
                    </a:moveTo>
                    <a:lnTo>
                      <a:pt y="283589" x="215055"/>
                    </a:lnTo>
                    <a:lnTo>
                      <a:pt y="212691" x="215055"/>
                    </a:lnTo>
                    <a:lnTo>
                      <a:pt y="283589" x="330854"/>
                    </a:lnTo>
                    <a:lnTo>
                      <a:pt y="0" x="330854"/>
                    </a:lnTo>
                    <a:lnTo>
                      <a:pt y="70897" x="215055"/>
                    </a:lnTo>
                    <a:lnTo>
                      <a:pt y="0" x="215055"/>
                    </a:lnTo>
                    <a:lnTo>
                      <a:pt y="141794" x="0"/>
                    </a:lnTo>
                    <a:close/>
                  </a:path>
                </a:pathLst>
              </a:custGeom>
              <a:solidFill>
                <a:srgbClr val="FFAF00"/>
              </a:solidFill>
              <a:ln w="7600" cap="flat">
                <a:solidFill>
                  <a:srgbClr val="FFAF00"/>
                </a:solidFill>
                <a:bevel/>
              </a:ln>
            </p:spPr>
          </p:sp>
          <p:sp>
            <p:nvSpPr>
              <p:cNvPr name="" id="125"/>
              <p:cNvSpPr/>
              <p:nvPr/>
            </p:nvSpPr>
            <p:spPr>
              <a:xfrm rot="-8100000">
                <a:off y="4088887" x="5226144"/>
                <a:ext cx="330854" cy="283589"/>
              </a:xfrm>
              <a:custGeom>
                <a:avLst/>
                <a:gdLst/>
                <a:ahLst/>
                <a:cxnLst/>
                <a:pathLst>
                  <a:path h="283589" w="330854">
                    <a:moveTo>
                      <a:pt y="141795" x="0"/>
                    </a:moveTo>
                    <a:lnTo>
                      <a:pt y="283589" x="215055"/>
                    </a:lnTo>
                    <a:lnTo>
                      <a:pt y="212691" x="215055"/>
                    </a:lnTo>
                    <a:lnTo>
                      <a:pt y="283589" x="330854"/>
                    </a:lnTo>
                    <a:lnTo>
                      <a:pt y="0" x="330854"/>
                    </a:lnTo>
                    <a:lnTo>
                      <a:pt y="70897" x="215055"/>
                    </a:lnTo>
                    <a:lnTo>
                      <a:pt y="0" x="215055"/>
                    </a:lnTo>
                    <a:lnTo>
                      <a:pt y="141795" x="0"/>
                    </a:lnTo>
                    <a:close/>
                  </a:path>
                </a:pathLst>
              </a:custGeom>
              <a:solidFill>
                <a:srgbClr val="FFAF00"/>
              </a:solidFill>
              <a:ln w="7600" cap="flat">
                <a:solidFill>
                  <a:srgbClr val="FFAF00"/>
                </a:solidFill>
                <a:bevel/>
              </a:ln>
            </p:spPr>
          </p:sp>
          <p:grpSp>
            <p:nvGrpSpPr>
              <p:cNvPr name="Vertical List 2" id="126"/>
              <p:cNvGrpSpPr/>
              <p:nvPr/>
            </p:nvGrpSpPr>
            <p:grpSpPr>
              <a:xfrm>
                <a:off y="3010222" x="1149152"/>
                <a:ext cx="1417210" cy="915283"/>
                <a:chOff y="3010222" x="1149152"/>
                <a:chExt cx="1417210" cy="915283"/>
              </a:xfrm>
            </p:grpSpPr>
            <p:grpSp>
              <p:nvGrpSpPr>
                <p:cNvPr name="" id="127"/>
                <p:cNvGrpSpPr/>
                <p:nvPr/>
              </p:nvGrpSpPr>
              <p:grpSpPr>
                <a:xfrm>
                  <a:off y="3010222" x="1149152"/>
                  <a:ext cx="1417210" cy="915283"/>
                  <a:chOff y="3010222" x="1149152"/>
                  <a:chExt cx="1417210" cy="915283"/>
                </a:xfrm>
              </p:grpSpPr>
              <p:sp>
                <p:nvSpPr>
                  <p:cNvPr name="" id="128"/>
                  <p:cNvSpPr/>
                  <p:nvPr/>
                </p:nvSpPr>
                <p:spPr>
                  <a:xfrm>
                    <a:off y="3240019" x="1149152"/>
                    <a:ext cx="1417210" cy="685486"/>
                  </a:xfrm>
                  <a:custGeom>
                    <a:avLst/>
                    <a:gdLst>
                      <a:gd name="rtl" fmla="*/ 22800 w 1417210"/>
                      <a:gd name="rtt" fmla="*/ 22800 h 685486"/>
                      <a:gd name="rtr" fmla="*/ 1394410 w 1417210"/>
                      <a:gd name="rtb" fmla="*/ 662686 h 685486"/>
                    </a:gdLst>
                    <a:ahLst/>
                    <a:cxnLst/>
                    <a:rect t="rtt" l="rtl" b="rtb" r="rtr"/>
                    <a:pathLst>
                      <a:path h="685486" w="1417210">
                        <a:moveTo>
                          <a:pt y="0" x="0"/>
                        </a:moveTo>
                        <a:lnTo>
                          <a:pt y="0" x="1417210"/>
                        </a:lnTo>
                        <a:lnTo>
                          <a:pt y="685486" x="1417210"/>
                        </a:lnTo>
                        <a:lnTo>
                          <a:pt y="68548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83B3E3"/>
                    </a:solidFill>
                    <a:bevel/>
                  </a:ln>
                </p:spPr>
                <p:txBody>
                  <a:bodyPr rtlCol="0" rIns="36000" bIns="0" wrap="square" lIns="36000" tIns="0" anchor="ctr"/>
                  <a:lstStyle/>
                  <a:p>
                    <a:pPr indent="-150000" marL="150000" algn="ctr">
                      <a:lnSpc>
                        <a:spcPct val="150000"/>
                      </a:lnSpc>
                      <a:buFont charset="2" pitchFamily="2" typeface="Wingdings"/>
                      <a:buChar char="l"/>
                    </a:pPr>
                    <a:r>
                      <a:rPr sz="912">
                        <a:solidFill>
                          <a:srgbClr val="454545"/>
                        </a:solidFill>
                        <a:latin typeface="Arial"/>
                      </a:rPr>
                      <a:t>灵活分配</a:t>
                    </a:r>
                  </a:p>
                  <a:p>
                    <a:pPr indent="-150000" marL="150000" algn="ctr">
                      <a:lnSpc>
                        <a:spcPct val="150000"/>
                      </a:lnSpc>
                      <a:buFont charset="2" pitchFamily="2" typeface="Wingdings"/>
                      <a:buChar char="l"/>
                    </a:pPr>
                    <a:r>
                      <a:rPr sz="912">
                        <a:solidFill>
                          <a:srgbClr val="454545"/>
                        </a:solidFill>
                        <a:latin typeface="Arial"/>
                      </a:rPr>
                      <a:t>实时监控</a:t>
                    </a:r>
                  </a:p>
                </p:txBody>
              </p:sp>
              <p:sp>
                <p:nvSpPr>
                  <p:cNvPr name="" id="129"/>
                  <p:cNvSpPr/>
                  <p:nvPr/>
                </p:nvSpPr>
                <p:spPr>
                  <a:xfrm>
                    <a:off y="3010222" x="1149152"/>
                    <a:ext cx="1417210" cy="229795"/>
                  </a:xfrm>
                  <a:custGeom>
                    <a:avLst/>
                    <a:gdLst/>
                    <a:ahLst/>
                    <a:cxnLst/>
                    <a:rect t="t" l="l" b="b" r="r"/>
                    <a:pathLst>
                      <a:path h="229795" w="1417210">
                        <a:moveTo>
                          <a:pt y="0" x="68939"/>
                        </a:moveTo>
                        <a:lnTo>
                          <a:pt y="0" x="1348270"/>
                        </a:lnTo>
                        <a:cubicBezTo>
                          <a:pt y="0" x="1386346"/>
                          <a:pt y="30864" x="1417210"/>
                          <a:pt y="68939" x="1417210"/>
                        </a:cubicBezTo>
                        <a:lnTo>
                          <a:pt y="229795" x="1417210"/>
                        </a:lnTo>
                        <a:lnTo>
                          <a:pt y="229795" x="0"/>
                        </a:lnTo>
                        <a:lnTo>
                          <a:pt y="68939" x="0"/>
                        </a:lnTo>
                        <a:cubicBezTo>
                          <a:pt y="30864" x="0"/>
                          <a:pt y="0" x="30864"/>
                          <a:pt y="0" x="68939"/>
                        </a:cubicBez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  <p:txBody>
                  <a:bodyPr rtlCol="0" rIns="36000" bIns="0" wrap="square" lIns="36000" tIns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 b="1">
                        <a:solidFill>
                          <a:srgbClr val="FFFFFF"/>
                        </a:solidFill>
                        <a:latin typeface="Arial"/>
                      </a:rPr>
                      <a:t>资源分配</a:t>
                    </a:r>
                  </a:p>
                </p:txBody>
              </p:sp>
            </p:grpSp>
          </p:grpSp>
          <p:grpSp>
            <p:nvGrpSpPr>
              <p:cNvPr name="Vertical List 2" id="130"/>
              <p:cNvGrpSpPr/>
              <p:nvPr/>
            </p:nvGrpSpPr>
            <p:grpSpPr>
              <a:xfrm>
                <a:off y="3010222" x="6577638"/>
                <a:ext cx="1417210" cy="915283"/>
                <a:chOff y="3010222" x="6577638"/>
                <a:chExt cx="1417210" cy="915283"/>
              </a:xfrm>
            </p:grpSpPr>
            <p:grpSp>
              <p:nvGrpSpPr>
                <p:cNvPr name="" id="131"/>
                <p:cNvGrpSpPr/>
                <p:nvPr/>
              </p:nvGrpSpPr>
              <p:grpSpPr>
                <a:xfrm>
                  <a:off y="3010222" x="6577638"/>
                  <a:ext cx="1417210" cy="915283"/>
                  <a:chOff y="3010222" x="6577638"/>
                  <a:chExt cx="1417210" cy="915283"/>
                </a:xfrm>
              </p:grpSpPr>
              <p:sp>
                <p:nvSpPr>
                  <p:cNvPr name="" id="132"/>
                  <p:cNvSpPr/>
                  <p:nvPr/>
                </p:nvSpPr>
                <p:spPr>
                  <a:xfrm>
                    <a:off y="3240019" x="6577638"/>
                    <a:ext cx="1417210" cy="685486"/>
                  </a:xfrm>
                  <a:custGeom>
                    <a:avLst/>
                    <a:gdLst>
                      <a:gd name="rtl" fmla="*/ 22800 w 1417210"/>
                      <a:gd name="rtt" fmla="*/ 22800 h 685486"/>
                      <a:gd name="rtr" fmla="*/ 1394410 w 1417210"/>
                      <a:gd name="rtb" fmla="*/ 662686 h 685486"/>
                    </a:gdLst>
                    <a:ahLst/>
                    <a:cxnLst/>
                    <a:rect t="rtt" l="rtl" b="rtb" r="rtr"/>
                    <a:pathLst>
                      <a:path h="685486" w="1417210">
                        <a:moveTo>
                          <a:pt y="0" x="0"/>
                        </a:moveTo>
                        <a:lnTo>
                          <a:pt y="0" x="1417210"/>
                        </a:lnTo>
                        <a:lnTo>
                          <a:pt y="685486" x="1417210"/>
                        </a:lnTo>
                        <a:lnTo>
                          <a:pt y="68548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83B3E3"/>
                    </a:solidFill>
                    <a:bevel/>
                  </a:ln>
                </p:spPr>
                <p:txBody>
                  <a:bodyPr rtlCol="0" rIns="36000" bIns="0" wrap="square" lIns="36000" tIns="0" anchor="ctr"/>
                  <a:lstStyle/>
                  <a:p>
                    <a:pPr indent="-150000" marL="150000" algn="ctr">
                      <a:lnSpc>
                        <a:spcPct val="150000"/>
                      </a:lnSpc>
                      <a:buFont charset="2" pitchFamily="2" typeface="Wingdings"/>
                      <a:buChar char="l"/>
                    </a:pPr>
                    <a:r>
                      <a:rPr sz="912">
                        <a:solidFill>
                          <a:srgbClr val="454545"/>
                        </a:solidFill>
                        <a:latin typeface="Arial"/>
                      </a:rPr>
                      <a:t>系统定制</a:t>
                    </a:r>
                  </a:p>
                  <a:p>
                    <a:pPr indent="-150000" marL="150000" algn="ctr">
                      <a:lnSpc>
                        <a:spcPct val="150000"/>
                      </a:lnSpc>
                      <a:buFont charset="2" pitchFamily="2" typeface="Wingdings"/>
                      <a:buChar char="l"/>
                    </a:pPr>
                    <a:r>
                      <a:rPr sz="912">
                        <a:solidFill>
                          <a:srgbClr val="454545"/>
                        </a:solidFill>
                        <a:latin typeface="Arial"/>
                      </a:rPr>
                      <a:t>软件更新</a:t>
                    </a:r>
                  </a:p>
                </p:txBody>
              </p:sp>
              <p:sp>
                <p:nvSpPr>
                  <p:cNvPr name="" id="133"/>
                  <p:cNvSpPr/>
                  <p:nvPr/>
                </p:nvSpPr>
                <p:spPr>
                  <a:xfrm>
                    <a:off y="3010222" x="6577638"/>
                    <a:ext cx="1417210" cy="229795"/>
                  </a:xfrm>
                  <a:custGeom>
                    <a:avLst/>
                    <a:gdLst/>
                    <a:ahLst/>
                    <a:cxnLst/>
                    <a:rect t="t" l="l" b="b" r="r"/>
                    <a:pathLst>
                      <a:path h="229795" w="1417210">
                        <a:moveTo>
                          <a:pt y="0" x="68939"/>
                        </a:moveTo>
                        <a:lnTo>
                          <a:pt y="0" x="1348270"/>
                        </a:lnTo>
                        <a:cubicBezTo>
                          <a:pt y="0" x="1386346"/>
                          <a:pt y="30864" x="1417210"/>
                          <a:pt y="68939" x="1417210"/>
                        </a:cubicBezTo>
                        <a:lnTo>
                          <a:pt y="229795" x="1417210"/>
                        </a:lnTo>
                        <a:lnTo>
                          <a:pt y="229795" x="0"/>
                        </a:lnTo>
                        <a:lnTo>
                          <a:pt y="68939" x="0"/>
                        </a:lnTo>
                        <a:cubicBezTo>
                          <a:pt y="30864" x="0"/>
                          <a:pt y="0" x="30864"/>
                          <a:pt y="0" x="68939"/>
                        </a:cubicBez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  <p:txBody>
                  <a:bodyPr rtlCol="0" rIns="36000" bIns="0" wrap="square" lIns="36000" tIns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 b="1">
                        <a:solidFill>
                          <a:srgbClr val="FFFFFF"/>
                        </a:solidFill>
                        <a:latin typeface="Arial"/>
                      </a:rPr>
                      <a:t>镜像管理</a:t>
                    </a:r>
                  </a:p>
                </p:txBody>
              </p:sp>
            </p:grpSp>
          </p:grpSp>
          <p:sp>
            <p:nvSpPr>
              <p:cNvPr name="" id="142"/>
              <p:cNvSpPr/>
              <p:nvPr/>
            </p:nvSpPr>
            <p:spPr>
              <a:xfrm rot="-1500000">
                <a:off y="2640489" x="5315692"/>
                <a:ext cx="234111" cy="200667"/>
              </a:xfrm>
              <a:custGeom>
                <a:avLst/>
                <a:gdLst/>
                <a:ahLst/>
                <a:cxnLst/>
                <a:pathLst>
                  <a:path h="200667" w="234111">
                    <a:moveTo>
                      <a:pt y="100334" x="0"/>
                    </a:moveTo>
                    <a:lnTo>
                      <a:pt y="200667" x="152173"/>
                    </a:lnTo>
                    <a:lnTo>
                      <a:pt y="150501" x="152173"/>
                    </a:lnTo>
                    <a:lnTo>
                      <a:pt y="200667" x="234111"/>
                    </a:lnTo>
                    <a:lnTo>
                      <a:pt y="0" x="234111"/>
                    </a:lnTo>
                    <a:lnTo>
                      <a:pt y="50167" x="152173"/>
                    </a:lnTo>
                    <a:lnTo>
                      <a:pt y="0" x="152173"/>
                    </a:lnTo>
                    <a:lnTo>
                      <a:pt y="100334" x="0"/>
                    </a:lnTo>
                    <a:close/>
                  </a:path>
                </a:pathLst>
              </a:custGeom>
              <a:solidFill>
                <a:srgbClr val="FFAF00"/>
              </a:solidFill>
              <a:ln w="7600" cap="flat">
                <a:solidFill>
                  <a:srgbClr val="FFAF00"/>
                </a:solidFill>
                <a:bevel/>
              </a:ln>
            </p:spPr>
          </p:sp>
          <p:sp>
            <p:nvSpPr>
              <p:cNvPr name="" id="143"/>
              <p:cNvSpPr/>
              <p:nvPr/>
            </p:nvSpPr>
            <p:spPr>
              <a:xfrm rot="-1500000">
                <a:off y="2599029" x="5267321"/>
                <a:ext cx="330853" cy="283589"/>
              </a:xfrm>
              <a:custGeom>
                <a:avLst/>
                <a:gdLst/>
                <a:ahLst/>
                <a:cxnLst/>
                <a:pathLst>
                  <a:path h="283589" w="330853">
                    <a:moveTo>
                      <a:pt y="141794" x="0"/>
                    </a:moveTo>
                    <a:lnTo>
                      <a:pt y="283589" x="215055"/>
                    </a:lnTo>
                    <a:lnTo>
                      <a:pt y="212691" x="215055"/>
                    </a:lnTo>
                    <a:lnTo>
                      <a:pt y="283589" x="330853"/>
                    </a:lnTo>
                    <a:lnTo>
                      <a:pt y="0" x="330853"/>
                    </a:lnTo>
                    <a:lnTo>
                      <a:pt y="70897" x="215055"/>
                    </a:lnTo>
                    <a:lnTo>
                      <a:pt y="0" x="215055"/>
                    </a:lnTo>
                    <a:lnTo>
                      <a:pt y="141794" x="0"/>
                    </a:lnTo>
                    <a:close/>
                  </a:path>
                </a:pathLst>
              </a:custGeom>
              <a:solidFill>
                <a:srgbClr val="FFAF00"/>
              </a:solidFill>
              <a:ln w="7600" cap="flat">
                <a:solidFill>
                  <a:srgbClr val="FFAF00"/>
                </a:solidFill>
                <a:bevel/>
              </a:ln>
            </p:spPr>
          </p:sp>
        </p:grpSp>
        <p:sp>
          <p:nvSpPr>
            <p:cNvPr name="Text 142" id="142"/>
            <p:cNvSpPr txBox="1"/>
            <p:nvPr/>
          </p:nvSpPr>
          <p:spPr>
            <a:xfrm>
              <a:off y="1365400" x="1141552"/>
              <a:ext cx="6860896" cy="825440"/>
            </a:xfrm>
            <a:prstGeom prst="rect">
              <a:avLst/>
            </a:prstGeom>
            <a:noFill/>
          </p:spPr>
          <p:txBody>
            <a:bodyPr rtlCol="0" rIns="0" wrap="square" lIns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43" id="143"/>
            <p:cNvSpPr txBox="1"/>
            <p:nvPr/>
          </p:nvSpPr>
          <p:spPr>
            <a:xfrm>
              <a:off y="3016280" x="1141552"/>
              <a:ext cx="6860896" cy="825440"/>
            </a:xfrm>
            <a:prstGeom prst="rect">
              <a:avLst/>
            </a:prstGeom>
            <a:noFill/>
          </p:spPr>
          <p:txBody>
            <a:bodyPr rtlCol="0" rIns="0" wrap="square" lIns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44" id="144"/>
            <p:cNvSpPr txBox="1"/>
            <p:nvPr/>
          </p:nvSpPr>
          <p:spPr>
            <a:xfrm>
              <a:off y="4667160" x="1141552"/>
              <a:ext cx="6860896" cy="825440"/>
            </a:xfrm>
            <a:prstGeom prst="rect">
              <a:avLst/>
            </a:prstGeom>
            <a:noFill/>
          </p:spPr>
          <p:txBody>
            <a:bodyPr rtlCol="0" rIns="0" wrap="square" lIns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45" id="145"/>
            <p:cNvSpPr txBox="1"/>
            <p:nvPr/>
          </p:nvSpPr>
          <p:spPr>
            <a:xfrm>
              <a:off y="1365400" x="1141552"/>
              <a:ext cx="6860896" cy="825440"/>
            </a:xfrm>
            <a:prstGeom prst="rect">
              <a:avLst/>
            </a:prstGeom>
            <a:noFill/>
          </p:spPr>
          <p:txBody>
            <a:bodyPr rtlCol="0" rIns="0" wrap="square" lIns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46" id="146"/>
            <p:cNvSpPr txBox="1"/>
            <p:nvPr/>
          </p:nvSpPr>
          <p:spPr>
            <a:xfrm>
              <a:off y="3016280" x="1141552"/>
              <a:ext cx="6860896" cy="825440"/>
            </a:xfrm>
            <a:prstGeom prst="rect">
              <a:avLst/>
            </a:prstGeom>
            <a:noFill/>
          </p:spPr>
          <p:txBody>
            <a:bodyPr rtlCol="0" rIns="0" wrap="square" lIns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47" id="147"/>
            <p:cNvSpPr txBox="1"/>
            <p:nvPr/>
          </p:nvSpPr>
          <p:spPr>
            <a:xfrm>
              <a:off y="4667160" x="1141552"/>
              <a:ext cx="6860896" cy="825440"/>
            </a:xfrm>
            <a:prstGeom prst="rect">
              <a:avLst/>
            </a:prstGeom>
            <a:noFill/>
          </p:spPr>
          <p:txBody>
            <a:bodyPr rtlCol="0" rIns="0" wrap="square" lIns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48" id="148"/>
            <p:cNvSpPr txBox="1"/>
            <p:nvPr/>
          </p:nvSpPr>
          <p:spPr>
            <a:xfrm>
              <a:off y="1365400" x="1141552"/>
              <a:ext cx="6860896" cy="825440"/>
            </a:xfrm>
            <a:prstGeom prst="rect">
              <a:avLst/>
            </a:prstGeom>
            <a:noFill/>
          </p:spPr>
          <p:txBody>
            <a:bodyPr rtlCol="0" rIns="0" wrap="square" lIns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49" id="149"/>
            <p:cNvSpPr txBox="1"/>
            <p:nvPr/>
          </p:nvSpPr>
          <p:spPr>
            <a:xfrm>
              <a:off y="3016280" x="1141552"/>
              <a:ext cx="6860896" cy="825440"/>
            </a:xfrm>
            <a:prstGeom prst="rect">
              <a:avLst/>
            </a:prstGeom>
            <a:noFill/>
          </p:spPr>
          <p:txBody>
            <a:bodyPr rtlCol="0" rIns="0" wrap="square" lIns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50" id="150"/>
            <p:cNvSpPr txBox="1"/>
            <p:nvPr/>
          </p:nvSpPr>
          <p:spPr>
            <a:xfrm>
              <a:off y="4667160" x="1141552"/>
              <a:ext cx="6860896" cy="825440"/>
            </a:xfrm>
            <a:prstGeom prst="rect">
              <a:avLst/>
            </a:prstGeom>
            <a:noFill/>
          </p:spPr>
          <p:txBody>
            <a:bodyPr rtlCol="0" rIns="0" wrap="square" lIns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xsi="http://www.w3.org/2001/XMLSchema-instance" xmlns:dc="http://purl.org/dc/elements/1.1/" xmlns:dcmitype="http://purl.org/dc/dcmitype/" xmlns:dcterms="http://purl.org/dc/terms/">
  <dc:title>PowerPoint Presentation</dc:title>
  <dc:creator>lihefei</dc:creator>
  <cp:lastModifiedBy>lihefei</cp:lastModifiedBy>
  <cp:revision>1</cp:revision>
  <dcterms:created xsi:type="dcterms:W3CDTF">2018-03-06T21:27:45Z</dcterms:created>
  <dcterms:modified xsi:type="dcterms:W3CDTF">2018-03-06T21:27:45Z</dcterms:modified>
</cp:coreProperties>
</file>