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08ce82a16868474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6" id="256"/>
  </p:sldIdLst>
  <p:sldSz cx="9144000" cy="6858000" type="screen4x3"/>
  <p:notesSz cx="6858000" cy="9144000"/>
  <p:defaultTextStyle>
    <a:defPPr>
      <a:defRPr lang="en-US"/>
    </a:defPPr>
    <a:lvl1pPr eaLnBrk="1" rtl="0" algn="l" latinLnBrk="0" marL="0" hangingPunct="1" defTabSz="914400">
      <a:defRPr sz="1800" kern="1200">
        <a:solidFill>
          <a:schemeClr val="tx1"/>
        </a:solidFill>
        <a:latin typeface="+mn-lt"/>
        <a:ea typeface="+mn-ea"/>
        <a:cs typeface="+mn-cs"/>
      </a:defRPr>
    </a:lvl1pPr>
    <a:lvl2pPr eaLnBrk="1" rtl="0" algn="l" latinLnBrk="0" marL="457200" hangingPunct="1" defTabSz="914400">
      <a:defRPr sz="1800" kern="1200">
        <a:solidFill>
          <a:schemeClr val="tx1"/>
        </a:solidFill>
        <a:latin typeface="+mn-lt"/>
        <a:ea typeface="+mn-ea"/>
        <a:cs typeface="+mn-cs"/>
      </a:defRPr>
    </a:lvl2pPr>
    <a:lvl3pPr eaLnBrk="1" rtl="0" algn="l" latinLnBrk="0" marL="914400" hangingPunct="1" defTabSz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eaLnBrk="1" rtl="0" algn="l" latinLnBrk="0" marL="1371600" hangingPunct="1" defTabSz="914400">
      <a:defRPr sz="1800" kern="1200">
        <a:solidFill>
          <a:schemeClr val="tx1"/>
        </a:solidFill>
        <a:latin typeface="+mn-lt"/>
        <a:ea typeface="+mn-ea"/>
        <a:cs typeface="+mn-cs"/>
      </a:defRPr>
    </a:lvl4pPr>
    <a:lvl5pPr eaLnBrk="1" rtl="0" algn="l" latinLnBrk="0" marL="1828800" hangingPunct="1" defTabSz="914400">
      <a:defRPr sz="1800" kern="1200">
        <a:solidFill>
          <a:schemeClr val="tx1"/>
        </a:solidFill>
        <a:latin typeface="+mn-lt"/>
        <a:ea typeface="+mn-ea"/>
        <a:cs typeface="+mn-cs"/>
      </a:defRPr>
    </a:lvl5pPr>
    <a:lvl6pPr eaLnBrk="1" rtl="0" algn="l" latinLnBrk="0" marL="2286000" hangingPunct="1" defTabSz="914400">
      <a:defRPr sz="1800" kern="1200">
        <a:solidFill>
          <a:schemeClr val="tx1"/>
        </a:solidFill>
        <a:latin typeface="+mn-lt"/>
        <a:ea typeface="+mn-ea"/>
        <a:cs typeface="+mn-cs"/>
      </a:defRPr>
    </a:lvl6pPr>
    <a:lvl7pPr eaLnBrk="1" rtl="0" algn="l" latinLnBrk="0" marL="2743200" hangingPunct="1" defTabSz="914400">
      <a:defRPr sz="1800" kern="1200">
        <a:solidFill>
          <a:schemeClr val="tx1"/>
        </a:solidFill>
        <a:latin typeface="+mn-lt"/>
        <a:ea typeface="+mn-ea"/>
        <a:cs typeface="+mn-cs"/>
      </a:defRPr>
    </a:lvl7pPr>
    <a:lvl8pPr eaLnBrk="1" rtl="0" algn="l" latinLnBrk="0" marL="3200400" hangingPunct="1" defTabSz="914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eaLnBrk="1" rtl="0" algn="l" latinLnBrk="0" marL="3657600" hangingPunct="1" defTabSz="9144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326" id="326"/>
          <p:cNvGrpSpPr/>
          <p:nvPr/>
        </p:nvGrpSpPr>
        <p:grpSpPr>
          <a:xfrm>
            <a:off x="659824" y="779636"/>
            <a:ext cx="7824352" cy="5298729"/>
            <a:chOff x="659824" y="779636"/>
            <a:chExt cx="7824352" cy="5298729"/>
          </a:xfrm>
        </p:grpSpPr>
        <p:grpSp>
          <p:nvGrpSpPr>
            <p:cNvPr name="" id="101"/>
            <p:cNvGrpSpPr/>
            <p:nvPr/>
          </p:nvGrpSpPr>
          <p:grpSpPr>
            <a:xfrm>
              <a:off x="5203788" y="1535835"/>
              <a:ext cx="1003200" cy="912000"/>
              <a:chOff x="5203788" y="1535835"/>
              <a:chExt cx="1003200" cy="912000"/>
            </a:xfrm>
          </p:grpSpPr>
          <p:sp>
            <p:nvSpPr>
              <p:cNvPr name="" id="102"/>
              <p:cNvSpPr/>
              <p:nvPr/>
            </p:nvSpPr>
            <p:spPr>
              <a:xfrm>
                <a:off x="5203788" y="1535835"/>
                <a:ext cx="1003200" cy="9120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03"/>
              <p:cNvSpPr/>
              <p:nvPr/>
            </p:nvSpPr>
            <p:spPr>
              <a:xfrm>
                <a:off x="5536688" y="1885714"/>
                <a:ext cx="595398" cy="561883"/>
              </a:xfrm>
              <a:custGeom>
                <a:avLst/>
                <a:gdLst/>
                <a:ahLst/>
                <a:cxnLst/>
                <a:pathLst>
                  <a:path w="595398" h="561883">
                    <a:moveTo>
                      <a:pt x="337238" y="0"/>
                    </a:moveTo>
                    <a:lnTo>
                      <a:pt x="262705" y="6581"/>
                    </a:lnTo>
                    <a:lnTo>
                      <a:pt x="262705" y="55499"/>
                    </a:lnTo>
                    <a:lnTo>
                      <a:pt x="207844" y="0"/>
                    </a:lnTo>
                    <a:lnTo>
                      <a:pt x="135585" y="7928"/>
                    </a:lnTo>
                    <a:lnTo>
                      <a:pt x="135585" y="56371"/>
                    </a:lnTo>
                    <a:lnTo>
                      <a:pt x="79941" y="0"/>
                    </a:lnTo>
                    <a:lnTo>
                      <a:pt x="0" y="81742"/>
                    </a:lnTo>
                    <a:lnTo>
                      <a:pt x="49845" y="132166"/>
                    </a:lnTo>
                    <a:lnTo>
                      <a:pt x="1489" y="133990"/>
                    </a:lnTo>
                    <a:lnTo>
                      <a:pt x="0" y="212163"/>
                    </a:lnTo>
                    <a:lnTo>
                      <a:pt x="346172" y="561883"/>
                    </a:lnTo>
                    <a:lnTo>
                      <a:pt x="374778" y="561883"/>
                    </a:lnTo>
                    <a:cubicBezTo>
                      <a:pt x="407126" y="560760"/>
                      <a:pt x="436506" y="542512"/>
                      <a:pt x="452132" y="513838"/>
                    </a:cubicBezTo>
                    <a:lnTo>
                      <a:pt x="595398" y="261715"/>
                    </a:lnTo>
                    <a:lnTo>
                      <a:pt x="337238" y="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04"/>
              <p:cNvSpPr/>
              <p:nvPr/>
            </p:nvSpPr>
            <p:spPr>
              <a:xfrm>
                <a:off x="5533866" y="1883257"/>
                <a:ext cx="85661" cy="86974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313"/>
                      <a:pt x="81398" y="0"/>
                      <a:pt x="76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5"/>
              <p:cNvSpPr/>
              <p:nvPr/>
            </p:nvSpPr>
            <p:spPr>
              <a:xfrm>
                <a:off x="5662557" y="2013282"/>
                <a:ext cx="85661" cy="86974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6"/>
              <p:cNvSpPr/>
              <p:nvPr/>
            </p:nvSpPr>
            <p:spPr>
              <a:xfrm>
                <a:off x="5791085" y="2013282"/>
                <a:ext cx="85661" cy="86974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257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7"/>
              <p:cNvSpPr/>
              <p:nvPr/>
            </p:nvSpPr>
            <p:spPr>
              <a:xfrm>
                <a:off x="5533866" y="2013282"/>
                <a:ext cx="85270" cy="86974"/>
              </a:xfrm>
              <a:custGeom>
                <a:avLst/>
                <a:gdLst/>
                <a:ahLst/>
                <a:cxnLst/>
                <a:pathLst>
                  <a:path w="85270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63" y="0"/>
                      <a:pt x="0" y="4313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293" y="86760"/>
                      <a:pt x="85270" y="82480"/>
                      <a:pt x="85270" y="77302"/>
                    </a:cubicBezTo>
                    <a:lnTo>
                      <a:pt x="85270" y="9593"/>
                    </a:lnTo>
                    <a:cubicBezTo>
                      <a:pt x="85270" y="4313"/>
                      <a:pt x="81006" y="0"/>
                      <a:pt x="75787" y="0"/>
                    </a:cubicBezTo>
                    <a:moveTo>
                      <a:pt x="66225" y="67550"/>
                    </a:moveTo>
                    <a:lnTo>
                      <a:pt x="19045" y="67550"/>
                    </a:lnTo>
                    <a:lnTo>
                      <a:pt x="19045" y="19345"/>
                    </a:lnTo>
                    <a:lnTo>
                      <a:pt x="66695" y="19345"/>
                    </a:lnTo>
                    <a:lnTo>
                      <a:pt x="66225" y="67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8"/>
              <p:cNvSpPr/>
              <p:nvPr/>
            </p:nvSpPr>
            <p:spPr>
              <a:xfrm>
                <a:off x="5662557" y="1883257"/>
                <a:ext cx="85661" cy="86974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  <a:close/>
                    <a:moveTo>
                      <a:pt x="66382" y="67550"/>
                    </a:moveTo>
                    <a:lnTo>
                      <a:pt x="19358" y="67550"/>
                    </a:lnTo>
                    <a:lnTo>
                      <a:pt x="19358" y="19345"/>
                    </a:lnTo>
                    <a:lnTo>
                      <a:pt x="66382" y="19345"/>
                    </a:lnTo>
                    <a:lnTo>
                      <a:pt x="66382" y="67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9"/>
              <p:cNvSpPr/>
              <p:nvPr/>
            </p:nvSpPr>
            <p:spPr>
              <a:xfrm>
                <a:off x="5791164" y="1883257"/>
                <a:ext cx="85661" cy="86974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313"/>
                      <a:pt x="81398" y="0"/>
                      <a:pt x="76179" y="0"/>
                    </a:cubicBezTo>
                    <a:close/>
                    <a:moveTo>
                      <a:pt x="66617" y="67550"/>
                    </a:moveTo>
                    <a:lnTo>
                      <a:pt x="18966" y="67550"/>
                    </a:lnTo>
                    <a:lnTo>
                      <a:pt x="18966" y="19345"/>
                    </a:lnTo>
                    <a:lnTo>
                      <a:pt x="66617" y="19345"/>
                    </a:lnTo>
                    <a:lnTo>
                      <a:pt x="66617" y="67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Text 327" id="327"/>
              <p:cNvSpPr txBox="1"/>
              <p:nvPr/>
            </p:nvSpPr>
            <p:spPr>
              <a:xfrm>
                <a:off x="5116388" y="2463035"/>
                <a:ext cx="1178000" cy="152000"/>
              </a:xfrm>
              <a:prstGeom prst="rect">
                <a:avLst/>
              </a:prstGeom>
              <a:noFill/>
            </p:spPr>
            <p:txBody>
              <a:bodyPr bIns="0" lIns="0" anchor="ctr" rtlCol="0" rIns="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微软雅黑"/>
                  </a:rPr>
                  <a:t>实时处理 (Realtime)</a:t>
                </a:r>
              </a:p>
            </p:txBody>
          </p:sp>
        </p:grpSp>
        <p:grpSp>
          <p:nvGrpSpPr>
            <p:cNvPr name="" id="110"/>
            <p:cNvGrpSpPr/>
            <p:nvPr/>
          </p:nvGrpSpPr>
          <p:grpSpPr>
            <a:xfrm>
              <a:off x="3568382" y="3724635"/>
              <a:ext cx="1003200" cy="912000"/>
              <a:chOff x="3568382" y="3724635"/>
              <a:chExt cx="1003200" cy="912000"/>
            </a:xfrm>
          </p:grpSpPr>
          <p:sp>
            <p:nvSpPr>
              <p:cNvPr name="" id="111"/>
              <p:cNvSpPr/>
              <p:nvPr/>
            </p:nvSpPr>
            <p:spPr>
              <a:xfrm>
                <a:off x="3568382" y="3724635"/>
                <a:ext cx="1003200" cy="9120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12"/>
              <p:cNvSpPr/>
              <p:nvPr/>
            </p:nvSpPr>
            <p:spPr>
              <a:xfrm>
                <a:off x="3913195" y="3984289"/>
                <a:ext cx="592654" cy="652108"/>
              </a:xfrm>
              <a:custGeom>
                <a:avLst/>
                <a:gdLst/>
                <a:ahLst/>
                <a:cxnLst/>
                <a:pathLst>
                  <a:path w="592654" h="652108">
                    <a:moveTo>
                      <a:pt x="313491" y="52565"/>
                    </a:moveTo>
                    <a:lnTo>
                      <a:pt x="161996" y="0"/>
                    </a:lnTo>
                    <a:lnTo>
                      <a:pt x="1646" y="122573"/>
                    </a:lnTo>
                    <a:lnTo>
                      <a:pt x="101884" y="223977"/>
                    </a:lnTo>
                    <a:lnTo>
                      <a:pt x="1332" y="233887"/>
                    </a:lnTo>
                    <a:lnTo>
                      <a:pt x="95379" y="329027"/>
                    </a:lnTo>
                    <a:lnTo>
                      <a:pt x="0" y="340919"/>
                    </a:lnTo>
                    <a:lnTo>
                      <a:pt x="307770" y="652108"/>
                    </a:lnTo>
                    <a:lnTo>
                      <a:pt x="362630" y="652108"/>
                    </a:lnTo>
                    <a:cubicBezTo>
                      <a:pt x="394978" y="650985"/>
                      <a:pt x="424358" y="632736"/>
                      <a:pt x="439985" y="604062"/>
                    </a:cubicBezTo>
                    <a:lnTo>
                      <a:pt x="592654" y="335449"/>
                    </a:lnTo>
                    <a:lnTo>
                      <a:pt x="313491" y="52565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grpSp>
            <p:nvGrpSpPr>
              <p:cNvPr name="" id="113"/>
              <p:cNvGrpSpPr/>
              <p:nvPr/>
            </p:nvGrpSpPr>
            <p:grpSpPr>
              <a:xfrm>
                <a:off x="3913237" y="3944608"/>
                <a:ext cx="313491" cy="472055"/>
                <a:chOff x="3913237" y="3944608"/>
                <a:chExt cx="313491" cy="472055"/>
              </a:xfrm>
            </p:grpSpPr>
            <p:sp>
              <p:nvSpPr>
                <p:cNvPr name="" id="114"/>
                <p:cNvSpPr/>
                <p:nvPr/>
              </p:nvSpPr>
              <p:spPr>
                <a:xfrm>
                  <a:off x="3913237" y="3944608"/>
                  <a:ext cx="313491" cy="253867"/>
                </a:xfrm>
                <a:custGeom>
                  <a:avLst/>
                  <a:gdLst/>
                  <a:ahLst/>
                  <a:cxnLst/>
                  <a:pathLst>
                    <a:path w="313491" h="253867">
                      <a:moveTo>
                        <a:pt x="156745" y="0"/>
                      </a:moveTo>
                      <a:lnTo>
                        <a:pt x="0" y="91572"/>
                      </a:lnTo>
                      <a:lnTo>
                        <a:pt x="0" y="162373"/>
                      </a:lnTo>
                      <a:lnTo>
                        <a:pt x="156745" y="253867"/>
                      </a:lnTo>
                      <a:lnTo>
                        <a:pt x="313491" y="162373"/>
                      </a:lnTo>
                      <a:lnTo>
                        <a:pt x="313491" y="91572"/>
                      </a:lnTo>
                      <a:lnTo>
                        <a:pt x="156745" y="0"/>
                      </a:lnTo>
                      <a:close/>
                      <a:moveTo>
                        <a:pt x="250401" y="125902"/>
                      </a:moveTo>
                      <a:lnTo>
                        <a:pt x="156745" y="180529"/>
                      </a:lnTo>
                      <a:lnTo>
                        <a:pt x="63168" y="125902"/>
                      </a:lnTo>
                      <a:lnTo>
                        <a:pt x="156745" y="71197"/>
                      </a:lnTo>
                      <a:lnTo>
                        <a:pt x="250401" y="1259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15"/>
                <p:cNvSpPr/>
                <p:nvPr/>
              </p:nvSpPr>
              <p:spPr>
                <a:xfrm>
                  <a:off x="3913237" y="4146941"/>
                  <a:ext cx="313491" cy="162372"/>
                </a:xfrm>
                <a:custGeom>
                  <a:avLst/>
                  <a:gdLst/>
                  <a:ahLst/>
                  <a:cxnLst/>
                  <a:pathLst>
                    <a:path w="313491" h="162372">
                      <a:moveTo>
                        <a:pt x="0" y="0"/>
                      </a:moveTo>
                      <a:lnTo>
                        <a:pt x="0" y="70800"/>
                      </a:lnTo>
                      <a:lnTo>
                        <a:pt x="156745" y="162372"/>
                      </a:lnTo>
                      <a:lnTo>
                        <a:pt x="313491" y="70800"/>
                      </a:lnTo>
                      <a:lnTo>
                        <a:pt x="313491" y="0"/>
                      </a:lnTo>
                      <a:lnTo>
                        <a:pt x="156745" y="915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16"/>
                <p:cNvSpPr/>
                <p:nvPr/>
              </p:nvSpPr>
              <p:spPr>
                <a:xfrm>
                  <a:off x="3913237" y="4254291"/>
                  <a:ext cx="313491" cy="162372"/>
                </a:xfrm>
                <a:custGeom>
                  <a:avLst/>
                  <a:gdLst/>
                  <a:ahLst/>
                  <a:cxnLst/>
                  <a:pathLst>
                    <a:path w="313491" h="162372">
                      <a:moveTo>
                        <a:pt x="0" y="0"/>
                      </a:moveTo>
                      <a:lnTo>
                        <a:pt x="0" y="70800"/>
                      </a:lnTo>
                      <a:lnTo>
                        <a:pt x="156745" y="162372"/>
                      </a:lnTo>
                      <a:lnTo>
                        <a:pt x="313491" y="70800"/>
                      </a:lnTo>
                      <a:lnTo>
                        <a:pt x="313491" y="0"/>
                      </a:lnTo>
                      <a:lnTo>
                        <a:pt x="156745" y="915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name="Text 328" id="328"/>
              <p:cNvSpPr txBox="1"/>
              <p:nvPr/>
            </p:nvSpPr>
            <p:spPr>
              <a:xfrm>
                <a:off x="3629182" y="4651835"/>
                <a:ext cx="881600" cy="152000"/>
              </a:xfrm>
              <a:prstGeom prst="rect">
                <a:avLst/>
              </a:prstGeom>
              <a:noFill/>
            </p:spPr>
            <p:txBody>
              <a:bodyPr bIns="0" lIns="0" anchor="ctr" rtlCol="0" rIns="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微软雅黑"/>
                  </a:rPr>
                  <a:t>文件服务HDFS</a:t>
                </a:r>
              </a:p>
            </p:txBody>
          </p:sp>
        </p:grpSp>
        <p:grpSp>
          <p:nvGrpSpPr>
            <p:cNvPr name="" id="117"/>
            <p:cNvGrpSpPr/>
            <p:nvPr/>
          </p:nvGrpSpPr>
          <p:grpSpPr>
            <a:xfrm>
              <a:off x="7175000" y="2736635"/>
              <a:ext cx="1003200" cy="912000"/>
              <a:chOff x="7175000" y="2736635"/>
              <a:chExt cx="1003200" cy="912000"/>
            </a:xfrm>
          </p:grpSpPr>
          <p:sp>
            <p:nvSpPr>
              <p:cNvPr name="" id="118"/>
              <p:cNvSpPr/>
              <p:nvPr/>
            </p:nvSpPr>
            <p:spPr>
              <a:xfrm>
                <a:off x="7175000" y="2736635"/>
                <a:ext cx="1003200" cy="9120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19"/>
              <p:cNvSpPr/>
              <p:nvPr/>
            </p:nvSpPr>
            <p:spPr>
              <a:xfrm>
                <a:off x="7427255" y="3061620"/>
                <a:ext cx="706216" cy="586779"/>
              </a:xfrm>
              <a:custGeom>
                <a:avLst/>
                <a:gdLst/>
                <a:ahLst/>
                <a:cxnLst/>
                <a:pathLst>
                  <a:path w="706216" h="586779">
                    <a:moveTo>
                      <a:pt x="532777" y="538732"/>
                    </a:moveTo>
                    <a:lnTo>
                      <a:pt x="706216" y="233966"/>
                    </a:lnTo>
                    <a:lnTo>
                      <a:pt x="473998" y="0"/>
                    </a:lnTo>
                    <a:lnTo>
                      <a:pt x="172655" y="13716"/>
                    </a:lnTo>
                    <a:lnTo>
                      <a:pt x="163094" y="64299"/>
                    </a:lnTo>
                    <a:lnTo>
                      <a:pt x="194442" y="96726"/>
                    </a:lnTo>
                    <a:lnTo>
                      <a:pt x="172890" y="96726"/>
                    </a:lnTo>
                    <a:lnTo>
                      <a:pt x="120851" y="43685"/>
                    </a:lnTo>
                    <a:lnTo>
                      <a:pt x="41224" y="72465"/>
                    </a:lnTo>
                    <a:lnTo>
                      <a:pt x="79078" y="110759"/>
                    </a:lnTo>
                    <a:lnTo>
                      <a:pt x="0" y="144851"/>
                    </a:lnTo>
                    <a:lnTo>
                      <a:pt x="42556" y="187902"/>
                    </a:lnTo>
                    <a:lnTo>
                      <a:pt x="41302" y="217237"/>
                    </a:lnTo>
                    <a:lnTo>
                      <a:pt x="406598" y="586779"/>
                    </a:lnTo>
                    <a:lnTo>
                      <a:pt x="455423" y="586779"/>
                    </a:lnTo>
                    <a:cubicBezTo>
                      <a:pt x="487771" y="585655"/>
                      <a:pt x="517152" y="567407"/>
                      <a:pt x="532777" y="538732"/>
                    </a:cubicBez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20"/>
              <p:cNvSpPr/>
              <p:nvPr/>
            </p:nvSpPr>
            <p:spPr>
              <a:xfrm>
                <a:off x="7587761" y="3059241"/>
                <a:ext cx="316078" cy="68897"/>
              </a:xfrm>
              <a:custGeom>
                <a:avLst/>
                <a:gdLst/>
                <a:ahLst/>
                <a:cxnLst/>
                <a:pathLst>
                  <a:path w="316078" h="68897">
                    <a:moveTo>
                      <a:pt x="308240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969"/>
                    </a:lnTo>
                    <a:cubicBezTo>
                      <a:pt x="0" y="65348"/>
                      <a:pt x="3509" y="68897"/>
                      <a:pt x="7837" y="68897"/>
                    </a:cubicBezTo>
                    <a:lnTo>
                      <a:pt x="308240" y="68897"/>
                    </a:lnTo>
                    <a:cubicBezTo>
                      <a:pt x="312568" y="68897"/>
                      <a:pt x="316078" y="65348"/>
                      <a:pt x="316078" y="60969"/>
                    </a:cubicBezTo>
                    <a:lnTo>
                      <a:pt x="316078" y="8008"/>
                    </a:lnTo>
                    <a:cubicBezTo>
                      <a:pt x="316078" y="5891"/>
                      <a:pt x="315282" y="3854"/>
                      <a:pt x="313810" y="2350"/>
                    </a:cubicBezTo>
                    <a:cubicBezTo>
                      <a:pt x="312338" y="846"/>
                      <a:pt x="310332" y="0"/>
                      <a:pt x="308240" y="0"/>
                    </a:cubicBezTo>
                    <a:close/>
                    <a:moveTo>
                      <a:pt x="37619" y="52486"/>
                    </a:moveTo>
                    <a:cubicBezTo>
                      <a:pt x="28183" y="52486"/>
                      <a:pt x="20534" y="44748"/>
                      <a:pt x="20534" y="35202"/>
                    </a:cubicBezTo>
                    <a:cubicBezTo>
                      <a:pt x="20534" y="25656"/>
                      <a:pt x="28183" y="17918"/>
                      <a:pt x="37619" y="17918"/>
                    </a:cubicBezTo>
                    <a:cubicBezTo>
                      <a:pt x="47055" y="17918"/>
                      <a:pt x="54704" y="25656"/>
                      <a:pt x="54704" y="35202"/>
                    </a:cubicBezTo>
                    <a:cubicBezTo>
                      <a:pt x="54704" y="44748"/>
                      <a:pt x="47055" y="52486"/>
                      <a:pt x="37619" y="5248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1"/>
              <p:cNvSpPr/>
              <p:nvPr/>
            </p:nvSpPr>
            <p:spPr>
              <a:xfrm>
                <a:off x="7587762" y="3158345"/>
                <a:ext cx="316077" cy="68580"/>
              </a:xfrm>
              <a:custGeom>
                <a:avLst/>
                <a:gdLst/>
                <a:ahLst/>
                <a:cxnLst/>
                <a:pathLst>
                  <a:path w="316077" h="68580">
                    <a:moveTo>
                      <a:pt x="308240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652"/>
                    </a:lnTo>
                    <a:cubicBezTo>
                      <a:pt x="0" y="65031"/>
                      <a:pt x="3509" y="68580"/>
                      <a:pt x="7837" y="68580"/>
                    </a:cubicBezTo>
                    <a:lnTo>
                      <a:pt x="308240" y="68580"/>
                    </a:lnTo>
                    <a:cubicBezTo>
                      <a:pt x="312568" y="68580"/>
                      <a:pt x="316077" y="65031"/>
                      <a:pt x="316077" y="60652"/>
                    </a:cubicBezTo>
                    <a:lnTo>
                      <a:pt x="316077" y="7849"/>
                    </a:lnTo>
                    <a:cubicBezTo>
                      <a:pt x="316077" y="3501"/>
                      <a:pt x="312538" y="0"/>
                      <a:pt x="308240" y="0"/>
                    </a:cubicBezTo>
                    <a:close/>
                    <a:moveTo>
                      <a:pt x="37619" y="52724"/>
                    </a:moveTo>
                    <a:cubicBezTo>
                      <a:pt x="28183" y="52724"/>
                      <a:pt x="20534" y="44985"/>
                      <a:pt x="20534" y="35440"/>
                    </a:cubicBezTo>
                    <a:cubicBezTo>
                      <a:pt x="20534" y="25894"/>
                      <a:pt x="28183" y="18156"/>
                      <a:pt x="37619" y="18156"/>
                    </a:cubicBezTo>
                    <a:cubicBezTo>
                      <a:pt x="47055" y="18156"/>
                      <a:pt x="54704" y="25894"/>
                      <a:pt x="54704" y="35440"/>
                    </a:cubicBezTo>
                    <a:cubicBezTo>
                      <a:pt x="54704" y="44985"/>
                      <a:pt x="47055" y="52724"/>
                      <a:pt x="37619" y="5272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2"/>
              <p:cNvSpPr/>
              <p:nvPr/>
            </p:nvSpPr>
            <p:spPr>
              <a:xfrm>
                <a:off x="7589173" y="3256974"/>
                <a:ext cx="315763" cy="68897"/>
              </a:xfrm>
              <a:custGeom>
                <a:avLst/>
                <a:gdLst/>
                <a:ahLst/>
                <a:cxnLst/>
                <a:pathLst>
                  <a:path w="315763" h="68897">
                    <a:moveTo>
                      <a:pt x="307926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969"/>
                    </a:lnTo>
                    <a:cubicBezTo>
                      <a:pt x="0" y="65348"/>
                      <a:pt x="3509" y="68897"/>
                      <a:pt x="7837" y="68897"/>
                    </a:cubicBezTo>
                    <a:lnTo>
                      <a:pt x="307926" y="68897"/>
                    </a:lnTo>
                    <a:cubicBezTo>
                      <a:pt x="312255" y="68897"/>
                      <a:pt x="315763" y="65348"/>
                      <a:pt x="315763" y="60969"/>
                    </a:cubicBezTo>
                    <a:lnTo>
                      <a:pt x="315763" y="7849"/>
                    </a:lnTo>
                    <a:cubicBezTo>
                      <a:pt x="315763" y="3501"/>
                      <a:pt x="312224" y="0"/>
                      <a:pt x="307926" y="0"/>
                    </a:cubicBezTo>
                    <a:close/>
                    <a:moveTo>
                      <a:pt x="37541" y="52169"/>
                    </a:moveTo>
                    <a:cubicBezTo>
                      <a:pt x="28105" y="52169"/>
                      <a:pt x="20455" y="44430"/>
                      <a:pt x="20455" y="34885"/>
                    </a:cubicBezTo>
                    <a:cubicBezTo>
                      <a:pt x="20455" y="25339"/>
                      <a:pt x="28105" y="17601"/>
                      <a:pt x="37541" y="17601"/>
                    </a:cubicBezTo>
                    <a:cubicBezTo>
                      <a:pt x="46976" y="17601"/>
                      <a:pt x="54626" y="25339"/>
                      <a:pt x="54626" y="34885"/>
                    </a:cubicBezTo>
                    <a:cubicBezTo>
                      <a:pt x="54626" y="44430"/>
                      <a:pt x="46976" y="52169"/>
                      <a:pt x="37541" y="5216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3"/>
              <p:cNvSpPr/>
              <p:nvPr/>
            </p:nvSpPr>
            <p:spPr>
              <a:xfrm>
                <a:off x="7460274" y="3100230"/>
                <a:ext cx="96349" cy="39960"/>
              </a:xfrm>
              <a:custGeom>
                <a:avLst/>
                <a:gdLst/>
                <a:ahLst/>
                <a:cxnLst/>
                <a:pathLst>
                  <a:path w="96349" h="39960">
                    <a:moveTo>
                      <a:pt x="74116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74116" y="0"/>
                    </a:lnTo>
                    <a:cubicBezTo>
                      <a:pt x="81708" y="-814"/>
                      <a:pt x="89172" y="2736"/>
                      <a:pt x="93273" y="9272"/>
                    </a:cubicBezTo>
                    <a:cubicBezTo>
                      <a:pt x="97374" y="15808"/>
                      <a:pt x="97374" y="24152"/>
                      <a:pt x="93273" y="30688"/>
                    </a:cubicBezTo>
                    <a:cubicBezTo>
                      <a:pt x="89172" y="37224"/>
                      <a:pt x="81708" y="40774"/>
                      <a:pt x="74116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4"/>
              <p:cNvSpPr/>
              <p:nvPr/>
            </p:nvSpPr>
            <p:spPr>
              <a:xfrm>
                <a:off x="7419207" y="3172656"/>
                <a:ext cx="137416" cy="39960"/>
              </a:xfrm>
              <a:custGeom>
                <a:avLst/>
                <a:gdLst/>
                <a:ahLst/>
                <a:cxnLst/>
                <a:pathLst>
                  <a:path w="137416" h="39960">
                    <a:moveTo>
                      <a:pt x="115183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115183" y="0"/>
                    </a:lnTo>
                    <a:cubicBezTo>
                      <a:pt x="122775" y="-814"/>
                      <a:pt x="130239" y="2736"/>
                      <a:pt x="134341" y="9272"/>
                    </a:cubicBezTo>
                    <a:cubicBezTo>
                      <a:pt x="138442" y="15808"/>
                      <a:pt x="138442" y="24152"/>
                      <a:pt x="134341" y="30688"/>
                    </a:cubicBezTo>
                    <a:cubicBezTo>
                      <a:pt x="130239" y="37224"/>
                      <a:pt x="122775" y="40774"/>
                      <a:pt x="115183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5"/>
              <p:cNvSpPr/>
              <p:nvPr/>
            </p:nvSpPr>
            <p:spPr>
              <a:xfrm>
                <a:off x="7460274" y="3244922"/>
                <a:ext cx="96349" cy="39960"/>
              </a:xfrm>
              <a:custGeom>
                <a:avLst/>
                <a:gdLst/>
                <a:ahLst/>
                <a:cxnLst/>
                <a:pathLst>
                  <a:path w="96349" h="39960">
                    <a:moveTo>
                      <a:pt x="74116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74116" y="0"/>
                    </a:lnTo>
                    <a:cubicBezTo>
                      <a:pt x="81708" y="-814"/>
                      <a:pt x="89172" y="2736"/>
                      <a:pt x="93273" y="9272"/>
                    </a:cubicBezTo>
                    <a:cubicBezTo>
                      <a:pt x="97374" y="15808"/>
                      <a:pt x="97374" y="24152"/>
                      <a:pt x="93273" y="30688"/>
                    </a:cubicBezTo>
                    <a:cubicBezTo>
                      <a:pt x="89172" y="37224"/>
                      <a:pt x="81708" y="40774"/>
                      <a:pt x="74116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Text 329" id="329"/>
              <p:cNvSpPr txBox="1"/>
              <p:nvPr/>
            </p:nvSpPr>
            <p:spPr>
              <a:xfrm>
                <a:off x="6920400" y="3663835"/>
                <a:ext cx="1512400" cy="152000"/>
              </a:xfrm>
              <a:prstGeom prst="rect">
                <a:avLst/>
              </a:prstGeom>
              <a:noFill/>
            </p:spPr>
            <p:txBody>
              <a:bodyPr bIns="0" lIns="0" anchor="ctr" rtlCol="0" rIns="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微软雅黑"/>
                  </a:rPr>
                  <a:t>协处理节点 (Coprocessor)</a:t>
                </a:r>
              </a:p>
            </p:txBody>
          </p:sp>
        </p:grpSp>
        <p:grpSp>
          <p:nvGrpSpPr>
            <p:cNvPr name="" id="132"/>
            <p:cNvGrpSpPr/>
            <p:nvPr/>
          </p:nvGrpSpPr>
          <p:grpSpPr>
            <a:xfrm>
              <a:off x="5203788" y="3724635"/>
              <a:ext cx="1003200" cy="912000"/>
              <a:chOff x="5203788" y="3724635"/>
              <a:chExt cx="1003200" cy="912000"/>
            </a:xfrm>
          </p:grpSpPr>
          <p:sp>
            <p:nvSpPr>
              <p:cNvPr name="" id="133"/>
              <p:cNvSpPr/>
              <p:nvPr/>
            </p:nvSpPr>
            <p:spPr>
              <a:xfrm>
                <a:off x="5203788" y="3724635"/>
                <a:ext cx="1003200" cy="9120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34"/>
              <p:cNvSpPr/>
              <p:nvPr/>
            </p:nvSpPr>
            <p:spPr>
              <a:xfrm>
                <a:off x="5556438" y="3990236"/>
                <a:ext cx="599081" cy="646162"/>
              </a:xfrm>
              <a:custGeom>
                <a:avLst/>
                <a:gdLst/>
                <a:ahLst/>
                <a:cxnLst/>
                <a:pathLst>
                  <a:path w="599081" h="646162">
                    <a:moveTo>
                      <a:pt x="297817" y="0"/>
                    </a:moveTo>
                    <a:lnTo>
                      <a:pt x="47024" y="31714"/>
                    </a:lnTo>
                    <a:lnTo>
                      <a:pt x="0" y="158567"/>
                    </a:lnTo>
                    <a:lnTo>
                      <a:pt x="39186" y="198209"/>
                    </a:lnTo>
                    <a:lnTo>
                      <a:pt x="0" y="269564"/>
                    </a:lnTo>
                    <a:lnTo>
                      <a:pt x="39186" y="309207"/>
                    </a:lnTo>
                    <a:lnTo>
                      <a:pt x="0" y="380562"/>
                    </a:lnTo>
                    <a:lnTo>
                      <a:pt x="262548" y="646162"/>
                    </a:lnTo>
                    <a:lnTo>
                      <a:pt x="355029" y="646162"/>
                    </a:lnTo>
                    <a:cubicBezTo>
                      <a:pt x="387376" y="645039"/>
                      <a:pt x="416756" y="626790"/>
                      <a:pt x="432382" y="598116"/>
                    </a:cubicBezTo>
                    <a:lnTo>
                      <a:pt x="599081" y="304766"/>
                    </a:lnTo>
                    <a:lnTo>
                      <a:pt x="297817" y="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35"/>
              <p:cNvSpPr/>
              <p:nvPr/>
            </p:nvSpPr>
            <p:spPr>
              <a:xfrm>
                <a:off x="5556480" y="4212229"/>
                <a:ext cx="297816" cy="158568"/>
              </a:xfrm>
              <a:custGeom>
                <a:avLst/>
                <a:gdLst/>
                <a:ahLst/>
                <a:cxnLst/>
                <a:pathLst>
                  <a:path w="297816" h="158568">
                    <a:moveTo>
                      <a:pt x="227280" y="0"/>
                    </a:moveTo>
                    <a:lnTo>
                      <a:pt x="227280" y="87212"/>
                    </a:lnTo>
                    <a:lnTo>
                      <a:pt x="0" y="87212"/>
                    </a:lnTo>
                    <a:lnTo>
                      <a:pt x="0" y="158568"/>
                    </a:lnTo>
                    <a:lnTo>
                      <a:pt x="297816" y="158568"/>
                    </a:lnTo>
                    <a:lnTo>
                      <a:pt x="297816" y="0"/>
                    </a:lnTo>
                    <a:lnTo>
                      <a:pt x="22728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36"/>
              <p:cNvSpPr/>
              <p:nvPr/>
            </p:nvSpPr>
            <p:spPr>
              <a:xfrm>
                <a:off x="5556480" y="3990235"/>
                <a:ext cx="297816" cy="158568"/>
              </a:xfrm>
              <a:custGeom>
                <a:avLst/>
                <a:gdLst/>
                <a:ahLst/>
                <a:cxnLst/>
                <a:pathLst>
                  <a:path w="297816" h="158568">
                    <a:moveTo>
                      <a:pt x="70535" y="158568"/>
                    </a:moveTo>
                    <a:lnTo>
                      <a:pt x="70535" y="71355"/>
                    </a:lnTo>
                    <a:lnTo>
                      <a:pt x="297816" y="71355"/>
                    </a:lnTo>
                    <a:lnTo>
                      <a:pt x="297816" y="0"/>
                    </a:lnTo>
                    <a:lnTo>
                      <a:pt x="0" y="0"/>
                    </a:lnTo>
                    <a:lnTo>
                      <a:pt x="0" y="158568"/>
                    </a:lnTo>
                    <a:lnTo>
                      <a:pt x="70535" y="15856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37"/>
              <p:cNvSpPr/>
              <p:nvPr/>
            </p:nvSpPr>
            <p:spPr>
              <a:xfrm>
                <a:off x="5556480" y="4101352"/>
                <a:ext cx="297816" cy="158568"/>
              </a:xfrm>
              <a:custGeom>
                <a:avLst/>
                <a:gdLst/>
                <a:ahLst/>
                <a:cxnLst/>
                <a:pathLst>
                  <a:path w="297816" h="158568">
                    <a:moveTo>
                      <a:pt x="109722" y="0"/>
                    </a:moveTo>
                    <a:lnTo>
                      <a:pt x="109722" y="87212"/>
                    </a:lnTo>
                    <a:lnTo>
                      <a:pt x="0" y="87212"/>
                    </a:lnTo>
                    <a:lnTo>
                      <a:pt x="0" y="158568"/>
                    </a:lnTo>
                    <a:lnTo>
                      <a:pt x="188095" y="158568"/>
                    </a:lnTo>
                    <a:lnTo>
                      <a:pt x="188095" y="71355"/>
                    </a:lnTo>
                    <a:lnTo>
                      <a:pt x="297816" y="71355"/>
                    </a:lnTo>
                    <a:lnTo>
                      <a:pt x="297816" y="0"/>
                    </a:lnTo>
                    <a:lnTo>
                      <a:pt x="10972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Text 330" id="330"/>
              <p:cNvSpPr txBox="1"/>
              <p:nvPr/>
            </p:nvSpPr>
            <p:spPr>
              <a:xfrm>
                <a:off x="5120188" y="4651835"/>
                <a:ext cx="1170400" cy="152000"/>
              </a:xfrm>
              <a:prstGeom prst="rect">
                <a:avLst/>
              </a:prstGeom>
              <a:noFill/>
            </p:spPr>
            <p:txBody>
              <a:bodyPr bIns="0" lIns="0" anchor="ctr" rtlCol="0" rIns="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微软雅黑"/>
                  </a:rPr>
                  <a:t>历史数据(Historical)</a:t>
                </a:r>
              </a:p>
            </p:txBody>
          </p:sp>
        </p:grpSp>
        <p:sp>
          <p:nvSpPr>
            <p:cNvPr name="Multi-Style Rectangle" id="138"/>
            <p:cNvSpPr/>
            <p:nvPr/>
          </p:nvSpPr>
          <p:spPr>
            <a:xfrm>
              <a:off x="2411776" y="1391435"/>
              <a:ext cx="6064800" cy="4666400"/>
            </a:xfrm>
            <a:custGeom>
              <a:avLst/>
              <a:gdLst>
                <a:gd fmla="*/ 3032400 w 6064800" name="connsiteX0"/>
                <a:gd fmla="*/ 2333200 h 4666400" name="connsiteY0"/>
                <a:gd fmla="*/ 0 w 6064800" name="connsiteX1"/>
                <a:gd fmla="*/ 2333200 h 4666400" name="connsiteY1"/>
                <a:gd fmla="*/ 3032400 w 6064800" name="connsiteX2"/>
                <a:gd fmla="*/ 0 h 4666400" name="connsiteY2"/>
                <a:gd fmla="*/ 6064800 w 6064800" name="connsiteX3"/>
                <a:gd fmla="*/ 2333200 h 4666400" name="connsiteY3"/>
                <a:gd fmla="*/ 3032400 w 6064800" name="connsiteX4"/>
                <a:gd fmla="*/ 4666400 h 46664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6064800" h="4666400">
                  <a:moveTo>
                    <a:pt x="91200" y="0"/>
                  </a:moveTo>
                  <a:lnTo>
                    <a:pt x="5973600" y="0"/>
                  </a:lnTo>
                  <a:cubicBezTo>
                    <a:pt x="6023970" y="0"/>
                    <a:pt x="6064800" y="40830"/>
                    <a:pt x="6064800" y="91200"/>
                  </a:cubicBezTo>
                  <a:lnTo>
                    <a:pt x="6064800" y="4575200"/>
                  </a:lnTo>
                  <a:cubicBezTo>
                    <a:pt x="6064800" y="4625570"/>
                    <a:pt x="6023970" y="4666400"/>
                    <a:pt x="5973600" y="4666400"/>
                  </a:cubicBezTo>
                  <a:lnTo>
                    <a:pt x="91200" y="4666400"/>
                  </a:lnTo>
                  <a:cubicBezTo>
                    <a:pt x="40830" y="4666400"/>
                    <a:pt x="0" y="4625570"/>
                    <a:pt x="0" y="457520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cap="flat" w="7600">
              <a:solidFill>
                <a:srgbClr val="808080"/>
              </a:solidFill>
              <a:custDash>
                <a:ds sp="500000" d="1100000"/>
              </a:custDash>
              <a:bevel/>
            </a:ln>
            <a:effectLst>
              <a:outerShdw dist="21496" dir="2700000" algn="tl" blurRad="0" rotWithShape="0">
                <a:srgbClr val="000000">
                  <a:alpha val="20000"/>
                </a:srgbClr>
              </a:outerShdw>
            </a:effectLst>
          </p:spPr>
        </p:sp>
        <p:grpSp>
          <p:nvGrpSpPr>
            <p:cNvPr name="" id="139"/>
            <p:cNvGrpSpPr/>
            <p:nvPr/>
          </p:nvGrpSpPr>
          <p:grpSpPr>
            <a:xfrm>
              <a:off x="2525776" y="2736635"/>
              <a:ext cx="1003200" cy="912000"/>
              <a:chOff x="2525776" y="2736635"/>
              <a:chExt cx="1003200" cy="912000"/>
            </a:xfrm>
          </p:grpSpPr>
          <p:sp>
            <p:nvSpPr>
              <p:cNvPr name="" id="140"/>
              <p:cNvSpPr/>
              <p:nvPr/>
            </p:nvSpPr>
            <p:spPr>
              <a:xfrm>
                <a:off x="2525776" y="2736635"/>
                <a:ext cx="1003200" cy="9120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08" y="409191"/>
                    </a:moveTo>
                    <a:lnTo>
                      <a:pt x="784996" y="46611"/>
                    </a:lnTo>
                    <a:cubicBezTo>
                      <a:pt x="769226" y="18321"/>
                      <a:pt x="739829" y="0"/>
                      <a:pt x="707726" y="0"/>
                    </a:cubicBezTo>
                    <a:lnTo>
                      <a:pt x="295426" y="0"/>
                    </a:lnTo>
                    <a:cubicBezTo>
                      <a:pt x="263317" y="0"/>
                      <a:pt x="233912" y="18309"/>
                      <a:pt x="218153" y="46611"/>
                    </a:cubicBezTo>
                    <a:lnTo>
                      <a:pt x="11963" y="408398"/>
                    </a:lnTo>
                    <a:cubicBezTo>
                      <a:pt x="-3988" y="436474"/>
                      <a:pt x="-3988" y="471008"/>
                      <a:pt x="11963" y="499083"/>
                    </a:cubicBezTo>
                    <a:lnTo>
                      <a:pt x="218074" y="863725"/>
                    </a:lnTo>
                    <a:cubicBezTo>
                      <a:pt x="233673" y="892415"/>
                      <a:pt x="262999" y="910738"/>
                      <a:pt x="295346" y="912000"/>
                    </a:cubicBezTo>
                    <a:lnTo>
                      <a:pt x="707647" y="912000"/>
                    </a:lnTo>
                    <a:cubicBezTo>
                      <a:pt x="739994" y="910875"/>
                      <a:pt x="769371" y="892635"/>
                      <a:pt x="784996" y="863960"/>
                    </a:cubicBezTo>
                    <a:lnTo>
                      <a:pt x="991108" y="501382"/>
                    </a:lnTo>
                    <a:cubicBezTo>
                      <a:pt x="1007236" y="472814"/>
                      <a:pt x="1007236" y="437758"/>
                      <a:pt x="991108" y="409191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41"/>
              <p:cNvSpPr/>
              <p:nvPr/>
            </p:nvSpPr>
            <p:spPr>
              <a:xfrm>
                <a:off x="2819554" y="3037544"/>
                <a:ext cx="662218" cy="611012"/>
              </a:xfrm>
              <a:custGeom>
                <a:avLst/>
                <a:gdLst/>
                <a:ahLst/>
                <a:cxnLst/>
                <a:pathLst>
                  <a:path w="662218" h="611012">
                    <a:moveTo>
                      <a:pt x="438710" y="39001"/>
                    </a:moveTo>
                    <a:lnTo>
                      <a:pt x="248743" y="42013"/>
                    </a:lnTo>
                    <a:lnTo>
                      <a:pt x="229543" y="129210"/>
                    </a:lnTo>
                    <a:lnTo>
                      <a:pt x="336360" y="237255"/>
                    </a:lnTo>
                    <a:lnTo>
                      <a:pt x="337849" y="254298"/>
                    </a:lnTo>
                    <a:lnTo>
                      <a:pt x="86519" y="0"/>
                    </a:lnTo>
                    <a:lnTo>
                      <a:pt x="0" y="75782"/>
                    </a:lnTo>
                    <a:lnTo>
                      <a:pt x="95454" y="180419"/>
                    </a:lnTo>
                    <a:lnTo>
                      <a:pt x="0" y="309787"/>
                    </a:lnTo>
                    <a:lnTo>
                      <a:pt x="293571" y="611012"/>
                    </a:lnTo>
                    <a:lnTo>
                      <a:pt x="413866" y="611012"/>
                    </a:lnTo>
                    <a:cubicBezTo>
                      <a:pt x="446213" y="609889"/>
                      <a:pt x="475592" y="591644"/>
                      <a:pt x="491217" y="562975"/>
                    </a:cubicBezTo>
                    <a:lnTo>
                      <a:pt x="662218" y="261749"/>
                    </a:lnTo>
                    <a:lnTo>
                      <a:pt x="438710" y="39001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42"/>
              <p:cNvSpPr/>
              <p:nvPr/>
            </p:nvSpPr>
            <p:spPr>
              <a:xfrm>
                <a:off x="2819554" y="3037544"/>
                <a:ext cx="438710" cy="369080"/>
              </a:xfrm>
              <a:custGeom>
                <a:avLst/>
                <a:gdLst/>
                <a:ahLst/>
                <a:cxnLst/>
                <a:pathLst>
                  <a:path w="438710" h="369080">
                    <a:moveTo>
                      <a:pt x="322018" y="308836"/>
                    </a:moveTo>
                    <a:lnTo>
                      <a:pt x="237223" y="308836"/>
                    </a:lnTo>
                    <a:lnTo>
                      <a:pt x="53212" y="76100"/>
                    </a:lnTo>
                    <a:lnTo>
                      <a:pt x="0" y="76100"/>
                    </a:lnTo>
                    <a:lnTo>
                      <a:pt x="0" y="0"/>
                    </a:lnTo>
                    <a:lnTo>
                      <a:pt x="86519" y="0"/>
                    </a:lnTo>
                    <a:lnTo>
                      <a:pt x="270608" y="232736"/>
                    </a:lnTo>
                    <a:lnTo>
                      <a:pt x="322018" y="232736"/>
                    </a:lnTo>
                    <a:lnTo>
                      <a:pt x="322018" y="172491"/>
                    </a:lnTo>
                    <a:lnTo>
                      <a:pt x="438710" y="270707"/>
                    </a:lnTo>
                    <a:lnTo>
                      <a:pt x="322018" y="369080"/>
                    </a:lnTo>
                    <a:lnTo>
                      <a:pt x="322018" y="30883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grpSp>
            <p:nvGrpSpPr>
              <p:cNvPr name="" id="143"/>
              <p:cNvGrpSpPr/>
              <p:nvPr/>
            </p:nvGrpSpPr>
            <p:grpSpPr>
              <a:xfrm>
                <a:off x="2819554" y="2978250"/>
                <a:ext cx="438710" cy="369080"/>
                <a:chOff x="2819554" y="2978250"/>
                <a:chExt cx="438710" cy="369080"/>
              </a:xfrm>
            </p:grpSpPr>
            <p:sp>
              <p:nvSpPr>
                <p:cNvPr name="" id="144"/>
                <p:cNvSpPr/>
                <p:nvPr/>
              </p:nvSpPr>
              <p:spPr>
                <a:xfrm>
                  <a:off x="3002232" y="2978250"/>
                  <a:ext cx="256032" cy="196589"/>
                </a:xfrm>
                <a:custGeom>
                  <a:avLst/>
                  <a:gdLst/>
                  <a:ahLst/>
                  <a:cxnLst/>
                  <a:pathLst>
                    <a:path w="256032" h="196589">
                      <a:moveTo>
                        <a:pt x="46865" y="188345"/>
                      </a:moveTo>
                      <a:lnTo>
                        <a:pt x="87930" y="136344"/>
                      </a:lnTo>
                      <a:lnTo>
                        <a:pt x="139340" y="136344"/>
                      </a:lnTo>
                      <a:lnTo>
                        <a:pt x="139340" y="196589"/>
                      </a:lnTo>
                      <a:lnTo>
                        <a:pt x="256032" y="98295"/>
                      </a:lnTo>
                      <a:lnTo>
                        <a:pt x="139340" y="0"/>
                      </a:lnTo>
                      <a:lnTo>
                        <a:pt x="139340" y="60245"/>
                      </a:lnTo>
                      <a:lnTo>
                        <a:pt x="54545" y="60245"/>
                      </a:lnTo>
                      <a:lnTo>
                        <a:pt x="0" y="129131"/>
                      </a:lnTo>
                      <a:lnTo>
                        <a:pt x="46865" y="1883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45"/>
                <p:cNvSpPr/>
                <p:nvPr/>
              </p:nvSpPr>
              <p:spPr>
                <a:xfrm>
                  <a:off x="2819554" y="3218279"/>
                  <a:ext cx="141770" cy="129051"/>
                </a:xfrm>
                <a:custGeom>
                  <a:avLst/>
                  <a:gdLst/>
                  <a:ahLst/>
                  <a:cxnLst/>
                  <a:pathLst>
                    <a:path w="141770" h="129051">
                      <a:moveTo>
                        <a:pt x="95062" y="0"/>
                      </a:moveTo>
                      <a:lnTo>
                        <a:pt x="53212" y="52952"/>
                      </a:lnTo>
                      <a:lnTo>
                        <a:pt x="0" y="52952"/>
                      </a:lnTo>
                      <a:lnTo>
                        <a:pt x="0" y="129051"/>
                      </a:lnTo>
                      <a:lnTo>
                        <a:pt x="86519" y="129051"/>
                      </a:lnTo>
                      <a:lnTo>
                        <a:pt x="141770" y="59214"/>
                      </a:lnTo>
                      <a:lnTo>
                        <a:pt x="950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name="Text 331" id="331"/>
              <p:cNvSpPr txBox="1"/>
              <p:nvPr/>
            </p:nvSpPr>
            <p:spPr>
              <a:xfrm>
                <a:off x="2461176" y="3663835"/>
                <a:ext cx="1132400" cy="152000"/>
              </a:xfrm>
              <a:prstGeom prst="rect">
                <a:avLst/>
              </a:prstGeom>
              <a:noFill/>
            </p:spPr>
            <p:txBody>
              <a:bodyPr bIns="0" lIns="0" anchor="ctr" rtlCol="0" rIns="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微软雅黑"/>
                  </a:rPr>
                  <a:t>分发器(Dispatcher)</a:t>
                </a:r>
              </a:p>
            </p:txBody>
          </p:sp>
        </p:grpSp>
        <p:sp>
          <p:nvSpPr>
            <p:cNvPr name="Multi-Style Rectangle 2" id="152"/>
            <p:cNvSpPr/>
            <p:nvPr/>
          </p:nvSpPr>
          <p:spPr>
            <a:xfrm>
              <a:off x="5203788" y="2991235"/>
              <a:ext cx="1003200" cy="402800"/>
            </a:xfrm>
            <a:custGeom>
              <a:avLst/>
              <a:gdLst>
                <a:gd fmla="*/ 501600 w 1003200" name="connsiteX0"/>
                <a:gd fmla="*/ 201400 h 402800" name="connsiteY0"/>
                <a:gd fmla="*/ 0 w 1003200" name="connsiteX1"/>
                <a:gd fmla="*/ 201400 h 402800" name="connsiteY1"/>
                <a:gd fmla="*/ 501600 w 1003200" name="connsiteX2"/>
                <a:gd fmla="*/ 0 h 402800" name="connsiteY2"/>
                <a:gd fmla="*/ 1003200 w 1003200" name="connsiteX3"/>
                <a:gd fmla="*/ 201400 h 402800" name="connsiteY3"/>
                <a:gd fmla="*/ 501600 w 1003200" name="connsiteX4"/>
                <a:gd fmla="*/ 402800 h 402800" name="connsiteY4"/>
                <a:gd fmla="*/ 30400 w 1003200" name="rtl"/>
                <a:gd fmla="*/ 30400 h 402800" name="rtt"/>
                <a:gd fmla="*/ 972800 w 1003200" name="rtr"/>
                <a:gd fmla="*/ 372400 h 4028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r="rtr" b="rtb" l="rtl" t="rtt"/>
              <a:pathLst>
                <a:path w="1003200" h="402800">
                  <a:moveTo>
                    <a:pt x="72504" y="0"/>
                  </a:moveTo>
                  <a:lnTo>
                    <a:pt x="930696" y="0"/>
                  </a:lnTo>
                  <a:cubicBezTo>
                    <a:pt x="970740" y="0"/>
                    <a:pt x="1003200" y="32460"/>
                    <a:pt x="1003200" y="72504"/>
                  </a:cubicBezTo>
                  <a:lnTo>
                    <a:pt x="1003200" y="330296"/>
                  </a:lnTo>
                  <a:cubicBezTo>
                    <a:pt x="1003200" y="370340"/>
                    <a:pt x="970740" y="402800"/>
                    <a:pt x="930696" y="402800"/>
                  </a:cubicBezTo>
                  <a:lnTo>
                    <a:pt x="72504" y="402800"/>
                  </a:lnTo>
                  <a:cubicBezTo>
                    <a:pt x="32460" y="402800"/>
                    <a:pt x="0" y="370340"/>
                    <a:pt x="0" y="330296"/>
                  </a:cubicBezTo>
                  <a:lnTo>
                    <a:pt x="0" y="72504"/>
                  </a:lnTo>
                  <a:cubicBezTo>
                    <a:pt x="0" y="32460"/>
                    <a:pt x="32460" y="0"/>
                    <a:pt x="72504" y="0"/>
                  </a:cubicBezTo>
                  <a:close/>
                </a:path>
              </a:pathLst>
            </a:custGeom>
            <a:gradFill>
              <a:gsLst>
                <a:gs pos="0">
                  <a:srgbClr val="64CFF8"/>
                </a:gs>
                <a:gs pos="100000">
                  <a:srgbClr val="2DC0EC"/>
                </a:gs>
              </a:gsLst>
              <a:lin scaled="0" ang="5400000"/>
            </a:gradFill>
            <a:ln cap="flat" w="7600">
              <a:solidFill>
                <a:srgbClr val="2AB6E0"/>
              </a:solidFill>
              <a:bevel/>
            </a:ln>
            <a:effectLst>
              <a:outerShdw dist="21496" dir="2700000" algn="tl" blurRad="0" rotWithShape="0">
                <a:srgbClr val="000000">
                  <a:alpha val="20000"/>
                </a:srgbClr>
              </a:outerShdw>
            </a:effectLst>
          </p:spPr>
          <p:txBody>
            <a:bodyPr bIns="0" lIns="36000" anchor="ctr" rtlCol="0" rIns="36000" wrap="square" t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微软雅黑"/>
                </a:rPr>
                <a:t>Zookeeper</a:t>
              </a:r>
            </a:p>
          </p:txBody>
        </p:sp>
        <p:sp>
          <p:nvSpPr>
            <p:cNvPr name="ConnectLine" id="186"/>
            <p:cNvSpPr/>
            <p:nvPr/>
          </p:nvSpPr>
          <p:spPr>
            <a:xfrm>
              <a:off x="1704976" y="3192635"/>
              <a:ext cx="646000" cy="0"/>
            </a:xfrm>
            <a:custGeom>
              <a:avLst/>
              <a:gdLst>
                <a:gd fmla="*/ 171000 w 646000" name="rtl"/>
                <a:gd fmla="*/ -110200 h 0" name="rtt"/>
                <a:gd fmla="*/ 475000 w 646000" name="rtr"/>
                <a:gd fmla="*/ 110200 h 0" name="rtb"/>
              </a:gdLst>
              <a:ahLst/>
              <a:cxnLst/>
              <a:rect r="rtr" b="rtb" l="rtl" t="rtt"/>
              <a:pathLst>
                <a:path w="646000" h="0" fill="none">
                  <a:moveTo>
                    <a:pt x="0" y="0"/>
                  </a:moveTo>
                  <a:lnTo>
                    <a:pt x="646000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custDash>
                <a:ds sp="500000" d="1100000"/>
                <a:ds sp="500000" d="250000"/>
              </a:custDash>
              <a:bevel/>
              <a:tailEnd len="med" type="triangle" w="med"/>
            </a:ln>
          </p:spPr>
          <p:txBody>
            <a:bodyPr bIns="0" lIns="0" anchor="ctr" rtlCol="0" rIns="0" wrap="square" t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F6391"/>
                  </a:solidFill>
                  <a:latin typeface="微软雅黑"/>
                </a:rPr>
                <a:t>SQL</a:t>
              </a:r>
            </a:p>
          </p:txBody>
        </p:sp>
        <p:grpSp>
          <p:nvGrpSpPr>
            <p:cNvPr name="Group 332" id="332"/>
            <p:cNvGrpSpPr/>
            <p:nvPr/>
          </p:nvGrpSpPr>
          <p:grpSpPr>
            <a:xfrm rot="5400000">
              <a:off x="5570488" y="2856335"/>
              <a:ext cx="269800" cy="0"/>
              <a:chOff x="5570488" y="2856335"/>
              <a:chExt cx="269800" cy="0"/>
            </a:xfrm>
          </p:grpSpPr>
          <p:sp>
            <p:nvSpPr>
              <p:cNvPr name="Line" id="189"/>
              <p:cNvSpPr/>
              <p:nvPr/>
            </p:nvSpPr>
            <p:spPr>
              <a:xfrm>
                <a:off x="5570488" y="2856335"/>
                <a:ext cx="269800" cy="0"/>
              </a:xfrm>
              <a:custGeom>
                <a:avLst/>
                <a:gdLst/>
                <a:ahLst/>
                <a:cxnLst/>
                <a:pathLst>
                  <a:path w="269800" h="0" fill="none">
                    <a:moveTo>
                      <a:pt x="0" y="-4"/>
                    </a:moveTo>
                    <a:lnTo>
                      <a:pt x="269800" y="-2"/>
                    </a:lnTo>
                  </a:path>
                </a:pathLst>
              </a:custGeom>
              <a:solidFill>
                <a:srgbClr val="EDEDED"/>
              </a:solidFill>
              <a:ln cap="flat" w="15200">
                <a:solidFill>
                  <a:srgbClr val="5C5C5C"/>
                </a:solidFill>
                <a:custDash>
                  <a:ds sp="500000" d="200000"/>
                </a:custDash>
                <a:bevel/>
              </a:ln>
            </p:spPr>
          </p:sp>
          <p:sp>
            <p:nvSpPr>
              <p:cNvPr name="Text 333" id="333"/>
              <p:cNvSpPr txBox="1"/>
              <p:nvPr/>
            </p:nvSpPr>
            <p:spPr>
              <a:xfrm>
                <a:off x="5664918" y="2694202"/>
                <a:ext cx="80940" cy="162134"/>
              </a:xfrm>
              <a:prstGeom prst="rect">
                <a:avLst/>
              </a:prstGeom>
              <a:noFill/>
            </p:spPr>
            <p:txBody>
              <a:bodyPr bIns="0" lIns="36000" anchor="ctr" rtlCol="0" rIns="3600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0000"/>
                    </a:solidFill>
                    <a:latin typeface="微软雅黑"/>
                  </a:rPr>
                  <a:t>2</a:t>
                </a:r>
              </a:p>
            </p:txBody>
          </p:sp>
        </p:grpSp>
        <p:grpSp>
          <p:nvGrpSpPr>
            <p:cNvPr name="Group 334" id="334"/>
            <p:cNvGrpSpPr/>
            <p:nvPr/>
          </p:nvGrpSpPr>
          <p:grpSpPr>
            <a:xfrm>
              <a:off x="6206988" y="3192635"/>
              <a:ext cx="968012" cy="0"/>
              <a:chOff x="6206988" y="3192635"/>
              <a:chExt cx="968012" cy="0"/>
            </a:xfrm>
          </p:grpSpPr>
          <p:sp>
            <p:nvSpPr>
              <p:cNvPr name="Line" id="190"/>
              <p:cNvSpPr/>
              <p:nvPr/>
            </p:nvSpPr>
            <p:spPr>
              <a:xfrm>
                <a:off x="6206988" y="3192635"/>
                <a:ext cx="968012" cy="0"/>
              </a:xfrm>
              <a:custGeom>
                <a:avLst/>
                <a:gdLst/>
                <a:ahLst/>
                <a:cxnLst/>
                <a:pathLst>
                  <a:path w="968012" h="0" fill="none">
                    <a:moveTo>
                      <a:pt x="0" y="-4"/>
                    </a:moveTo>
                    <a:lnTo>
                      <a:pt x="968012" y="-2"/>
                    </a:lnTo>
                  </a:path>
                </a:pathLst>
              </a:custGeom>
              <a:solidFill>
                <a:srgbClr val="EDEDED"/>
              </a:solidFill>
              <a:ln cap="flat" w="15200">
                <a:solidFill>
                  <a:srgbClr val="5C5C5C"/>
                </a:solidFill>
                <a:custDash>
                  <a:ds sp="500000" d="200000"/>
                </a:custDash>
                <a:bevel/>
              </a:ln>
            </p:spPr>
          </p:sp>
          <p:sp>
            <p:nvSpPr>
              <p:cNvPr name="Text 335" id="335"/>
              <p:cNvSpPr txBox="1"/>
              <p:nvPr/>
            </p:nvSpPr>
            <p:spPr>
              <a:xfrm>
                <a:off x="6206988" y="3030502"/>
                <a:ext cx="290404" cy="162134"/>
              </a:xfrm>
              <a:prstGeom prst="rect">
                <a:avLst/>
              </a:prstGeom>
              <a:noFill/>
            </p:spPr>
            <p:txBody>
              <a:bodyPr bIns="0" lIns="36000" anchor="ctr" rtlCol="0" rIns="3600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0000"/>
                    </a:solidFill>
                    <a:latin typeface="微软雅黑"/>
                  </a:rPr>
                  <a:t>5</a:t>
                </a:r>
              </a:p>
            </p:txBody>
          </p:sp>
        </p:grpSp>
        <p:grpSp>
          <p:nvGrpSpPr>
            <p:cNvPr name="Global Secondary Indexes" id="205"/>
            <p:cNvGrpSpPr/>
            <p:nvPr/>
          </p:nvGrpSpPr>
          <p:grpSpPr>
            <a:xfrm>
              <a:off x="5553388" y="5186108"/>
              <a:ext cx="349600" cy="364800"/>
              <a:chOff x="5553388" y="5186108"/>
              <a:chExt cx="349600" cy="364800"/>
            </a:xfrm>
          </p:grpSpPr>
          <p:grpSp>
            <p:nvGrpSpPr>
              <p:cNvPr name="" id="206"/>
              <p:cNvGrpSpPr/>
              <p:nvPr/>
            </p:nvGrpSpPr>
            <p:grpSpPr>
              <a:xfrm>
                <a:off x="5553151" y="5186106"/>
                <a:ext cx="53680" cy="74087"/>
                <a:chOff x="5553151" y="5186106"/>
                <a:chExt cx="53680" cy="74087"/>
              </a:xfrm>
            </p:grpSpPr>
            <p:sp>
              <p:nvSpPr>
                <p:cNvPr name="" id="207"/>
                <p:cNvSpPr/>
                <p:nvPr/>
              </p:nvSpPr>
              <p:spPr>
                <a:xfrm>
                  <a:off x="5553388" y="5213792"/>
                  <a:ext cx="53205" cy="46131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08"/>
                <p:cNvSpPr/>
                <p:nvPr/>
              </p:nvSpPr>
              <p:spPr>
                <a:xfrm>
                  <a:off x="5553388" y="5186108"/>
                  <a:ext cx="53205" cy="59311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09"/>
              <p:cNvGrpSpPr/>
              <p:nvPr/>
            </p:nvGrpSpPr>
            <p:grpSpPr>
              <a:xfrm>
                <a:off x="5629212" y="5186106"/>
                <a:ext cx="53680" cy="74087"/>
                <a:chOff x="5629212" y="5186106"/>
                <a:chExt cx="53680" cy="74087"/>
              </a:xfrm>
            </p:grpSpPr>
            <p:sp>
              <p:nvSpPr>
                <p:cNvPr name="" id="210"/>
                <p:cNvSpPr/>
                <p:nvPr/>
              </p:nvSpPr>
              <p:spPr>
                <a:xfrm>
                  <a:off x="5629449" y="5213792"/>
                  <a:ext cx="53205" cy="46131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1"/>
                <p:cNvSpPr/>
                <p:nvPr/>
              </p:nvSpPr>
              <p:spPr>
                <a:xfrm>
                  <a:off x="5629449" y="5186108"/>
                  <a:ext cx="53205" cy="59311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2"/>
              <p:cNvGrpSpPr/>
              <p:nvPr/>
            </p:nvGrpSpPr>
            <p:grpSpPr>
              <a:xfrm>
                <a:off x="5706130" y="5186245"/>
                <a:ext cx="196857" cy="73810"/>
                <a:chOff x="5706130" y="5186245"/>
                <a:chExt cx="196857" cy="73810"/>
              </a:xfrm>
            </p:grpSpPr>
            <p:sp>
              <p:nvSpPr>
                <p:cNvPr name="" id="213"/>
                <p:cNvSpPr/>
                <p:nvPr/>
              </p:nvSpPr>
              <p:spPr>
                <a:xfrm>
                  <a:off x="5707001" y="5213827"/>
                  <a:ext cx="195116" cy="45959"/>
                </a:xfrm>
                <a:custGeom>
                  <a:avLst/>
                  <a:gdLst/>
                  <a:ahLst/>
                  <a:cxnLst/>
                  <a:pathLst>
                    <a:path w="195116" h="45959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59"/>
                      </a:lnTo>
                      <a:lnTo>
                        <a:pt x="0" y="45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4"/>
                <p:cNvSpPr/>
                <p:nvPr/>
              </p:nvSpPr>
              <p:spPr>
                <a:xfrm>
                  <a:off x="5707001" y="5186247"/>
                  <a:ext cx="195116" cy="59090"/>
                </a:xfrm>
                <a:custGeom>
                  <a:avLst/>
                  <a:gdLst/>
                  <a:ahLst/>
                  <a:cxnLst/>
                  <a:pathLst>
                    <a:path w="195116" h="59090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0"/>
                      </a:lnTo>
                      <a:lnTo>
                        <a:pt x="0" y="590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5"/>
              <p:cNvGrpSpPr/>
              <p:nvPr/>
            </p:nvGrpSpPr>
            <p:grpSpPr>
              <a:xfrm>
                <a:off x="5553388" y="5279679"/>
                <a:ext cx="53205" cy="84354"/>
                <a:chOff x="5553388" y="5279679"/>
                <a:chExt cx="53205" cy="84354"/>
              </a:xfrm>
            </p:grpSpPr>
            <p:sp>
              <p:nvSpPr>
                <p:cNvPr name="" id="216"/>
                <p:cNvSpPr/>
                <p:nvPr/>
              </p:nvSpPr>
              <p:spPr>
                <a:xfrm>
                  <a:off x="5553388" y="5317923"/>
                  <a:ext cx="53205" cy="46109"/>
                </a:xfrm>
                <a:custGeom>
                  <a:avLst/>
                  <a:gdLst/>
                  <a:ahLst/>
                  <a:cxnLst/>
                  <a:pathLst>
                    <a:path w="53205" h="46109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7"/>
                <p:cNvSpPr/>
                <p:nvPr/>
              </p:nvSpPr>
              <p:spPr>
                <a:xfrm>
                  <a:off x="5553388" y="5279696"/>
                  <a:ext cx="53205" cy="69822"/>
                </a:xfrm>
                <a:custGeom>
                  <a:avLst/>
                  <a:gdLst/>
                  <a:ahLst/>
                  <a:cxnLst/>
                  <a:pathLst>
                    <a:path w="53205" h="69822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8"/>
              <p:cNvGrpSpPr/>
              <p:nvPr/>
            </p:nvGrpSpPr>
            <p:grpSpPr>
              <a:xfrm>
                <a:off x="5553150" y="5383519"/>
                <a:ext cx="53680" cy="74087"/>
                <a:chOff x="5553150" y="5383519"/>
                <a:chExt cx="53680" cy="74087"/>
              </a:xfrm>
            </p:grpSpPr>
            <p:sp>
              <p:nvSpPr>
                <p:cNvPr name="" id="219"/>
                <p:cNvSpPr/>
                <p:nvPr/>
              </p:nvSpPr>
              <p:spPr>
                <a:xfrm>
                  <a:off x="5553388" y="5411204"/>
                  <a:ext cx="53205" cy="46131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0"/>
                <p:cNvSpPr/>
                <p:nvPr/>
              </p:nvSpPr>
              <p:spPr>
                <a:xfrm>
                  <a:off x="5553388" y="5383521"/>
                  <a:ext cx="53205" cy="59311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1"/>
              <p:cNvGrpSpPr/>
              <p:nvPr/>
            </p:nvGrpSpPr>
            <p:grpSpPr>
              <a:xfrm>
                <a:off x="5629212" y="5383519"/>
                <a:ext cx="53680" cy="74087"/>
                <a:chOff x="5629212" y="5383519"/>
                <a:chExt cx="53680" cy="74087"/>
              </a:xfrm>
            </p:grpSpPr>
            <p:sp>
              <p:nvSpPr>
                <p:cNvPr name="" id="222"/>
                <p:cNvSpPr/>
                <p:nvPr/>
              </p:nvSpPr>
              <p:spPr>
                <a:xfrm>
                  <a:off x="5629449" y="5411204"/>
                  <a:ext cx="53205" cy="46131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3"/>
                <p:cNvSpPr/>
                <p:nvPr/>
              </p:nvSpPr>
              <p:spPr>
                <a:xfrm>
                  <a:off x="5629449" y="5383521"/>
                  <a:ext cx="53205" cy="59311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4"/>
              <p:cNvGrpSpPr/>
              <p:nvPr/>
            </p:nvGrpSpPr>
            <p:grpSpPr>
              <a:xfrm>
                <a:off x="5706130" y="5383745"/>
                <a:ext cx="196857" cy="73815"/>
                <a:chOff x="5706130" y="5383745"/>
                <a:chExt cx="196857" cy="73815"/>
              </a:xfrm>
            </p:grpSpPr>
            <p:sp>
              <p:nvSpPr>
                <p:cNvPr name="" id="225"/>
                <p:cNvSpPr/>
                <p:nvPr/>
              </p:nvSpPr>
              <p:spPr>
                <a:xfrm>
                  <a:off x="5707001" y="5411328"/>
                  <a:ext cx="195116" cy="45962"/>
                </a:xfrm>
                <a:custGeom>
                  <a:avLst/>
                  <a:gdLst/>
                  <a:ahLst/>
                  <a:cxnLst/>
                  <a:pathLst>
                    <a:path w="195116" h="45962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62"/>
                      </a:lnTo>
                      <a:lnTo>
                        <a:pt x="0" y="459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6"/>
                <p:cNvSpPr/>
                <p:nvPr/>
              </p:nvSpPr>
              <p:spPr>
                <a:xfrm>
                  <a:off x="5707001" y="5383746"/>
                  <a:ext cx="195116" cy="59094"/>
                </a:xfrm>
                <a:custGeom>
                  <a:avLst/>
                  <a:gdLst/>
                  <a:ahLst/>
                  <a:cxnLst/>
                  <a:pathLst>
                    <a:path w="195116" h="59094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4"/>
                      </a:lnTo>
                      <a:lnTo>
                        <a:pt x="0" y="59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7"/>
              <p:cNvGrpSpPr/>
              <p:nvPr/>
            </p:nvGrpSpPr>
            <p:grpSpPr>
              <a:xfrm>
                <a:off x="5553150" y="5477092"/>
                <a:ext cx="53680" cy="74087"/>
                <a:chOff x="5553150" y="5477092"/>
                <a:chExt cx="53680" cy="74087"/>
              </a:xfrm>
            </p:grpSpPr>
            <p:sp>
              <p:nvSpPr>
                <p:cNvPr name="" id="228"/>
                <p:cNvSpPr/>
                <p:nvPr/>
              </p:nvSpPr>
              <p:spPr>
                <a:xfrm>
                  <a:off x="5553388" y="5504777"/>
                  <a:ext cx="53205" cy="46131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9"/>
                <p:cNvSpPr/>
                <p:nvPr/>
              </p:nvSpPr>
              <p:spPr>
                <a:xfrm>
                  <a:off x="5553388" y="5477093"/>
                  <a:ext cx="53205" cy="59311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0"/>
              <p:cNvGrpSpPr/>
              <p:nvPr/>
            </p:nvGrpSpPr>
            <p:grpSpPr>
              <a:xfrm>
                <a:off x="5629212" y="5477092"/>
                <a:ext cx="53680" cy="74087"/>
                <a:chOff x="5629212" y="5477092"/>
                <a:chExt cx="53680" cy="74087"/>
              </a:xfrm>
            </p:grpSpPr>
            <p:sp>
              <p:nvSpPr>
                <p:cNvPr name="" id="231"/>
                <p:cNvSpPr/>
                <p:nvPr/>
              </p:nvSpPr>
              <p:spPr>
                <a:xfrm>
                  <a:off x="5629449" y="5504777"/>
                  <a:ext cx="53205" cy="46131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2"/>
                <p:cNvSpPr/>
                <p:nvPr/>
              </p:nvSpPr>
              <p:spPr>
                <a:xfrm>
                  <a:off x="5629449" y="5477093"/>
                  <a:ext cx="53205" cy="59311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3"/>
              <p:cNvGrpSpPr/>
              <p:nvPr/>
            </p:nvGrpSpPr>
            <p:grpSpPr>
              <a:xfrm>
                <a:off x="5706130" y="5477228"/>
                <a:ext cx="196857" cy="73815"/>
                <a:chOff x="5706130" y="5477228"/>
                <a:chExt cx="196857" cy="73815"/>
              </a:xfrm>
            </p:grpSpPr>
            <p:sp>
              <p:nvSpPr>
                <p:cNvPr name="" id="234"/>
                <p:cNvSpPr/>
                <p:nvPr/>
              </p:nvSpPr>
              <p:spPr>
                <a:xfrm>
                  <a:off x="5707001" y="5504811"/>
                  <a:ext cx="195116" cy="45962"/>
                </a:xfrm>
                <a:custGeom>
                  <a:avLst/>
                  <a:gdLst/>
                  <a:ahLst/>
                  <a:cxnLst/>
                  <a:pathLst>
                    <a:path w="195116" h="45962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62"/>
                      </a:lnTo>
                      <a:lnTo>
                        <a:pt x="0" y="459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5"/>
                <p:cNvSpPr/>
                <p:nvPr/>
              </p:nvSpPr>
              <p:spPr>
                <a:xfrm>
                  <a:off x="5707001" y="5477229"/>
                  <a:ext cx="195116" cy="59094"/>
                </a:xfrm>
                <a:custGeom>
                  <a:avLst/>
                  <a:gdLst/>
                  <a:ahLst/>
                  <a:cxnLst/>
                  <a:pathLst>
                    <a:path w="195116" h="59094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4"/>
                      </a:lnTo>
                      <a:lnTo>
                        <a:pt x="0" y="59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6"/>
              <p:cNvGrpSpPr/>
              <p:nvPr/>
            </p:nvGrpSpPr>
            <p:grpSpPr>
              <a:xfrm>
                <a:off x="5629450" y="5279679"/>
                <a:ext cx="53205" cy="84354"/>
                <a:chOff x="5629450" y="5279679"/>
                <a:chExt cx="53205" cy="84354"/>
              </a:xfrm>
            </p:grpSpPr>
            <p:sp>
              <p:nvSpPr>
                <p:cNvPr name="" id="237"/>
                <p:cNvSpPr/>
                <p:nvPr/>
              </p:nvSpPr>
              <p:spPr>
                <a:xfrm>
                  <a:off x="5629450" y="5317923"/>
                  <a:ext cx="53205" cy="46109"/>
                </a:xfrm>
                <a:custGeom>
                  <a:avLst/>
                  <a:gdLst/>
                  <a:ahLst/>
                  <a:cxnLst/>
                  <a:pathLst>
                    <a:path w="53205" h="46109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8"/>
                <p:cNvSpPr/>
                <p:nvPr/>
              </p:nvSpPr>
              <p:spPr>
                <a:xfrm>
                  <a:off x="5629450" y="5279696"/>
                  <a:ext cx="53205" cy="69822"/>
                </a:xfrm>
                <a:custGeom>
                  <a:avLst/>
                  <a:gdLst/>
                  <a:ahLst/>
                  <a:cxnLst/>
                  <a:pathLst>
                    <a:path w="53205" h="69822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9"/>
              <p:cNvGrpSpPr/>
              <p:nvPr/>
            </p:nvGrpSpPr>
            <p:grpSpPr>
              <a:xfrm>
                <a:off x="5706130" y="5281025"/>
                <a:ext cx="196857" cy="84354"/>
                <a:chOff x="5706130" y="5281025"/>
                <a:chExt cx="196857" cy="84354"/>
              </a:xfrm>
            </p:grpSpPr>
            <p:sp>
              <p:nvSpPr>
                <p:cNvPr name="" id="240"/>
                <p:cNvSpPr/>
                <p:nvPr/>
              </p:nvSpPr>
              <p:spPr>
                <a:xfrm>
                  <a:off x="5706130" y="5319269"/>
                  <a:ext cx="196857" cy="46109"/>
                </a:xfrm>
                <a:custGeom>
                  <a:avLst/>
                  <a:gdLst/>
                  <a:ahLst/>
                  <a:cxnLst/>
                  <a:pathLst>
                    <a:path w="196857" h="46109">
                      <a:moveTo>
                        <a:pt x="0" y="0"/>
                      </a:moveTo>
                      <a:lnTo>
                        <a:pt x="196857" y="0"/>
                      </a:lnTo>
                      <a:lnTo>
                        <a:pt x="196857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41"/>
                <p:cNvSpPr/>
                <p:nvPr/>
              </p:nvSpPr>
              <p:spPr>
                <a:xfrm>
                  <a:off x="5706130" y="5281042"/>
                  <a:ext cx="196857" cy="69822"/>
                </a:xfrm>
                <a:custGeom>
                  <a:avLst/>
                  <a:gdLst/>
                  <a:ahLst/>
                  <a:cxnLst/>
                  <a:pathLst>
                    <a:path w="196857" h="69822">
                      <a:moveTo>
                        <a:pt x="0" y="0"/>
                      </a:moveTo>
                      <a:lnTo>
                        <a:pt x="196857" y="0"/>
                      </a:lnTo>
                      <a:lnTo>
                        <a:pt x="196857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sp>
            <p:nvSpPr>
              <p:cNvPr name="Text 336" id="336"/>
              <p:cNvSpPr txBox="1"/>
              <p:nvPr/>
            </p:nvSpPr>
            <p:spPr>
              <a:xfrm>
                <a:off x="5369133" y="5570297"/>
                <a:ext cx="718110" cy="143622"/>
              </a:xfrm>
              <a:prstGeom prst="rect">
                <a:avLst/>
              </a:prstGeom>
              <a:noFill/>
            </p:spPr>
            <p:txBody>
              <a:bodyPr bIns="0" lIns="0" anchor="ctr" rtlCol="0" rIns="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微软雅黑"/>
                  </a:rPr>
                  <a:t>Indexing</a:t>
                </a:r>
              </a:p>
            </p:txBody>
          </p:sp>
        </p:grpSp>
        <p:grpSp>
          <p:nvGrpSpPr>
            <p:cNvPr name="RDS MasterSQL" id="242"/>
            <p:cNvGrpSpPr/>
            <p:nvPr/>
          </p:nvGrpSpPr>
          <p:grpSpPr>
            <a:xfrm>
              <a:off x="4201424" y="1923435"/>
              <a:ext cx="349600" cy="364800"/>
              <a:chOff x="4201424" y="1923435"/>
              <a:chExt cx="349600" cy="364800"/>
            </a:xfrm>
          </p:grpSpPr>
          <p:grpSp>
            <p:nvGrpSpPr>
              <p:cNvPr name="" id="243"/>
              <p:cNvGrpSpPr/>
              <p:nvPr/>
            </p:nvGrpSpPr>
            <p:grpSpPr>
              <a:xfrm>
                <a:off x="4409519" y="2101275"/>
                <a:ext cx="141505" cy="186960"/>
                <a:chOff x="4409519" y="2101275"/>
                <a:chExt cx="141505" cy="186960"/>
              </a:xfrm>
            </p:grpSpPr>
            <p:sp>
              <p:nvSpPr>
                <p:cNvPr name="" id="244"/>
                <p:cNvSpPr/>
                <p:nvPr/>
              </p:nvSpPr>
              <p:spPr>
                <a:xfrm>
                  <a:off x="4409519" y="2118012"/>
                  <a:ext cx="141505" cy="24100"/>
                </a:xfrm>
                <a:custGeom>
                  <a:avLst/>
                  <a:gdLst/>
                  <a:ahLst/>
                  <a:cxnLst/>
                  <a:pathLst>
                    <a:path w="141505" h="24100">
                      <a:moveTo>
                        <a:pt x="0" y="8391"/>
                      </a:moveTo>
                      <a:cubicBezTo>
                        <a:pt x="0" y="8391"/>
                        <a:pt x="0" y="0"/>
                        <a:pt x="0" y="0"/>
                      </a:cubicBezTo>
                      <a:lnTo>
                        <a:pt x="141505" y="480"/>
                      </a:lnTo>
                      <a:cubicBezTo>
                        <a:pt x="141505" y="480"/>
                        <a:pt x="141505" y="8391"/>
                        <a:pt x="141505" y="8391"/>
                      </a:cubicBezTo>
                      <a:cubicBezTo>
                        <a:pt x="141505" y="14997"/>
                        <a:pt x="109736" y="24066"/>
                        <a:pt x="70752" y="24066"/>
                      </a:cubicBezTo>
                      <a:cubicBezTo>
                        <a:pt x="31601" y="24066"/>
                        <a:pt x="0" y="14997"/>
                        <a:pt x="0" y="8391"/>
                      </a:cubicBez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977"/>
                  </a:solidFill>
                  <a:bevel/>
                </a:ln>
              </p:spPr>
            </p:sp>
            <p:sp>
              <p:nvSpPr>
                <p:cNvPr name="" id="245"/>
                <p:cNvSpPr/>
                <p:nvPr/>
              </p:nvSpPr>
              <p:spPr>
                <a:xfrm>
                  <a:off x="4409519" y="2256739"/>
                  <a:ext cx="141505" cy="31497"/>
                </a:xfrm>
                <a:custGeom>
                  <a:avLst/>
                  <a:gdLst/>
                  <a:ahLst/>
                  <a:cxnLst/>
                  <a:pathLst>
                    <a:path w="141505" h="31497">
                      <a:moveTo>
                        <a:pt x="0" y="1991"/>
                      </a:moveTo>
                      <a:lnTo>
                        <a:pt x="0" y="13899"/>
                      </a:lnTo>
                      <a:cubicBezTo>
                        <a:pt x="0" y="13899"/>
                        <a:pt x="19946" y="31497"/>
                        <a:pt x="70752" y="31497"/>
                      </a:cubicBezTo>
                      <a:cubicBezTo>
                        <a:pt x="121437" y="31497"/>
                        <a:pt x="141505" y="13899"/>
                        <a:pt x="141505" y="13899"/>
                      </a:cubicBezTo>
                      <a:lnTo>
                        <a:pt x="141505" y="0"/>
                      </a:lnTo>
                      <a:lnTo>
                        <a:pt x="0" y="1991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977"/>
                  </a:solidFill>
                  <a:bevel/>
                </a:ln>
              </p:spPr>
            </p:sp>
            <p:sp>
              <p:nvSpPr>
                <p:cNvPr name="" id="246"/>
                <p:cNvSpPr/>
                <p:nvPr/>
              </p:nvSpPr>
              <p:spPr>
                <a:xfrm>
                  <a:off x="4409519" y="2101306"/>
                  <a:ext cx="141505" cy="33454"/>
                </a:xfrm>
                <a:custGeom>
                  <a:avLst/>
                  <a:gdLst/>
                  <a:ahLst/>
                  <a:cxnLst/>
                  <a:pathLst>
                    <a:path w="141505" h="33454">
                      <a:moveTo>
                        <a:pt x="0" y="16686"/>
                      </a:moveTo>
                      <a:cubicBezTo>
                        <a:pt x="0" y="7440"/>
                        <a:pt x="31653" y="-55"/>
                        <a:pt x="70752" y="-55"/>
                      </a:cubicBezTo>
                      <a:cubicBezTo>
                        <a:pt x="109812" y="-55"/>
                        <a:pt x="141505" y="7440"/>
                        <a:pt x="141505" y="16686"/>
                      </a:cubicBezTo>
                      <a:cubicBezTo>
                        <a:pt x="141505" y="25931"/>
                        <a:pt x="109812" y="33454"/>
                        <a:pt x="70752" y="33454"/>
                      </a:cubicBezTo>
                      <a:cubicBezTo>
                        <a:pt x="31653" y="33454"/>
                        <a:pt x="0" y="25931"/>
                        <a:pt x="0" y="16686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247"/>
                <p:cNvSpPr/>
                <p:nvPr/>
              </p:nvSpPr>
              <p:spPr>
                <a:xfrm>
                  <a:off x="4409519" y="2135665"/>
                  <a:ext cx="141505" cy="143822"/>
                </a:xfrm>
                <a:custGeom>
                  <a:avLst/>
                  <a:gdLst/>
                  <a:ahLst/>
                  <a:cxnLst/>
                  <a:pathLst>
                    <a:path w="141505" h="143822">
                      <a:moveTo>
                        <a:pt x="0" y="0"/>
                      </a:moveTo>
                      <a:lnTo>
                        <a:pt x="0" y="126250"/>
                      </a:lnTo>
                      <a:cubicBezTo>
                        <a:pt x="0" y="126250"/>
                        <a:pt x="19948" y="143822"/>
                        <a:pt x="70752" y="143822"/>
                      </a:cubicBezTo>
                      <a:cubicBezTo>
                        <a:pt x="121448" y="143822"/>
                        <a:pt x="141505" y="126250"/>
                        <a:pt x="141505" y="126250"/>
                      </a:cubicBezTo>
                      <a:lnTo>
                        <a:pt x="141505" y="0"/>
                      </a:lnTo>
                      <a:cubicBezTo>
                        <a:pt x="141505" y="0"/>
                        <a:pt x="120363" y="14337"/>
                        <a:pt x="70752" y="14337"/>
                      </a:cubicBezTo>
                      <a:cubicBezTo>
                        <a:pt x="21142" y="1433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248"/>
                <p:cNvSpPr/>
                <p:nvPr/>
              </p:nvSpPr>
              <p:spPr>
                <a:xfrm>
                  <a:off x="4436049" y="2162792"/>
                  <a:ext cx="88446" cy="89569"/>
                </a:xfrm>
                <a:custGeom>
                  <a:avLst/>
                  <a:gdLst/>
                  <a:ahLst/>
                  <a:cxnLst/>
                  <a:pathLst>
                    <a:path w="88446" h="89569">
                      <a:moveTo>
                        <a:pt x="-131" y="89569"/>
                      </a:moveTo>
                      <a:lnTo>
                        <a:pt x="-131" y="0"/>
                      </a:lnTo>
                      <a:lnTo>
                        <a:pt x="18342" y="0"/>
                      </a:lnTo>
                      <a:lnTo>
                        <a:pt x="40292" y="63350"/>
                      </a:lnTo>
                      <a:cubicBezTo>
                        <a:pt x="42319" y="69258"/>
                        <a:pt x="43793" y="73674"/>
                        <a:pt x="44722" y="76602"/>
                      </a:cubicBezTo>
                      <a:cubicBezTo>
                        <a:pt x="45779" y="73350"/>
                        <a:pt x="47422" y="68564"/>
                        <a:pt x="49656" y="62250"/>
                      </a:cubicBezTo>
                      <a:lnTo>
                        <a:pt x="71862" y="0"/>
                      </a:lnTo>
                      <a:lnTo>
                        <a:pt x="88446" y="0"/>
                      </a:lnTo>
                      <a:lnTo>
                        <a:pt x="88446" y="89569"/>
                      </a:lnTo>
                      <a:lnTo>
                        <a:pt x="76543" y="89569"/>
                      </a:lnTo>
                      <a:lnTo>
                        <a:pt x="76543" y="14555"/>
                      </a:lnTo>
                      <a:lnTo>
                        <a:pt x="49595" y="89569"/>
                      </a:lnTo>
                      <a:lnTo>
                        <a:pt x="38524" y="89569"/>
                      </a:lnTo>
                      <a:lnTo>
                        <a:pt x="11698" y="13272"/>
                      </a:lnTo>
                      <a:lnTo>
                        <a:pt x="11698" y="89569"/>
                      </a:lnTo>
                      <a:lnTo>
                        <a:pt x="-131" y="895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FFFFFF"/>
                  </a:solidFill>
                  <a:bevel/>
                </a:ln>
              </p:spPr>
            </p:sp>
          </p:grpSp>
          <p:sp>
            <p:nvSpPr>
              <p:cNvPr name="" id="249"/>
              <p:cNvSpPr/>
              <p:nvPr/>
            </p:nvSpPr>
            <p:spPr>
              <a:xfrm>
                <a:off x="4201424" y="2018485"/>
                <a:ext cx="349600" cy="261737"/>
              </a:xfrm>
              <a:custGeom>
                <a:avLst/>
                <a:gdLst/>
                <a:ahLst/>
                <a:cxnLst/>
                <a:pathLst>
                  <a:path w="349600" h="261737">
                    <a:moveTo>
                      <a:pt x="349600" y="62991"/>
                    </a:moveTo>
                    <a:lnTo>
                      <a:pt x="349600" y="76223"/>
                    </a:lnTo>
                    <a:cubicBezTo>
                      <a:pt x="349600" y="76223"/>
                      <a:pt x="262662" y="49706"/>
                      <a:pt x="189589" y="83681"/>
                    </a:cubicBezTo>
                    <a:cubicBezTo>
                      <a:pt x="189589" y="83681"/>
                      <a:pt x="189589" y="238638"/>
                      <a:pt x="189589" y="238638"/>
                    </a:cubicBezTo>
                    <a:lnTo>
                      <a:pt x="197418" y="243715"/>
                    </a:lnTo>
                    <a:lnTo>
                      <a:pt x="197418" y="261737"/>
                    </a:lnTo>
                    <a:lnTo>
                      <a:pt x="34322" y="261737"/>
                    </a:lnTo>
                    <a:cubicBezTo>
                      <a:pt x="15344" y="261737"/>
                      <a:pt x="0" y="247008"/>
                      <a:pt x="0" y="228842"/>
                    </a:cubicBezTo>
                    <a:lnTo>
                      <a:pt x="0" y="208048"/>
                    </a:lnTo>
                    <a:lnTo>
                      <a:pt x="258313" y="0"/>
                    </a:lnTo>
                    <a:lnTo>
                      <a:pt x="349600" y="62991"/>
                    </a:lnTo>
                    <a:close/>
                  </a:path>
                </a:pathLst>
              </a:custGeom>
              <a:solidFill>
                <a:srgbClr val="1B4A78"/>
              </a:solidFill>
              <a:ln cap="flat" w="2500">
                <a:solidFill>
                  <a:srgbClr val="1B4A78"/>
                </a:solidFill>
                <a:bevel/>
              </a:ln>
            </p:spPr>
          </p:sp>
          <p:sp>
            <p:nvSpPr>
              <p:cNvPr name="" id="250"/>
              <p:cNvSpPr/>
              <p:nvPr/>
            </p:nvSpPr>
            <p:spPr>
              <a:xfrm>
                <a:off x="4201424" y="1923419"/>
                <a:ext cx="349600" cy="338776"/>
              </a:xfrm>
              <a:custGeom>
                <a:avLst/>
                <a:gdLst/>
                <a:ahLst/>
                <a:cxnLst/>
                <a:pathLst>
                  <a:path w="349600" h="338776">
                    <a:moveTo>
                      <a:pt x="34322" y="0"/>
                    </a:moveTo>
                    <a:lnTo>
                      <a:pt x="315237" y="0"/>
                    </a:lnTo>
                    <a:cubicBezTo>
                      <a:pt x="334215" y="0"/>
                      <a:pt x="349600" y="14688"/>
                      <a:pt x="349600" y="32853"/>
                    </a:cubicBezTo>
                    <a:lnTo>
                      <a:pt x="349600" y="158027"/>
                    </a:lnTo>
                    <a:cubicBezTo>
                      <a:pt x="349600" y="158027"/>
                      <a:pt x="260922" y="129852"/>
                      <a:pt x="189589" y="163827"/>
                    </a:cubicBezTo>
                    <a:cubicBezTo>
                      <a:pt x="189589" y="163827"/>
                      <a:pt x="189589" y="333700"/>
                      <a:pt x="189589" y="333700"/>
                    </a:cubicBezTo>
                    <a:lnTo>
                      <a:pt x="197418" y="338776"/>
                    </a:lnTo>
                    <a:lnTo>
                      <a:pt x="34322" y="338776"/>
                    </a:lnTo>
                    <a:cubicBezTo>
                      <a:pt x="15344" y="338776"/>
                      <a:pt x="0" y="324022"/>
                      <a:pt x="0" y="305856"/>
                    </a:cubicBezTo>
                    <a:lnTo>
                      <a:pt x="0" y="32853"/>
                    </a:lnTo>
                    <a:cubicBezTo>
                      <a:pt x="0" y="14688"/>
                      <a:pt x="15344" y="0"/>
                      <a:pt x="34322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Text 337" id="337"/>
              <p:cNvSpPr txBox="1"/>
              <p:nvPr/>
            </p:nvSpPr>
            <p:spPr>
              <a:xfrm>
                <a:off x="4017169" y="2307624"/>
                <a:ext cx="718110" cy="143622"/>
              </a:xfrm>
              <a:prstGeom prst="rect">
                <a:avLst/>
              </a:prstGeom>
              <a:noFill/>
            </p:spPr>
            <p:txBody>
              <a:bodyPr bIns="0" lIns="0" anchor="ctr" rtlCol="0" rIns="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微软雅黑"/>
                  </a:rPr>
                  <a:t>Metadata</a:t>
                </a:r>
              </a:p>
            </p:txBody>
          </p:sp>
        </p:grpSp>
        <p:sp>
          <p:nvSpPr>
            <p:cNvPr name="ConnectLine" id="263"/>
            <p:cNvSpPr/>
            <p:nvPr/>
          </p:nvSpPr>
          <p:spPr>
            <a:xfrm>
              <a:off x="1704976" y="3369708"/>
              <a:ext cx="646000" cy="0"/>
            </a:xfrm>
            <a:custGeom>
              <a:avLst/>
              <a:gdLst/>
              <a:ahLst/>
              <a:cxnLst/>
              <a:pathLst>
                <a:path w="646000" h="0" fill="none">
                  <a:moveTo>
                    <a:pt x="0" y="0"/>
                  </a:moveTo>
                  <a:lnTo>
                    <a:pt x="646000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len="med" type="triangle" w="med"/>
            </a:ln>
          </p:spPr>
        </p:sp>
        <p:sp>
          <p:nvSpPr>
            <p:cNvPr name="" id="267"/>
            <p:cNvSpPr/>
            <p:nvPr/>
          </p:nvSpPr>
          <p:spPr>
            <a:xfrm>
              <a:off x="6557424" y="5086508"/>
              <a:ext cx="714400" cy="564000"/>
            </a:xfrm>
            <a:custGeom>
              <a:avLst/>
              <a:gdLst/>
              <a:ahLst/>
              <a:cxnLst/>
              <a:pathLst>
                <a:path w="714400" h="564000">
                  <a:moveTo>
                    <a:pt x="575988" y="213264"/>
                  </a:moveTo>
                  <a:cubicBezTo>
                    <a:pt x="555145" y="91654"/>
                    <a:pt x="465845" y="0"/>
                    <a:pt x="357200" y="0"/>
                  </a:cubicBezTo>
                  <a:cubicBezTo>
                    <a:pt x="270880" y="0"/>
                    <a:pt x="196463" y="58159"/>
                    <a:pt x="159255" y="142764"/>
                  </a:cubicBezTo>
                  <a:cubicBezTo>
                    <a:pt x="69955" y="153341"/>
                    <a:pt x="0" y="243221"/>
                    <a:pt x="0" y="352500"/>
                  </a:cubicBezTo>
                  <a:cubicBezTo>
                    <a:pt x="0" y="468817"/>
                    <a:pt x="80368" y="564000"/>
                    <a:pt x="178600" y="564000"/>
                  </a:cubicBezTo>
                  <a:lnTo>
                    <a:pt x="565567" y="564000"/>
                  </a:lnTo>
                  <a:cubicBezTo>
                    <a:pt x="647425" y="564000"/>
                    <a:pt x="714400" y="484688"/>
                    <a:pt x="714400" y="387750"/>
                  </a:cubicBezTo>
                  <a:cubicBezTo>
                    <a:pt x="714400" y="294341"/>
                    <a:pt x="653384" y="218549"/>
                    <a:pt x="575988" y="213264"/>
                  </a:cubicBezTo>
                  <a:close/>
                  <a:moveTo>
                    <a:pt x="404827" y="317250"/>
                  </a:moveTo>
                  <a:lnTo>
                    <a:pt x="404827" y="451200"/>
                  </a:lnTo>
                  <a:lnTo>
                    <a:pt x="309573" y="451200"/>
                  </a:lnTo>
                  <a:lnTo>
                    <a:pt x="309573" y="317250"/>
                  </a:lnTo>
                  <a:lnTo>
                    <a:pt x="208367" y="317250"/>
                  </a:lnTo>
                  <a:lnTo>
                    <a:pt x="357200" y="141000"/>
                  </a:lnTo>
                  <a:lnTo>
                    <a:pt x="506033" y="317250"/>
                  </a:lnTo>
                  <a:lnTo>
                    <a:pt x="404827" y="317250"/>
                  </a:lnTo>
                  <a:close/>
                </a:path>
              </a:pathLst>
            </a:custGeom>
            <a:solidFill>
              <a:srgbClr val="3498DB"/>
            </a:solidFill>
            <a:ln cap="flat" w="7600">
              <a:solidFill>
                <a:srgbClr val="3498DB"/>
              </a:solidFill>
              <a:bevel/>
            </a:ln>
          </p:spPr>
        </p:sp>
        <p:sp>
          <p:nvSpPr>
            <p:cNvPr name="ConnectLine" id="268"/>
            <p:cNvSpPr/>
            <p:nvPr/>
          </p:nvSpPr>
          <p:spPr>
            <a:xfrm>
              <a:off x="5902988" y="5368508"/>
              <a:ext cx="614764" cy="0"/>
            </a:xfrm>
            <a:custGeom>
              <a:avLst/>
              <a:gdLst/>
              <a:ahLst/>
              <a:cxnLst/>
              <a:pathLst>
                <a:path w="614764" h="0" fill="none">
                  <a:moveTo>
                    <a:pt x="0" y="0"/>
                  </a:moveTo>
                  <a:lnTo>
                    <a:pt x="614764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len="med" type="triangle" w="med"/>
            </a:ln>
          </p:spPr>
        </p:sp>
        <p:grpSp>
          <p:nvGrpSpPr>
            <p:cNvPr name="Group 338" id="338"/>
            <p:cNvGrpSpPr/>
            <p:nvPr/>
          </p:nvGrpSpPr>
          <p:grpSpPr>
            <a:xfrm rot="5400000">
              <a:off x="5540088" y="3559335"/>
              <a:ext cx="330600" cy="0"/>
              <a:chOff x="5540088" y="3559335"/>
              <a:chExt cx="330600" cy="0"/>
            </a:xfrm>
          </p:grpSpPr>
          <p:sp>
            <p:nvSpPr>
              <p:cNvPr name="Line" id="269"/>
              <p:cNvSpPr/>
              <p:nvPr/>
            </p:nvSpPr>
            <p:spPr>
              <a:xfrm>
                <a:off x="5540088" y="3559335"/>
                <a:ext cx="330600" cy="0"/>
              </a:xfrm>
              <a:custGeom>
                <a:avLst/>
                <a:gdLst/>
                <a:ahLst/>
                <a:cxnLst/>
                <a:pathLst>
                  <a:path w="330600" h="0" fill="none">
                    <a:moveTo>
                      <a:pt x="0" y="-4"/>
                    </a:moveTo>
                    <a:lnTo>
                      <a:pt x="330600" y="-2"/>
                    </a:lnTo>
                  </a:path>
                </a:pathLst>
              </a:custGeom>
              <a:solidFill>
                <a:srgbClr val="EDEDED"/>
              </a:solidFill>
              <a:ln cap="flat" w="15200">
                <a:solidFill>
                  <a:srgbClr val="5C5C5C"/>
                </a:solidFill>
                <a:custDash>
                  <a:ds sp="500000" d="200000"/>
                </a:custDash>
                <a:bevel/>
              </a:ln>
            </p:spPr>
          </p:sp>
          <p:sp>
            <p:nvSpPr>
              <p:cNvPr name="Text 339" id="339"/>
              <p:cNvSpPr txBox="1"/>
              <p:nvPr/>
            </p:nvSpPr>
            <p:spPr>
              <a:xfrm>
                <a:off x="5655798" y="3397202"/>
                <a:ext cx="99180" cy="162134"/>
              </a:xfrm>
              <a:prstGeom prst="rect">
                <a:avLst/>
              </a:prstGeom>
              <a:noFill/>
            </p:spPr>
            <p:txBody>
              <a:bodyPr bIns="0" lIns="36000" anchor="ctr" rtlCol="0" rIns="3600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912">
                    <a:solidFill>
                      <a:srgbClr val="FF0000"/>
                    </a:solidFill>
                    <a:latin typeface="微软雅黑"/>
                  </a:rPr>
                  <a:t>3</a:t>
                </a:r>
              </a:p>
            </p:txBody>
          </p:sp>
        </p:grpSp>
        <p:sp>
          <p:nvSpPr>
            <p:cNvPr name="ConnectLine" id="270"/>
            <p:cNvSpPr/>
            <p:nvPr/>
          </p:nvSpPr>
          <p:spPr>
            <a:xfrm>
              <a:off x="5203792" y="4180635"/>
              <a:ext cx="632206" cy="0"/>
            </a:xfrm>
            <a:custGeom>
              <a:avLst/>
              <a:gdLst>
                <a:gd fmla="*/ -228000 w 632206" name="rtl"/>
                <a:gd fmla="*/ -114000 h 0" name="rtt"/>
                <a:gd fmla="*/ -76000 w 632206" name="rtr"/>
                <a:gd fmla="*/ 114000 h 0" name="rtb"/>
              </a:gdLst>
              <a:ahLst/>
              <a:cxnLst/>
              <a:rect r="rtr" b="rtb" l="rtl" t="rtt"/>
              <a:pathLst>
                <a:path w="632206" h="0" fill="none">
                  <a:moveTo>
                    <a:pt x="0" y="0"/>
                  </a:moveTo>
                  <a:lnTo>
                    <a:pt x="-632206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len="med" type="triangle" w="med"/>
            </a:ln>
          </p:spPr>
          <p:txBody>
            <a:bodyPr bIns="0" lIns="0" anchor="ctr" rtlCol="0" rIns="0" wrap="square" tIns="0"/>
            <a:lstStyle/>
            <a:p>
              <a:pPr algn="ctr">
                <a:lnSpc>
                  <a:spcPct val="100000"/>
                </a:lnSpc>
              </a:pPr>
              <a:r>
                <a:rPr b="1" sz="912">
                  <a:solidFill>
                    <a:srgbClr val="FF0000"/>
                  </a:solidFill>
                  <a:latin typeface="微软雅黑"/>
                </a:rPr>
                <a:t>4</a:t>
              </a:r>
            </a:p>
          </p:txBody>
        </p:sp>
        <p:cxnSp>
          <p:nvCxnSpPr>
            <p:cNvPr name="Line" id="271"/>
            <p:cNvCxnSpPr>
              <a:endCxn idx="1" id="152"/>
            </p:cNvCxnSpPr>
            <p:nvPr/>
          </p:nvCxnSpPr>
          <p:spPr>
            <a:xfrm>
              <a:off x="3528976" y="3192635"/>
              <a:ext cx="1674812" cy="0"/>
            </a:xfrm>
            <a:prstGeom prst="line">
              <a:avLst/>
            </a:prstGeom>
            <a:ln cap="flat" w="15200">
              <a:solidFill>
                <a:srgbClr val="5C5C5C"/>
              </a:solidFill>
              <a:custDash>
                <a:ds sp="500000" d="200000"/>
              </a:custDash>
              <a:bevel/>
            </a:ln>
          </p:spPr>
        </p:cxnSp>
        <p:grpSp>
          <p:nvGrpSpPr>
            <p:cNvPr name="Files" id="272"/>
            <p:cNvGrpSpPr/>
            <p:nvPr/>
          </p:nvGrpSpPr>
          <p:grpSpPr>
            <a:xfrm>
              <a:off x="4543424" y="5193708"/>
              <a:ext cx="349600" cy="349600"/>
              <a:chOff x="4543424" y="5193708"/>
              <a:chExt cx="349600" cy="349600"/>
            </a:xfrm>
          </p:grpSpPr>
          <p:sp>
            <p:nvSpPr>
              <p:cNvPr name="" id="273"/>
              <p:cNvSpPr/>
              <p:nvPr/>
            </p:nvSpPr>
            <p:spPr>
              <a:xfrm>
                <a:off x="4543424" y="5193708"/>
                <a:ext cx="349600" cy="349600"/>
              </a:xfrm>
              <a:custGeom>
                <a:avLst/>
                <a:gdLst/>
                <a:ahLst/>
                <a:cxnLst/>
                <a:pathLst>
                  <a:path w="349600" h="349600">
                    <a:moveTo>
                      <a:pt x="303058" y="304357"/>
                    </a:moveTo>
                    <a:lnTo>
                      <a:pt x="256531" y="304357"/>
                    </a:lnTo>
                    <a:lnTo>
                      <a:pt x="256531" y="349600"/>
                    </a:lnTo>
                    <a:lnTo>
                      <a:pt x="0" y="349600"/>
                    </a:lnTo>
                    <a:lnTo>
                      <a:pt x="0" y="90256"/>
                    </a:lnTo>
                    <a:lnTo>
                      <a:pt x="46527" y="90256"/>
                    </a:lnTo>
                    <a:lnTo>
                      <a:pt x="46527" y="45014"/>
                    </a:lnTo>
                    <a:lnTo>
                      <a:pt x="93298" y="45014"/>
                    </a:lnTo>
                    <a:lnTo>
                      <a:pt x="93298" y="0"/>
                    </a:lnTo>
                    <a:lnTo>
                      <a:pt x="349600" y="0"/>
                    </a:lnTo>
                    <a:lnTo>
                      <a:pt x="349600" y="259344"/>
                    </a:lnTo>
                    <a:lnTo>
                      <a:pt x="303058" y="259344"/>
                    </a:lnTo>
                    <a:lnTo>
                      <a:pt x="303058" y="3043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83B3E3"/>
                </a:solidFill>
                <a:bevel/>
              </a:ln>
            </p:spPr>
          </p:sp>
          <p:sp>
            <p:nvSpPr>
              <p:cNvPr name="" id="274"/>
              <p:cNvSpPr/>
              <p:nvPr/>
            </p:nvSpPr>
            <p:spPr>
              <a:xfrm>
                <a:off x="4543424" y="5193708"/>
                <a:ext cx="349600" cy="349600"/>
              </a:xfrm>
              <a:custGeom>
                <a:avLst/>
                <a:gdLst/>
                <a:ahLst/>
                <a:cxnLst/>
                <a:pathLst>
                  <a:path w="349600" h="349600">
                    <a:moveTo>
                      <a:pt x="303058" y="304357"/>
                    </a:moveTo>
                    <a:lnTo>
                      <a:pt x="256531" y="304357"/>
                    </a:lnTo>
                    <a:lnTo>
                      <a:pt x="256531" y="349600"/>
                    </a:lnTo>
                    <a:lnTo>
                      <a:pt x="0" y="349600"/>
                    </a:lnTo>
                    <a:lnTo>
                      <a:pt x="0" y="90256"/>
                    </a:lnTo>
                    <a:lnTo>
                      <a:pt x="46527" y="90256"/>
                    </a:lnTo>
                    <a:lnTo>
                      <a:pt x="46527" y="45014"/>
                    </a:lnTo>
                    <a:lnTo>
                      <a:pt x="93298" y="45014"/>
                    </a:lnTo>
                    <a:lnTo>
                      <a:pt x="93298" y="0"/>
                    </a:lnTo>
                    <a:lnTo>
                      <a:pt x="349600" y="0"/>
                    </a:lnTo>
                    <a:lnTo>
                      <a:pt x="349600" y="259344"/>
                    </a:lnTo>
                    <a:lnTo>
                      <a:pt x="303058" y="259344"/>
                    </a:lnTo>
                    <a:lnTo>
                      <a:pt x="303058" y="304357"/>
                    </a:lnTo>
                    <a:close/>
                    <a:moveTo>
                      <a:pt x="104880" y="11196"/>
                    </a:moveTo>
                    <a:lnTo>
                      <a:pt x="104880" y="45014"/>
                    </a:lnTo>
                    <a:lnTo>
                      <a:pt x="303058" y="45014"/>
                    </a:lnTo>
                    <a:lnTo>
                      <a:pt x="303058" y="248148"/>
                    </a:lnTo>
                    <a:lnTo>
                      <a:pt x="338033" y="248148"/>
                    </a:lnTo>
                    <a:lnTo>
                      <a:pt x="338033" y="11196"/>
                    </a:lnTo>
                    <a:lnTo>
                      <a:pt x="104880" y="11196"/>
                    </a:lnTo>
                    <a:close/>
                    <a:moveTo>
                      <a:pt x="58109" y="56210"/>
                    </a:moveTo>
                    <a:lnTo>
                      <a:pt x="58109" y="90256"/>
                    </a:lnTo>
                    <a:lnTo>
                      <a:pt x="256531" y="90256"/>
                    </a:lnTo>
                    <a:lnTo>
                      <a:pt x="256531" y="293162"/>
                    </a:lnTo>
                    <a:lnTo>
                      <a:pt x="291491" y="293162"/>
                    </a:lnTo>
                    <a:lnTo>
                      <a:pt x="291491" y="56210"/>
                    </a:lnTo>
                    <a:lnTo>
                      <a:pt x="58109" y="56210"/>
                    </a:lnTo>
                    <a:close/>
                    <a:moveTo>
                      <a:pt x="244950" y="101452"/>
                    </a:moveTo>
                    <a:lnTo>
                      <a:pt x="11567" y="101452"/>
                    </a:lnTo>
                    <a:lnTo>
                      <a:pt x="11567" y="338404"/>
                    </a:lnTo>
                    <a:lnTo>
                      <a:pt x="244950" y="338404"/>
                    </a:lnTo>
                    <a:lnTo>
                      <a:pt x="244950" y="101452"/>
                    </a:lnTo>
                    <a:close/>
                    <a:moveTo>
                      <a:pt x="209760" y="293162"/>
                    </a:moveTo>
                    <a:lnTo>
                      <a:pt x="209760" y="281965"/>
                    </a:lnTo>
                    <a:lnTo>
                      <a:pt x="46527" y="281965"/>
                    </a:lnTo>
                    <a:lnTo>
                      <a:pt x="46527" y="293162"/>
                    </a:lnTo>
                    <a:lnTo>
                      <a:pt x="209760" y="293162"/>
                    </a:lnTo>
                    <a:close/>
                    <a:moveTo>
                      <a:pt x="209760" y="248148"/>
                    </a:moveTo>
                    <a:lnTo>
                      <a:pt x="209760" y="236951"/>
                    </a:lnTo>
                    <a:lnTo>
                      <a:pt x="46527" y="236951"/>
                    </a:lnTo>
                    <a:lnTo>
                      <a:pt x="46527" y="248148"/>
                    </a:lnTo>
                    <a:lnTo>
                      <a:pt x="209760" y="248148"/>
                    </a:lnTo>
                    <a:close/>
                    <a:moveTo>
                      <a:pt x="209760" y="202905"/>
                    </a:moveTo>
                    <a:lnTo>
                      <a:pt x="209760" y="191708"/>
                    </a:lnTo>
                    <a:lnTo>
                      <a:pt x="46527" y="191708"/>
                    </a:lnTo>
                    <a:lnTo>
                      <a:pt x="46527" y="202905"/>
                    </a:lnTo>
                    <a:lnTo>
                      <a:pt x="209760" y="202905"/>
                    </a:lnTo>
                    <a:close/>
                    <a:moveTo>
                      <a:pt x="209760" y="157892"/>
                    </a:moveTo>
                    <a:lnTo>
                      <a:pt x="209760" y="146695"/>
                    </a:lnTo>
                    <a:lnTo>
                      <a:pt x="46527" y="146695"/>
                    </a:lnTo>
                    <a:lnTo>
                      <a:pt x="46527" y="157892"/>
                    </a:lnTo>
                    <a:lnTo>
                      <a:pt x="209760" y="157892"/>
                    </a:lnTo>
                    <a:close/>
                  </a:path>
                </a:pathLst>
              </a:custGeom>
              <a:solidFill>
                <a:srgbClr val="3498DB"/>
              </a:solidFill>
              <a:ln cap="flat" w="7600">
                <a:solidFill>
                  <a:srgbClr val="3498DB"/>
                </a:solidFill>
                <a:bevel/>
              </a:ln>
            </p:spPr>
          </p:sp>
          <p:sp>
            <p:nvSpPr>
              <p:cNvPr name="Text 340" id="340"/>
              <p:cNvSpPr txBox="1"/>
              <p:nvPr/>
            </p:nvSpPr>
            <p:spPr>
              <a:xfrm>
                <a:off x="3969624" y="5562697"/>
                <a:ext cx="1497200" cy="143622"/>
              </a:xfrm>
              <a:prstGeom prst="rect">
                <a:avLst/>
              </a:prstGeom>
              <a:noFill/>
            </p:spPr>
            <p:txBody>
              <a:bodyPr bIns="0" lIns="36000" anchor="ctr" rtlCol="0" rIns="3600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微软雅黑"/>
                  </a:rPr>
                  <a:t>数据文件分片 (Segment)</a:t>
                </a:r>
              </a:p>
            </p:txBody>
          </p:sp>
        </p:grpSp>
        <p:grpSp>
          <p:nvGrpSpPr>
            <p:cNvPr name="ElastiCache Memcache" id="275"/>
            <p:cNvGrpSpPr/>
            <p:nvPr/>
          </p:nvGrpSpPr>
          <p:grpSpPr>
            <a:xfrm>
              <a:off x="3274224" y="5193708"/>
              <a:ext cx="349600" cy="349600"/>
              <a:chOff x="3274224" y="5193708"/>
              <a:chExt cx="349600" cy="349600"/>
            </a:xfrm>
          </p:grpSpPr>
          <p:sp>
            <p:nvSpPr>
              <p:cNvPr name="" id="276"/>
              <p:cNvSpPr/>
              <p:nvPr/>
            </p:nvSpPr>
            <p:spPr>
              <a:xfrm>
                <a:off x="3274224" y="5485311"/>
                <a:ext cx="349600" cy="57977"/>
              </a:xfrm>
              <a:custGeom>
                <a:avLst/>
                <a:gdLst/>
                <a:ahLst/>
                <a:cxnLst/>
                <a:pathLst>
                  <a:path w="349600" h="57977">
                    <a:moveTo>
                      <a:pt x="349600" y="0"/>
                    </a:moveTo>
                    <a:lnTo>
                      <a:pt x="349600" y="25747"/>
                    </a:lnTo>
                    <a:cubicBezTo>
                      <a:pt x="349600" y="43547"/>
                      <a:pt x="334216" y="57977"/>
                      <a:pt x="315238" y="57977"/>
                    </a:cubicBezTo>
                    <a:lnTo>
                      <a:pt x="34322" y="57977"/>
                    </a:lnTo>
                    <a:cubicBezTo>
                      <a:pt x="15344" y="57977"/>
                      <a:pt x="0" y="43547"/>
                      <a:pt x="0" y="25747"/>
                    </a:cubicBezTo>
                    <a:lnTo>
                      <a:pt x="0" y="5372"/>
                    </a:lnTo>
                    <a:lnTo>
                      <a:pt x="349600" y="0"/>
                    </a:lnTo>
                    <a:close/>
                  </a:path>
                </a:pathLst>
              </a:custGeom>
              <a:solidFill>
                <a:srgbClr val="1B4A78"/>
              </a:solidFill>
              <a:ln cap="flat" w="2500">
                <a:solidFill>
                  <a:srgbClr val="1B4A78"/>
                </a:solidFill>
                <a:bevel/>
              </a:ln>
            </p:spPr>
          </p:sp>
          <p:sp>
            <p:nvSpPr>
              <p:cNvPr name="" id="277"/>
              <p:cNvSpPr/>
              <p:nvPr/>
            </p:nvSpPr>
            <p:spPr>
              <a:xfrm>
                <a:off x="3274224" y="5193664"/>
                <a:ext cx="349600" cy="331935"/>
              </a:xfrm>
              <a:custGeom>
                <a:avLst/>
                <a:gdLst/>
                <a:ahLst/>
                <a:cxnLst/>
                <a:pathLst>
                  <a:path w="349600" h="331935">
                    <a:moveTo>
                      <a:pt x="34322" y="0"/>
                    </a:moveTo>
                    <a:lnTo>
                      <a:pt x="315237" y="0"/>
                    </a:lnTo>
                    <a:cubicBezTo>
                      <a:pt x="334215" y="0"/>
                      <a:pt x="349600" y="14392"/>
                      <a:pt x="349600" y="32193"/>
                    </a:cubicBezTo>
                    <a:lnTo>
                      <a:pt x="349600" y="299704"/>
                    </a:lnTo>
                    <a:cubicBezTo>
                      <a:pt x="349600" y="317505"/>
                      <a:pt x="334215" y="331935"/>
                      <a:pt x="315237" y="331935"/>
                    </a:cubicBezTo>
                    <a:lnTo>
                      <a:pt x="34322" y="331935"/>
                    </a:lnTo>
                    <a:cubicBezTo>
                      <a:pt x="15344" y="331935"/>
                      <a:pt x="0" y="317505"/>
                      <a:pt x="0" y="299704"/>
                    </a:cubicBezTo>
                    <a:lnTo>
                      <a:pt x="0" y="32193"/>
                    </a:lnTo>
                    <a:cubicBezTo>
                      <a:pt x="0" y="14392"/>
                      <a:pt x="15344" y="0"/>
                      <a:pt x="34322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278"/>
              <p:cNvSpPr/>
              <p:nvPr/>
            </p:nvSpPr>
            <p:spPr>
              <a:xfrm>
                <a:off x="3320714" y="5250518"/>
                <a:ext cx="252856" cy="235980"/>
              </a:xfrm>
              <a:custGeom>
                <a:avLst/>
                <a:gdLst/>
                <a:ahLst/>
                <a:cxnLst/>
                <a:pathLst>
                  <a:path w="252856" h="235980">
                    <a:moveTo>
                      <a:pt x="0" y="30746"/>
                    </a:moveTo>
                    <a:lnTo>
                      <a:pt x="32945" y="30746"/>
                    </a:lnTo>
                    <a:lnTo>
                      <a:pt x="32945" y="0"/>
                    </a:lnTo>
                    <a:lnTo>
                      <a:pt x="59702" y="0"/>
                    </a:lnTo>
                    <a:lnTo>
                      <a:pt x="59702" y="30746"/>
                    </a:lnTo>
                    <a:lnTo>
                      <a:pt x="72747" y="30746"/>
                    </a:lnTo>
                    <a:lnTo>
                      <a:pt x="72747" y="0"/>
                    </a:lnTo>
                    <a:lnTo>
                      <a:pt x="99504" y="0"/>
                    </a:lnTo>
                    <a:lnTo>
                      <a:pt x="99504" y="30746"/>
                    </a:lnTo>
                    <a:lnTo>
                      <a:pt x="113552" y="30746"/>
                    </a:lnTo>
                    <a:lnTo>
                      <a:pt x="113552" y="0"/>
                    </a:lnTo>
                    <a:lnTo>
                      <a:pt x="140308" y="0"/>
                    </a:lnTo>
                    <a:lnTo>
                      <a:pt x="140308" y="30746"/>
                    </a:lnTo>
                    <a:lnTo>
                      <a:pt x="154356" y="30746"/>
                    </a:lnTo>
                    <a:lnTo>
                      <a:pt x="154356" y="0"/>
                    </a:lnTo>
                    <a:lnTo>
                      <a:pt x="181113" y="0"/>
                    </a:lnTo>
                    <a:lnTo>
                      <a:pt x="181113" y="30746"/>
                    </a:lnTo>
                    <a:lnTo>
                      <a:pt x="193154" y="30746"/>
                    </a:lnTo>
                    <a:lnTo>
                      <a:pt x="193154" y="0"/>
                    </a:lnTo>
                    <a:lnTo>
                      <a:pt x="219911" y="0"/>
                    </a:lnTo>
                    <a:lnTo>
                      <a:pt x="219911" y="30746"/>
                    </a:lnTo>
                    <a:lnTo>
                      <a:pt x="252856" y="30746"/>
                    </a:lnTo>
                    <a:lnTo>
                      <a:pt x="252856" y="55717"/>
                    </a:lnTo>
                    <a:lnTo>
                      <a:pt x="219911" y="55717"/>
                    </a:lnTo>
                    <a:lnTo>
                      <a:pt x="219911" y="67891"/>
                    </a:lnTo>
                    <a:lnTo>
                      <a:pt x="252856" y="67891"/>
                    </a:lnTo>
                    <a:lnTo>
                      <a:pt x="252856" y="92862"/>
                    </a:lnTo>
                    <a:lnTo>
                      <a:pt x="219911" y="92862"/>
                    </a:lnTo>
                    <a:lnTo>
                      <a:pt x="219911" y="105972"/>
                    </a:lnTo>
                    <a:lnTo>
                      <a:pt x="252856" y="105972"/>
                    </a:lnTo>
                    <a:lnTo>
                      <a:pt x="252856" y="130943"/>
                    </a:lnTo>
                    <a:lnTo>
                      <a:pt x="219911" y="130943"/>
                    </a:lnTo>
                    <a:lnTo>
                      <a:pt x="219911" y="144053"/>
                    </a:lnTo>
                    <a:lnTo>
                      <a:pt x="252856" y="144053"/>
                    </a:lnTo>
                    <a:lnTo>
                      <a:pt x="252856" y="169025"/>
                    </a:lnTo>
                    <a:lnTo>
                      <a:pt x="219911" y="169025"/>
                    </a:lnTo>
                    <a:lnTo>
                      <a:pt x="219911" y="180262"/>
                    </a:lnTo>
                    <a:lnTo>
                      <a:pt x="252856" y="180262"/>
                    </a:lnTo>
                    <a:lnTo>
                      <a:pt x="252856" y="205233"/>
                    </a:lnTo>
                    <a:lnTo>
                      <a:pt x="219911" y="205233"/>
                    </a:lnTo>
                    <a:lnTo>
                      <a:pt x="219911" y="235980"/>
                    </a:lnTo>
                    <a:lnTo>
                      <a:pt x="193154" y="235980"/>
                    </a:lnTo>
                    <a:lnTo>
                      <a:pt x="193154" y="205233"/>
                    </a:lnTo>
                    <a:lnTo>
                      <a:pt x="181113" y="205233"/>
                    </a:lnTo>
                    <a:lnTo>
                      <a:pt x="181113" y="235980"/>
                    </a:lnTo>
                    <a:lnTo>
                      <a:pt x="154356" y="235980"/>
                    </a:lnTo>
                    <a:lnTo>
                      <a:pt x="154356" y="205233"/>
                    </a:lnTo>
                    <a:lnTo>
                      <a:pt x="140308" y="205233"/>
                    </a:lnTo>
                    <a:lnTo>
                      <a:pt x="140308" y="235980"/>
                    </a:lnTo>
                    <a:lnTo>
                      <a:pt x="113552" y="235980"/>
                    </a:lnTo>
                    <a:lnTo>
                      <a:pt x="113552" y="205233"/>
                    </a:lnTo>
                    <a:lnTo>
                      <a:pt x="99504" y="205233"/>
                    </a:lnTo>
                    <a:lnTo>
                      <a:pt x="99504" y="235980"/>
                    </a:lnTo>
                    <a:lnTo>
                      <a:pt x="72747" y="235980"/>
                    </a:lnTo>
                    <a:lnTo>
                      <a:pt x="72747" y="205233"/>
                    </a:lnTo>
                    <a:lnTo>
                      <a:pt x="59703" y="205233"/>
                    </a:lnTo>
                    <a:lnTo>
                      <a:pt x="59702" y="235980"/>
                    </a:lnTo>
                    <a:lnTo>
                      <a:pt x="32945" y="235980"/>
                    </a:lnTo>
                    <a:lnTo>
                      <a:pt x="32946" y="205233"/>
                    </a:lnTo>
                    <a:lnTo>
                      <a:pt x="0" y="205233"/>
                    </a:lnTo>
                    <a:lnTo>
                      <a:pt x="0" y="180262"/>
                    </a:lnTo>
                    <a:lnTo>
                      <a:pt x="32946" y="180262"/>
                    </a:lnTo>
                    <a:lnTo>
                      <a:pt x="32945" y="169025"/>
                    </a:lnTo>
                    <a:lnTo>
                      <a:pt x="0" y="169026"/>
                    </a:lnTo>
                    <a:lnTo>
                      <a:pt x="0" y="144053"/>
                    </a:lnTo>
                    <a:lnTo>
                      <a:pt x="32945" y="144053"/>
                    </a:lnTo>
                    <a:lnTo>
                      <a:pt x="32945" y="130943"/>
                    </a:lnTo>
                    <a:lnTo>
                      <a:pt x="0" y="130943"/>
                    </a:lnTo>
                    <a:lnTo>
                      <a:pt x="0" y="105972"/>
                    </a:lnTo>
                    <a:lnTo>
                      <a:pt x="32945" y="105972"/>
                    </a:lnTo>
                    <a:lnTo>
                      <a:pt x="32945" y="92862"/>
                    </a:lnTo>
                    <a:lnTo>
                      <a:pt x="0" y="92863"/>
                    </a:lnTo>
                    <a:lnTo>
                      <a:pt x="0" y="67891"/>
                    </a:lnTo>
                    <a:lnTo>
                      <a:pt x="32945" y="67891"/>
                    </a:lnTo>
                    <a:lnTo>
                      <a:pt x="32945" y="55717"/>
                    </a:lnTo>
                    <a:lnTo>
                      <a:pt x="0" y="55717"/>
                    </a:lnTo>
                    <a:lnTo>
                      <a:pt x="0" y="3074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2500">
                <a:solidFill>
                  <a:srgbClr val="FFFFFF"/>
                </a:solidFill>
                <a:bevel/>
              </a:ln>
            </p:spPr>
          </p:sp>
          <p:sp>
            <p:nvSpPr>
              <p:cNvPr name="" id="279"/>
              <p:cNvSpPr/>
              <p:nvPr/>
            </p:nvSpPr>
            <p:spPr>
              <a:xfrm>
                <a:off x="3388734" y="5317733"/>
                <a:ext cx="118445" cy="101550"/>
              </a:xfrm>
              <a:custGeom>
                <a:avLst/>
                <a:gdLst/>
                <a:ahLst/>
                <a:cxnLst/>
                <a:pathLst>
                  <a:path w="118445" h="101550">
                    <a:moveTo>
                      <a:pt x="0" y="0"/>
                    </a:moveTo>
                    <a:lnTo>
                      <a:pt x="0" y="101550"/>
                    </a:lnTo>
                    <a:lnTo>
                      <a:pt x="22119" y="101550"/>
                    </a:lnTo>
                    <a:lnTo>
                      <a:pt x="22119" y="31964"/>
                    </a:lnTo>
                    <a:lnTo>
                      <a:pt x="49590" y="101550"/>
                    </a:lnTo>
                    <a:lnTo>
                      <a:pt x="67428" y="101550"/>
                    </a:lnTo>
                    <a:lnTo>
                      <a:pt x="94899" y="31298"/>
                    </a:lnTo>
                    <a:lnTo>
                      <a:pt x="94899" y="101550"/>
                    </a:lnTo>
                    <a:lnTo>
                      <a:pt x="118445" y="101550"/>
                    </a:lnTo>
                    <a:lnTo>
                      <a:pt x="118445" y="0"/>
                    </a:lnTo>
                    <a:lnTo>
                      <a:pt x="84552" y="0"/>
                    </a:lnTo>
                    <a:lnTo>
                      <a:pt x="60114" y="69088"/>
                    </a:lnTo>
                    <a:lnTo>
                      <a:pt x="33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Text 341" id="341"/>
              <p:cNvSpPr txBox="1"/>
              <p:nvPr/>
            </p:nvSpPr>
            <p:spPr>
              <a:xfrm>
                <a:off x="2905624" y="5562697"/>
                <a:ext cx="1086800" cy="143622"/>
              </a:xfrm>
              <a:prstGeom prst="rect">
                <a:avLst/>
              </a:prstGeom>
              <a:noFill/>
            </p:spPr>
            <p:txBody>
              <a:bodyPr bIns="0" lIns="0" anchor="ctr" rtlCol="0" rIns="0" wrap="square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微软雅黑"/>
                  </a:rPr>
                  <a:t>索引 (In-Memory)</a:t>
                </a:r>
              </a:p>
            </p:txBody>
          </p:sp>
        </p:grpSp>
        <p:sp>
          <p:nvSpPr>
            <p:cNvPr name="ConnectLine" id="285"/>
            <p:cNvSpPr/>
            <p:nvPr/>
          </p:nvSpPr>
          <p:spPr>
            <a:xfrm>
              <a:off x="4718224" y="5193708"/>
              <a:ext cx="342000" cy="326800"/>
            </a:xfrm>
            <a:custGeom>
              <a:avLst/>
              <a:gdLst/>
              <a:ahLst/>
              <a:cxnLst/>
              <a:pathLst>
                <a:path w="342000" h="326800" fill="none">
                  <a:moveTo>
                    <a:pt x="0" y="0"/>
                  </a:moveTo>
                  <a:lnTo>
                    <a:pt x="-342000" y="-32680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len="med" type="triangle" w="med"/>
            </a:ln>
          </p:spPr>
        </p:sp>
        <p:sp>
          <p:nvSpPr>
            <p:cNvPr name="ConnectLine" id="286"/>
            <p:cNvSpPr/>
            <p:nvPr/>
          </p:nvSpPr>
          <p:spPr>
            <a:xfrm>
              <a:off x="3623824" y="5368508"/>
              <a:ext cx="919600" cy="0"/>
            </a:xfrm>
            <a:custGeom>
              <a:avLst/>
              <a:gdLst/>
              <a:ahLst/>
              <a:cxnLst/>
              <a:pathLst>
                <a:path w="919600" h="0" fill="none">
                  <a:moveTo>
                    <a:pt x="0" y="0"/>
                  </a:moveTo>
                  <a:lnTo>
                    <a:pt x="919600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len="med" type="triangle" w="med"/>
            </a:ln>
          </p:spPr>
        </p:sp>
        <p:sp>
          <p:nvSpPr>
            <p:cNvPr name="ConnectLine" id="288"/>
            <p:cNvSpPr/>
            <p:nvPr/>
          </p:nvSpPr>
          <p:spPr>
            <a:xfrm>
              <a:off x="4680225" y="2108113"/>
              <a:ext cx="417162" cy="2274"/>
            </a:xfrm>
            <a:custGeom>
              <a:avLst/>
              <a:gdLst/>
              <a:ahLst/>
              <a:cxnLst/>
              <a:pathLst>
                <a:path w="417162" h="2274" fill="none">
                  <a:moveTo>
                    <a:pt x="0" y="0"/>
                  </a:moveTo>
                  <a:lnTo>
                    <a:pt x="417162" y="-2274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len="med" type="triangle" w="med"/>
            </a:ln>
          </p:spPr>
        </p:sp>
        <p:sp>
          <p:nvSpPr>
            <p:cNvPr name="ConnectLine" id="289"/>
            <p:cNvSpPr/>
            <p:nvPr/>
          </p:nvSpPr>
          <p:spPr>
            <a:xfrm>
              <a:off x="3563026" y="2906108"/>
              <a:ext cx="1493552" cy="570000"/>
            </a:xfrm>
            <a:custGeom>
              <a:avLst/>
              <a:gdLst>
                <a:gd fmla="*/ 670774 w 1493552" name="rtl"/>
                <a:gd fmla="*/ -399000 h 570000" name="rtt"/>
                <a:gd fmla="*/ 822775 w 1493552" name="rtr"/>
                <a:gd fmla="*/ -171000 h 570000" name="rtb"/>
              </a:gdLst>
              <a:ahLst/>
              <a:cxnLst/>
              <a:rect r="rtr" b="rtb" l="rtl" t="rtt"/>
              <a:pathLst>
                <a:path w="1493552" h="570000" fill="none">
                  <a:moveTo>
                    <a:pt x="0" y="0"/>
                  </a:moveTo>
                  <a:lnTo>
                    <a:pt x="1493552" y="-57000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custDash>
                <a:ds sp="500000" d="1100000"/>
                <a:ds sp="500000" d="250000"/>
              </a:custDash>
              <a:bevel/>
              <a:tailEnd len="med" type="triangle" w="med"/>
            </a:ln>
          </p:spPr>
          <p:txBody>
            <a:bodyPr bIns="0" lIns="0" anchor="ctr" rtlCol="0" rIns="0" wrap="square" tIns="0"/>
            <a:lstStyle/>
            <a:p>
              <a:pPr algn="ctr">
                <a:lnSpc>
                  <a:spcPct val="100000"/>
                </a:lnSpc>
              </a:pPr>
              <a:r>
                <a:rPr b="1" sz="912">
                  <a:solidFill>
                    <a:srgbClr val="FF0000"/>
                  </a:solidFill>
                  <a:latin typeface="微软雅黑"/>
                </a:rPr>
                <a:t>1</a:t>
              </a:r>
            </a:p>
          </p:txBody>
        </p:sp>
        <p:sp>
          <p:nvSpPr>
            <p:cNvPr name="Line" id="290"/>
            <p:cNvSpPr/>
            <p:nvPr/>
          </p:nvSpPr>
          <p:spPr>
            <a:xfrm rot="7093575">
              <a:off x="2761773" y="3725772"/>
              <a:ext cx="3430453" cy="0"/>
            </a:xfrm>
            <a:custGeom>
              <a:avLst/>
              <a:gdLst/>
              <a:ahLst/>
              <a:cxnLst/>
              <a:pathLst>
                <a:path w="3430453" h="0" fill="none">
                  <a:moveTo>
                    <a:pt x="0" y="0"/>
                  </a:moveTo>
                  <a:cubicBezTo>
                    <a:pt x="2724517" y="-1009803"/>
                    <a:pt x="1987728" y="-855826"/>
                    <a:pt x="3430453" y="0"/>
                  </a:cubicBez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tailEnd len="med" type="triangle" w="med"/>
            </a:ln>
          </p:spPr>
        </p:sp>
        <p:grpSp>
          <p:nvGrpSpPr>
            <p:cNvPr name="" id="297"/>
            <p:cNvGrpSpPr/>
            <p:nvPr/>
          </p:nvGrpSpPr>
          <p:grpSpPr>
            <a:xfrm>
              <a:off x="667424" y="5520977"/>
              <a:ext cx="1349152" cy="549788"/>
              <a:chOff x="667424" y="5520977"/>
              <a:chExt cx="1349152" cy="549788"/>
            </a:xfrm>
          </p:grpSpPr>
          <p:sp>
            <p:nvSpPr>
              <p:cNvPr name="Multi-Style Rectangle" id="261"/>
              <p:cNvSpPr/>
              <p:nvPr/>
            </p:nvSpPr>
            <p:spPr>
              <a:xfrm>
                <a:off x="667424" y="5520977"/>
                <a:ext cx="1349152" cy="549788"/>
              </a:xfrm>
              <a:custGeom>
                <a:avLst/>
                <a:gdLst>
                  <a:gd fmla="*/ 674576 w 1349152" name="connsiteX0"/>
                  <a:gd fmla="*/ 274894 h 549788" name="connsiteY0"/>
                  <a:gd fmla="*/ 0 w 1349152" name="connsiteX1"/>
                  <a:gd fmla="*/ 274894 h 549788" name="connsiteY1"/>
                  <a:gd fmla="*/ 674576 w 1349152" name="connsiteX2"/>
                  <a:gd fmla="*/ 0 h 549788" name="connsiteY2"/>
                  <a:gd fmla="*/ 1349152 w 1349152" name="connsiteX3"/>
                  <a:gd fmla="*/ 274894 h 549788" name="connsiteY3"/>
                  <a:gd fmla="*/ 674576 w 1349152" name="connsiteX4"/>
                  <a:gd fmla="*/ 549788 h 54978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w="1349152" h="549788">
                    <a:moveTo>
                      <a:pt x="91200" y="0"/>
                    </a:moveTo>
                    <a:lnTo>
                      <a:pt x="1257952" y="0"/>
                    </a:lnTo>
                    <a:cubicBezTo>
                      <a:pt x="1308322" y="0"/>
                      <a:pt x="1349152" y="40830"/>
                      <a:pt x="1349152" y="91200"/>
                    </a:cubicBezTo>
                    <a:lnTo>
                      <a:pt x="1349152" y="458588"/>
                    </a:lnTo>
                    <a:cubicBezTo>
                      <a:pt x="1349152" y="508958"/>
                      <a:pt x="1308322" y="549788"/>
                      <a:pt x="1257952" y="549788"/>
                    </a:cubicBezTo>
                    <a:lnTo>
                      <a:pt x="91200" y="549788"/>
                    </a:lnTo>
                    <a:cubicBezTo>
                      <a:pt x="40830" y="549788"/>
                      <a:pt x="0" y="508958"/>
                      <a:pt x="0" y="458588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FF1F1"/>
              </a:solidFill>
              <a:ln cap="flat" w="7600">
                <a:solidFill>
                  <a:srgbClr val="808080"/>
                </a:solidFill>
                <a:custDash>
                  <a:ds sp="500000" d="200000"/>
                </a:custDash>
                <a:bevel/>
              </a:ln>
              <a:effectLst>
                <a:outerShdw dist="21496" dir="2700000" algn="tl" blurRad="0" rotWithShape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name="" id="292"/>
              <p:cNvGrpSpPr/>
              <p:nvPr/>
            </p:nvGrpSpPr>
            <p:grpSpPr>
              <a:xfrm>
                <a:off x="800564" y="5666671"/>
                <a:ext cx="1171632" cy="258400"/>
                <a:chOff x="800564" y="5666671"/>
                <a:chExt cx="1171632" cy="258400"/>
              </a:xfrm>
            </p:grpSpPr>
            <p:sp>
              <p:nvSpPr>
                <p:cNvPr name="Text 342" id="342"/>
                <p:cNvSpPr txBox="1"/>
                <p:nvPr/>
              </p:nvSpPr>
              <p:spPr>
                <a:xfrm>
                  <a:off x="1466265" y="5666671"/>
                  <a:ext cx="505932" cy="0"/>
                </a:xfrm>
                <a:prstGeom prst="rect">
                  <a:avLst/>
                </a:prstGeom>
                <a:noFill/>
              </p:spPr>
              <p:txBody>
                <a:bodyPr bIns="0" lIns="0" anchor="ctr" rtlCol="0" rIns="0" wrap="square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F6391"/>
                      </a:solidFill>
                      <a:latin typeface="微软雅黑"/>
                    </a:rPr>
                    <a:t>Queries</a:t>
                  </a:r>
                </a:p>
              </p:txBody>
            </p:sp>
            <p:sp>
              <p:nvSpPr>
                <p:cNvPr name="ConnectLine" id="294"/>
                <p:cNvSpPr/>
                <p:nvPr/>
              </p:nvSpPr>
              <p:spPr>
                <a:xfrm>
                  <a:off x="800564" y="5666671"/>
                  <a:ext cx="540614" cy="0"/>
                </a:xfrm>
                <a:custGeom>
                  <a:avLst/>
                  <a:gdLst/>
                  <a:ahLst/>
                  <a:cxnLst/>
                  <a:pathLst>
                    <a:path w="540614" h="0" fill="none">
                      <a:moveTo>
                        <a:pt x="0" y="0"/>
                      </a:moveTo>
                      <a:lnTo>
                        <a:pt x="540614" y="0"/>
                      </a:lnTo>
                    </a:path>
                  </a:pathLst>
                </a:custGeom>
                <a:noFill/>
                <a:ln cap="flat" w="20267">
                  <a:solidFill>
                    <a:srgbClr val="236EA1"/>
                  </a:solidFill>
                  <a:custDash>
                    <a:ds sp="500000" d="1100000"/>
                    <a:ds sp="500000" d="250000"/>
                  </a:custDash>
                  <a:bevel/>
                  <a:tailEnd len="med" type="triangle" w="med"/>
                </a:ln>
              </p:spPr>
            </p:sp>
            <p:sp>
              <p:nvSpPr>
                <p:cNvPr name="Text 343" id="343"/>
                <p:cNvSpPr txBox="1"/>
                <p:nvPr/>
              </p:nvSpPr>
              <p:spPr>
                <a:xfrm>
                  <a:off x="1386380" y="5917471"/>
                  <a:ext cx="505932" cy="0"/>
                </a:xfrm>
                <a:prstGeom prst="rect">
                  <a:avLst/>
                </a:prstGeom>
                <a:noFill/>
              </p:spPr>
              <p:txBody>
                <a:bodyPr bIns="0" lIns="0" anchor="ctr" rtlCol="0" rIns="0" wrap="square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F6391"/>
                      </a:solidFill>
                      <a:latin typeface="微软雅黑"/>
                    </a:rPr>
                    <a:t>Data</a:t>
                  </a:r>
                </a:p>
              </p:txBody>
            </p:sp>
            <p:sp>
              <p:nvSpPr>
                <p:cNvPr name="ConnectLine" id="296"/>
                <p:cNvSpPr/>
                <p:nvPr/>
              </p:nvSpPr>
              <p:spPr>
                <a:xfrm>
                  <a:off x="800564" y="5917471"/>
                  <a:ext cx="540614" cy="0"/>
                </a:xfrm>
                <a:custGeom>
                  <a:avLst/>
                  <a:gdLst/>
                  <a:ahLst/>
                  <a:cxnLst/>
                  <a:pathLst>
                    <a:path w="540614" h="0" fill="none">
                      <a:moveTo>
                        <a:pt x="0" y="0"/>
                      </a:moveTo>
                      <a:lnTo>
                        <a:pt x="540614" y="0"/>
                      </a:lnTo>
                    </a:path>
                  </a:pathLst>
                </a:custGeom>
                <a:noFill/>
                <a:ln cap="flat" w="20267">
                  <a:solidFill>
                    <a:srgbClr val="236EA1"/>
                  </a:solidFill>
                  <a:bevel/>
                  <a:tailEnd len="med" type="triangle" w="med"/>
                </a:ln>
              </p:spPr>
            </p:sp>
          </p:grpSp>
        </p:grpSp>
        <p:grpSp>
          <p:nvGrpSpPr>
            <p:cNvPr name="" id="350"/>
            <p:cNvGrpSpPr/>
            <p:nvPr/>
          </p:nvGrpSpPr>
          <p:grpSpPr>
            <a:xfrm>
              <a:off x="667424" y="1775235"/>
              <a:ext cx="1128752" cy="2834800"/>
              <a:chOff x="667424" y="1775235"/>
              <a:chExt cx="1128752" cy="2834800"/>
            </a:xfrm>
          </p:grpSpPr>
          <p:sp>
            <p:nvSpPr>
              <p:cNvPr name="Multi-Style Rectangle" id="312"/>
              <p:cNvSpPr/>
              <p:nvPr/>
            </p:nvSpPr>
            <p:spPr>
              <a:xfrm>
                <a:off x="667424" y="1775235"/>
                <a:ext cx="1128752" cy="2834800"/>
              </a:xfrm>
              <a:custGeom>
                <a:avLst/>
                <a:gdLst>
                  <a:gd fmla="*/ 564376 w 1128752" name="connsiteX0"/>
                  <a:gd fmla="*/ 1417400 h 2834800" name="connsiteY0"/>
                  <a:gd fmla="*/ 0 w 1128752" name="connsiteX1"/>
                  <a:gd fmla="*/ 1417400 h 2834800" name="connsiteY1"/>
                  <a:gd fmla="*/ 564376 w 1128752" name="connsiteX2"/>
                  <a:gd fmla="*/ 0 h 2834800" name="connsiteY2"/>
                  <a:gd fmla="*/ 1128752 w 1128752" name="connsiteX3"/>
                  <a:gd fmla="*/ 1417400 h 2834800" name="connsiteY3"/>
                  <a:gd fmla="*/ 564376 w 1128752" name="connsiteX4"/>
                  <a:gd fmla="*/ 2834800 h 28348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w="1128752" h="2834800">
                    <a:moveTo>
                      <a:pt x="91200" y="0"/>
                    </a:moveTo>
                    <a:lnTo>
                      <a:pt x="1037552" y="0"/>
                    </a:lnTo>
                    <a:cubicBezTo>
                      <a:pt x="1087925" y="0"/>
                      <a:pt x="1128752" y="40830"/>
                      <a:pt x="1128752" y="91200"/>
                    </a:cubicBezTo>
                    <a:lnTo>
                      <a:pt x="1128752" y="2743600"/>
                    </a:lnTo>
                    <a:cubicBezTo>
                      <a:pt x="1128752" y="2793973"/>
                      <a:pt x="1087925" y="2834800"/>
                      <a:pt x="1037552" y="2834800"/>
                    </a:cubicBezTo>
                    <a:lnTo>
                      <a:pt x="91200" y="2834800"/>
                    </a:lnTo>
                    <a:cubicBezTo>
                      <a:pt x="40830" y="2834800"/>
                      <a:pt x="0" y="2793973"/>
                      <a:pt x="0" y="27436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FFE3CB"/>
              </a:solidFill>
              <a:ln cap="flat" w="7600">
                <a:solidFill>
                  <a:srgbClr val="808080"/>
                </a:solidFill>
                <a:custDash>
                  <a:ds sp="500000" d="1100000"/>
                </a:custDash>
                <a:bevel/>
              </a:ln>
              <a:effectLst>
                <a:outerShdw dist="21496" dir="2700000" algn="tl" blurRad="0" rotWithShape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name="Java" id="313"/>
              <p:cNvGrpSpPr/>
              <p:nvPr/>
            </p:nvGrpSpPr>
            <p:grpSpPr>
              <a:xfrm>
                <a:off x="994130" y="3496635"/>
                <a:ext cx="475341" cy="456000"/>
                <a:chOff x="994130" y="3496635"/>
                <a:chExt cx="475341" cy="456000"/>
              </a:xfrm>
            </p:grpSpPr>
            <p:sp>
              <p:nvSpPr>
                <p:cNvPr name="" id="314"/>
                <p:cNvSpPr/>
                <p:nvPr/>
              </p:nvSpPr>
              <p:spPr>
                <a:xfrm>
                  <a:off x="994130" y="3496635"/>
                  <a:ext cx="475341" cy="456000"/>
                </a:xfrm>
                <a:custGeom>
                  <a:avLst/>
                  <a:gdLst/>
                  <a:ahLst/>
                  <a:cxnLst/>
                  <a:pathLst>
                    <a:path w="475341" h="456000">
                      <a:moveTo>
                        <a:pt x="237670" y="0"/>
                      </a:moveTo>
                      <a:lnTo>
                        <a:pt x="0" y="114000"/>
                      </a:lnTo>
                      <a:lnTo>
                        <a:pt x="0" y="342000"/>
                      </a:lnTo>
                      <a:lnTo>
                        <a:pt x="237670" y="456000"/>
                      </a:lnTo>
                      <a:lnTo>
                        <a:pt x="475341" y="342000"/>
                      </a:lnTo>
                      <a:lnTo>
                        <a:pt x="475341" y="11400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name="" id="315"/>
                <p:cNvSpPr/>
                <p:nvPr/>
              </p:nvSpPr>
              <p:spPr>
                <a:xfrm>
                  <a:off x="1010860" y="3512263"/>
                  <a:ext cx="441881" cy="419870"/>
                </a:xfrm>
                <a:custGeom>
                  <a:avLst/>
                  <a:gdLst/>
                  <a:ahLst/>
                  <a:cxnLst/>
                  <a:pathLst>
                    <a:path w="441881" h="419870">
                      <a:moveTo>
                        <a:pt x="6545" y="102526"/>
                      </a:moveTo>
                      <a:lnTo>
                        <a:pt x="220940" y="0"/>
                      </a:lnTo>
                      <a:lnTo>
                        <a:pt x="434822" y="102526"/>
                      </a:lnTo>
                      <a:lnTo>
                        <a:pt x="347166" y="143537"/>
                      </a:lnTo>
                      <a:lnTo>
                        <a:pt x="355991" y="148419"/>
                      </a:lnTo>
                      <a:lnTo>
                        <a:pt x="355991" y="156230"/>
                      </a:lnTo>
                      <a:lnTo>
                        <a:pt x="441881" y="113755"/>
                      </a:lnTo>
                      <a:lnTo>
                        <a:pt x="441881" y="319297"/>
                      </a:lnTo>
                      <a:lnTo>
                        <a:pt x="229507" y="419870"/>
                      </a:lnTo>
                      <a:lnTo>
                        <a:pt x="229507" y="335896"/>
                      </a:lnTo>
                      <a:lnTo>
                        <a:pt x="214212" y="340779"/>
                      </a:lnTo>
                      <a:lnTo>
                        <a:pt x="214212" y="419870"/>
                      </a:lnTo>
                      <a:lnTo>
                        <a:pt x="0" y="319297"/>
                      </a:lnTo>
                      <a:lnTo>
                        <a:pt x="0" y="113755"/>
                      </a:lnTo>
                      <a:lnTo>
                        <a:pt x="84200" y="153791"/>
                      </a:lnTo>
                      <a:lnTo>
                        <a:pt x="95377" y="143537"/>
                      </a:lnTo>
                      <a:lnTo>
                        <a:pt x="6545" y="1025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name="" id="316"/>
                <p:cNvGrpSpPr/>
                <p:nvPr/>
              </p:nvGrpSpPr>
              <p:grpSpPr>
                <a:xfrm>
                  <a:off x="1111201" y="3613319"/>
                  <a:ext cx="243553" cy="219700"/>
                  <a:chOff x="1111201" y="3613319"/>
                  <a:chExt cx="243553" cy="219700"/>
                </a:xfrm>
              </p:grpSpPr>
              <p:sp>
                <p:nvSpPr>
                  <p:cNvPr name="" id="317"/>
                  <p:cNvSpPr/>
                  <p:nvPr/>
                </p:nvSpPr>
                <p:spPr>
                  <a:xfrm>
                    <a:off x="1122966" y="3613319"/>
                    <a:ext cx="215316" cy="101550"/>
                  </a:xfrm>
                  <a:custGeom>
                    <a:avLst/>
                    <a:gdLst/>
                    <a:ahLst/>
                    <a:cxnLst/>
                    <a:pathLst>
                      <a:path w="215316" h="101550">
                        <a:moveTo>
                          <a:pt x="0" y="51263"/>
                        </a:moveTo>
                        <a:lnTo>
                          <a:pt x="109092" y="101550"/>
                        </a:lnTo>
                        <a:lnTo>
                          <a:pt x="215316" y="51263"/>
                        </a:lnTo>
                        <a:lnTo>
                          <a:pt x="109092" y="0"/>
                        </a:lnTo>
                        <a:lnTo>
                          <a:pt x="0" y="51263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name="" id="318"/>
                  <p:cNvSpPr/>
                  <p:nvPr/>
                </p:nvSpPr>
                <p:spPr>
                  <a:xfrm>
                    <a:off x="1111201" y="3679717"/>
                    <a:ext cx="114129" cy="153302"/>
                  </a:xfrm>
                  <a:custGeom>
                    <a:avLst/>
                    <a:gdLst/>
                    <a:ahLst/>
                    <a:cxnLst/>
                    <a:pathLst>
                      <a:path w="114129" h="153302">
                        <a:moveTo>
                          <a:pt x="0" y="0"/>
                        </a:moveTo>
                        <a:lnTo>
                          <a:pt x="114129" y="49309"/>
                        </a:lnTo>
                        <a:lnTo>
                          <a:pt x="114129" y="153302"/>
                        </a:lnTo>
                        <a:lnTo>
                          <a:pt x="0" y="1025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name="" id="319"/>
                  <p:cNvSpPr/>
                  <p:nvPr/>
                </p:nvSpPr>
                <p:spPr>
                  <a:xfrm flipH="true">
                    <a:off x="1240625" y="3675323"/>
                    <a:ext cx="114129" cy="157695"/>
                  </a:xfrm>
                  <a:custGeom>
                    <a:avLst/>
                    <a:gdLst/>
                    <a:ahLst/>
                    <a:cxnLst/>
                    <a:pathLst>
                      <a:path w="114129" h="157695">
                        <a:moveTo>
                          <a:pt x="0" y="0"/>
                        </a:moveTo>
                        <a:lnTo>
                          <a:pt x="114129" y="53702"/>
                        </a:lnTo>
                        <a:lnTo>
                          <a:pt x="114129" y="157695"/>
                        </a:lnTo>
                        <a:lnTo>
                          <a:pt x="0" y="1025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</p:grpSp>
            <p:sp>
              <p:nvSpPr>
                <p:cNvPr name="Text 344" id="344"/>
                <p:cNvSpPr txBox="1"/>
                <p:nvPr/>
              </p:nvSpPr>
              <p:spPr>
                <a:xfrm>
                  <a:off x="872745" y="3972024"/>
                  <a:ext cx="718110" cy="143622"/>
                </a:xfrm>
                <a:prstGeom prst="rect">
                  <a:avLst/>
                </a:prstGeom>
                <a:noFill/>
              </p:spPr>
              <p:txBody>
                <a:bodyPr bIns="0" lIns="0" anchor="ctr" rtlCol="0" rIns="0" wrap="square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F6391"/>
                      </a:solidFill>
                      <a:latin typeface="微软雅黑"/>
                    </a:rPr>
                    <a:t>Java</a:t>
                  </a:r>
                </a:p>
              </p:txBody>
            </p:sp>
          </p:grpSp>
          <p:grpSp>
            <p:nvGrpSpPr>
              <p:cNvPr name="nodeJS" id="343"/>
              <p:cNvGrpSpPr/>
              <p:nvPr/>
            </p:nvGrpSpPr>
            <p:grpSpPr>
              <a:xfrm>
                <a:off x="994130" y="2425035"/>
                <a:ext cx="475341" cy="456000"/>
                <a:chOff x="994130" y="2425035"/>
                <a:chExt cx="475341" cy="456000"/>
              </a:xfrm>
            </p:grpSpPr>
            <p:sp>
              <p:nvSpPr>
                <p:cNvPr name="" id="344"/>
                <p:cNvSpPr/>
                <p:nvPr/>
              </p:nvSpPr>
              <p:spPr>
                <a:xfrm>
                  <a:off x="994130" y="2425035"/>
                  <a:ext cx="475341" cy="456000"/>
                </a:xfrm>
                <a:custGeom>
                  <a:avLst/>
                  <a:gdLst/>
                  <a:ahLst/>
                  <a:cxnLst/>
                  <a:pathLst>
                    <a:path w="475341" h="456000">
                      <a:moveTo>
                        <a:pt x="237670" y="0"/>
                      </a:moveTo>
                      <a:lnTo>
                        <a:pt x="0" y="114000"/>
                      </a:lnTo>
                      <a:lnTo>
                        <a:pt x="0" y="342000"/>
                      </a:lnTo>
                      <a:lnTo>
                        <a:pt x="237670" y="456000"/>
                      </a:lnTo>
                      <a:lnTo>
                        <a:pt x="475341" y="342000"/>
                      </a:lnTo>
                      <a:lnTo>
                        <a:pt x="475341" y="11400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name="" id="345"/>
                <p:cNvSpPr/>
                <p:nvPr/>
              </p:nvSpPr>
              <p:spPr>
                <a:xfrm>
                  <a:off x="1010860" y="2440663"/>
                  <a:ext cx="441881" cy="419870"/>
                </a:xfrm>
                <a:custGeom>
                  <a:avLst/>
                  <a:gdLst/>
                  <a:ahLst/>
                  <a:cxnLst/>
                  <a:pathLst>
                    <a:path w="441881" h="419870">
                      <a:moveTo>
                        <a:pt x="6545" y="102526"/>
                      </a:moveTo>
                      <a:lnTo>
                        <a:pt x="220940" y="0"/>
                      </a:lnTo>
                      <a:lnTo>
                        <a:pt x="434822" y="102526"/>
                      </a:lnTo>
                      <a:lnTo>
                        <a:pt x="347166" y="143537"/>
                      </a:lnTo>
                      <a:lnTo>
                        <a:pt x="355991" y="148419"/>
                      </a:lnTo>
                      <a:lnTo>
                        <a:pt x="355991" y="156230"/>
                      </a:lnTo>
                      <a:lnTo>
                        <a:pt x="441881" y="113755"/>
                      </a:lnTo>
                      <a:lnTo>
                        <a:pt x="441881" y="319297"/>
                      </a:lnTo>
                      <a:lnTo>
                        <a:pt x="229507" y="419870"/>
                      </a:lnTo>
                      <a:lnTo>
                        <a:pt x="229507" y="335896"/>
                      </a:lnTo>
                      <a:lnTo>
                        <a:pt x="214212" y="340779"/>
                      </a:lnTo>
                      <a:lnTo>
                        <a:pt x="214212" y="419870"/>
                      </a:lnTo>
                      <a:lnTo>
                        <a:pt x="0" y="319297"/>
                      </a:lnTo>
                      <a:lnTo>
                        <a:pt x="0" y="113755"/>
                      </a:lnTo>
                      <a:lnTo>
                        <a:pt x="84200" y="153791"/>
                      </a:lnTo>
                      <a:lnTo>
                        <a:pt x="95377" y="143537"/>
                      </a:lnTo>
                      <a:lnTo>
                        <a:pt x="6545" y="1025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name="" id="346"/>
                <p:cNvGrpSpPr/>
                <p:nvPr/>
              </p:nvGrpSpPr>
              <p:grpSpPr>
                <a:xfrm>
                  <a:off x="1111201" y="2541719"/>
                  <a:ext cx="243553" cy="219700"/>
                  <a:chOff x="1111201" y="2541719"/>
                  <a:chExt cx="243553" cy="219700"/>
                </a:xfrm>
              </p:grpSpPr>
              <p:sp>
                <p:nvSpPr>
                  <p:cNvPr name="" id="347"/>
                  <p:cNvSpPr/>
                  <p:nvPr/>
                </p:nvSpPr>
                <p:spPr>
                  <a:xfrm>
                    <a:off x="1122966" y="2541719"/>
                    <a:ext cx="215316" cy="101550"/>
                  </a:xfrm>
                  <a:custGeom>
                    <a:avLst/>
                    <a:gdLst/>
                    <a:ahLst/>
                    <a:cxnLst/>
                    <a:pathLst>
                      <a:path w="215316" h="101550">
                        <a:moveTo>
                          <a:pt x="0" y="51263"/>
                        </a:moveTo>
                        <a:lnTo>
                          <a:pt x="109092" y="101550"/>
                        </a:lnTo>
                        <a:lnTo>
                          <a:pt x="215316" y="51263"/>
                        </a:lnTo>
                        <a:lnTo>
                          <a:pt x="109092" y="0"/>
                        </a:lnTo>
                        <a:lnTo>
                          <a:pt x="0" y="51263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name="" id="348"/>
                  <p:cNvSpPr/>
                  <p:nvPr/>
                </p:nvSpPr>
                <p:spPr>
                  <a:xfrm>
                    <a:off x="1111201" y="2608117"/>
                    <a:ext cx="114129" cy="153302"/>
                  </a:xfrm>
                  <a:custGeom>
                    <a:avLst/>
                    <a:gdLst/>
                    <a:ahLst/>
                    <a:cxnLst/>
                    <a:pathLst>
                      <a:path w="114129" h="153302">
                        <a:moveTo>
                          <a:pt x="0" y="0"/>
                        </a:moveTo>
                        <a:lnTo>
                          <a:pt x="114129" y="49309"/>
                        </a:lnTo>
                        <a:lnTo>
                          <a:pt x="114129" y="153302"/>
                        </a:lnTo>
                        <a:lnTo>
                          <a:pt x="0" y="1025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name="" id="349"/>
                  <p:cNvSpPr/>
                  <p:nvPr/>
                </p:nvSpPr>
                <p:spPr>
                  <a:xfrm flipH="true">
                    <a:off x="1240625" y="2603723"/>
                    <a:ext cx="114129" cy="157695"/>
                  </a:xfrm>
                  <a:custGeom>
                    <a:avLst/>
                    <a:gdLst/>
                    <a:ahLst/>
                    <a:cxnLst/>
                    <a:pathLst>
                      <a:path w="114129" h="157695">
                        <a:moveTo>
                          <a:pt x="0" y="0"/>
                        </a:moveTo>
                        <a:lnTo>
                          <a:pt x="114129" y="53702"/>
                        </a:lnTo>
                        <a:lnTo>
                          <a:pt x="114129" y="157695"/>
                        </a:lnTo>
                        <a:lnTo>
                          <a:pt x="0" y="1025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</p:grpSp>
            <p:sp>
              <p:nvSpPr>
                <p:cNvPr name="Text 345" id="345"/>
                <p:cNvSpPr txBox="1"/>
                <p:nvPr/>
              </p:nvSpPr>
              <p:spPr>
                <a:xfrm>
                  <a:off x="872745" y="2900424"/>
                  <a:ext cx="718110" cy="143622"/>
                </a:xfrm>
                <a:prstGeom prst="rect">
                  <a:avLst/>
                </a:prstGeom>
                <a:noFill/>
              </p:spPr>
              <p:txBody>
                <a:bodyPr bIns="0" lIns="0" anchor="ctr" rtlCol="0" rIns="0" wrap="square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F6391"/>
                      </a:solidFill>
                      <a:latin typeface="微软雅黑"/>
                    </a:rPr>
                    <a:t>RESTFul</a:t>
                  </a:r>
                </a:p>
              </p:txBody>
            </p:sp>
          </p:grpSp>
        </p:grpSp>
        <p:sp>
          <p:nvSpPr>
            <p:cNvPr name="Text 346" id="346"/>
            <p:cNvSpPr txBox="1"/>
            <p:nvPr/>
          </p:nvSpPr>
          <p:spPr>
            <a:xfrm>
              <a:off x="6629624" y="5723671"/>
              <a:ext cx="570000" cy="144400"/>
            </a:xfrm>
            <a:prstGeom prst="rect">
              <a:avLst/>
            </a:prstGeom>
            <a:noFill/>
          </p:spPr>
          <p:txBody>
            <a:bodyPr bIns="0" lIns="0" anchor="ctr" rtlCol="0" rIns="0" wrap="square" t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F6391"/>
                  </a:solidFill>
                  <a:latin typeface="微软雅黑"/>
                </a:rPr>
                <a:t>上传数据 (Upload)</a:t>
              </a:r>
            </a:p>
          </p:txBody>
        </p:sp>
        <p:sp>
          <p:nvSpPr>
            <p:cNvPr name="Text 347" id="347"/>
            <p:cNvSpPr txBox="1"/>
            <p:nvPr/>
          </p:nvSpPr>
          <p:spPr>
            <a:xfrm>
              <a:off x="3048352" y="787236"/>
              <a:ext cx="3017200" cy="433200"/>
            </a:xfrm>
            <a:prstGeom prst="rect">
              <a:avLst/>
            </a:prstGeom>
            <a:noFill/>
          </p:spPr>
          <p:txBody>
            <a:bodyPr bIns="0" lIns="0" anchor="ctr" rtlCol="0" rIns="0" wrap="square" tIns="0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000000"/>
                  </a:solidFill>
                  <a:latin typeface="微软雅黑"/>
                </a:rPr>
                <a:t>查询接口服务</a:t>
              </a:r>
            </a:p>
          </p:txBody>
        </p:sp>
        <p:sp>
          <p:nvSpPr>
            <p:cNvPr name="Line" id="324"/>
            <p:cNvSpPr/>
            <p:nvPr/>
          </p:nvSpPr>
          <p:spPr>
            <a:xfrm rot="-8916096">
              <a:off x="4404643" y="4774572"/>
              <a:ext cx="2280048" cy="0"/>
            </a:xfrm>
            <a:custGeom>
              <a:avLst/>
              <a:gdLst/>
              <a:ahLst/>
              <a:cxnLst/>
              <a:pathLst>
                <a:path w="2280048" h="0" fill="none">
                  <a:moveTo>
                    <a:pt x="0" y="0"/>
                  </a:moveTo>
                  <a:cubicBezTo>
                    <a:pt x="799380" y="344428"/>
                    <a:pt x="1334419" y="-916636"/>
                    <a:pt x="2280048" y="0"/>
                  </a:cubicBez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tailEnd len="med" type="triangle" w="med"/>
            </a:ln>
          </p:spPr>
        </p:sp>
        <p:sp>
          <p:nvSpPr>
            <p:cNvPr name="Text 348" id="348"/>
            <p:cNvSpPr txBox="1"/>
            <p:nvPr/>
          </p:nvSpPr>
          <p:spPr>
            <a:xfrm>
              <a:off x="659824" y="779636"/>
              <a:ext cx="7824352" cy="1059746"/>
            </a:xfrm>
            <a:prstGeom prst="rect">
              <a:avLst/>
            </a:prstGeom>
            <a:noFill/>
          </p:spPr>
          <p:txBody>
            <a:bodyPr lIns="0" anchor="ctr" rtlCol="0" r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49" id="349"/>
            <p:cNvSpPr txBox="1"/>
            <p:nvPr/>
          </p:nvSpPr>
          <p:spPr>
            <a:xfrm>
              <a:off x="659824" y="2899127"/>
              <a:ext cx="7824352" cy="1059746"/>
            </a:xfrm>
            <a:prstGeom prst="rect">
              <a:avLst/>
            </a:prstGeom>
            <a:noFill/>
          </p:spPr>
          <p:txBody>
            <a:bodyPr lIns="0" anchor="ctr" rtlCol="0" r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50" id="350"/>
            <p:cNvSpPr txBox="1"/>
            <p:nvPr/>
          </p:nvSpPr>
          <p:spPr>
            <a:xfrm>
              <a:off x="659824" y="5018619"/>
              <a:ext cx="7824352" cy="1059746"/>
            </a:xfrm>
            <a:prstGeom prst="rect">
              <a:avLst/>
            </a:prstGeom>
            <a:noFill/>
          </p:spPr>
          <p:txBody>
            <a:bodyPr lIns="0" anchor="ctr" rtlCol="0" r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51" id="351"/>
            <p:cNvSpPr txBox="1"/>
            <p:nvPr/>
          </p:nvSpPr>
          <p:spPr>
            <a:xfrm>
              <a:off x="659824" y="779636"/>
              <a:ext cx="7824352" cy="1059746"/>
            </a:xfrm>
            <a:prstGeom prst="rect">
              <a:avLst/>
            </a:prstGeom>
            <a:noFill/>
          </p:spPr>
          <p:txBody>
            <a:bodyPr lIns="0" anchor="ctr" rtlCol="0" r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52" id="352"/>
            <p:cNvSpPr txBox="1"/>
            <p:nvPr/>
          </p:nvSpPr>
          <p:spPr>
            <a:xfrm>
              <a:off x="659824" y="2899127"/>
              <a:ext cx="7824352" cy="1059746"/>
            </a:xfrm>
            <a:prstGeom prst="rect">
              <a:avLst/>
            </a:prstGeom>
            <a:noFill/>
          </p:spPr>
          <p:txBody>
            <a:bodyPr lIns="0" anchor="ctr" rtlCol="0" r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53" id="353"/>
            <p:cNvSpPr txBox="1"/>
            <p:nvPr/>
          </p:nvSpPr>
          <p:spPr>
            <a:xfrm>
              <a:off x="659824" y="5018619"/>
              <a:ext cx="7824352" cy="1059746"/>
            </a:xfrm>
            <a:prstGeom prst="rect">
              <a:avLst/>
            </a:prstGeom>
            <a:noFill/>
          </p:spPr>
          <p:txBody>
            <a:bodyPr lIns="0" anchor="ctr" rtlCol="0" r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54" id="354"/>
            <p:cNvSpPr txBox="1"/>
            <p:nvPr/>
          </p:nvSpPr>
          <p:spPr>
            <a:xfrm>
              <a:off x="659824" y="779636"/>
              <a:ext cx="7824352" cy="1059746"/>
            </a:xfrm>
            <a:prstGeom prst="rect">
              <a:avLst/>
            </a:prstGeom>
            <a:noFill/>
          </p:spPr>
          <p:txBody>
            <a:bodyPr lIns="0" anchor="ctr" rtlCol="0" r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55" id="355"/>
            <p:cNvSpPr txBox="1"/>
            <p:nvPr/>
          </p:nvSpPr>
          <p:spPr>
            <a:xfrm>
              <a:off x="659824" y="2899127"/>
              <a:ext cx="7824352" cy="1059746"/>
            </a:xfrm>
            <a:prstGeom prst="rect">
              <a:avLst/>
            </a:prstGeom>
            <a:noFill/>
          </p:spPr>
          <p:txBody>
            <a:bodyPr lIns="0" anchor="ctr" rtlCol="0" r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56" id="356"/>
            <p:cNvSpPr txBox="1"/>
            <p:nvPr/>
          </p:nvSpPr>
          <p:spPr>
            <a:xfrm>
              <a:off x="659824" y="5018619"/>
              <a:ext cx="7824352" cy="1059746"/>
            </a:xfrm>
            <a:prstGeom prst="rect">
              <a:avLst/>
            </a:prstGeom>
            <a:noFill/>
          </p:spPr>
          <p:txBody>
            <a:bodyPr lIns="0" anchor="ctr" rtlCol="0" r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cp="http://schemas.openxmlformats.org/package/2006/metadata/core-properties" xmlns:xsi="http://www.w3.org/2001/XMLSchema-instance" xmlns:dc="http://purl.org/dc/elements/1.1/" xmlns:dcmitype="http://purl.org/dc/dcmitype/">
  <dc:title>PowerPoint Presentation</dc:title>
  <dc:creator>lihefei</dc:creator>
  <cp:lastModifiedBy>lihefei</cp:lastModifiedBy>
  <cp:revision>1</cp:revision>
  <dcterms:created xsi:type="dcterms:W3CDTF">2019-07-18T10:16:46Z</dcterms:created>
  <dcterms:modified xsi:type="dcterms:W3CDTF">2019-07-18T10:16:46Z</dcterms:modified>
</cp:coreProperties>
</file>