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at" ContentType="text/plai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6f80498518c2480d" Type="http://schemas.microsoft.com/office/2006/relationships/txt" Target="udata/data.dat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CEA95E7-2D09-4A5D-A11B-67C9A938EBA6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1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0756B-FBBE-42F8-90FC-7A23AA4312DB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CA721-ED22-454E-A643-3808B374F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385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A9610-993A-47B5-83F1-5D2544A995F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59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对象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平行四边形 7"/>
          <p:cNvSpPr/>
          <p:nvPr userDrawn="1"/>
        </p:nvSpPr>
        <p:spPr>
          <a:xfrm>
            <a:off x="-2047" y="2"/>
            <a:ext cx="959991" cy="673795"/>
          </a:xfrm>
          <a:prstGeom prst="parallelogram">
            <a:avLst>
              <a:gd name="adj" fmla="val 48207"/>
            </a:avLst>
          </a:prstGeom>
          <a:solidFill>
            <a:srgbClr val="D13338"/>
          </a:solidFill>
          <a:ln w="25400" cap="flat" cmpd="sng" algn="ctr">
            <a:noFill/>
            <a:prstDash val="solid"/>
          </a:ln>
          <a:effectLst/>
        </p:spPr>
        <p:txBody>
          <a:bodyPr lIns="51433" tIns="25718" rIns="51433" bIns="25718" rtlCol="0" anchor="ctr"/>
          <a:lstStyle/>
          <a:p>
            <a:pPr marL="0" marR="0" lvl="0" indent="0" algn="ctr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2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9" name="Straight Connector 2"/>
          <p:cNvCxnSpPr/>
          <p:nvPr userDrawn="1"/>
        </p:nvCxnSpPr>
        <p:spPr bwMode="auto">
          <a:xfrm flipV="1">
            <a:off x="2" y="673798"/>
            <a:ext cx="7358743" cy="14513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D1333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41BA488B-3EE2-4678-9899-9426C1F8A18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050" y="42951"/>
            <a:ext cx="1910953" cy="653488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1238250" y="17551"/>
            <a:ext cx="5994799" cy="678888"/>
          </a:xfrm>
        </p:spPr>
        <p:txBody>
          <a:bodyPr tIns="0">
            <a:normAutofit/>
          </a:bodyPr>
          <a:lstStyle>
            <a:lvl1pPr marL="0" indent="0">
              <a:buNone/>
              <a:defRPr sz="1500"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  <p:extLst>
      <p:ext uri="{BB962C8B-B14F-4D97-AF65-F5344CB8AC3E}">
        <p14:creationId xmlns:p14="http://schemas.microsoft.com/office/powerpoint/2010/main" val="189579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Page-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roup461"/>
          <p:cNvGrpSpPr/>
          <p:nvPr/>
        </p:nvGrpSpPr>
        <p:grpSpPr>
          <a:xfrm>
            <a:off x="1629528" y="8098"/>
            <a:ext cx="5884944" cy="6841803"/>
            <a:chOff x="1629528" y="8098"/>
            <a:chExt cx="5884944" cy="6841803"/>
          </a:xfrm>
        </p:grpSpPr>
        <p:grpSp>
          <p:nvGrpSpPr>
            <p:cNvPr id="101" name="组合 100"/>
            <p:cNvGrpSpPr/>
            <p:nvPr/>
          </p:nvGrpSpPr>
          <p:grpSpPr>
            <a:xfrm>
              <a:off x="1637136" y="15697"/>
              <a:ext cx="5863073" cy="1411540"/>
              <a:chOff x="1637136" y="15697"/>
              <a:chExt cx="5863073" cy="1411540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1637136" y="15699"/>
                <a:ext cx="1759651" cy="1474400"/>
                <a:chOff x="1637136" y="15699"/>
                <a:chExt cx="1759651" cy="1474400"/>
              </a:xfrm>
            </p:grpSpPr>
            <p:grpSp>
              <p:nvGrpSpPr>
                <p:cNvPr id="103" name="组合 102"/>
                <p:cNvGrpSpPr/>
                <p:nvPr/>
              </p:nvGrpSpPr>
              <p:grpSpPr>
                <a:xfrm>
                  <a:off x="2191198" y="15699"/>
                  <a:ext cx="5228481" cy="1339720"/>
                  <a:chOff x="2191198" y="15699"/>
                  <a:chExt cx="5228481" cy="1339720"/>
                </a:xfrm>
              </p:grpSpPr>
              <p:sp>
                <p:nvSpPr>
                  <p:cNvPr id="104" name="任意多边形 103"/>
                  <p:cNvSpPr/>
                  <p:nvPr/>
                </p:nvSpPr>
                <p:spPr>
                  <a:xfrm>
                    <a:off x="2191198" y="15699"/>
                    <a:ext cx="5228481" cy="133972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28481" h="1339720">
                        <a:moveTo>
                          <a:pt x="0" y="0"/>
                        </a:moveTo>
                        <a:lnTo>
                          <a:pt x="5228481" y="0"/>
                        </a:lnTo>
                        <a:lnTo>
                          <a:pt x="5228481" y="1339720"/>
                        </a:lnTo>
                        <a:lnTo>
                          <a:pt x="0" y="133972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9CBB1"/>
                  </a:solidFill>
                  <a:ln w="7600" cap="flat">
                    <a:solidFill>
                      <a:srgbClr val="19CBB1"/>
                    </a:solidFill>
                    <a:bevel/>
                  </a:ln>
                </p:spPr>
              </p:sp>
              <p:sp>
                <p:nvSpPr>
                  <p:cNvPr id="105" name="任意多边形 104"/>
                  <p:cNvSpPr/>
                  <p:nvPr/>
                </p:nvSpPr>
                <p:spPr>
                  <a:xfrm>
                    <a:off x="7419676" y="15699"/>
                    <a:ext cx="71811" cy="133972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1811" h="1339720">
                        <a:moveTo>
                          <a:pt x="0" y="0"/>
                        </a:moveTo>
                        <a:lnTo>
                          <a:pt x="71811" y="71811"/>
                        </a:lnTo>
                        <a:lnTo>
                          <a:pt x="71811" y="1411533"/>
                        </a:lnTo>
                        <a:lnTo>
                          <a:pt x="0" y="133972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6B8A0"/>
                  </a:solidFill>
                  <a:ln w="7600" cap="flat">
                    <a:solidFill>
                      <a:srgbClr val="19CBB1"/>
                    </a:solidFill>
                    <a:bevel/>
                  </a:ln>
                </p:spPr>
              </p:sp>
              <p:sp>
                <p:nvSpPr>
                  <p:cNvPr id="106" name="任意多边形 105"/>
                  <p:cNvSpPr/>
                  <p:nvPr/>
                </p:nvSpPr>
                <p:spPr>
                  <a:xfrm>
                    <a:off x="2191198" y="1355423"/>
                    <a:ext cx="5228481" cy="7181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28481" h="71811">
                        <a:moveTo>
                          <a:pt x="0" y="0"/>
                        </a:moveTo>
                        <a:lnTo>
                          <a:pt x="5228481" y="0"/>
                        </a:lnTo>
                        <a:lnTo>
                          <a:pt x="5300293" y="71811"/>
                        </a:lnTo>
                        <a:lnTo>
                          <a:pt x="71811" y="718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6B8A0"/>
                  </a:solidFill>
                  <a:ln w="7600" cap="flat">
                    <a:solidFill>
                      <a:srgbClr val="19CBB1"/>
                    </a:solidFill>
                    <a:bevel/>
                  </a:ln>
                </p:spPr>
              </p:sp>
            </p:grpSp>
            <p:grpSp>
              <p:nvGrpSpPr>
                <p:cNvPr id="107" name="组合 106"/>
                <p:cNvGrpSpPr/>
                <p:nvPr/>
              </p:nvGrpSpPr>
              <p:grpSpPr>
                <a:xfrm>
                  <a:off x="1637136" y="15699"/>
                  <a:ext cx="409108" cy="1339728"/>
                  <a:chOff x="1637136" y="15699"/>
                  <a:chExt cx="409108" cy="1339728"/>
                </a:xfrm>
              </p:grpSpPr>
              <p:sp>
                <p:nvSpPr>
                  <p:cNvPr id="108" name="任意多边形 107"/>
                  <p:cNvSpPr/>
                  <p:nvPr/>
                </p:nvSpPr>
                <p:spPr>
                  <a:xfrm>
                    <a:off x="1637136" y="15699"/>
                    <a:ext cx="409108" cy="133972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108" h="1339728">
                        <a:moveTo>
                          <a:pt x="0" y="0"/>
                        </a:moveTo>
                        <a:lnTo>
                          <a:pt x="409108" y="0"/>
                        </a:lnTo>
                        <a:lnTo>
                          <a:pt x="409108" y="1339728"/>
                        </a:lnTo>
                        <a:lnTo>
                          <a:pt x="0" y="133972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9CBB1"/>
                  </a:solidFill>
                  <a:ln w="7600" cap="flat">
                    <a:solidFill>
                      <a:srgbClr val="19CBB1"/>
                    </a:solidFill>
                    <a:bevel/>
                  </a:ln>
                </p:spPr>
              </p:sp>
              <p:sp>
                <p:nvSpPr>
                  <p:cNvPr id="109" name="任意多边形 108"/>
                  <p:cNvSpPr/>
                  <p:nvPr/>
                </p:nvSpPr>
                <p:spPr>
                  <a:xfrm>
                    <a:off x="2046244" y="15699"/>
                    <a:ext cx="71811" cy="133972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1811" h="1339728">
                        <a:moveTo>
                          <a:pt x="0" y="0"/>
                        </a:moveTo>
                        <a:lnTo>
                          <a:pt x="71811" y="71811"/>
                        </a:lnTo>
                        <a:lnTo>
                          <a:pt x="71811" y="1411533"/>
                        </a:lnTo>
                        <a:lnTo>
                          <a:pt x="0" y="133972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6B8A0"/>
                  </a:solidFill>
                  <a:ln w="7600" cap="flat">
                    <a:solidFill>
                      <a:srgbClr val="19CBB1"/>
                    </a:solidFill>
                    <a:bevel/>
                  </a:ln>
                </p:spPr>
              </p:sp>
              <p:sp>
                <p:nvSpPr>
                  <p:cNvPr id="110" name="任意多边形 109"/>
                  <p:cNvSpPr/>
                  <p:nvPr/>
                </p:nvSpPr>
                <p:spPr>
                  <a:xfrm>
                    <a:off x="1637136" y="1355424"/>
                    <a:ext cx="409108" cy="7181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108" h="71811">
                        <a:moveTo>
                          <a:pt x="0" y="0"/>
                        </a:moveTo>
                        <a:lnTo>
                          <a:pt x="409108" y="0"/>
                        </a:lnTo>
                        <a:lnTo>
                          <a:pt x="480919" y="71811"/>
                        </a:lnTo>
                        <a:lnTo>
                          <a:pt x="71811" y="718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6B8A0"/>
                  </a:solidFill>
                  <a:ln w="7600" cap="flat">
                    <a:solidFill>
                      <a:srgbClr val="19CBB1"/>
                    </a:solidFill>
                    <a:bevel/>
                  </a:ln>
                </p:spPr>
              </p:sp>
              <p:sp>
                <p:nvSpPr>
                  <p:cNvPr id="462" name="Text 462"/>
                  <p:cNvSpPr txBox="1"/>
                  <p:nvPr/>
                </p:nvSpPr>
                <p:spPr>
                  <a:xfrm rot="-5400000">
                    <a:off x="1171827" y="481008"/>
                    <a:ext cx="1339728" cy="409108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0" rIns="3600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520">
                        <a:solidFill>
                          <a:srgbClr val="FFFFFF"/>
                        </a:solidFill>
                        <a:latin typeface="微软雅黑"/>
                      </a:rPr>
                      <a:t>数据服务</a:t>
                    </a:r>
                  </a:p>
                </p:txBody>
              </p:sp>
            </p:grpSp>
          </p:grpSp>
          <p:grpSp>
            <p:nvGrpSpPr>
              <p:cNvPr id="111" name="组合 110"/>
              <p:cNvGrpSpPr/>
              <p:nvPr/>
            </p:nvGrpSpPr>
            <p:grpSpPr>
              <a:xfrm>
                <a:off x="5848206" y="106898"/>
                <a:ext cx="1284902" cy="1147600"/>
                <a:chOff x="5848206" y="106898"/>
                <a:chExt cx="1284902" cy="1147600"/>
              </a:xfrm>
            </p:grpSpPr>
            <p:grpSp>
              <p:nvGrpSpPr>
                <p:cNvPr id="112" name="Text Box 12"/>
                <p:cNvGrpSpPr/>
                <p:nvPr/>
              </p:nvGrpSpPr>
              <p:grpSpPr>
                <a:xfrm>
                  <a:off x="5848206" y="106898"/>
                  <a:ext cx="1284902" cy="1147600"/>
                  <a:chOff x="5848206" y="106898"/>
                  <a:chExt cx="1284902" cy="1147600"/>
                </a:xfrm>
              </p:grpSpPr>
              <p:sp>
                <p:nvSpPr>
                  <p:cNvPr id="113" name="任意多边形 112"/>
                  <p:cNvSpPr/>
                  <p:nvPr/>
                </p:nvSpPr>
                <p:spPr>
                  <a:xfrm>
                    <a:off x="5848206" y="372898"/>
                    <a:ext cx="1284902" cy="8816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84902" h="881600">
                        <a:moveTo>
                          <a:pt x="0" y="0"/>
                        </a:moveTo>
                        <a:lnTo>
                          <a:pt x="1284902" y="0"/>
                        </a:lnTo>
                        <a:lnTo>
                          <a:pt x="1284902" y="881600"/>
                        </a:lnTo>
                        <a:lnTo>
                          <a:pt x="0" y="88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92000">
                        <a:srgbClr val="FFFFFF"/>
                      </a:gs>
                      <a:gs pos="100000">
                        <a:srgbClr val="F3F3F3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custDash>
                      <a:ds d="600000" sp="400000"/>
                    </a:custDash>
                    <a:bevel/>
                  </a:ln>
                </p:spPr>
              </p:sp>
              <p:sp>
                <p:nvSpPr>
                  <p:cNvPr id="114" name="任意多边形 113"/>
                  <p:cNvSpPr/>
                  <p:nvPr/>
                </p:nvSpPr>
                <p:spPr>
                  <a:xfrm>
                    <a:off x="5848206" y="372898"/>
                    <a:ext cx="1284902" cy="8816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84902" h="881600">
                        <a:moveTo>
                          <a:pt x="0" y="0"/>
                        </a:moveTo>
                        <a:lnTo>
                          <a:pt x="1284902" y="0"/>
                        </a:lnTo>
                        <a:lnTo>
                          <a:pt x="1284902" y="881600"/>
                        </a:lnTo>
                        <a:lnTo>
                          <a:pt x="0" y="88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92000">
                        <a:srgbClr val="FFFFFF"/>
                      </a:gs>
                      <a:gs pos="100000">
                        <a:srgbClr val="F3F3F3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custDash>
                      <a:ds d="600000" sp="400000"/>
                    </a:custDash>
                    <a:bevel/>
                  </a:ln>
                </p:spPr>
              </p:sp>
              <p:sp>
                <p:nvSpPr>
                  <p:cNvPr id="115" name="任意多边形 114"/>
                  <p:cNvSpPr/>
                  <p:nvPr/>
                </p:nvSpPr>
                <p:spPr>
                  <a:xfrm>
                    <a:off x="5848206" y="372898"/>
                    <a:ext cx="1284902" cy="8816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84902" h="881600">
                        <a:moveTo>
                          <a:pt x="0" y="0"/>
                        </a:moveTo>
                        <a:lnTo>
                          <a:pt x="1284902" y="0"/>
                        </a:lnTo>
                        <a:lnTo>
                          <a:pt x="1284902" y="881600"/>
                        </a:lnTo>
                        <a:lnTo>
                          <a:pt x="0" y="88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92000">
                        <a:srgbClr val="FFFFFF"/>
                      </a:gs>
                      <a:gs pos="100000">
                        <a:srgbClr val="F3F3F3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custDash>
                      <a:ds d="600000" sp="400000"/>
                    </a:custDash>
                    <a:bevel/>
                  </a:ln>
                </p:spPr>
              </p:sp>
              <p:sp>
                <p:nvSpPr>
                  <p:cNvPr id="116" name="任意多边形 115"/>
                  <p:cNvSpPr/>
                  <p:nvPr/>
                </p:nvSpPr>
                <p:spPr>
                  <a:xfrm>
                    <a:off x="5848206" y="106898"/>
                    <a:ext cx="1284902" cy="266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902" h="266000">
                        <a:moveTo>
                          <a:pt x="79800" y="0"/>
                        </a:moveTo>
                        <a:lnTo>
                          <a:pt x="1205102" y="0"/>
                        </a:lnTo>
                        <a:cubicBezTo>
                          <a:pt x="1249174" y="0"/>
                          <a:pt x="1284902" y="35726"/>
                          <a:pt x="1284902" y="79800"/>
                        </a:cubicBezTo>
                        <a:lnTo>
                          <a:pt x="1284902" y="266000"/>
                        </a:lnTo>
                        <a:lnTo>
                          <a:pt x="0" y="266000"/>
                        </a:lnTo>
                        <a:lnTo>
                          <a:pt x="0" y="79800"/>
                        </a:lnTo>
                        <a:cubicBezTo>
                          <a:pt x="0" y="35726"/>
                          <a:pt x="35726" y="0"/>
                          <a:pt x="7980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7CC2B6"/>
                      </a:gs>
                      <a:gs pos="92000">
                        <a:srgbClr val="59B8AA"/>
                      </a:gs>
                      <a:gs pos="100000">
                        <a:srgbClr val="00A696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3BA0BB"/>
                    </a:solidFill>
                    <a:custDash>
                      <a:ds d="600000" sp="400000"/>
                    </a:custDash>
                    <a:bevel/>
                  </a:ln>
                </p:spPr>
                <p:txBody>
                  <a:bodyPr wrap="square" lIns="36000" tIns="0" rIns="3600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微软雅黑"/>
                      </a:rPr>
                      <a:t>数据应用</a:t>
                    </a:r>
                  </a:p>
                </p:txBody>
              </p:sp>
            </p:grpSp>
            <p:grpSp>
              <p:nvGrpSpPr>
                <p:cNvPr id="117" name="组合 116"/>
                <p:cNvGrpSpPr/>
                <p:nvPr/>
              </p:nvGrpSpPr>
              <p:grpSpPr>
                <a:xfrm>
                  <a:off x="5927406" y="415965"/>
                  <a:ext cx="1126495" cy="798000"/>
                  <a:chOff x="5927406" y="415965"/>
                  <a:chExt cx="1126495" cy="798000"/>
                </a:xfrm>
              </p:grpSpPr>
              <p:sp>
                <p:nvSpPr>
                  <p:cNvPr id="118" name="Rectangle"/>
                  <p:cNvSpPr/>
                  <p:nvPr/>
                </p:nvSpPr>
                <p:spPr>
                  <a:xfrm>
                    <a:off x="5927406" y="415965"/>
                    <a:ext cx="1126495" cy="174800"/>
                  </a:xfrm>
                  <a:custGeom>
                    <a:avLst/>
                    <a:gdLst>
                      <a:gd name="connsiteX0" fmla="*/ 563249 w 1126495"/>
                      <a:gd name="connsiteY0" fmla="*/ 174800 h 174800"/>
                      <a:gd name="connsiteX1" fmla="*/ 563249 w 1126495"/>
                      <a:gd name="connsiteY1" fmla="*/ 0 h 174800"/>
                      <a:gd name="connsiteX2" fmla="*/ 1126495 w 1126495"/>
                      <a:gd name="connsiteY2" fmla="*/ 87400 h 174800"/>
                      <a:gd name="connsiteX3" fmla="*/ 0 w 1126495"/>
                      <a:gd name="connsiteY3" fmla="*/ 87400 h 174800"/>
                      <a:gd name="connsiteX4" fmla="*/ 563249 w 1126495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26495" h="174800">
                        <a:moveTo>
                          <a:pt x="1126495" y="174800"/>
                        </a:moveTo>
                        <a:lnTo>
                          <a:pt x="1126495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1126495" y="174800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数据 Pipeline</a:t>
                    </a:r>
                  </a:p>
                </p:txBody>
              </p:sp>
              <p:sp>
                <p:nvSpPr>
                  <p:cNvPr id="119" name="Rectangle"/>
                  <p:cNvSpPr/>
                  <p:nvPr/>
                </p:nvSpPr>
                <p:spPr>
                  <a:xfrm>
                    <a:off x="5927406" y="623696"/>
                    <a:ext cx="1126495" cy="174800"/>
                  </a:xfrm>
                  <a:custGeom>
                    <a:avLst/>
                    <a:gdLst>
                      <a:gd name="connsiteX0" fmla="*/ 563249 w 1126495"/>
                      <a:gd name="connsiteY0" fmla="*/ 174800 h 174800"/>
                      <a:gd name="connsiteX1" fmla="*/ 563249 w 1126495"/>
                      <a:gd name="connsiteY1" fmla="*/ 0 h 174800"/>
                      <a:gd name="connsiteX2" fmla="*/ 1126495 w 1126495"/>
                      <a:gd name="connsiteY2" fmla="*/ 87400 h 174800"/>
                      <a:gd name="connsiteX3" fmla="*/ 0 w 1126495"/>
                      <a:gd name="connsiteY3" fmla="*/ 87400 h 174800"/>
                      <a:gd name="connsiteX4" fmla="*/ 563249 w 1126495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26495" h="174800">
                        <a:moveTo>
                          <a:pt x="1126495" y="174800"/>
                        </a:moveTo>
                        <a:lnTo>
                          <a:pt x="1126495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1126495" y="174800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数据模型</a:t>
                    </a:r>
                  </a:p>
                </p:txBody>
              </p:sp>
              <p:sp>
                <p:nvSpPr>
                  <p:cNvPr id="120" name="Rectangle"/>
                  <p:cNvSpPr/>
                  <p:nvPr/>
                </p:nvSpPr>
                <p:spPr>
                  <a:xfrm>
                    <a:off x="5927406" y="831435"/>
                    <a:ext cx="1126495" cy="174800"/>
                  </a:xfrm>
                  <a:custGeom>
                    <a:avLst/>
                    <a:gdLst>
                      <a:gd name="connsiteX0" fmla="*/ 563249 w 1126495"/>
                      <a:gd name="connsiteY0" fmla="*/ 174800 h 174800"/>
                      <a:gd name="connsiteX1" fmla="*/ 563249 w 1126495"/>
                      <a:gd name="connsiteY1" fmla="*/ 0 h 174800"/>
                      <a:gd name="connsiteX2" fmla="*/ 1126495 w 1126495"/>
                      <a:gd name="connsiteY2" fmla="*/ 87400 h 174800"/>
                      <a:gd name="connsiteX3" fmla="*/ 0 w 1126495"/>
                      <a:gd name="connsiteY3" fmla="*/ 87400 h 174800"/>
                      <a:gd name="connsiteX4" fmla="*/ 563249 w 1126495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26495" h="174800">
                        <a:moveTo>
                          <a:pt x="1126495" y="174800"/>
                        </a:moveTo>
                        <a:lnTo>
                          <a:pt x="1126495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1126495" y="174800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机器学习</a:t>
                    </a:r>
                  </a:p>
                </p:txBody>
              </p:sp>
              <p:sp>
                <p:nvSpPr>
                  <p:cNvPr id="121" name="Rectangle"/>
                  <p:cNvSpPr/>
                  <p:nvPr/>
                </p:nvSpPr>
                <p:spPr>
                  <a:xfrm>
                    <a:off x="5927406" y="1039165"/>
                    <a:ext cx="1126495" cy="174800"/>
                  </a:xfrm>
                  <a:custGeom>
                    <a:avLst/>
                    <a:gdLst>
                      <a:gd name="connsiteX0" fmla="*/ 563249 w 1126495"/>
                      <a:gd name="connsiteY0" fmla="*/ 174800 h 174800"/>
                      <a:gd name="connsiteX1" fmla="*/ 563249 w 1126495"/>
                      <a:gd name="connsiteY1" fmla="*/ 0 h 174800"/>
                      <a:gd name="connsiteX2" fmla="*/ 1126495 w 1126495"/>
                      <a:gd name="connsiteY2" fmla="*/ 87400 h 174800"/>
                      <a:gd name="connsiteX3" fmla="*/ 0 w 1126495"/>
                      <a:gd name="connsiteY3" fmla="*/ 87400 h 174800"/>
                      <a:gd name="connsiteX4" fmla="*/ 563249 w 1126495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26495" h="174800">
                        <a:moveTo>
                          <a:pt x="1126495" y="174800"/>
                        </a:moveTo>
                        <a:lnTo>
                          <a:pt x="1126495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1126495" y="174800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... ...</a:t>
                    </a:r>
                  </a:p>
                </p:txBody>
              </p:sp>
            </p:grpSp>
          </p:grpSp>
          <p:grpSp>
            <p:nvGrpSpPr>
              <p:cNvPr id="122" name="组合 121"/>
              <p:cNvGrpSpPr/>
              <p:nvPr/>
            </p:nvGrpSpPr>
            <p:grpSpPr>
              <a:xfrm>
                <a:off x="4169168" y="106898"/>
                <a:ext cx="1284902" cy="1147600"/>
                <a:chOff x="4169168" y="106898"/>
                <a:chExt cx="1284902" cy="1147600"/>
              </a:xfrm>
            </p:grpSpPr>
            <p:grpSp>
              <p:nvGrpSpPr>
                <p:cNvPr id="123" name="Text Box 12"/>
                <p:cNvGrpSpPr/>
                <p:nvPr/>
              </p:nvGrpSpPr>
              <p:grpSpPr>
                <a:xfrm>
                  <a:off x="4169168" y="106898"/>
                  <a:ext cx="1284902" cy="1147600"/>
                  <a:chOff x="4169168" y="106898"/>
                  <a:chExt cx="1284902" cy="1147600"/>
                </a:xfrm>
              </p:grpSpPr>
              <p:sp>
                <p:nvSpPr>
                  <p:cNvPr id="124" name="任意多边形 123"/>
                  <p:cNvSpPr/>
                  <p:nvPr/>
                </p:nvSpPr>
                <p:spPr>
                  <a:xfrm>
                    <a:off x="4169168" y="372898"/>
                    <a:ext cx="1284902" cy="8816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84902" h="881600">
                        <a:moveTo>
                          <a:pt x="0" y="0"/>
                        </a:moveTo>
                        <a:lnTo>
                          <a:pt x="1284902" y="0"/>
                        </a:lnTo>
                        <a:lnTo>
                          <a:pt x="1284902" y="881600"/>
                        </a:lnTo>
                        <a:lnTo>
                          <a:pt x="0" y="88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92000">
                        <a:srgbClr val="FFFFFF"/>
                      </a:gs>
                      <a:gs pos="100000">
                        <a:srgbClr val="F3F3F3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custDash>
                      <a:ds d="600000" sp="400000"/>
                    </a:custDash>
                    <a:bevel/>
                  </a:ln>
                </p:spPr>
              </p:sp>
              <p:sp>
                <p:nvSpPr>
                  <p:cNvPr id="125" name="任意多边形 124"/>
                  <p:cNvSpPr/>
                  <p:nvPr/>
                </p:nvSpPr>
                <p:spPr>
                  <a:xfrm>
                    <a:off x="4169168" y="106898"/>
                    <a:ext cx="1284902" cy="266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902" h="266000">
                        <a:moveTo>
                          <a:pt x="79800" y="0"/>
                        </a:moveTo>
                        <a:lnTo>
                          <a:pt x="1205102" y="0"/>
                        </a:lnTo>
                        <a:cubicBezTo>
                          <a:pt x="1249174" y="0"/>
                          <a:pt x="1284902" y="35726"/>
                          <a:pt x="1284902" y="79800"/>
                        </a:cubicBezTo>
                        <a:lnTo>
                          <a:pt x="1284902" y="266000"/>
                        </a:lnTo>
                        <a:lnTo>
                          <a:pt x="0" y="266000"/>
                        </a:lnTo>
                        <a:lnTo>
                          <a:pt x="0" y="79800"/>
                        </a:lnTo>
                        <a:cubicBezTo>
                          <a:pt x="0" y="35726"/>
                          <a:pt x="35726" y="0"/>
                          <a:pt x="7980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7CC2B6"/>
                      </a:gs>
                      <a:gs pos="92000">
                        <a:srgbClr val="59B8AA"/>
                      </a:gs>
                      <a:gs pos="100000">
                        <a:srgbClr val="00A696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3BA0BB"/>
                    </a:solidFill>
                    <a:custDash>
                      <a:ds d="600000" sp="400000"/>
                    </a:custDash>
                    <a:bevel/>
                  </a:ln>
                </p:spPr>
                <p:txBody>
                  <a:bodyPr wrap="square" lIns="36000" tIns="0" rIns="3600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微软雅黑"/>
                      </a:rPr>
                      <a:t>数据产品</a:t>
                    </a:r>
                  </a:p>
                </p:txBody>
              </p:sp>
            </p:grpSp>
            <p:grpSp>
              <p:nvGrpSpPr>
                <p:cNvPr id="126" name="组合 125"/>
                <p:cNvGrpSpPr/>
                <p:nvPr/>
              </p:nvGrpSpPr>
              <p:grpSpPr>
                <a:xfrm>
                  <a:off x="4248369" y="415965"/>
                  <a:ext cx="1126495" cy="798000"/>
                  <a:chOff x="4248369" y="415965"/>
                  <a:chExt cx="1126495" cy="798000"/>
                </a:xfrm>
              </p:grpSpPr>
              <p:sp>
                <p:nvSpPr>
                  <p:cNvPr id="127" name="Rectangle"/>
                  <p:cNvSpPr/>
                  <p:nvPr/>
                </p:nvSpPr>
                <p:spPr>
                  <a:xfrm>
                    <a:off x="4248369" y="415965"/>
                    <a:ext cx="1126495" cy="174800"/>
                  </a:xfrm>
                  <a:custGeom>
                    <a:avLst/>
                    <a:gdLst>
                      <a:gd name="connsiteX0" fmla="*/ 563249 w 1126495"/>
                      <a:gd name="connsiteY0" fmla="*/ 174800 h 174800"/>
                      <a:gd name="connsiteX1" fmla="*/ 563249 w 1126495"/>
                      <a:gd name="connsiteY1" fmla="*/ 0 h 174800"/>
                      <a:gd name="connsiteX2" fmla="*/ 1126495 w 1126495"/>
                      <a:gd name="connsiteY2" fmla="*/ 87400 h 174800"/>
                      <a:gd name="connsiteX3" fmla="*/ 0 w 1126495"/>
                      <a:gd name="connsiteY3" fmla="*/ 87400 h 174800"/>
                      <a:gd name="connsiteX4" fmla="*/ 563249 w 1126495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26495" h="174800">
                        <a:moveTo>
                          <a:pt x="1126495" y="174800"/>
                        </a:moveTo>
                        <a:lnTo>
                          <a:pt x="1126495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1126495" y="174800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BI 系统</a:t>
                    </a:r>
                  </a:p>
                </p:txBody>
              </p:sp>
              <p:sp>
                <p:nvSpPr>
                  <p:cNvPr id="128" name="Rectangle"/>
                  <p:cNvSpPr/>
                  <p:nvPr/>
                </p:nvSpPr>
                <p:spPr>
                  <a:xfrm>
                    <a:off x="4248369" y="623696"/>
                    <a:ext cx="1126495" cy="174800"/>
                  </a:xfrm>
                  <a:custGeom>
                    <a:avLst/>
                    <a:gdLst>
                      <a:gd name="connsiteX0" fmla="*/ 563249 w 1126495"/>
                      <a:gd name="connsiteY0" fmla="*/ 174800 h 174800"/>
                      <a:gd name="connsiteX1" fmla="*/ 563249 w 1126495"/>
                      <a:gd name="connsiteY1" fmla="*/ 0 h 174800"/>
                      <a:gd name="connsiteX2" fmla="*/ 1126495 w 1126495"/>
                      <a:gd name="connsiteY2" fmla="*/ 87400 h 174800"/>
                      <a:gd name="connsiteX3" fmla="*/ 0 w 1126495"/>
                      <a:gd name="connsiteY3" fmla="*/ 87400 h 174800"/>
                      <a:gd name="connsiteX4" fmla="*/ 563249 w 1126495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26495" h="174800">
                        <a:moveTo>
                          <a:pt x="1126495" y="174800"/>
                        </a:moveTo>
                        <a:lnTo>
                          <a:pt x="1126495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1126495" y="174800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数据模型</a:t>
                    </a:r>
                  </a:p>
                </p:txBody>
              </p:sp>
              <p:sp>
                <p:nvSpPr>
                  <p:cNvPr id="129" name="Rectangle"/>
                  <p:cNvSpPr/>
                  <p:nvPr/>
                </p:nvSpPr>
                <p:spPr>
                  <a:xfrm>
                    <a:off x="4248369" y="831435"/>
                    <a:ext cx="1126495" cy="174800"/>
                  </a:xfrm>
                  <a:custGeom>
                    <a:avLst/>
                    <a:gdLst>
                      <a:gd name="connsiteX0" fmla="*/ 563249 w 1126495"/>
                      <a:gd name="connsiteY0" fmla="*/ 174800 h 174800"/>
                      <a:gd name="connsiteX1" fmla="*/ 563249 w 1126495"/>
                      <a:gd name="connsiteY1" fmla="*/ 0 h 174800"/>
                      <a:gd name="connsiteX2" fmla="*/ 1126495 w 1126495"/>
                      <a:gd name="connsiteY2" fmla="*/ 87400 h 174800"/>
                      <a:gd name="connsiteX3" fmla="*/ 0 w 1126495"/>
                      <a:gd name="connsiteY3" fmla="*/ 87400 h 174800"/>
                      <a:gd name="connsiteX4" fmla="*/ 563249 w 1126495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26495" h="174800">
                        <a:moveTo>
                          <a:pt x="1126495" y="174800"/>
                        </a:moveTo>
                        <a:lnTo>
                          <a:pt x="1126495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1126495" y="174800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标签系统</a:t>
                    </a:r>
                  </a:p>
                </p:txBody>
              </p:sp>
              <p:sp>
                <p:nvSpPr>
                  <p:cNvPr id="130" name="Rectangle"/>
                  <p:cNvSpPr/>
                  <p:nvPr/>
                </p:nvSpPr>
                <p:spPr>
                  <a:xfrm>
                    <a:off x="4248369" y="1039165"/>
                    <a:ext cx="1126495" cy="174800"/>
                  </a:xfrm>
                  <a:custGeom>
                    <a:avLst/>
                    <a:gdLst>
                      <a:gd name="connsiteX0" fmla="*/ 563249 w 1126495"/>
                      <a:gd name="connsiteY0" fmla="*/ 174800 h 174800"/>
                      <a:gd name="connsiteX1" fmla="*/ 563249 w 1126495"/>
                      <a:gd name="connsiteY1" fmla="*/ 0 h 174800"/>
                      <a:gd name="connsiteX2" fmla="*/ 1126495 w 1126495"/>
                      <a:gd name="connsiteY2" fmla="*/ 87400 h 174800"/>
                      <a:gd name="connsiteX3" fmla="*/ 0 w 1126495"/>
                      <a:gd name="connsiteY3" fmla="*/ 87400 h 174800"/>
                      <a:gd name="connsiteX4" fmla="*/ 563249 w 1126495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26495" h="174800">
                        <a:moveTo>
                          <a:pt x="1126495" y="174800"/>
                        </a:moveTo>
                        <a:lnTo>
                          <a:pt x="1126495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1126495" y="174800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... ...</a:t>
                    </a:r>
                  </a:p>
                </p:txBody>
              </p:sp>
            </p:grpSp>
          </p:grpSp>
          <p:grpSp>
            <p:nvGrpSpPr>
              <p:cNvPr id="131" name="组合 130"/>
              <p:cNvGrpSpPr/>
              <p:nvPr/>
            </p:nvGrpSpPr>
            <p:grpSpPr>
              <a:xfrm>
                <a:off x="2490123" y="106898"/>
                <a:ext cx="1284902" cy="1147600"/>
                <a:chOff x="2490123" y="106898"/>
                <a:chExt cx="1284902" cy="1147600"/>
              </a:xfrm>
            </p:grpSpPr>
            <p:grpSp>
              <p:nvGrpSpPr>
                <p:cNvPr id="132" name="Text Box 12"/>
                <p:cNvGrpSpPr/>
                <p:nvPr/>
              </p:nvGrpSpPr>
              <p:grpSpPr>
                <a:xfrm>
                  <a:off x="2490123" y="106898"/>
                  <a:ext cx="1284902" cy="1147600"/>
                  <a:chOff x="2490123" y="106898"/>
                  <a:chExt cx="1284902" cy="1147600"/>
                </a:xfrm>
              </p:grpSpPr>
              <p:sp>
                <p:nvSpPr>
                  <p:cNvPr id="133" name="任意多边形 132"/>
                  <p:cNvSpPr/>
                  <p:nvPr/>
                </p:nvSpPr>
                <p:spPr>
                  <a:xfrm>
                    <a:off x="2490123" y="372898"/>
                    <a:ext cx="1284902" cy="8816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84902" h="881600">
                        <a:moveTo>
                          <a:pt x="0" y="0"/>
                        </a:moveTo>
                        <a:lnTo>
                          <a:pt x="1284902" y="0"/>
                        </a:lnTo>
                        <a:lnTo>
                          <a:pt x="1284902" y="881600"/>
                        </a:lnTo>
                        <a:lnTo>
                          <a:pt x="0" y="88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92000">
                        <a:srgbClr val="FFFFFF"/>
                      </a:gs>
                      <a:gs pos="100000">
                        <a:srgbClr val="F3F3F3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custDash>
                      <a:ds d="600000" sp="400000"/>
                    </a:custDash>
                    <a:bevel/>
                  </a:ln>
                </p:spPr>
              </p:sp>
              <p:sp>
                <p:nvSpPr>
                  <p:cNvPr id="134" name="任意多边形 133"/>
                  <p:cNvSpPr/>
                  <p:nvPr/>
                </p:nvSpPr>
                <p:spPr>
                  <a:xfrm>
                    <a:off x="2490123" y="106898"/>
                    <a:ext cx="1284902" cy="266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902" h="266000">
                        <a:moveTo>
                          <a:pt x="79800" y="0"/>
                        </a:moveTo>
                        <a:lnTo>
                          <a:pt x="1205102" y="0"/>
                        </a:lnTo>
                        <a:cubicBezTo>
                          <a:pt x="1249174" y="0"/>
                          <a:pt x="1284902" y="35726"/>
                          <a:pt x="1284902" y="79800"/>
                        </a:cubicBezTo>
                        <a:lnTo>
                          <a:pt x="1284902" y="266000"/>
                        </a:lnTo>
                        <a:lnTo>
                          <a:pt x="0" y="266000"/>
                        </a:lnTo>
                        <a:lnTo>
                          <a:pt x="0" y="79800"/>
                        </a:lnTo>
                        <a:cubicBezTo>
                          <a:pt x="0" y="35726"/>
                          <a:pt x="35726" y="0"/>
                          <a:pt x="7980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7CC2B6"/>
                      </a:gs>
                      <a:gs pos="92000">
                        <a:srgbClr val="59B8AA"/>
                      </a:gs>
                      <a:gs pos="100000">
                        <a:srgbClr val="00A696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3BA0BB"/>
                    </a:solidFill>
                    <a:custDash>
                      <a:ds d="600000" sp="400000"/>
                    </a:custDash>
                    <a:bevel/>
                  </a:ln>
                </p:spPr>
                <p:txBody>
                  <a:bodyPr wrap="square" lIns="36000" tIns="0" rIns="3600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微软雅黑"/>
                      </a:rPr>
                      <a:t>数据服务</a:t>
                    </a:r>
                  </a:p>
                </p:txBody>
              </p:sp>
            </p:grpSp>
            <p:grpSp>
              <p:nvGrpSpPr>
                <p:cNvPr id="135" name="组合 134"/>
                <p:cNvGrpSpPr/>
                <p:nvPr/>
              </p:nvGrpSpPr>
              <p:grpSpPr>
                <a:xfrm>
                  <a:off x="2569323" y="415965"/>
                  <a:ext cx="1126495" cy="798000"/>
                  <a:chOff x="2569323" y="415965"/>
                  <a:chExt cx="1126495" cy="798000"/>
                </a:xfrm>
              </p:grpSpPr>
              <p:sp>
                <p:nvSpPr>
                  <p:cNvPr id="136" name="Rectangle"/>
                  <p:cNvSpPr/>
                  <p:nvPr/>
                </p:nvSpPr>
                <p:spPr>
                  <a:xfrm>
                    <a:off x="2569323" y="415965"/>
                    <a:ext cx="1126495" cy="174800"/>
                  </a:xfrm>
                  <a:custGeom>
                    <a:avLst/>
                    <a:gdLst>
                      <a:gd name="connsiteX0" fmla="*/ 563249 w 1126495"/>
                      <a:gd name="connsiteY0" fmla="*/ 174800 h 174800"/>
                      <a:gd name="connsiteX1" fmla="*/ 563249 w 1126495"/>
                      <a:gd name="connsiteY1" fmla="*/ 0 h 174800"/>
                      <a:gd name="connsiteX2" fmla="*/ 1126495 w 1126495"/>
                      <a:gd name="connsiteY2" fmla="*/ 87400 h 174800"/>
                      <a:gd name="connsiteX3" fmla="*/ 0 w 1126495"/>
                      <a:gd name="connsiteY3" fmla="*/ 87400 h 174800"/>
                      <a:gd name="connsiteX4" fmla="*/ 563249 w 1126495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26495" h="174800">
                        <a:moveTo>
                          <a:pt x="1126495" y="174800"/>
                        </a:moveTo>
                        <a:lnTo>
                          <a:pt x="1126495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1126495" y="174800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自助分析</a:t>
                    </a:r>
                  </a:p>
                </p:txBody>
              </p:sp>
              <p:sp>
                <p:nvSpPr>
                  <p:cNvPr id="137" name="Rectangle"/>
                  <p:cNvSpPr/>
                  <p:nvPr/>
                </p:nvSpPr>
                <p:spPr>
                  <a:xfrm>
                    <a:off x="2569323" y="623696"/>
                    <a:ext cx="1126495" cy="174800"/>
                  </a:xfrm>
                  <a:custGeom>
                    <a:avLst/>
                    <a:gdLst>
                      <a:gd name="connsiteX0" fmla="*/ 563249 w 1126495"/>
                      <a:gd name="connsiteY0" fmla="*/ 174800 h 174800"/>
                      <a:gd name="connsiteX1" fmla="*/ 563249 w 1126495"/>
                      <a:gd name="connsiteY1" fmla="*/ 0 h 174800"/>
                      <a:gd name="connsiteX2" fmla="*/ 1126495 w 1126495"/>
                      <a:gd name="connsiteY2" fmla="*/ 87400 h 174800"/>
                      <a:gd name="connsiteX3" fmla="*/ 0 w 1126495"/>
                      <a:gd name="connsiteY3" fmla="*/ 87400 h 174800"/>
                      <a:gd name="connsiteX4" fmla="*/ 563249 w 1126495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26495" h="174800">
                        <a:moveTo>
                          <a:pt x="1126495" y="174800"/>
                        </a:moveTo>
                        <a:lnTo>
                          <a:pt x="1126495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1126495" y="174800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报表服务</a:t>
                    </a:r>
                  </a:p>
                </p:txBody>
              </p:sp>
              <p:sp>
                <p:nvSpPr>
                  <p:cNvPr id="138" name="Rectangle"/>
                  <p:cNvSpPr/>
                  <p:nvPr/>
                </p:nvSpPr>
                <p:spPr>
                  <a:xfrm>
                    <a:off x="2569323" y="831435"/>
                    <a:ext cx="1126495" cy="174800"/>
                  </a:xfrm>
                  <a:custGeom>
                    <a:avLst/>
                    <a:gdLst>
                      <a:gd name="connsiteX0" fmla="*/ 563249 w 1126495"/>
                      <a:gd name="connsiteY0" fmla="*/ 174800 h 174800"/>
                      <a:gd name="connsiteX1" fmla="*/ 563249 w 1126495"/>
                      <a:gd name="connsiteY1" fmla="*/ 0 h 174800"/>
                      <a:gd name="connsiteX2" fmla="*/ 1126495 w 1126495"/>
                      <a:gd name="connsiteY2" fmla="*/ 87400 h 174800"/>
                      <a:gd name="connsiteX3" fmla="*/ 0 w 1126495"/>
                      <a:gd name="connsiteY3" fmla="*/ 87400 h 174800"/>
                      <a:gd name="connsiteX4" fmla="*/ 563249 w 1126495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26495" h="174800">
                        <a:moveTo>
                          <a:pt x="1126495" y="174800"/>
                        </a:moveTo>
                        <a:lnTo>
                          <a:pt x="1126495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1126495" y="174800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查询服务</a:t>
                    </a:r>
                  </a:p>
                </p:txBody>
              </p:sp>
              <p:sp>
                <p:nvSpPr>
                  <p:cNvPr id="139" name="Rectangle"/>
                  <p:cNvSpPr/>
                  <p:nvPr/>
                </p:nvSpPr>
                <p:spPr>
                  <a:xfrm>
                    <a:off x="2569323" y="1039165"/>
                    <a:ext cx="1126495" cy="174800"/>
                  </a:xfrm>
                  <a:custGeom>
                    <a:avLst/>
                    <a:gdLst>
                      <a:gd name="connsiteX0" fmla="*/ 563249 w 1126495"/>
                      <a:gd name="connsiteY0" fmla="*/ 174800 h 174800"/>
                      <a:gd name="connsiteX1" fmla="*/ 563249 w 1126495"/>
                      <a:gd name="connsiteY1" fmla="*/ 0 h 174800"/>
                      <a:gd name="connsiteX2" fmla="*/ 1126495 w 1126495"/>
                      <a:gd name="connsiteY2" fmla="*/ 87400 h 174800"/>
                      <a:gd name="connsiteX3" fmla="*/ 0 w 1126495"/>
                      <a:gd name="connsiteY3" fmla="*/ 87400 h 174800"/>
                      <a:gd name="connsiteX4" fmla="*/ 563249 w 1126495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26495" h="174800">
                        <a:moveTo>
                          <a:pt x="1126495" y="174800"/>
                        </a:moveTo>
                        <a:lnTo>
                          <a:pt x="1126495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1126495" y="174800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... ...</a:t>
                    </a:r>
                  </a:p>
                </p:txBody>
              </p:sp>
            </p:grpSp>
          </p:grpSp>
        </p:grpSp>
        <p:grpSp>
          <p:nvGrpSpPr>
            <p:cNvPr id="140" name="Arrow symbol 3"/>
            <p:cNvGrpSpPr/>
            <p:nvPr/>
          </p:nvGrpSpPr>
          <p:grpSpPr>
            <a:xfrm rot="-10800000">
              <a:off x="5700382" y="2600396"/>
              <a:ext cx="203760" cy="266920"/>
              <a:chOff x="5700382" y="2600396"/>
              <a:chExt cx="203760" cy="266920"/>
            </a:xfrm>
          </p:grpSpPr>
          <p:sp>
            <p:nvSpPr>
              <p:cNvPr id="141" name="任意多边形 140"/>
              <p:cNvSpPr/>
              <p:nvPr/>
            </p:nvSpPr>
            <p:spPr>
              <a:xfrm>
                <a:off x="5700324" y="2600396"/>
                <a:ext cx="201892" cy="179726"/>
              </a:xfrm>
              <a:custGeom>
                <a:avLst/>
                <a:gdLst/>
                <a:ahLst/>
                <a:cxnLst/>
                <a:rect l="0" t="0" r="0" b="0"/>
                <a:pathLst>
                  <a:path w="201892" h="179726">
                    <a:moveTo>
                      <a:pt x="148316" y="108844"/>
                    </a:moveTo>
                    <a:lnTo>
                      <a:pt x="148316" y="87282"/>
                    </a:lnTo>
                    <a:lnTo>
                      <a:pt x="201892" y="132204"/>
                    </a:lnTo>
                    <a:lnTo>
                      <a:pt x="148316" y="179726"/>
                    </a:lnTo>
                    <a:lnTo>
                      <a:pt x="148316" y="158778"/>
                    </a:lnTo>
                    <a:cubicBezTo>
                      <a:pt x="148316" y="158778"/>
                      <a:pt x="52942" y="136732"/>
                      <a:pt x="0" y="108844"/>
                    </a:cubicBezTo>
                    <a:lnTo>
                      <a:pt x="0" y="0"/>
                    </a:lnTo>
                    <a:cubicBezTo>
                      <a:pt x="0" y="0"/>
                      <a:pt x="56057" y="77792"/>
                      <a:pt x="148316" y="108844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268EA8">
                      <a:alpha val="15000"/>
                    </a:srgbClr>
                  </a:gs>
                  <a:gs pos="93000">
                    <a:srgbClr val="1E768C"/>
                  </a:gs>
                </a:gsLst>
                <a:lin ang="480000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142" name="任意多边形 141"/>
              <p:cNvSpPr/>
              <p:nvPr/>
            </p:nvSpPr>
            <p:spPr>
              <a:xfrm flipV="1">
                <a:off x="5700324" y="2687589"/>
                <a:ext cx="201892" cy="179726"/>
              </a:xfrm>
              <a:custGeom>
                <a:avLst/>
                <a:gdLst/>
                <a:ahLst/>
                <a:cxnLst/>
                <a:rect l="0" t="0" r="0" b="0"/>
                <a:pathLst>
                  <a:path w="201892" h="179726">
                    <a:moveTo>
                      <a:pt x="148316" y="108755"/>
                    </a:moveTo>
                    <a:lnTo>
                      <a:pt x="148316" y="87194"/>
                    </a:lnTo>
                    <a:lnTo>
                      <a:pt x="201892" y="134715"/>
                    </a:lnTo>
                    <a:lnTo>
                      <a:pt x="148316" y="179726"/>
                    </a:lnTo>
                    <a:lnTo>
                      <a:pt x="148316" y="158689"/>
                    </a:lnTo>
                    <a:cubicBezTo>
                      <a:pt x="148316" y="158689"/>
                      <a:pt x="52942" y="136643"/>
                      <a:pt x="0" y="108755"/>
                    </a:cubicBezTo>
                    <a:lnTo>
                      <a:pt x="0" y="0"/>
                    </a:lnTo>
                    <a:cubicBezTo>
                      <a:pt x="0" y="0"/>
                      <a:pt x="56057" y="77703"/>
                      <a:pt x="148316" y="108755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C044">
                      <a:alpha val="15000"/>
                    </a:srgbClr>
                  </a:gs>
                  <a:gs pos="93000">
                    <a:srgbClr val="009D4B"/>
                  </a:gs>
                </a:gsLst>
                <a:lin ang="480000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143" name="任意多边形 142"/>
              <p:cNvSpPr/>
              <p:nvPr/>
            </p:nvSpPr>
            <p:spPr>
              <a:xfrm>
                <a:off x="5848641" y="2687679"/>
                <a:ext cx="55444" cy="93827"/>
              </a:xfrm>
              <a:custGeom>
                <a:avLst/>
                <a:gdLst/>
                <a:ahLst/>
                <a:cxnLst/>
                <a:rect l="0" t="0" r="0" b="0"/>
                <a:pathLst>
                  <a:path w="55444" h="93827">
                    <a:moveTo>
                      <a:pt x="0" y="0"/>
                    </a:moveTo>
                    <a:lnTo>
                      <a:pt x="0" y="93827"/>
                    </a:lnTo>
                    <a:lnTo>
                      <a:pt x="55444" y="44477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9970"/>
                  </a:gs>
                  <a:gs pos="69000">
                    <a:srgbClr val="95E2CD"/>
                  </a:gs>
                </a:gsLst>
                <a:lin ang="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grpSp>
          <p:nvGrpSpPr>
            <p:cNvPr id="144" name="组合 143"/>
            <p:cNvGrpSpPr/>
            <p:nvPr/>
          </p:nvGrpSpPr>
          <p:grpSpPr>
            <a:xfrm>
              <a:off x="5919401" y="2102475"/>
              <a:ext cx="1580800" cy="1411540"/>
              <a:chOff x="5919401" y="2102475"/>
              <a:chExt cx="1580800" cy="1411540"/>
            </a:xfrm>
          </p:grpSpPr>
          <p:grpSp>
            <p:nvGrpSpPr>
              <p:cNvPr id="145" name="组合 144"/>
              <p:cNvGrpSpPr/>
              <p:nvPr/>
            </p:nvGrpSpPr>
            <p:grpSpPr>
              <a:xfrm>
                <a:off x="6172972" y="2102478"/>
                <a:ext cx="1327226" cy="1474400"/>
                <a:chOff x="6172972" y="2102478"/>
                <a:chExt cx="1327226" cy="1474400"/>
              </a:xfrm>
            </p:grpSpPr>
            <p:grpSp>
              <p:nvGrpSpPr>
                <p:cNvPr id="146" name="组合 145"/>
                <p:cNvGrpSpPr/>
                <p:nvPr/>
              </p:nvGrpSpPr>
              <p:grpSpPr>
                <a:xfrm>
                  <a:off x="5828200" y="2102478"/>
                  <a:ext cx="1088236" cy="1339728"/>
                  <a:chOff x="5828200" y="2102478"/>
                  <a:chExt cx="1088236" cy="1339728"/>
                </a:xfrm>
              </p:grpSpPr>
              <p:sp>
                <p:nvSpPr>
                  <p:cNvPr id="147" name="任意多边形 146"/>
                  <p:cNvSpPr/>
                  <p:nvPr/>
                </p:nvSpPr>
                <p:spPr>
                  <a:xfrm>
                    <a:off x="5828200" y="2102478"/>
                    <a:ext cx="1088236" cy="133972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88236" h="1339728">
                        <a:moveTo>
                          <a:pt x="0" y="0"/>
                        </a:moveTo>
                        <a:lnTo>
                          <a:pt x="1088236" y="0"/>
                        </a:lnTo>
                        <a:lnTo>
                          <a:pt x="1088236" y="1339728"/>
                        </a:lnTo>
                        <a:lnTo>
                          <a:pt x="0" y="133972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27294"/>
                  </a:solidFill>
                  <a:ln w="7600" cap="flat">
                    <a:solidFill>
                      <a:srgbClr val="476482"/>
                    </a:solidFill>
                    <a:bevel/>
                  </a:ln>
                </p:spPr>
              </p:sp>
              <p:sp>
                <p:nvSpPr>
                  <p:cNvPr id="148" name="任意多边形 147"/>
                  <p:cNvSpPr/>
                  <p:nvPr/>
                </p:nvSpPr>
                <p:spPr>
                  <a:xfrm>
                    <a:off x="6916433" y="2102478"/>
                    <a:ext cx="71811" cy="133972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1811" h="1339728">
                        <a:moveTo>
                          <a:pt x="0" y="0"/>
                        </a:moveTo>
                        <a:lnTo>
                          <a:pt x="71811" y="71811"/>
                        </a:lnTo>
                        <a:lnTo>
                          <a:pt x="71811" y="1411533"/>
                        </a:lnTo>
                        <a:lnTo>
                          <a:pt x="0" y="133972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96786"/>
                  </a:solidFill>
                  <a:ln w="7600" cap="flat">
                    <a:solidFill>
                      <a:srgbClr val="476482"/>
                    </a:solidFill>
                    <a:bevel/>
                  </a:ln>
                </p:spPr>
              </p:sp>
              <p:sp>
                <p:nvSpPr>
                  <p:cNvPr id="149" name="任意多边形 148"/>
                  <p:cNvSpPr/>
                  <p:nvPr/>
                </p:nvSpPr>
                <p:spPr>
                  <a:xfrm>
                    <a:off x="5828200" y="3442203"/>
                    <a:ext cx="1088236" cy="7181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88236" h="71811">
                        <a:moveTo>
                          <a:pt x="0" y="0"/>
                        </a:moveTo>
                        <a:lnTo>
                          <a:pt x="1088236" y="0"/>
                        </a:lnTo>
                        <a:lnTo>
                          <a:pt x="1160041" y="71811"/>
                        </a:lnTo>
                        <a:lnTo>
                          <a:pt x="71811" y="718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96786"/>
                  </a:solidFill>
                  <a:ln w="7600" cap="flat">
                    <a:solidFill>
                      <a:srgbClr val="476482"/>
                    </a:solidFill>
                    <a:bevel/>
                  </a:ln>
                </p:spPr>
              </p:sp>
            </p:grpSp>
            <p:grpSp>
              <p:nvGrpSpPr>
                <p:cNvPr id="150" name="组合 149"/>
                <p:cNvGrpSpPr/>
                <p:nvPr/>
              </p:nvGrpSpPr>
              <p:grpSpPr>
                <a:xfrm>
                  <a:off x="7011428" y="2102478"/>
                  <a:ext cx="423621" cy="1339728"/>
                  <a:chOff x="7011428" y="2102478"/>
                  <a:chExt cx="423621" cy="1339728"/>
                </a:xfrm>
              </p:grpSpPr>
              <p:sp>
                <p:nvSpPr>
                  <p:cNvPr id="151" name="任意多边形 150"/>
                  <p:cNvSpPr/>
                  <p:nvPr/>
                </p:nvSpPr>
                <p:spPr>
                  <a:xfrm>
                    <a:off x="7011428" y="2102478"/>
                    <a:ext cx="423621" cy="133972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3621" h="1339728">
                        <a:moveTo>
                          <a:pt x="0" y="0"/>
                        </a:moveTo>
                        <a:lnTo>
                          <a:pt x="423621" y="0"/>
                        </a:lnTo>
                        <a:lnTo>
                          <a:pt x="423621" y="1339728"/>
                        </a:lnTo>
                        <a:lnTo>
                          <a:pt x="0" y="133972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27294"/>
                  </a:solidFill>
                  <a:ln w="7600" cap="flat">
                    <a:solidFill>
                      <a:srgbClr val="476482"/>
                    </a:solidFill>
                    <a:bevel/>
                  </a:ln>
                </p:spPr>
              </p:sp>
              <p:sp>
                <p:nvSpPr>
                  <p:cNvPr id="152" name="任意多边形 151"/>
                  <p:cNvSpPr/>
                  <p:nvPr/>
                </p:nvSpPr>
                <p:spPr>
                  <a:xfrm>
                    <a:off x="7435049" y="2102478"/>
                    <a:ext cx="71811" cy="133972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1811" h="1339728">
                        <a:moveTo>
                          <a:pt x="0" y="0"/>
                        </a:moveTo>
                        <a:lnTo>
                          <a:pt x="71811" y="71811"/>
                        </a:lnTo>
                        <a:lnTo>
                          <a:pt x="71811" y="1411533"/>
                        </a:lnTo>
                        <a:lnTo>
                          <a:pt x="0" y="133972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96786"/>
                  </a:solidFill>
                  <a:ln w="7600" cap="flat">
                    <a:solidFill>
                      <a:srgbClr val="476482"/>
                    </a:solidFill>
                    <a:bevel/>
                  </a:ln>
                </p:spPr>
              </p:sp>
              <p:sp>
                <p:nvSpPr>
                  <p:cNvPr id="153" name="任意多边形 152"/>
                  <p:cNvSpPr/>
                  <p:nvPr/>
                </p:nvSpPr>
                <p:spPr>
                  <a:xfrm>
                    <a:off x="7011428" y="3442203"/>
                    <a:ext cx="423621" cy="7181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3621" h="71811">
                        <a:moveTo>
                          <a:pt x="0" y="0"/>
                        </a:moveTo>
                        <a:lnTo>
                          <a:pt x="423621" y="0"/>
                        </a:lnTo>
                        <a:lnTo>
                          <a:pt x="495432" y="71811"/>
                        </a:lnTo>
                        <a:lnTo>
                          <a:pt x="71811" y="718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96786"/>
                  </a:solidFill>
                  <a:ln w="7600" cap="flat">
                    <a:solidFill>
                      <a:srgbClr val="476482"/>
                    </a:solidFill>
                    <a:bevel/>
                  </a:ln>
                </p:spPr>
              </p:sp>
              <p:sp>
                <p:nvSpPr>
                  <p:cNvPr id="463" name="Text 463"/>
                  <p:cNvSpPr txBox="1"/>
                  <p:nvPr/>
                </p:nvSpPr>
                <p:spPr>
                  <a:xfrm rot="-5400000">
                    <a:off x="6553376" y="2560530"/>
                    <a:ext cx="1339728" cy="423621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0" rIns="3600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520">
                        <a:solidFill>
                          <a:srgbClr val="FFFFFF"/>
                        </a:solidFill>
                        <a:latin typeface="微软雅黑"/>
                      </a:rPr>
                      <a:t>应用架构</a:t>
                    </a:r>
                  </a:p>
                </p:txBody>
              </p:sp>
            </p:grpSp>
          </p:grpSp>
          <p:grpSp>
            <p:nvGrpSpPr>
              <p:cNvPr id="154" name="组合 153"/>
              <p:cNvGrpSpPr/>
              <p:nvPr/>
            </p:nvGrpSpPr>
            <p:grpSpPr>
              <a:xfrm>
                <a:off x="5965001" y="2239276"/>
                <a:ext cx="835734" cy="1037400"/>
                <a:chOff x="5965001" y="2239276"/>
                <a:chExt cx="835734" cy="1037400"/>
              </a:xfrm>
            </p:grpSpPr>
            <p:grpSp>
              <p:nvGrpSpPr>
                <p:cNvPr id="155" name="组合 154"/>
                <p:cNvGrpSpPr/>
                <p:nvPr/>
              </p:nvGrpSpPr>
              <p:grpSpPr>
                <a:xfrm>
                  <a:off x="5965001" y="2239275"/>
                  <a:ext cx="835734" cy="608001"/>
                  <a:chOff x="5965001" y="2239275"/>
                  <a:chExt cx="835734" cy="608001"/>
                </a:xfrm>
              </p:grpSpPr>
              <p:sp>
                <p:nvSpPr>
                  <p:cNvPr id="156" name="Rectangle"/>
                  <p:cNvSpPr/>
                  <p:nvPr/>
                </p:nvSpPr>
                <p:spPr>
                  <a:xfrm>
                    <a:off x="5965001" y="2239275"/>
                    <a:ext cx="835734" cy="174800"/>
                  </a:xfrm>
                  <a:custGeom>
                    <a:avLst/>
                    <a:gdLst>
                      <a:gd name="connsiteX0" fmla="*/ 417868 w 835734"/>
                      <a:gd name="connsiteY0" fmla="*/ 174800 h 174800"/>
                      <a:gd name="connsiteX1" fmla="*/ 417868 w 835734"/>
                      <a:gd name="connsiteY1" fmla="*/ 0 h 174800"/>
                      <a:gd name="connsiteX2" fmla="*/ 835734 w 835734"/>
                      <a:gd name="connsiteY2" fmla="*/ 87400 h 174800"/>
                      <a:gd name="connsiteX3" fmla="*/ 0 w 835734"/>
                      <a:gd name="connsiteY3" fmla="*/ 87400 h 174800"/>
                      <a:gd name="connsiteX4" fmla="*/ 417868 w 835734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5734" h="174800">
                        <a:moveTo>
                          <a:pt x="835734" y="174800"/>
                        </a:moveTo>
                        <a:lnTo>
                          <a:pt x="835734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835734" y="174800"/>
                        </a:lnTo>
                        <a:close/>
                      </a:path>
                    </a:pathLst>
                  </a:custGeom>
                  <a:solidFill>
                    <a:srgbClr val="3A526B"/>
                  </a:solidFill>
                  <a:ln w="7600" cap="flat">
                    <a:solidFill>
                      <a:srgbClr val="3A526B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CI / CD</a:t>
                    </a:r>
                  </a:p>
                </p:txBody>
              </p:sp>
              <p:sp>
                <p:nvSpPr>
                  <p:cNvPr id="157" name="Rectangle"/>
                  <p:cNvSpPr/>
                  <p:nvPr/>
                </p:nvSpPr>
                <p:spPr>
                  <a:xfrm>
                    <a:off x="5965001" y="2455876"/>
                    <a:ext cx="835734" cy="174800"/>
                  </a:xfrm>
                  <a:custGeom>
                    <a:avLst/>
                    <a:gdLst>
                      <a:gd name="connsiteX0" fmla="*/ 417868 w 835734"/>
                      <a:gd name="connsiteY0" fmla="*/ 174800 h 174800"/>
                      <a:gd name="connsiteX1" fmla="*/ 417868 w 835734"/>
                      <a:gd name="connsiteY1" fmla="*/ 0 h 174800"/>
                      <a:gd name="connsiteX2" fmla="*/ 835734 w 835734"/>
                      <a:gd name="connsiteY2" fmla="*/ 87400 h 174800"/>
                      <a:gd name="connsiteX3" fmla="*/ 0 w 835734"/>
                      <a:gd name="connsiteY3" fmla="*/ 87400 h 174800"/>
                      <a:gd name="connsiteX4" fmla="*/ 417868 w 835734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5734" h="174800">
                        <a:moveTo>
                          <a:pt x="835734" y="174800"/>
                        </a:moveTo>
                        <a:lnTo>
                          <a:pt x="835734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835734" y="174800"/>
                        </a:lnTo>
                        <a:close/>
                      </a:path>
                    </a:pathLst>
                  </a:custGeom>
                  <a:solidFill>
                    <a:srgbClr val="3A526B"/>
                  </a:solidFill>
                  <a:ln w="7600" cap="flat">
                    <a:solidFill>
                      <a:srgbClr val="3A526B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负载均衡</a:t>
                    </a:r>
                  </a:p>
                </p:txBody>
              </p:sp>
              <p:sp>
                <p:nvSpPr>
                  <p:cNvPr id="158" name="Rectangle"/>
                  <p:cNvSpPr/>
                  <p:nvPr/>
                </p:nvSpPr>
                <p:spPr>
                  <a:xfrm>
                    <a:off x="5965001" y="2672476"/>
                    <a:ext cx="835734" cy="174800"/>
                  </a:xfrm>
                  <a:custGeom>
                    <a:avLst/>
                    <a:gdLst>
                      <a:gd name="connsiteX0" fmla="*/ 417868 w 835734"/>
                      <a:gd name="connsiteY0" fmla="*/ 174800 h 174800"/>
                      <a:gd name="connsiteX1" fmla="*/ 417868 w 835734"/>
                      <a:gd name="connsiteY1" fmla="*/ 0 h 174800"/>
                      <a:gd name="connsiteX2" fmla="*/ 835734 w 835734"/>
                      <a:gd name="connsiteY2" fmla="*/ 87400 h 174800"/>
                      <a:gd name="connsiteX3" fmla="*/ 0 w 835734"/>
                      <a:gd name="connsiteY3" fmla="*/ 87400 h 174800"/>
                      <a:gd name="connsiteX4" fmla="*/ 417868 w 835734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5734" h="174800">
                        <a:moveTo>
                          <a:pt x="835734" y="174800"/>
                        </a:moveTo>
                        <a:lnTo>
                          <a:pt x="835734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835734" y="174800"/>
                        </a:lnTo>
                        <a:close/>
                      </a:path>
                    </a:pathLst>
                  </a:custGeom>
                  <a:solidFill>
                    <a:srgbClr val="3A526B"/>
                  </a:solidFill>
                  <a:ln w="7600" cap="flat">
                    <a:solidFill>
                      <a:srgbClr val="3A526B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应用监控</a:t>
                    </a:r>
                  </a:p>
                </p:txBody>
              </p:sp>
            </p:grpSp>
            <p:grpSp>
              <p:nvGrpSpPr>
                <p:cNvPr id="159" name="组合 158"/>
                <p:cNvGrpSpPr/>
                <p:nvPr/>
              </p:nvGrpSpPr>
              <p:grpSpPr>
                <a:xfrm>
                  <a:off x="5965001" y="2885275"/>
                  <a:ext cx="835734" cy="608001"/>
                  <a:chOff x="5965001" y="2885275"/>
                  <a:chExt cx="835734" cy="608001"/>
                </a:xfrm>
              </p:grpSpPr>
              <p:sp>
                <p:nvSpPr>
                  <p:cNvPr id="160" name="Rectangle"/>
                  <p:cNvSpPr/>
                  <p:nvPr/>
                </p:nvSpPr>
                <p:spPr>
                  <a:xfrm>
                    <a:off x="5965001" y="2885275"/>
                    <a:ext cx="835734" cy="174800"/>
                  </a:xfrm>
                  <a:custGeom>
                    <a:avLst/>
                    <a:gdLst>
                      <a:gd name="connsiteX0" fmla="*/ 417868 w 835734"/>
                      <a:gd name="connsiteY0" fmla="*/ 174800 h 174800"/>
                      <a:gd name="connsiteX1" fmla="*/ 417868 w 835734"/>
                      <a:gd name="connsiteY1" fmla="*/ 0 h 174800"/>
                      <a:gd name="connsiteX2" fmla="*/ 835734 w 835734"/>
                      <a:gd name="connsiteY2" fmla="*/ 87400 h 174800"/>
                      <a:gd name="connsiteX3" fmla="*/ 0 w 835734"/>
                      <a:gd name="connsiteY3" fmla="*/ 87400 h 174800"/>
                      <a:gd name="connsiteX4" fmla="*/ 417868 w 835734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5734" h="174800">
                        <a:moveTo>
                          <a:pt x="835734" y="174800"/>
                        </a:moveTo>
                        <a:lnTo>
                          <a:pt x="835734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835734" y="174800"/>
                        </a:lnTo>
                        <a:close/>
                      </a:path>
                    </a:pathLst>
                  </a:custGeom>
                  <a:solidFill>
                    <a:srgbClr val="3A526B"/>
                  </a:solidFill>
                  <a:ln w="7600" cap="flat">
                    <a:solidFill>
                      <a:srgbClr val="3A526B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镜像管理</a:t>
                    </a:r>
                  </a:p>
                </p:txBody>
              </p:sp>
              <p:sp>
                <p:nvSpPr>
                  <p:cNvPr id="161" name="Rectangle"/>
                  <p:cNvSpPr/>
                  <p:nvPr/>
                </p:nvSpPr>
                <p:spPr>
                  <a:xfrm>
                    <a:off x="5965001" y="3101876"/>
                    <a:ext cx="835734" cy="174800"/>
                  </a:xfrm>
                  <a:custGeom>
                    <a:avLst/>
                    <a:gdLst>
                      <a:gd name="connsiteX0" fmla="*/ 417868 w 835734"/>
                      <a:gd name="connsiteY0" fmla="*/ 174800 h 174800"/>
                      <a:gd name="connsiteX1" fmla="*/ 417868 w 835734"/>
                      <a:gd name="connsiteY1" fmla="*/ 0 h 174800"/>
                      <a:gd name="connsiteX2" fmla="*/ 835734 w 835734"/>
                      <a:gd name="connsiteY2" fmla="*/ 87400 h 174800"/>
                      <a:gd name="connsiteX3" fmla="*/ 0 w 835734"/>
                      <a:gd name="connsiteY3" fmla="*/ 87400 h 174800"/>
                      <a:gd name="connsiteX4" fmla="*/ 417868 w 835734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5734" h="174800">
                        <a:moveTo>
                          <a:pt x="835734" y="174800"/>
                        </a:moveTo>
                        <a:lnTo>
                          <a:pt x="835734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835734" y="174800"/>
                        </a:lnTo>
                        <a:close/>
                      </a:path>
                    </a:pathLst>
                  </a:custGeom>
                  <a:solidFill>
                    <a:srgbClr val="3A526B"/>
                  </a:solidFill>
                  <a:ln w="7600" cap="flat">
                    <a:solidFill>
                      <a:srgbClr val="3A526B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... ...</a:t>
                    </a:r>
                  </a:p>
                </p:txBody>
              </p:sp>
            </p:grpSp>
          </p:grpSp>
        </p:grpSp>
        <p:grpSp>
          <p:nvGrpSpPr>
            <p:cNvPr id="167" name="组合 166"/>
            <p:cNvGrpSpPr/>
            <p:nvPr/>
          </p:nvGrpSpPr>
          <p:grpSpPr>
            <a:xfrm>
              <a:off x="1637128" y="1421678"/>
              <a:ext cx="5863073" cy="519156"/>
              <a:chOff x="1637128" y="1421678"/>
              <a:chExt cx="5863073" cy="519156"/>
            </a:xfrm>
          </p:grpSpPr>
          <p:grpSp>
            <p:nvGrpSpPr>
              <p:cNvPr id="168" name="组合 167"/>
              <p:cNvGrpSpPr/>
              <p:nvPr/>
            </p:nvGrpSpPr>
            <p:grpSpPr>
              <a:xfrm rot="10800000">
                <a:off x="2863365" y="1444769"/>
                <a:ext cx="3410599" cy="157696"/>
                <a:chOff x="2863365" y="1444769"/>
                <a:chExt cx="3410599" cy="157696"/>
              </a:xfrm>
            </p:grpSpPr>
            <p:grpSp>
              <p:nvGrpSpPr>
                <p:cNvPr id="169" name="Arrow symbol 3"/>
                <p:cNvGrpSpPr/>
                <p:nvPr/>
              </p:nvGrpSpPr>
              <p:grpSpPr>
                <a:xfrm rot="-5400000">
                  <a:off x="4489816" y="1384049"/>
                  <a:ext cx="157696" cy="279137"/>
                  <a:chOff x="4489816" y="1384049"/>
                  <a:chExt cx="157696" cy="279137"/>
                </a:xfrm>
              </p:grpSpPr>
              <p:sp>
                <p:nvSpPr>
                  <p:cNvPr id="170" name="任意多边形 169"/>
                  <p:cNvSpPr/>
                  <p:nvPr/>
                </p:nvSpPr>
                <p:spPr>
                  <a:xfrm>
                    <a:off x="4489771" y="1384049"/>
                    <a:ext cx="156295" cy="18795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6295" h="187952">
                        <a:moveTo>
                          <a:pt x="114820" y="113826"/>
                        </a:moveTo>
                        <a:lnTo>
                          <a:pt x="114820" y="91278"/>
                        </a:lnTo>
                        <a:lnTo>
                          <a:pt x="156295" y="138255"/>
                        </a:lnTo>
                        <a:lnTo>
                          <a:pt x="114820" y="187952"/>
                        </a:lnTo>
                        <a:lnTo>
                          <a:pt x="114820" y="166045"/>
                        </a:lnTo>
                        <a:cubicBezTo>
                          <a:pt x="114820" y="166045"/>
                          <a:pt x="40985" y="142990"/>
                          <a:pt x="0" y="113826"/>
                        </a:cubicBezTo>
                        <a:lnTo>
                          <a:pt x="0" y="0"/>
                        </a:lnTo>
                        <a:cubicBezTo>
                          <a:pt x="0" y="0"/>
                          <a:pt x="43396" y="81353"/>
                          <a:pt x="114820" y="113826"/>
                        </a:cubicBezTo>
                        <a:close/>
                      </a:path>
                    </a:pathLst>
                  </a:custGeom>
                  <a:gradFill>
                    <a:gsLst>
                      <a:gs pos="14000">
                        <a:srgbClr val="268EA8">
                          <a:alpha val="15000"/>
                        </a:srgbClr>
                      </a:gs>
                      <a:gs pos="93000">
                        <a:srgbClr val="1E768C"/>
                      </a:gs>
                    </a:gsLst>
                    <a:lin ang="4800000" scaled="0"/>
                  </a:gradFill>
                  <a:ln w="2500" cap="flat">
                    <a:solidFill>
                      <a:srgbClr val="000000">
                        <a:alpha val="0"/>
                      </a:srgbClr>
                    </a:solidFill>
                    <a:bevel/>
                  </a:ln>
                </p:spPr>
              </p:sp>
              <p:sp>
                <p:nvSpPr>
                  <p:cNvPr id="171" name="任意多边形 170"/>
                  <p:cNvSpPr/>
                  <p:nvPr/>
                </p:nvSpPr>
                <p:spPr>
                  <a:xfrm flipV="1">
                    <a:off x="4489771" y="1475233"/>
                    <a:ext cx="156295" cy="18795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6295" h="187952">
                        <a:moveTo>
                          <a:pt x="114820" y="113733"/>
                        </a:moveTo>
                        <a:lnTo>
                          <a:pt x="114820" y="91185"/>
                        </a:lnTo>
                        <a:lnTo>
                          <a:pt x="156295" y="140881"/>
                        </a:lnTo>
                        <a:lnTo>
                          <a:pt x="114820" y="187952"/>
                        </a:lnTo>
                        <a:lnTo>
                          <a:pt x="114820" y="165952"/>
                        </a:lnTo>
                        <a:cubicBezTo>
                          <a:pt x="114820" y="165952"/>
                          <a:pt x="40985" y="142897"/>
                          <a:pt x="0" y="113733"/>
                        </a:cubicBezTo>
                        <a:lnTo>
                          <a:pt x="0" y="0"/>
                        </a:lnTo>
                        <a:cubicBezTo>
                          <a:pt x="0" y="0"/>
                          <a:pt x="43396" y="81260"/>
                          <a:pt x="114820" y="113733"/>
                        </a:cubicBezTo>
                        <a:close/>
                      </a:path>
                    </a:pathLst>
                  </a:custGeom>
                  <a:gradFill>
                    <a:gsLst>
                      <a:gs pos="14000">
                        <a:srgbClr val="00C044">
                          <a:alpha val="15000"/>
                        </a:srgbClr>
                      </a:gs>
                      <a:gs pos="93000">
                        <a:srgbClr val="009D4B"/>
                      </a:gs>
                    </a:gsLst>
                    <a:lin ang="4800000" scaled="0"/>
                  </a:gradFill>
                  <a:ln w="2500" cap="flat">
                    <a:solidFill>
                      <a:srgbClr val="000000">
                        <a:alpha val="0"/>
                      </a:srgbClr>
                    </a:solidFill>
                    <a:bevel/>
                  </a:ln>
                </p:spPr>
              </p:sp>
              <p:sp>
                <p:nvSpPr>
                  <p:cNvPr id="172" name="任意多边形 171"/>
                  <p:cNvSpPr/>
                  <p:nvPr/>
                </p:nvSpPr>
                <p:spPr>
                  <a:xfrm>
                    <a:off x="4604591" y="1475326"/>
                    <a:ext cx="42922" cy="9812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922" h="98122">
                        <a:moveTo>
                          <a:pt x="0" y="0"/>
                        </a:moveTo>
                        <a:lnTo>
                          <a:pt x="0" y="98122"/>
                        </a:lnTo>
                        <a:lnTo>
                          <a:pt x="42922" y="465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9970"/>
                      </a:gs>
                      <a:gs pos="69000">
                        <a:srgbClr val="95E2CD"/>
                      </a:gs>
                    </a:gsLst>
                    <a:lin ang="0" scaled="0"/>
                  </a:gradFill>
                  <a:ln w="2500" cap="flat">
                    <a:solidFill>
                      <a:srgbClr val="000000">
                        <a:alpha val="0"/>
                      </a:srgbClr>
                    </a:solidFill>
                    <a:bevel/>
                  </a:ln>
                </p:spPr>
              </p:sp>
            </p:grpSp>
            <p:grpSp>
              <p:nvGrpSpPr>
                <p:cNvPr id="173" name="Arrow symbol 3"/>
                <p:cNvGrpSpPr/>
                <p:nvPr/>
              </p:nvGrpSpPr>
              <p:grpSpPr>
                <a:xfrm rot="-5400000">
                  <a:off x="6055547" y="1384049"/>
                  <a:ext cx="157696" cy="279137"/>
                  <a:chOff x="6055547" y="1384049"/>
                  <a:chExt cx="157696" cy="279137"/>
                </a:xfrm>
              </p:grpSpPr>
              <p:sp>
                <p:nvSpPr>
                  <p:cNvPr id="174" name="任意多边形 173"/>
                  <p:cNvSpPr/>
                  <p:nvPr/>
                </p:nvSpPr>
                <p:spPr>
                  <a:xfrm>
                    <a:off x="6055502" y="1384049"/>
                    <a:ext cx="156295" cy="18795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6295" h="187952">
                        <a:moveTo>
                          <a:pt x="114820" y="113826"/>
                        </a:moveTo>
                        <a:lnTo>
                          <a:pt x="114820" y="91278"/>
                        </a:lnTo>
                        <a:lnTo>
                          <a:pt x="156295" y="138255"/>
                        </a:lnTo>
                        <a:lnTo>
                          <a:pt x="114820" y="187952"/>
                        </a:lnTo>
                        <a:lnTo>
                          <a:pt x="114820" y="166045"/>
                        </a:lnTo>
                        <a:cubicBezTo>
                          <a:pt x="114820" y="166045"/>
                          <a:pt x="40985" y="142990"/>
                          <a:pt x="0" y="113826"/>
                        </a:cubicBezTo>
                        <a:lnTo>
                          <a:pt x="0" y="0"/>
                        </a:lnTo>
                        <a:cubicBezTo>
                          <a:pt x="0" y="0"/>
                          <a:pt x="43396" y="81353"/>
                          <a:pt x="114820" y="113826"/>
                        </a:cubicBezTo>
                        <a:close/>
                      </a:path>
                    </a:pathLst>
                  </a:custGeom>
                  <a:gradFill>
                    <a:gsLst>
                      <a:gs pos="14000">
                        <a:srgbClr val="268EA8">
                          <a:alpha val="15000"/>
                        </a:srgbClr>
                      </a:gs>
                      <a:gs pos="93000">
                        <a:srgbClr val="1E768C"/>
                      </a:gs>
                    </a:gsLst>
                    <a:lin ang="4800000" scaled="0"/>
                  </a:gradFill>
                  <a:ln w="2500" cap="flat">
                    <a:solidFill>
                      <a:srgbClr val="000000">
                        <a:alpha val="0"/>
                      </a:srgbClr>
                    </a:solidFill>
                    <a:bevel/>
                  </a:ln>
                </p:spPr>
              </p:sp>
              <p:sp>
                <p:nvSpPr>
                  <p:cNvPr id="175" name="任意多边形 174"/>
                  <p:cNvSpPr/>
                  <p:nvPr/>
                </p:nvSpPr>
                <p:spPr>
                  <a:xfrm flipV="1">
                    <a:off x="6055502" y="1475233"/>
                    <a:ext cx="156295" cy="18795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6295" h="187952">
                        <a:moveTo>
                          <a:pt x="114820" y="113733"/>
                        </a:moveTo>
                        <a:lnTo>
                          <a:pt x="114820" y="91185"/>
                        </a:lnTo>
                        <a:lnTo>
                          <a:pt x="156295" y="140881"/>
                        </a:lnTo>
                        <a:lnTo>
                          <a:pt x="114820" y="187952"/>
                        </a:lnTo>
                        <a:lnTo>
                          <a:pt x="114820" y="165952"/>
                        </a:lnTo>
                        <a:cubicBezTo>
                          <a:pt x="114820" y="165952"/>
                          <a:pt x="40985" y="142897"/>
                          <a:pt x="0" y="113733"/>
                        </a:cubicBezTo>
                        <a:lnTo>
                          <a:pt x="0" y="0"/>
                        </a:lnTo>
                        <a:cubicBezTo>
                          <a:pt x="0" y="0"/>
                          <a:pt x="43396" y="81260"/>
                          <a:pt x="114820" y="113733"/>
                        </a:cubicBezTo>
                        <a:close/>
                      </a:path>
                    </a:pathLst>
                  </a:custGeom>
                  <a:gradFill>
                    <a:gsLst>
                      <a:gs pos="14000">
                        <a:srgbClr val="00C044">
                          <a:alpha val="15000"/>
                        </a:srgbClr>
                      </a:gs>
                      <a:gs pos="93000">
                        <a:srgbClr val="009D4B"/>
                      </a:gs>
                    </a:gsLst>
                    <a:lin ang="4800000" scaled="0"/>
                  </a:gradFill>
                  <a:ln w="2500" cap="flat">
                    <a:solidFill>
                      <a:srgbClr val="000000">
                        <a:alpha val="0"/>
                      </a:srgbClr>
                    </a:solidFill>
                    <a:bevel/>
                  </a:ln>
                </p:spPr>
              </p:sp>
              <p:sp>
                <p:nvSpPr>
                  <p:cNvPr id="176" name="任意多边形 175"/>
                  <p:cNvSpPr/>
                  <p:nvPr/>
                </p:nvSpPr>
                <p:spPr>
                  <a:xfrm>
                    <a:off x="6170322" y="1475326"/>
                    <a:ext cx="42922" cy="9812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922" h="98122">
                        <a:moveTo>
                          <a:pt x="0" y="0"/>
                        </a:moveTo>
                        <a:lnTo>
                          <a:pt x="0" y="98122"/>
                        </a:lnTo>
                        <a:lnTo>
                          <a:pt x="42922" y="465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9970"/>
                      </a:gs>
                      <a:gs pos="69000">
                        <a:srgbClr val="95E2CD"/>
                      </a:gs>
                    </a:gsLst>
                    <a:lin ang="0" scaled="0"/>
                  </a:gradFill>
                  <a:ln w="2500" cap="flat">
                    <a:solidFill>
                      <a:srgbClr val="000000">
                        <a:alpha val="0"/>
                      </a:srgbClr>
                    </a:solidFill>
                    <a:bevel/>
                  </a:ln>
                </p:spPr>
              </p:sp>
            </p:grpSp>
            <p:grpSp>
              <p:nvGrpSpPr>
                <p:cNvPr id="177" name="Arrow symbol 3"/>
                <p:cNvGrpSpPr/>
                <p:nvPr/>
              </p:nvGrpSpPr>
              <p:grpSpPr>
                <a:xfrm rot="-5400000">
                  <a:off x="2924086" y="1384049"/>
                  <a:ext cx="157696" cy="279137"/>
                  <a:chOff x="2924086" y="1384049"/>
                  <a:chExt cx="157696" cy="279137"/>
                </a:xfrm>
              </p:grpSpPr>
              <p:sp>
                <p:nvSpPr>
                  <p:cNvPr id="178" name="任意多边形 177"/>
                  <p:cNvSpPr/>
                  <p:nvPr/>
                </p:nvSpPr>
                <p:spPr>
                  <a:xfrm>
                    <a:off x="2924040" y="1384049"/>
                    <a:ext cx="156295" cy="18795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6295" h="187952">
                        <a:moveTo>
                          <a:pt x="114820" y="113826"/>
                        </a:moveTo>
                        <a:lnTo>
                          <a:pt x="114820" y="91278"/>
                        </a:lnTo>
                        <a:lnTo>
                          <a:pt x="156295" y="138255"/>
                        </a:lnTo>
                        <a:lnTo>
                          <a:pt x="114820" y="187952"/>
                        </a:lnTo>
                        <a:lnTo>
                          <a:pt x="114820" y="166045"/>
                        </a:lnTo>
                        <a:cubicBezTo>
                          <a:pt x="114820" y="166045"/>
                          <a:pt x="40985" y="142990"/>
                          <a:pt x="0" y="113826"/>
                        </a:cubicBezTo>
                        <a:lnTo>
                          <a:pt x="0" y="0"/>
                        </a:lnTo>
                        <a:cubicBezTo>
                          <a:pt x="0" y="0"/>
                          <a:pt x="43396" y="81353"/>
                          <a:pt x="114820" y="113826"/>
                        </a:cubicBezTo>
                        <a:close/>
                      </a:path>
                    </a:pathLst>
                  </a:custGeom>
                  <a:gradFill>
                    <a:gsLst>
                      <a:gs pos="14000">
                        <a:srgbClr val="268EA8">
                          <a:alpha val="15000"/>
                        </a:srgbClr>
                      </a:gs>
                      <a:gs pos="93000">
                        <a:srgbClr val="1E768C"/>
                      </a:gs>
                    </a:gsLst>
                    <a:lin ang="4800000" scaled="0"/>
                  </a:gradFill>
                  <a:ln w="2500" cap="flat">
                    <a:solidFill>
                      <a:srgbClr val="000000">
                        <a:alpha val="0"/>
                      </a:srgbClr>
                    </a:solidFill>
                    <a:bevel/>
                  </a:ln>
                </p:spPr>
              </p:sp>
              <p:sp>
                <p:nvSpPr>
                  <p:cNvPr id="179" name="任意多边形 178"/>
                  <p:cNvSpPr/>
                  <p:nvPr/>
                </p:nvSpPr>
                <p:spPr>
                  <a:xfrm flipV="1">
                    <a:off x="2924040" y="1475233"/>
                    <a:ext cx="156295" cy="18795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6295" h="187952">
                        <a:moveTo>
                          <a:pt x="114820" y="113733"/>
                        </a:moveTo>
                        <a:lnTo>
                          <a:pt x="114820" y="91185"/>
                        </a:lnTo>
                        <a:lnTo>
                          <a:pt x="156295" y="140881"/>
                        </a:lnTo>
                        <a:lnTo>
                          <a:pt x="114820" y="187952"/>
                        </a:lnTo>
                        <a:lnTo>
                          <a:pt x="114820" y="165952"/>
                        </a:lnTo>
                        <a:cubicBezTo>
                          <a:pt x="114820" y="165952"/>
                          <a:pt x="40985" y="142897"/>
                          <a:pt x="0" y="113733"/>
                        </a:cubicBezTo>
                        <a:lnTo>
                          <a:pt x="0" y="0"/>
                        </a:lnTo>
                        <a:cubicBezTo>
                          <a:pt x="0" y="0"/>
                          <a:pt x="43396" y="81260"/>
                          <a:pt x="114820" y="113733"/>
                        </a:cubicBezTo>
                        <a:close/>
                      </a:path>
                    </a:pathLst>
                  </a:custGeom>
                  <a:gradFill>
                    <a:gsLst>
                      <a:gs pos="14000">
                        <a:srgbClr val="00C044">
                          <a:alpha val="15000"/>
                        </a:srgbClr>
                      </a:gs>
                      <a:gs pos="93000">
                        <a:srgbClr val="009D4B"/>
                      </a:gs>
                    </a:gsLst>
                    <a:lin ang="4800000" scaled="0"/>
                  </a:gradFill>
                  <a:ln w="2500" cap="flat">
                    <a:solidFill>
                      <a:srgbClr val="000000">
                        <a:alpha val="0"/>
                      </a:srgbClr>
                    </a:solidFill>
                    <a:bevel/>
                  </a:ln>
                </p:spPr>
              </p:sp>
              <p:sp>
                <p:nvSpPr>
                  <p:cNvPr id="180" name="任意多边形 179"/>
                  <p:cNvSpPr/>
                  <p:nvPr/>
                </p:nvSpPr>
                <p:spPr>
                  <a:xfrm>
                    <a:off x="3038860" y="1475326"/>
                    <a:ext cx="42922" cy="9812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922" h="98122">
                        <a:moveTo>
                          <a:pt x="0" y="0"/>
                        </a:moveTo>
                        <a:lnTo>
                          <a:pt x="0" y="98122"/>
                        </a:lnTo>
                        <a:lnTo>
                          <a:pt x="42922" y="465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9970"/>
                      </a:gs>
                      <a:gs pos="69000">
                        <a:srgbClr val="95E2CD"/>
                      </a:gs>
                    </a:gsLst>
                    <a:lin ang="0" scaled="0"/>
                  </a:gradFill>
                  <a:ln w="2500" cap="flat">
                    <a:solidFill>
                      <a:srgbClr val="000000">
                        <a:alpha val="0"/>
                      </a:srgbClr>
                    </a:solidFill>
                    <a:bevel/>
                  </a:ln>
                </p:spPr>
              </p:sp>
            </p:grpSp>
          </p:grpSp>
          <p:grpSp>
            <p:nvGrpSpPr>
              <p:cNvPr id="181" name="组合 180"/>
              <p:cNvGrpSpPr/>
              <p:nvPr/>
            </p:nvGrpSpPr>
            <p:grpSpPr>
              <a:xfrm>
                <a:off x="1637132" y="1614034"/>
                <a:ext cx="5863073" cy="281200"/>
                <a:chOff x="1637132" y="1614034"/>
                <a:chExt cx="5863073" cy="281200"/>
              </a:xfrm>
            </p:grpSpPr>
            <p:grpSp>
              <p:nvGrpSpPr>
                <p:cNvPr id="182" name="组合 181"/>
                <p:cNvGrpSpPr/>
                <p:nvPr/>
              </p:nvGrpSpPr>
              <p:grpSpPr>
                <a:xfrm>
                  <a:off x="1637132" y="1534234"/>
                  <a:ext cx="5863073" cy="440801"/>
                  <a:chOff x="1637132" y="1534234"/>
                  <a:chExt cx="5863073" cy="440801"/>
                </a:xfrm>
              </p:grpSpPr>
              <p:sp>
                <p:nvSpPr>
                  <p:cNvPr id="183" name="Arc Rectangle"/>
                  <p:cNvSpPr/>
                  <p:nvPr/>
                </p:nvSpPr>
                <p:spPr>
                  <a:xfrm>
                    <a:off x="1637132" y="1614034"/>
                    <a:ext cx="5863073" cy="281200"/>
                  </a:xfrm>
                  <a:custGeom>
                    <a:avLst/>
                    <a:gdLst>
                      <a:gd name="connsiteX0" fmla="*/ 2931533 w 5863073"/>
                      <a:gd name="connsiteY0" fmla="*/ 140600 h 281200"/>
                      <a:gd name="connsiteX1" fmla="*/ 0 w 5863073"/>
                      <a:gd name="connsiteY1" fmla="*/ 140600 h 281200"/>
                      <a:gd name="connsiteX2" fmla="*/ 2931533 w 5863073"/>
                      <a:gd name="connsiteY2" fmla="*/ 0 h 281200"/>
                      <a:gd name="connsiteX3" fmla="*/ 5863073 w 5863073"/>
                      <a:gd name="connsiteY3" fmla="*/ 140600 h 281200"/>
                      <a:gd name="connsiteX4" fmla="*/ 2931533 w 5863073"/>
                      <a:gd name="connsiteY4" fmla="*/ 281200 h 281200"/>
                      <a:gd name="rtl" fmla="*/ 30400 w 5863073"/>
                      <a:gd name="rtt" fmla="*/ 30400 h 281200"/>
                      <a:gd name="rtr" fmla="*/ 5832673 w 5863073"/>
                      <a:gd name="rtb" fmla="*/ 250800 h 281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rtl" t="rtt" r="rtr" b="rtb"/>
                    <a:pathLst>
                      <a:path w="5863073" h="281200">
                        <a:moveTo>
                          <a:pt x="140600" y="281200"/>
                        </a:moveTo>
                        <a:lnTo>
                          <a:pt x="5722473" y="281200"/>
                        </a:lnTo>
                        <a:cubicBezTo>
                          <a:pt x="5800130" y="281200"/>
                          <a:pt x="5863073" y="218254"/>
                          <a:pt x="5863073" y="140600"/>
                        </a:cubicBezTo>
                        <a:cubicBezTo>
                          <a:pt x="5863073" y="62947"/>
                          <a:pt x="5800130" y="0"/>
                          <a:pt x="5722473" y="0"/>
                        </a:cubicBezTo>
                        <a:lnTo>
                          <a:pt x="140600" y="0"/>
                        </a:lnTo>
                        <a:cubicBezTo>
                          <a:pt x="62947" y="0"/>
                          <a:pt x="0" y="62947"/>
                          <a:pt x="0" y="140600"/>
                        </a:cubicBezTo>
                        <a:cubicBezTo>
                          <a:pt x="0" y="218254"/>
                          <a:pt x="62947" y="281200"/>
                          <a:pt x="140600" y="281200"/>
                        </a:cubicBezTo>
                        <a:close/>
                      </a:path>
                    </a:pathLst>
                  </a:custGeom>
                  <a:solidFill>
                    <a:srgbClr val="3A526B"/>
                  </a:solidFill>
                  <a:ln w="7600" cap="flat">
                    <a:solidFill>
                      <a:srgbClr val="3A526B"/>
                    </a:solidFill>
                    <a:bevel/>
                  </a:ln>
                  <a:effectLst>
                    <a:innerShdw blurRad="40000" dist="21496" dir="18900000">
                      <a:srgbClr val="000000">
                        <a:alpha val="40000"/>
                      </a:srgbClr>
                    </a:inn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216" b="1">
                        <a:solidFill>
                          <a:srgbClr val="FFFFFF"/>
                        </a:solidFill>
                        <a:latin typeface="微软雅黑"/>
                      </a:rPr>
                      <a:t>网                  关</a:t>
                    </a:r>
                  </a:p>
                </p:txBody>
              </p:sp>
            </p:grpSp>
            <p:grpSp>
              <p:nvGrpSpPr>
                <p:cNvPr id="184" name="组合 183"/>
                <p:cNvGrpSpPr/>
                <p:nvPr/>
              </p:nvGrpSpPr>
              <p:grpSpPr>
                <a:xfrm>
                  <a:off x="4441023" y="1627896"/>
                  <a:ext cx="255283" cy="253477"/>
                  <a:chOff x="4441023" y="1627896"/>
                  <a:chExt cx="255283" cy="253477"/>
                </a:xfrm>
              </p:grpSpPr>
              <p:sp>
                <p:nvSpPr>
                  <p:cNvPr id="185" name="任意多边形 184"/>
                  <p:cNvSpPr/>
                  <p:nvPr/>
                </p:nvSpPr>
                <p:spPr>
                  <a:xfrm>
                    <a:off x="4441023" y="1627896"/>
                    <a:ext cx="255283" cy="25347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55283" h="253477">
                        <a:moveTo>
                          <a:pt x="127641" y="253477"/>
                        </a:moveTo>
                        <a:cubicBezTo>
                          <a:pt x="121272" y="253477"/>
                          <a:pt x="115157" y="250942"/>
                          <a:pt x="110572" y="246380"/>
                        </a:cubicBezTo>
                        <a:lnTo>
                          <a:pt x="7134" y="143468"/>
                        </a:lnTo>
                        <a:cubicBezTo>
                          <a:pt x="2548" y="138905"/>
                          <a:pt x="0" y="132822"/>
                          <a:pt x="0" y="126738"/>
                        </a:cubicBezTo>
                        <a:cubicBezTo>
                          <a:pt x="0" y="120655"/>
                          <a:pt x="2548" y="114572"/>
                          <a:pt x="7134" y="110009"/>
                        </a:cubicBezTo>
                        <a:lnTo>
                          <a:pt x="110572" y="7097"/>
                        </a:lnTo>
                        <a:cubicBezTo>
                          <a:pt x="115157" y="2535"/>
                          <a:pt x="121272" y="0"/>
                          <a:pt x="127641" y="0"/>
                        </a:cubicBezTo>
                        <a:cubicBezTo>
                          <a:pt x="133501" y="0"/>
                          <a:pt x="139616" y="2535"/>
                          <a:pt x="144202" y="7097"/>
                        </a:cubicBezTo>
                        <a:lnTo>
                          <a:pt x="248149" y="110516"/>
                        </a:lnTo>
                        <a:cubicBezTo>
                          <a:pt x="252735" y="115078"/>
                          <a:pt x="255283" y="120655"/>
                          <a:pt x="255283" y="127245"/>
                        </a:cubicBezTo>
                        <a:cubicBezTo>
                          <a:pt x="255283" y="133329"/>
                          <a:pt x="252735" y="139412"/>
                          <a:pt x="248149" y="143975"/>
                        </a:cubicBezTo>
                        <a:lnTo>
                          <a:pt x="144202" y="246380"/>
                        </a:lnTo>
                        <a:cubicBezTo>
                          <a:pt x="139616" y="250942"/>
                          <a:pt x="133501" y="253477"/>
                          <a:pt x="127641" y="253477"/>
                        </a:cubicBezTo>
                        <a:close/>
                      </a:path>
                    </a:pathLst>
                  </a:custGeom>
                  <a:solidFill>
                    <a:srgbClr val="0078D7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86" name="任意多边形 185"/>
                  <p:cNvSpPr/>
                  <p:nvPr/>
                </p:nvSpPr>
                <p:spPr>
                  <a:xfrm>
                    <a:off x="4529685" y="1650202"/>
                    <a:ext cx="67260" cy="8212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7260" h="82126">
                        <a:moveTo>
                          <a:pt x="33630" y="0"/>
                        </a:moveTo>
                        <a:lnTo>
                          <a:pt x="0" y="33459"/>
                        </a:lnTo>
                        <a:lnTo>
                          <a:pt x="23949" y="33459"/>
                        </a:lnTo>
                        <a:lnTo>
                          <a:pt x="23949" y="82126"/>
                        </a:lnTo>
                        <a:lnTo>
                          <a:pt x="43821" y="82126"/>
                        </a:lnTo>
                        <a:lnTo>
                          <a:pt x="43821" y="33459"/>
                        </a:lnTo>
                        <a:lnTo>
                          <a:pt x="67260" y="33459"/>
                        </a:lnTo>
                        <a:lnTo>
                          <a:pt x="3363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87" name="任意多边形 186"/>
                  <p:cNvSpPr/>
                  <p:nvPr/>
                </p:nvSpPr>
                <p:spPr>
                  <a:xfrm>
                    <a:off x="4529685" y="1777954"/>
                    <a:ext cx="67260" cy="8111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7260" h="81113">
                        <a:moveTo>
                          <a:pt x="33630" y="81113"/>
                        </a:moveTo>
                        <a:lnTo>
                          <a:pt x="67260" y="47654"/>
                        </a:lnTo>
                        <a:lnTo>
                          <a:pt x="43311" y="47654"/>
                        </a:lnTo>
                        <a:lnTo>
                          <a:pt x="43311" y="0"/>
                        </a:lnTo>
                        <a:lnTo>
                          <a:pt x="23439" y="0"/>
                        </a:lnTo>
                        <a:lnTo>
                          <a:pt x="23439" y="47654"/>
                        </a:lnTo>
                        <a:lnTo>
                          <a:pt x="0" y="47654"/>
                        </a:lnTo>
                        <a:lnTo>
                          <a:pt x="33630" y="811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88" name="任意多边形 187"/>
                  <p:cNvSpPr/>
                  <p:nvPr/>
                </p:nvSpPr>
                <p:spPr>
                  <a:xfrm>
                    <a:off x="4579111" y="1721175"/>
                    <a:ext cx="78980" cy="6691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8980" h="66918">
                        <a:moveTo>
                          <a:pt x="0" y="33459"/>
                        </a:moveTo>
                        <a:lnTo>
                          <a:pt x="33630" y="66918"/>
                        </a:lnTo>
                        <a:lnTo>
                          <a:pt x="33630" y="43598"/>
                        </a:lnTo>
                        <a:lnTo>
                          <a:pt x="78980" y="43598"/>
                        </a:lnTo>
                        <a:lnTo>
                          <a:pt x="78980" y="23320"/>
                        </a:lnTo>
                        <a:lnTo>
                          <a:pt x="33630" y="23320"/>
                        </a:lnTo>
                        <a:lnTo>
                          <a:pt x="33630" y="0"/>
                        </a:lnTo>
                        <a:lnTo>
                          <a:pt x="0" y="3345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89" name="任意多边形 188"/>
                  <p:cNvSpPr/>
                  <p:nvPr/>
                </p:nvSpPr>
                <p:spPr>
                  <a:xfrm>
                    <a:off x="4468539" y="1721175"/>
                    <a:ext cx="79489" cy="6691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9489" h="66918">
                        <a:moveTo>
                          <a:pt x="79489" y="33459"/>
                        </a:moveTo>
                        <a:lnTo>
                          <a:pt x="45859" y="0"/>
                        </a:lnTo>
                        <a:lnTo>
                          <a:pt x="45859" y="23320"/>
                        </a:lnTo>
                        <a:lnTo>
                          <a:pt x="0" y="23320"/>
                        </a:lnTo>
                        <a:lnTo>
                          <a:pt x="0" y="43598"/>
                        </a:lnTo>
                        <a:lnTo>
                          <a:pt x="45859" y="43598"/>
                        </a:lnTo>
                        <a:lnTo>
                          <a:pt x="45859" y="66918"/>
                        </a:lnTo>
                        <a:lnTo>
                          <a:pt x="79489" y="3345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</p:grpSp>
          </p:grpSp>
        </p:grpSp>
        <p:grpSp>
          <p:nvGrpSpPr>
            <p:cNvPr id="190" name="组合 189"/>
            <p:cNvGrpSpPr/>
            <p:nvPr/>
          </p:nvGrpSpPr>
          <p:grpSpPr>
            <a:xfrm>
              <a:off x="1637128" y="3668056"/>
              <a:ext cx="3859424" cy="1984656"/>
              <a:chOff x="1637128" y="3668056"/>
              <a:chExt cx="3859424" cy="1984656"/>
            </a:xfrm>
          </p:grpSpPr>
          <p:grpSp>
            <p:nvGrpSpPr>
              <p:cNvPr id="191" name="组合 190"/>
              <p:cNvGrpSpPr/>
              <p:nvPr/>
            </p:nvGrpSpPr>
            <p:grpSpPr>
              <a:xfrm>
                <a:off x="2202773" y="3668056"/>
                <a:ext cx="3071798" cy="1919403"/>
                <a:chOff x="2202773" y="3668056"/>
                <a:chExt cx="3071798" cy="1919403"/>
              </a:xfrm>
            </p:grpSpPr>
            <p:sp>
              <p:nvSpPr>
                <p:cNvPr id="192" name="任意多边形 191"/>
                <p:cNvSpPr/>
                <p:nvPr/>
              </p:nvSpPr>
              <p:spPr>
                <a:xfrm>
                  <a:off x="2202773" y="3668056"/>
                  <a:ext cx="3071798" cy="191940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71798" h="1919403">
                      <a:moveTo>
                        <a:pt x="0" y="0"/>
                      </a:moveTo>
                      <a:lnTo>
                        <a:pt x="3071798" y="0"/>
                      </a:lnTo>
                      <a:lnTo>
                        <a:pt x="3071798" y="1919403"/>
                      </a:lnTo>
                      <a:lnTo>
                        <a:pt x="0" y="1919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76482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193" name="任意多边形 192"/>
                <p:cNvSpPr/>
                <p:nvPr/>
              </p:nvSpPr>
              <p:spPr>
                <a:xfrm>
                  <a:off x="5274576" y="3668056"/>
                  <a:ext cx="71811" cy="191940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1811" h="1919403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1991215"/>
                      </a:lnTo>
                      <a:lnTo>
                        <a:pt x="0" y="1919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F5A75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194" name="任意多边形 193"/>
                <p:cNvSpPr/>
                <p:nvPr/>
              </p:nvSpPr>
              <p:spPr>
                <a:xfrm>
                  <a:off x="2202773" y="5587455"/>
                  <a:ext cx="3071798" cy="718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71798" h="71811">
                      <a:moveTo>
                        <a:pt x="0" y="0"/>
                      </a:moveTo>
                      <a:lnTo>
                        <a:pt x="3071798" y="0"/>
                      </a:lnTo>
                      <a:lnTo>
                        <a:pt x="3143611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F5A75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</p:grpSp>
          <p:grpSp>
            <p:nvGrpSpPr>
              <p:cNvPr id="195" name="组合 194"/>
              <p:cNvGrpSpPr/>
              <p:nvPr/>
            </p:nvGrpSpPr>
            <p:grpSpPr>
              <a:xfrm>
                <a:off x="1637128" y="3668056"/>
                <a:ext cx="383983" cy="1919395"/>
                <a:chOff x="1637128" y="3668056"/>
                <a:chExt cx="383983" cy="1919395"/>
              </a:xfrm>
            </p:grpSpPr>
            <p:sp>
              <p:nvSpPr>
                <p:cNvPr id="196" name="任意多边形 195"/>
                <p:cNvSpPr/>
                <p:nvPr/>
              </p:nvSpPr>
              <p:spPr>
                <a:xfrm>
                  <a:off x="1637128" y="3668056"/>
                  <a:ext cx="383983" cy="191939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3983" h="1919395">
                      <a:moveTo>
                        <a:pt x="0" y="0"/>
                      </a:moveTo>
                      <a:lnTo>
                        <a:pt x="383983" y="0"/>
                      </a:lnTo>
                      <a:lnTo>
                        <a:pt x="383983" y="1919395"/>
                      </a:lnTo>
                      <a:lnTo>
                        <a:pt x="0" y="19193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76482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197" name="任意多边形 196"/>
                <p:cNvSpPr/>
                <p:nvPr/>
              </p:nvSpPr>
              <p:spPr>
                <a:xfrm>
                  <a:off x="2021111" y="3668056"/>
                  <a:ext cx="71811" cy="191939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1811" h="1919395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1991208"/>
                      </a:lnTo>
                      <a:lnTo>
                        <a:pt x="0" y="19193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F5A75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198" name="任意多边形 197"/>
                <p:cNvSpPr/>
                <p:nvPr/>
              </p:nvSpPr>
              <p:spPr>
                <a:xfrm>
                  <a:off x="1637128" y="5587455"/>
                  <a:ext cx="383983" cy="718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3983" h="71811">
                      <a:moveTo>
                        <a:pt x="0" y="0"/>
                      </a:moveTo>
                      <a:lnTo>
                        <a:pt x="383983" y="0"/>
                      </a:lnTo>
                      <a:lnTo>
                        <a:pt x="455795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F5A75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464" name="Text 464"/>
                <p:cNvSpPr txBox="1"/>
                <p:nvPr/>
              </p:nvSpPr>
              <p:spPr>
                <a:xfrm rot="-5400000">
                  <a:off x="869422" y="4435761"/>
                  <a:ext cx="1919395" cy="383983"/>
                </a:xfrm>
                <a:prstGeom prst="rect">
                  <a:avLst/>
                </a:prstGeom>
                <a:noFill/>
              </p:spPr>
              <p:txBody>
                <a:bodyPr wrap="square" lIns="36000" tIns="0" r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520">
                      <a:solidFill>
                        <a:srgbClr val="FFFFFF"/>
                      </a:solidFill>
                      <a:latin typeface="微软雅黑"/>
                    </a:rPr>
                    <a:t>存储服务</a:t>
                  </a:r>
                </a:p>
              </p:txBody>
            </p:sp>
          </p:grpSp>
        </p:grpSp>
        <p:grpSp>
          <p:nvGrpSpPr>
            <p:cNvPr id="199" name="组合 198"/>
            <p:cNvGrpSpPr/>
            <p:nvPr/>
          </p:nvGrpSpPr>
          <p:grpSpPr>
            <a:xfrm>
              <a:off x="2230810" y="3737961"/>
              <a:ext cx="2843768" cy="1313903"/>
              <a:chOff x="2230810" y="3737961"/>
              <a:chExt cx="2843768" cy="1313903"/>
            </a:xfrm>
          </p:grpSpPr>
          <p:grpSp>
            <p:nvGrpSpPr>
              <p:cNvPr id="200" name="组合 199"/>
              <p:cNvGrpSpPr/>
              <p:nvPr/>
            </p:nvGrpSpPr>
            <p:grpSpPr>
              <a:xfrm>
                <a:off x="2230811" y="3745113"/>
                <a:ext cx="865321" cy="1299600"/>
                <a:chOff x="2230811" y="3745113"/>
                <a:chExt cx="865321" cy="1299600"/>
              </a:xfrm>
            </p:grpSpPr>
            <p:grpSp>
              <p:nvGrpSpPr>
                <p:cNvPr id="201" name="组合 200"/>
                <p:cNvGrpSpPr/>
                <p:nvPr/>
              </p:nvGrpSpPr>
              <p:grpSpPr>
                <a:xfrm>
                  <a:off x="2230811" y="3745113"/>
                  <a:ext cx="865321" cy="1370052"/>
                  <a:chOff x="2230811" y="3745113"/>
                  <a:chExt cx="865321" cy="1370052"/>
                </a:xfrm>
              </p:grpSpPr>
              <p:grpSp>
                <p:nvGrpSpPr>
                  <p:cNvPr id="202" name="组合 201"/>
                  <p:cNvGrpSpPr/>
                  <p:nvPr/>
                </p:nvGrpSpPr>
                <p:grpSpPr>
                  <a:xfrm>
                    <a:off x="2230811" y="3745113"/>
                    <a:ext cx="865321" cy="1299600"/>
                    <a:chOff x="2230811" y="3745113"/>
                    <a:chExt cx="865321" cy="1299600"/>
                  </a:xfrm>
                </p:grpSpPr>
                <p:grpSp>
                  <p:nvGrpSpPr>
                    <p:cNvPr id="203" name="组合 202"/>
                    <p:cNvGrpSpPr/>
                    <p:nvPr/>
                  </p:nvGrpSpPr>
                  <p:grpSpPr>
                    <a:xfrm>
                      <a:off x="2230811" y="3745113"/>
                      <a:ext cx="865321" cy="1299600"/>
                      <a:chOff x="2230811" y="3745113"/>
                      <a:chExt cx="865321" cy="1299600"/>
                    </a:xfrm>
                  </p:grpSpPr>
                  <p:grpSp>
                    <p:nvGrpSpPr>
                      <p:cNvPr id="204" name="Text Box 12"/>
                      <p:cNvGrpSpPr/>
                      <p:nvPr/>
                    </p:nvGrpSpPr>
                    <p:grpSpPr>
                      <a:xfrm>
                        <a:off x="2230811" y="3745113"/>
                        <a:ext cx="865321" cy="1299600"/>
                        <a:chOff x="2230811" y="3745113"/>
                        <a:chExt cx="865321" cy="1299600"/>
                      </a:xfrm>
                    </p:grpSpPr>
                    <p:sp>
                      <p:nvSpPr>
                        <p:cNvPr id="205" name="任意多边形 204"/>
                        <p:cNvSpPr/>
                        <p:nvPr/>
                      </p:nvSpPr>
                      <p:spPr>
                        <a:xfrm>
                          <a:off x="2230811" y="4011114"/>
                          <a:ext cx="865321" cy="1033600"/>
                        </a:xfrm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>
                            <a:path w="865321" h="1033600">
                              <a:moveTo>
                                <a:pt x="0" y="0"/>
                              </a:moveTo>
                              <a:lnTo>
                                <a:pt x="865321" y="0"/>
                              </a:lnTo>
                              <a:lnTo>
                                <a:pt x="865321" y="1033600"/>
                              </a:lnTo>
                              <a:lnTo>
                                <a:pt x="0" y="103360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noFill/>
                        <a:ln w="7600" cap="flat">
                          <a:solidFill>
                            <a:srgbClr val="3A526B"/>
                          </a:solidFill>
                          <a:bevel/>
                        </a:ln>
                      </p:spPr>
                    </p:sp>
                    <p:sp>
                      <p:nvSpPr>
                        <p:cNvPr id="206" name="任意多边形 205"/>
                        <p:cNvSpPr/>
                        <p:nvPr/>
                      </p:nvSpPr>
                      <p:spPr>
                        <a:xfrm>
                          <a:off x="2230811" y="4011114"/>
                          <a:ext cx="865321" cy="1033600"/>
                        </a:xfrm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>
                            <a:path w="865321" h="1033600">
                              <a:moveTo>
                                <a:pt x="0" y="0"/>
                              </a:moveTo>
                              <a:lnTo>
                                <a:pt x="865321" y="0"/>
                              </a:lnTo>
                              <a:lnTo>
                                <a:pt x="865321" y="1033600"/>
                              </a:lnTo>
                              <a:lnTo>
                                <a:pt x="0" y="103360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noFill/>
                        <a:ln w="7600" cap="flat">
                          <a:solidFill>
                            <a:srgbClr val="3A526B"/>
                          </a:solidFill>
                          <a:bevel/>
                        </a:ln>
                      </p:spPr>
                    </p:sp>
                    <p:sp>
                      <p:nvSpPr>
                        <p:cNvPr id="207" name="任意多边形 206"/>
                        <p:cNvSpPr/>
                        <p:nvPr/>
                      </p:nvSpPr>
                      <p:spPr>
                        <a:xfrm>
                          <a:off x="2230811" y="3745113"/>
                          <a:ext cx="865321" cy="2660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865321" h="266000">
                              <a:moveTo>
                                <a:pt x="0" y="0"/>
                              </a:moveTo>
                              <a:lnTo>
                                <a:pt x="865321" y="0"/>
                              </a:lnTo>
                              <a:lnTo>
                                <a:pt x="865321" y="266000"/>
                              </a:lnTo>
                              <a:lnTo>
                                <a:pt x="0" y="26600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A526B"/>
                        </a:solidFill>
                        <a:ln w="7600" cap="flat">
                          <a:solidFill>
                            <a:srgbClr val="3A526B"/>
                          </a:solidFill>
                          <a:bevel/>
                        </a:ln>
                      </p:spPr>
                      <p:txBody>
                        <a:bodyPr wrap="square" lIns="0" tIns="0" rIns="0" bIns="0" rtlCol="0" anchor="ctr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912">
                              <a:solidFill>
                                <a:srgbClr val="FFFFFF"/>
                              </a:solidFill>
                              <a:latin typeface="微软雅黑"/>
                            </a:rPr>
                            <a:t>数据仓库</a:t>
                          </a:r>
                        </a:p>
                      </p:txBody>
                    </p:sp>
                  </p:grpSp>
                </p:grpSp>
              </p:grpSp>
            </p:grpSp>
            <p:grpSp>
              <p:nvGrpSpPr>
                <p:cNvPr id="208" name="List"/>
                <p:cNvGrpSpPr/>
                <p:nvPr/>
              </p:nvGrpSpPr>
              <p:grpSpPr>
                <a:xfrm>
                  <a:off x="2298578" y="4065085"/>
                  <a:ext cx="729787" cy="180851"/>
                  <a:chOff x="2298578" y="4065085"/>
                  <a:chExt cx="729787" cy="180851"/>
                </a:xfrm>
              </p:grpSpPr>
              <p:grpSp>
                <p:nvGrpSpPr>
                  <p:cNvPr id="209" name="Trapeziod"/>
                  <p:cNvGrpSpPr/>
                  <p:nvPr/>
                </p:nvGrpSpPr>
                <p:grpSpPr>
                  <a:xfrm>
                    <a:off x="2298578" y="4065085"/>
                    <a:ext cx="729787" cy="180851"/>
                    <a:chOff x="2298578" y="4065085"/>
                    <a:chExt cx="729787" cy="180851"/>
                  </a:xfrm>
                </p:grpSpPr>
                <p:sp>
                  <p:nvSpPr>
                    <p:cNvPr id="210" name="任意多边形 209"/>
                    <p:cNvSpPr/>
                    <p:nvPr/>
                  </p:nvSpPr>
                  <p:spPr>
                    <a:xfrm>
                      <a:off x="2298578" y="4065085"/>
                      <a:ext cx="729787" cy="18085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29787" h="180851">
                          <a:moveTo>
                            <a:pt x="0" y="0"/>
                          </a:moveTo>
                          <a:lnTo>
                            <a:pt x="729787" y="0"/>
                          </a:lnTo>
                          <a:lnTo>
                            <a:pt x="729787" y="180851"/>
                          </a:lnTo>
                          <a:lnTo>
                            <a:pt x="0" y="18085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7600" cap="flat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id="211" name="任意多边形 210"/>
                    <p:cNvSpPr/>
                    <p:nvPr/>
                  </p:nvSpPr>
                  <p:spPr>
                    <a:xfrm>
                      <a:off x="2306178" y="4276928"/>
                      <a:ext cx="714587" cy="718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14587" h="7181" fill="none">
                          <a:moveTo>
                            <a:pt x="0" y="0"/>
                          </a:moveTo>
                          <a:lnTo>
                            <a:pt x="714587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212" name="任意多边形 211"/>
                    <p:cNvSpPr/>
                    <p:nvPr/>
                  </p:nvSpPr>
                  <p:spPr>
                    <a:xfrm>
                      <a:off x="2306178" y="4072685"/>
                      <a:ext cx="714587" cy="20023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14587" h="200233" stroke="0">
                          <a:moveTo>
                            <a:pt x="0" y="0"/>
                          </a:moveTo>
                          <a:lnTo>
                            <a:pt x="714587" y="0"/>
                          </a:lnTo>
                          <a:lnTo>
                            <a:pt x="714587" y="200233"/>
                          </a:lnTo>
                          <a:lnTo>
                            <a:pt x="0" y="2002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40000"/>
                      </a:srgbClr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465" name="Text 465"/>
                    <p:cNvSpPr txBox="1"/>
                    <p:nvPr/>
                  </p:nvSpPr>
                  <p:spPr>
                    <a:xfrm>
                      <a:off x="2321378" y="4065085"/>
                      <a:ext cx="684187" cy="2154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微软雅黑"/>
                        </a:rPr>
                        <a:t>应用数据</a:t>
                      </a:r>
                    </a:p>
                  </p:txBody>
                </p:sp>
              </p:grpSp>
              <p:grpSp>
                <p:nvGrpSpPr>
                  <p:cNvPr id="213" name="Trapeziod"/>
                  <p:cNvGrpSpPr/>
                  <p:nvPr/>
                </p:nvGrpSpPr>
                <p:grpSpPr>
                  <a:xfrm>
                    <a:off x="2298578" y="4306725"/>
                    <a:ext cx="729787" cy="180851"/>
                    <a:chOff x="2298578" y="4306725"/>
                    <a:chExt cx="729787" cy="180851"/>
                  </a:xfrm>
                </p:grpSpPr>
                <p:sp>
                  <p:nvSpPr>
                    <p:cNvPr id="214" name="任意多边形 213"/>
                    <p:cNvSpPr/>
                    <p:nvPr/>
                  </p:nvSpPr>
                  <p:spPr>
                    <a:xfrm>
                      <a:off x="2298578" y="4306725"/>
                      <a:ext cx="729787" cy="18085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29787" h="180851">
                          <a:moveTo>
                            <a:pt x="0" y="0"/>
                          </a:moveTo>
                          <a:lnTo>
                            <a:pt x="729787" y="0"/>
                          </a:lnTo>
                          <a:lnTo>
                            <a:pt x="729787" y="180851"/>
                          </a:lnTo>
                          <a:lnTo>
                            <a:pt x="0" y="18085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527294"/>
                    </a:solidFill>
                    <a:ln w="7600" cap="flat">
                      <a:solidFill>
                        <a:srgbClr val="527294"/>
                      </a:solidFill>
                      <a:bevel/>
                    </a:ln>
                  </p:spPr>
                </p:sp>
                <p:sp>
                  <p:nvSpPr>
                    <p:cNvPr id="215" name="任意多边形 214"/>
                    <p:cNvSpPr/>
                    <p:nvPr/>
                  </p:nvSpPr>
                  <p:spPr>
                    <a:xfrm>
                      <a:off x="2306178" y="4518567"/>
                      <a:ext cx="714587" cy="718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14587" h="7181" fill="none">
                          <a:moveTo>
                            <a:pt x="0" y="0"/>
                          </a:moveTo>
                          <a:lnTo>
                            <a:pt x="714587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216" name="任意多边形 215"/>
                    <p:cNvSpPr/>
                    <p:nvPr/>
                  </p:nvSpPr>
                  <p:spPr>
                    <a:xfrm>
                      <a:off x="2306178" y="4314325"/>
                      <a:ext cx="714587" cy="20023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14587" h="200233" stroke="0">
                          <a:moveTo>
                            <a:pt x="0" y="0"/>
                          </a:moveTo>
                          <a:lnTo>
                            <a:pt x="714587" y="0"/>
                          </a:lnTo>
                          <a:lnTo>
                            <a:pt x="714587" y="200233"/>
                          </a:lnTo>
                          <a:lnTo>
                            <a:pt x="0" y="2002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40000"/>
                      </a:srgbClr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466" name="Text 466"/>
                    <p:cNvSpPr txBox="1"/>
                    <p:nvPr/>
                  </p:nvSpPr>
                  <p:spPr>
                    <a:xfrm>
                      <a:off x="2321378" y="4306725"/>
                      <a:ext cx="684187" cy="2154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微软雅黑"/>
                        </a:rPr>
                        <a:t>汇总数据</a:t>
                      </a:r>
                    </a:p>
                  </p:txBody>
                </p:sp>
              </p:grpSp>
              <p:grpSp>
                <p:nvGrpSpPr>
                  <p:cNvPr id="217" name="Trapeziod"/>
                  <p:cNvGrpSpPr/>
                  <p:nvPr/>
                </p:nvGrpSpPr>
                <p:grpSpPr>
                  <a:xfrm>
                    <a:off x="2298578" y="4548364"/>
                    <a:ext cx="729787" cy="180851"/>
                    <a:chOff x="2298578" y="4548364"/>
                    <a:chExt cx="729787" cy="180851"/>
                  </a:xfrm>
                </p:grpSpPr>
                <p:sp>
                  <p:nvSpPr>
                    <p:cNvPr id="218" name="任意多边形 217"/>
                    <p:cNvSpPr/>
                    <p:nvPr/>
                  </p:nvSpPr>
                  <p:spPr>
                    <a:xfrm>
                      <a:off x="2298578" y="4548364"/>
                      <a:ext cx="729787" cy="18085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29787" h="180851">
                          <a:moveTo>
                            <a:pt x="0" y="0"/>
                          </a:moveTo>
                          <a:lnTo>
                            <a:pt x="729787" y="0"/>
                          </a:lnTo>
                          <a:lnTo>
                            <a:pt x="729787" y="180851"/>
                          </a:lnTo>
                          <a:lnTo>
                            <a:pt x="0" y="18085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BBC9D"/>
                    </a:solidFill>
                    <a:ln w="7600" cap="flat">
                      <a:solidFill>
                        <a:srgbClr val="1BBC9D"/>
                      </a:solidFill>
                      <a:bevel/>
                    </a:ln>
                  </p:spPr>
                </p:sp>
                <p:sp>
                  <p:nvSpPr>
                    <p:cNvPr id="219" name="任意多边形 218"/>
                    <p:cNvSpPr/>
                    <p:nvPr/>
                  </p:nvSpPr>
                  <p:spPr>
                    <a:xfrm>
                      <a:off x="2306178" y="4760207"/>
                      <a:ext cx="714587" cy="718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14587" h="7181" fill="none">
                          <a:moveTo>
                            <a:pt x="0" y="0"/>
                          </a:moveTo>
                          <a:lnTo>
                            <a:pt x="714587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220" name="任意多边形 219"/>
                    <p:cNvSpPr/>
                    <p:nvPr/>
                  </p:nvSpPr>
                  <p:spPr>
                    <a:xfrm>
                      <a:off x="2306178" y="4555964"/>
                      <a:ext cx="714587" cy="20023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14587" h="200233" stroke="0">
                          <a:moveTo>
                            <a:pt x="0" y="0"/>
                          </a:moveTo>
                          <a:lnTo>
                            <a:pt x="714587" y="0"/>
                          </a:lnTo>
                          <a:lnTo>
                            <a:pt x="714587" y="200233"/>
                          </a:lnTo>
                          <a:lnTo>
                            <a:pt x="0" y="2002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40000"/>
                      </a:srgbClr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467" name="Text 467"/>
                    <p:cNvSpPr txBox="1"/>
                    <p:nvPr/>
                  </p:nvSpPr>
                  <p:spPr>
                    <a:xfrm>
                      <a:off x="2321378" y="4548364"/>
                      <a:ext cx="684187" cy="2154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微软雅黑"/>
                        </a:rPr>
                        <a:t>明细数据</a:t>
                      </a:r>
                    </a:p>
                  </p:txBody>
                </p:sp>
              </p:grpSp>
              <p:grpSp>
                <p:nvGrpSpPr>
                  <p:cNvPr id="221" name="Trapeziod"/>
                  <p:cNvGrpSpPr/>
                  <p:nvPr/>
                </p:nvGrpSpPr>
                <p:grpSpPr>
                  <a:xfrm>
                    <a:off x="2298578" y="4790003"/>
                    <a:ext cx="729787" cy="180851"/>
                    <a:chOff x="2298578" y="4790003"/>
                    <a:chExt cx="729787" cy="180851"/>
                  </a:xfrm>
                </p:grpSpPr>
                <p:sp>
                  <p:nvSpPr>
                    <p:cNvPr id="222" name="任意多边形 221"/>
                    <p:cNvSpPr/>
                    <p:nvPr/>
                  </p:nvSpPr>
                  <p:spPr>
                    <a:xfrm>
                      <a:off x="2298578" y="4790003"/>
                      <a:ext cx="729787" cy="18085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29787" h="180851">
                          <a:moveTo>
                            <a:pt x="0" y="0"/>
                          </a:moveTo>
                          <a:lnTo>
                            <a:pt x="729787" y="0"/>
                          </a:lnTo>
                          <a:lnTo>
                            <a:pt x="729787" y="180851"/>
                          </a:lnTo>
                          <a:lnTo>
                            <a:pt x="0" y="18085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E7C31"/>
                    </a:solidFill>
                    <a:ln w="7600" cap="flat">
                      <a:solidFill>
                        <a:srgbClr val="EE7C31"/>
                      </a:solidFill>
                      <a:bevel/>
                    </a:ln>
                  </p:spPr>
                </p:sp>
                <p:sp>
                  <p:nvSpPr>
                    <p:cNvPr id="223" name="任意多边形 222"/>
                    <p:cNvSpPr/>
                    <p:nvPr/>
                  </p:nvSpPr>
                  <p:spPr>
                    <a:xfrm>
                      <a:off x="2306178" y="5001845"/>
                      <a:ext cx="714587" cy="718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14587" h="7181" fill="none">
                          <a:moveTo>
                            <a:pt x="0" y="0"/>
                          </a:moveTo>
                          <a:lnTo>
                            <a:pt x="714587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224" name="任意多边形 223"/>
                    <p:cNvSpPr/>
                    <p:nvPr/>
                  </p:nvSpPr>
                  <p:spPr>
                    <a:xfrm>
                      <a:off x="2306178" y="4797603"/>
                      <a:ext cx="714587" cy="20023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14587" h="200233" stroke="0">
                          <a:moveTo>
                            <a:pt x="0" y="0"/>
                          </a:moveTo>
                          <a:lnTo>
                            <a:pt x="714587" y="0"/>
                          </a:lnTo>
                          <a:lnTo>
                            <a:pt x="714587" y="200233"/>
                          </a:lnTo>
                          <a:lnTo>
                            <a:pt x="0" y="2002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40000"/>
                      </a:srgbClr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468" name="Text 468"/>
                    <p:cNvSpPr txBox="1"/>
                    <p:nvPr/>
                  </p:nvSpPr>
                  <p:spPr>
                    <a:xfrm>
                      <a:off x="2321378" y="4790003"/>
                      <a:ext cx="684187" cy="2154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微软雅黑"/>
                        </a:rPr>
                        <a:t>源数据</a:t>
                      </a:r>
                    </a:p>
                  </p:txBody>
                </p:sp>
              </p:grpSp>
            </p:grpSp>
          </p:grpSp>
          <p:grpSp>
            <p:nvGrpSpPr>
              <p:cNvPr id="225" name="组合 224"/>
              <p:cNvGrpSpPr/>
              <p:nvPr/>
            </p:nvGrpSpPr>
            <p:grpSpPr>
              <a:xfrm>
                <a:off x="4131589" y="3737961"/>
                <a:ext cx="942985" cy="1313903"/>
                <a:chOff x="4131589" y="3737961"/>
                <a:chExt cx="942985" cy="1313903"/>
              </a:xfrm>
            </p:grpSpPr>
            <p:grpSp>
              <p:nvGrpSpPr>
                <p:cNvPr id="226" name="Text Box 12"/>
                <p:cNvGrpSpPr/>
                <p:nvPr/>
              </p:nvGrpSpPr>
              <p:grpSpPr>
                <a:xfrm>
                  <a:off x="4131589" y="3737961"/>
                  <a:ext cx="942985" cy="1313903"/>
                  <a:chOff x="4131589" y="3737961"/>
                  <a:chExt cx="942985" cy="1313903"/>
                </a:xfrm>
              </p:grpSpPr>
              <p:sp>
                <p:nvSpPr>
                  <p:cNvPr id="227" name="任意多边形 226"/>
                  <p:cNvSpPr/>
                  <p:nvPr/>
                </p:nvSpPr>
                <p:spPr>
                  <a:xfrm>
                    <a:off x="4131589" y="4003962"/>
                    <a:ext cx="942985" cy="104790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42985" h="1047903">
                        <a:moveTo>
                          <a:pt x="0" y="0"/>
                        </a:moveTo>
                        <a:lnTo>
                          <a:pt x="942985" y="0"/>
                        </a:lnTo>
                        <a:lnTo>
                          <a:pt x="942985" y="1047903"/>
                        </a:lnTo>
                        <a:lnTo>
                          <a:pt x="0" y="104790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92000">
                        <a:srgbClr val="FFFFFF"/>
                      </a:gs>
                      <a:gs pos="100000">
                        <a:srgbClr val="F3F3F3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id="228" name="任意多边形 227"/>
                  <p:cNvSpPr/>
                  <p:nvPr/>
                </p:nvSpPr>
                <p:spPr>
                  <a:xfrm>
                    <a:off x="4131589" y="3737961"/>
                    <a:ext cx="942985" cy="266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2985" h="266000">
                        <a:moveTo>
                          <a:pt x="79800" y="0"/>
                        </a:moveTo>
                        <a:lnTo>
                          <a:pt x="863185" y="0"/>
                        </a:lnTo>
                        <a:cubicBezTo>
                          <a:pt x="907258" y="0"/>
                          <a:pt x="942985" y="35726"/>
                          <a:pt x="942985" y="79800"/>
                        </a:cubicBezTo>
                        <a:lnTo>
                          <a:pt x="942985" y="266000"/>
                        </a:lnTo>
                        <a:lnTo>
                          <a:pt x="0" y="266000"/>
                        </a:lnTo>
                        <a:lnTo>
                          <a:pt x="0" y="79800"/>
                        </a:lnTo>
                        <a:cubicBezTo>
                          <a:pt x="0" y="35726"/>
                          <a:pt x="35726" y="0"/>
                          <a:pt x="7980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7CC2B6"/>
                      </a:gs>
                      <a:gs pos="92000">
                        <a:srgbClr val="59B8AA"/>
                      </a:gs>
                      <a:gs pos="100000">
                        <a:srgbClr val="00A696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3BA0BB"/>
                    </a:solidFill>
                    <a:bevel/>
                  </a:ln>
                </p:spPr>
                <p:txBody>
                  <a:bodyPr wrap="square" lIns="36000" tIns="0" rIns="3600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微软雅黑"/>
                      </a:rPr>
                      <a:t>数据治理</a:t>
                    </a:r>
                  </a:p>
                </p:txBody>
              </p:sp>
            </p:grpSp>
            <p:grpSp>
              <p:nvGrpSpPr>
                <p:cNvPr id="229" name="组合 228"/>
                <p:cNvGrpSpPr/>
                <p:nvPr/>
              </p:nvGrpSpPr>
              <p:grpSpPr>
                <a:xfrm>
                  <a:off x="4189713" y="4040141"/>
                  <a:ext cx="826736" cy="967944"/>
                  <a:chOff x="4189713" y="4040141"/>
                  <a:chExt cx="826736" cy="967944"/>
                </a:xfrm>
              </p:grpSpPr>
              <p:sp>
                <p:nvSpPr>
                  <p:cNvPr id="230" name="Rectangle"/>
                  <p:cNvSpPr/>
                  <p:nvPr/>
                </p:nvSpPr>
                <p:spPr>
                  <a:xfrm>
                    <a:off x="4189713" y="4036124"/>
                    <a:ext cx="826736" cy="176266"/>
                  </a:xfrm>
                  <a:custGeom>
                    <a:avLst/>
                    <a:gdLst>
                      <a:gd name="connsiteX0" fmla="*/ 413369 w 826736"/>
                      <a:gd name="connsiteY0" fmla="*/ 176266 h 176266"/>
                      <a:gd name="connsiteX1" fmla="*/ 413369 w 826736"/>
                      <a:gd name="connsiteY1" fmla="*/ 0 h 176266"/>
                      <a:gd name="connsiteX2" fmla="*/ 826736 w 826736"/>
                      <a:gd name="connsiteY2" fmla="*/ 88133 h 176266"/>
                      <a:gd name="connsiteX3" fmla="*/ 0 w 826736"/>
                      <a:gd name="connsiteY3" fmla="*/ 88133 h 176266"/>
                      <a:gd name="connsiteX4" fmla="*/ 413369 w 826736"/>
                      <a:gd name="connsiteY4" fmla="*/ 88133 h 176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6736" h="176266">
                        <a:moveTo>
                          <a:pt x="826736" y="176266"/>
                        </a:moveTo>
                        <a:lnTo>
                          <a:pt x="826736" y="0"/>
                        </a:lnTo>
                        <a:lnTo>
                          <a:pt x="0" y="0"/>
                        </a:lnTo>
                        <a:lnTo>
                          <a:pt x="0" y="176266"/>
                        </a:lnTo>
                        <a:lnTo>
                          <a:pt x="826736" y="176266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数据域管理</a:t>
                    </a:r>
                  </a:p>
                </p:txBody>
              </p:sp>
              <p:sp>
                <p:nvSpPr>
                  <p:cNvPr id="231" name="Rectangle"/>
                  <p:cNvSpPr/>
                  <p:nvPr/>
                </p:nvSpPr>
                <p:spPr>
                  <a:xfrm>
                    <a:off x="4189713" y="4236050"/>
                    <a:ext cx="826736" cy="176266"/>
                  </a:xfrm>
                  <a:custGeom>
                    <a:avLst/>
                    <a:gdLst>
                      <a:gd name="connsiteX0" fmla="*/ 413369 w 826736"/>
                      <a:gd name="connsiteY0" fmla="*/ 176266 h 176266"/>
                      <a:gd name="connsiteX1" fmla="*/ 413369 w 826736"/>
                      <a:gd name="connsiteY1" fmla="*/ 0 h 176266"/>
                      <a:gd name="connsiteX2" fmla="*/ 826736 w 826736"/>
                      <a:gd name="connsiteY2" fmla="*/ 88133 h 176266"/>
                      <a:gd name="connsiteX3" fmla="*/ 0 w 826736"/>
                      <a:gd name="connsiteY3" fmla="*/ 88133 h 176266"/>
                      <a:gd name="connsiteX4" fmla="*/ 413369 w 826736"/>
                      <a:gd name="connsiteY4" fmla="*/ 88133 h 176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6736" h="176266">
                        <a:moveTo>
                          <a:pt x="826736" y="176266"/>
                        </a:moveTo>
                        <a:lnTo>
                          <a:pt x="826736" y="0"/>
                        </a:lnTo>
                        <a:lnTo>
                          <a:pt x="0" y="0"/>
                        </a:lnTo>
                        <a:lnTo>
                          <a:pt x="0" y="176266"/>
                        </a:lnTo>
                        <a:lnTo>
                          <a:pt x="826736" y="176266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数据规范定义</a:t>
                    </a:r>
                  </a:p>
                </p:txBody>
              </p:sp>
              <p:sp>
                <p:nvSpPr>
                  <p:cNvPr id="232" name="Rectangle"/>
                  <p:cNvSpPr/>
                  <p:nvPr/>
                </p:nvSpPr>
                <p:spPr>
                  <a:xfrm>
                    <a:off x="4189713" y="4435979"/>
                    <a:ext cx="826736" cy="176266"/>
                  </a:xfrm>
                  <a:custGeom>
                    <a:avLst/>
                    <a:gdLst>
                      <a:gd name="connsiteX0" fmla="*/ 413369 w 826736"/>
                      <a:gd name="connsiteY0" fmla="*/ 176266 h 176266"/>
                      <a:gd name="connsiteX1" fmla="*/ 413369 w 826736"/>
                      <a:gd name="connsiteY1" fmla="*/ 0 h 176266"/>
                      <a:gd name="connsiteX2" fmla="*/ 826736 w 826736"/>
                      <a:gd name="connsiteY2" fmla="*/ 88133 h 176266"/>
                      <a:gd name="connsiteX3" fmla="*/ 0 w 826736"/>
                      <a:gd name="connsiteY3" fmla="*/ 88133 h 176266"/>
                      <a:gd name="connsiteX4" fmla="*/ 413369 w 826736"/>
                      <a:gd name="connsiteY4" fmla="*/ 88133 h 176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6736" h="176266">
                        <a:moveTo>
                          <a:pt x="826736" y="176266"/>
                        </a:moveTo>
                        <a:lnTo>
                          <a:pt x="826736" y="0"/>
                        </a:lnTo>
                        <a:lnTo>
                          <a:pt x="0" y="0"/>
                        </a:lnTo>
                        <a:lnTo>
                          <a:pt x="0" y="176266"/>
                        </a:lnTo>
                        <a:lnTo>
                          <a:pt x="826736" y="176266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维度管理</a:t>
                    </a:r>
                  </a:p>
                </p:txBody>
              </p:sp>
              <p:sp>
                <p:nvSpPr>
                  <p:cNvPr id="233" name="Rectangle"/>
                  <p:cNvSpPr/>
                  <p:nvPr/>
                </p:nvSpPr>
                <p:spPr>
                  <a:xfrm>
                    <a:off x="4189713" y="4635909"/>
                    <a:ext cx="826736" cy="176266"/>
                  </a:xfrm>
                  <a:custGeom>
                    <a:avLst/>
                    <a:gdLst>
                      <a:gd name="connsiteX0" fmla="*/ 413369 w 826736"/>
                      <a:gd name="connsiteY0" fmla="*/ 176266 h 176266"/>
                      <a:gd name="connsiteX1" fmla="*/ 413369 w 826736"/>
                      <a:gd name="connsiteY1" fmla="*/ 0 h 176266"/>
                      <a:gd name="connsiteX2" fmla="*/ 826736 w 826736"/>
                      <a:gd name="connsiteY2" fmla="*/ 88133 h 176266"/>
                      <a:gd name="connsiteX3" fmla="*/ 0 w 826736"/>
                      <a:gd name="connsiteY3" fmla="*/ 88133 h 176266"/>
                      <a:gd name="connsiteX4" fmla="*/ 413369 w 826736"/>
                      <a:gd name="connsiteY4" fmla="*/ 88133 h 176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6736" h="176266">
                        <a:moveTo>
                          <a:pt x="826736" y="176266"/>
                        </a:moveTo>
                        <a:lnTo>
                          <a:pt x="826736" y="0"/>
                        </a:lnTo>
                        <a:lnTo>
                          <a:pt x="0" y="0"/>
                        </a:lnTo>
                        <a:lnTo>
                          <a:pt x="0" y="176266"/>
                        </a:lnTo>
                        <a:lnTo>
                          <a:pt x="826736" y="176266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指标管理</a:t>
                    </a:r>
                  </a:p>
                </p:txBody>
              </p:sp>
              <p:sp>
                <p:nvSpPr>
                  <p:cNvPr id="234" name="Rectangle"/>
                  <p:cNvSpPr/>
                  <p:nvPr/>
                </p:nvSpPr>
                <p:spPr>
                  <a:xfrm>
                    <a:off x="4189713" y="4835834"/>
                    <a:ext cx="826736" cy="176266"/>
                  </a:xfrm>
                  <a:custGeom>
                    <a:avLst/>
                    <a:gdLst>
                      <a:gd name="connsiteX0" fmla="*/ 413369 w 826736"/>
                      <a:gd name="connsiteY0" fmla="*/ 176266 h 176266"/>
                      <a:gd name="connsiteX1" fmla="*/ 413369 w 826736"/>
                      <a:gd name="connsiteY1" fmla="*/ 0 h 176266"/>
                      <a:gd name="connsiteX2" fmla="*/ 826736 w 826736"/>
                      <a:gd name="connsiteY2" fmla="*/ 88133 h 176266"/>
                      <a:gd name="connsiteX3" fmla="*/ 0 w 826736"/>
                      <a:gd name="connsiteY3" fmla="*/ 88133 h 176266"/>
                      <a:gd name="connsiteX4" fmla="*/ 413369 w 826736"/>
                      <a:gd name="connsiteY4" fmla="*/ 88133 h 176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6736" h="176266">
                        <a:moveTo>
                          <a:pt x="826736" y="176266"/>
                        </a:moveTo>
                        <a:lnTo>
                          <a:pt x="826736" y="0"/>
                        </a:lnTo>
                        <a:lnTo>
                          <a:pt x="0" y="0"/>
                        </a:lnTo>
                        <a:lnTo>
                          <a:pt x="0" y="176266"/>
                        </a:lnTo>
                        <a:lnTo>
                          <a:pt x="826736" y="176266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元数据管理</a:t>
                    </a:r>
                  </a:p>
                </p:txBody>
              </p:sp>
            </p:grpSp>
          </p:grpSp>
          <p:grpSp>
            <p:nvGrpSpPr>
              <p:cNvPr id="235" name="组合 234"/>
              <p:cNvGrpSpPr/>
              <p:nvPr/>
            </p:nvGrpSpPr>
            <p:grpSpPr>
              <a:xfrm>
                <a:off x="3181197" y="3737961"/>
                <a:ext cx="865321" cy="1313903"/>
                <a:chOff x="3181197" y="3737961"/>
                <a:chExt cx="865321" cy="1313903"/>
              </a:xfrm>
            </p:grpSpPr>
            <p:grpSp>
              <p:nvGrpSpPr>
                <p:cNvPr id="236" name="Text Box 12"/>
                <p:cNvGrpSpPr/>
                <p:nvPr/>
              </p:nvGrpSpPr>
              <p:grpSpPr>
                <a:xfrm>
                  <a:off x="3181197" y="3737961"/>
                  <a:ext cx="865321" cy="1313903"/>
                  <a:chOff x="3181197" y="3737961"/>
                  <a:chExt cx="865321" cy="1313903"/>
                </a:xfrm>
              </p:grpSpPr>
              <p:sp>
                <p:nvSpPr>
                  <p:cNvPr id="237" name="任意多边形 236"/>
                  <p:cNvSpPr/>
                  <p:nvPr/>
                </p:nvSpPr>
                <p:spPr>
                  <a:xfrm>
                    <a:off x="3181197" y="4003962"/>
                    <a:ext cx="865321" cy="104790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865321" h="1047903">
                        <a:moveTo>
                          <a:pt x="0" y="0"/>
                        </a:moveTo>
                        <a:lnTo>
                          <a:pt x="865321" y="0"/>
                        </a:lnTo>
                        <a:lnTo>
                          <a:pt x="865321" y="1047903"/>
                        </a:lnTo>
                        <a:lnTo>
                          <a:pt x="0" y="104790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id="238" name="任意多边形 237"/>
                  <p:cNvSpPr/>
                  <p:nvPr/>
                </p:nvSpPr>
                <p:spPr>
                  <a:xfrm>
                    <a:off x="3181197" y="4003962"/>
                    <a:ext cx="865321" cy="104790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865321" h="1047903">
                        <a:moveTo>
                          <a:pt x="0" y="0"/>
                        </a:moveTo>
                        <a:lnTo>
                          <a:pt x="865321" y="0"/>
                        </a:lnTo>
                        <a:lnTo>
                          <a:pt x="865321" y="1047903"/>
                        </a:lnTo>
                        <a:lnTo>
                          <a:pt x="0" y="104790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id="239" name="任意多边形 238"/>
                  <p:cNvSpPr/>
                  <p:nvPr/>
                </p:nvSpPr>
                <p:spPr>
                  <a:xfrm>
                    <a:off x="3181197" y="3737961"/>
                    <a:ext cx="865321" cy="266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5321" h="266000">
                        <a:moveTo>
                          <a:pt x="0" y="0"/>
                        </a:moveTo>
                        <a:lnTo>
                          <a:pt x="865321" y="0"/>
                        </a:lnTo>
                        <a:lnTo>
                          <a:pt x="865321" y="266000"/>
                        </a:lnTo>
                        <a:lnTo>
                          <a:pt x="0" y="266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微软雅黑"/>
                      </a:rPr>
                      <a:t>数据管理</a:t>
                    </a:r>
                  </a:p>
                </p:txBody>
              </p:sp>
            </p:grpSp>
            <p:grpSp>
              <p:nvGrpSpPr>
                <p:cNvPr id="240" name="组合 239"/>
                <p:cNvGrpSpPr/>
                <p:nvPr/>
              </p:nvGrpSpPr>
              <p:grpSpPr>
                <a:xfrm>
                  <a:off x="3236375" y="4041085"/>
                  <a:ext cx="754966" cy="967047"/>
                  <a:chOff x="3236375" y="4041085"/>
                  <a:chExt cx="754966" cy="967047"/>
                </a:xfrm>
              </p:grpSpPr>
              <p:sp>
                <p:nvSpPr>
                  <p:cNvPr id="241" name="Rectangle"/>
                  <p:cNvSpPr/>
                  <p:nvPr/>
                </p:nvSpPr>
                <p:spPr>
                  <a:xfrm>
                    <a:off x="3236375" y="4041085"/>
                    <a:ext cx="754966" cy="162350"/>
                  </a:xfrm>
                  <a:custGeom>
                    <a:avLst/>
                    <a:gdLst>
                      <a:gd name="connsiteX0" fmla="*/ 377483 w 754966"/>
                      <a:gd name="connsiteY0" fmla="*/ 162350 h 162350"/>
                      <a:gd name="connsiteX1" fmla="*/ 377483 w 754966"/>
                      <a:gd name="connsiteY1" fmla="*/ 0 h 162350"/>
                      <a:gd name="connsiteX2" fmla="*/ 754966 w 754966"/>
                      <a:gd name="connsiteY2" fmla="*/ 81175 h 162350"/>
                      <a:gd name="connsiteX3" fmla="*/ 0 w 754966"/>
                      <a:gd name="connsiteY3" fmla="*/ 81175 h 162350"/>
                      <a:gd name="connsiteX4" fmla="*/ 377483 w 754966"/>
                      <a:gd name="connsiteY4" fmla="*/ 81175 h 162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4966" h="162350">
                        <a:moveTo>
                          <a:pt x="754966" y="162350"/>
                        </a:moveTo>
                        <a:lnTo>
                          <a:pt x="754966" y="0"/>
                        </a:lnTo>
                        <a:lnTo>
                          <a:pt x="0" y="0"/>
                        </a:lnTo>
                        <a:lnTo>
                          <a:pt x="0" y="162350"/>
                        </a:lnTo>
                        <a:lnTo>
                          <a:pt x="754966" y="16235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数据安全</a:t>
                    </a:r>
                  </a:p>
                </p:txBody>
              </p:sp>
              <p:sp>
                <p:nvSpPr>
                  <p:cNvPr id="242" name="Rectangle"/>
                  <p:cNvSpPr/>
                  <p:nvPr/>
                </p:nvSpPr>
                <p:spPr>
                  <a:xfrm>
                    <a:off x="3236375" y="4242258"/>
                    <a:ext cx="754966" cy="162350"/>
                  </a:xfrm>
                  <a:custGeom>
                    <a:avLst/>
                    <a:gdLst>
                      <a:gd name="connsiteX0" fmla="*/ 377483 w 754966"/>
                      <a:gd name="connsiteY0" fmla="*/ 162350 h 162350"/>
                      <a:gd name="connsiteX1" fmla="*/ 377483 w 754966"/>
                      <a:gd name="connsiteY1" fmla="*/ 0 h 162350"/>
                      <a:gd name="connsiteX2" fmla="*/ 754966 w 754966"/>
                      <a:gd name="connsiteY2" fmla="*/ 81175 h 162350"/>
                      <a:gd name="connsiteX3" fmla="*/ 0 w 754966"/>
                      <a:gd name="connsiteY3" fmla="*/ 81175 h 162350"/>
                      <a:gd name="connsiteX4" fmla="*/ 377483 w 754966"/>
                      <a:gd name="connsiteY4" fmla="*/ 81175 h 162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4966" h="162350">
                        <a:moveTo>
                          <a:pt x="754966" y="162350"/>
                        </a:moveTo>
                        <a:lnTo>
                          <a:pt x="754966" y="0"/>
                        </a:lnTo>
                        <a:lnTo>
                          <a:pt x="0" y="0"/>
                        </a:lnTo>
                        <a:lnTo>
                          <a:pt x="0" y="162350"/>
                        </a:lnTo>
                        <a:lnTo>
                          <a:pt x="754966" y="16235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数据质量</a:t>
                    </a:r>
                  </a:p>
                </p:txBody>
              </p:sp>
              <p:sp>
                <p:nvSpPr>
                  <p:cNvPr id="243" name="Rectangle"/>
                  <p:cNvSpPr/>
                  <p:nvPr/>
                </p:nvSpPr>
                <p:spPr>
                  <a:xfrm>
                    <a:off x="3236375" y="4443432"/>
                    <a:ext cx="754966" cy="162350"/>
                  </a:xfrm>
                  <a:custGeom>
                    <a:avLst/>
                    <a:gdLst>
                      <a:gd name="connsiteX0" fmla="*/ 377483 w 754966"/>
                      <a:gd name="connsiteY0" fmla="*/ 162350 h 162350"/>
                      <a:gd name="connsiteX1" fmla="*/ 377483 w 754966"/>
                      <a:gd name="connsiteY1" fmla="*/ 0 h 162350"/>
                      <a:gd name="connsiteX2" fmla="*/ 754966 w 754966"/>
                      <a:gd name="connsiteY2" fmla="*/ 81175 h 162350"/>
                      <a:gd name="connsiteX3" fmla="*/ 0 w 754966"/>
                      <a:gd name="connsiteY3" fmla="*/ 81175 h 162350"/>
                      <a:gd name="connsiteX4" fmla="*/ 377483 w 754966"/>
                      <a:gd name="connsiteY4" fmla="*/ 81175 h 162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4966" h="162350">
                        <a:moveTo>
                          <a:pt x="754966" y="162350"/>
                        </a:moveTo>
                        <a:lnTo>
                          <a:pt x="754966" y="0"/>
                        </a:lnTo>
                        <a:lnTo>
                          <a:pt x="0" y="0"/>
                        </a:lnTo>
                        <a:lnTo>
                          <a:pt x="0" y="162350"/>
                        </a:lnTo>
                        <a:lnTo>
                          <a:pt x="754966" y="16235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计算管理</a:t>
                    </a:r>
                  </a:p>
                </p:txBody>
              </p:sp>
              <p:sp>
                <p:nvSpPr>
                  <p:cNvPr id="244" name="Rectangle"/>
                  <p:cNvSpPr/>
                  <p:nvPr/>
                </p:nvSpPr>
                <p:spPr>
                  <a:xfrm>
                    <a:off x="3236375" y="4644605"/>
                    <a:ext cx="754966" cy="162350"/>
                  </a:xfrm>
                  <a:custGeom>
                    <a:avLst/>
                    <a:gdLst>
                      <a:gd name="connsiteX0" fmla="*/ 377483 w 754966"/>
                      <a:gd name="connsiteY0" fmla="*/ 162350 h 162350"/>
                      <a:gd name="connsiteX1" fmla="*/ 377483 w 754966"/>
                      <a:gd name="connsiteY1" fmla="*/ 0 h 162350"/>
                      <a:gd name="connsiteX2" fmla="*/ 754966 w 754966"/>
                      <a:gd name="connsiteY2" fmla="*/ 81175 h 162350"/>
                      <a:gd name="connsiteX3" fmla="*/ 0 w 754966"/>
                      <a:gd name="connsiteY3" fmla="*/ 81175 h 162350"/>
                      <a:gd name="connsiteX4" fmla="*/ 377483 w 754966"/>
                      <a:gd name="connsiteY4" fmla="*/ 81175 h 162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4966" h="162350">
                        <a:moveTo>
                          <a:pt x="754966" y="162350"/>
                        </a:moveTo>
                        <a:lnTo>
                          <a:pt x="754966" y="0"/>
                        </a:lnTo>
                        <a:lnTo>
                          <a:pt x="0" y="0"/>
                        </a:lnTo>
                        <a:lnTo>
                          <a:pt x="0" y="162350"/>
                        </a:lnTo>
                        <a:lnTo>
                          <a:pt x="754966" y="16235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存储管理</a:t>
                    </a:r>
                  </a:p>
                </p:txBody>
              </p:sp>
              <p:sp>
                <p:nvSpPr>
                  <p:cNvPr id="245" name="Rectangle"/>
                  <p:cNvSpPr/>
                  <p:nvPr/>
                </p:nvSpPr>
                <p:spPr>
                  <a:xfrm>
                    <a:off x="3236375" y="4845781"/>
                    <a:ext cx="754966" cy="162350"/>
                  </a:xfrm>
                  <a:custGeom>
                    <a:avLst/>
                    <a:gdLst>
                      <a:gd name="connsiteX0" fmla="*/ 377483 w 754966"/>
                      <a:gd name="connsiteY0" fmla="*/ 162350 h 162350"/>
                      <a:gd name="connsiteX1" fmla="*/ 377483 w 754966"/>
                      <a:gd name="connsiteY1" fmla="*/ 0 h 162350"/>
                      <a:gd name="connsiteX2" fmla="*/ 754966 w 754966"/>
                      <a:gd name="connsiteY2" fmla="*/ 81175 h 162350"/>
                      <a:gd name="connsiteX3" fmla="*/ 0 w 754966"/>
                      <a:gd name="connsiteY3" fmla="*/ 81175 h 162350"/>
                      <a:gd name="connsiteX4" fmla="*/ 377483 w 754966"/>
                      <a:gd name="connsiteY4" fmla="*/ 81175 h 162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4966" h="162350">
                        <a:moveTo>
                          <a:pt x="754966" y="162350"/>
                        </a:moveTo>
                        <a:lnTo>
                          <a:pt x="754966" y="0"/>
                        </a:lnTo>
                        <a:lnTo>
                          <a:pt x="0" y="0"/>
                        </a:lnTo>
                        <a:lnTo>
                          <a:pt x="0" y="162350"/>
                        </a:lnTo>
                        <a:lnTo>
                          <a:pt x="754966" y="16235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数据血缘</a:t>
                    </a:r>
                  </a:p>
                </p:txBody>
              </p:sp>
            </p:grpSp>
          </p:grpSp>
        </p:grpSp>
        <p:grpSp>
          <p:nvGrpSpPr>
            <p:cNvPr id="259" name="组合 258"/>
            <p:cNvGrpSpPr/>
            <p:nvPr/>
          </p:nvGrpSpPr>
          <p:grpSpPr>
            <a:xfrm>
              <a:off x="2230810" y="5148461"/>
              <a:ext cx="2843768" cy="308147"/>
              <a:chOff x="2230810" y="5148461"/>
              <a:chExt cx="2843768" cy="308147"/>
            </a:xfrm>
          </p:grpSpPr>
          <p:sp>
            <p:nvSpPr>
              <p:cNvPr id="260" name="任意多边形 259"/>
              <p:cNvSpPr/>
              <p:nvPr/>
            </p:nvSpPr>
            <p:spPr>
              <a:xfrm>
                <a:off x="2230810" y="5148461"/>
                <a:ext cx="2843768" cy="308147"/>
              </a:xfrm>
              <a:custGeom>
                <a:avLst/>
                <a:gdLst/>
                <a:ahLst/>
                <a:cxnLst/>
                <a:rect l="0" t="0" r="0" b="0"/>
                <a:pathLst>
                  <a:path w="2843768" h="308147">
                    <a:moveTo>
                      <a:pt x="0" y="0"/>
                    </a:moveTo>
                    <a:lnTo>
                      <a:pt x="2843768" y="0"/>
                    </a:lnTo>
                    <a:lnTo>
                      <a:pt x="2843768" y="308147"/>
                    </a:lnTo>
                    <a:lnTo>
                      <a:pt x="0" y="308147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DF0ED"/>
                  </a:gs>
                  <a:gs pos="92000">
                    <a:srgbClr val="FCEEEA"/>
                  </a:gs>
                  <a:gs pos="100000">
                    <a:srgbClr val="F1E1DD"/>
                  </a:gs>
                </a:gsLst>
                <a:path path="rect">
                  <a:fillToRect r="100000" b="100000"/>
                </a:path>
                <a:tileRect l="-100000" t="-100000"/>
              </a:gradFill>
              <a:ln w="7600" cap="flat">
                <a:solidFill>
                  <a:srgbClr val="C0C0C0"/>
                </a:solidFill>
                <a:bevel/>
              </a:ln>
            </p:spPr>
          </p:sp>
          <p:grpSp>
            <p:nvGrpSpPr>
              <p:cNvPr id="261" name="组合 260"/>
              <p:cNvGrpSpPr/>
              <p:nvPr/>
            </p:nvGrpSpPr>
            <p:grpSpPr>
              <a:xfrm>
                <a:off x="2284549" y="5215134"/>
                <a:ext cx="2736281" cy="174799"/>
                <a:chOff x="2284549" y="5215134"/>
                <a:chExt cx="2736281" cy="174799"/>
              </a:xfrm>
            </p:grpSpPr>
            <p:sp>
              <p:nvSpPr>
                <p:cNvPr id="262" name="Rectangle"/>
                <p:cNvSpPr/>
                <p:nvPr/>
              </p:nvSpPr>
              <p:spPr>
                <a:xfrm>
                  <a:off x="2284548" y="5215134"/>
                  <a:ext cx="737141" cy="174799"/>
                </a:xfrm>
                <a:custGeom>
                  <a:avLst/>
                  <a:gdLst>
                    <a:gd name="connsiteX0" fmla="*/ 368570 w 737141"/>
                    <a:gd name="connsiteY0" fmla="*/ 174799 h 174799"/>
                    <a:gd name="connsiteX1" fmla="*/ 368570 w 737141"/>
                    <a:gd name="connsiteY1" fmla="*/ 0 h 174799"/>
                    <a:gd name="connsiteX2" fmla="*/ 737141 w 737141"/>
                    <a:gd name="connsiteY2" fmla="*/ 87400 h 174799"/>
                    <a:gd name="connsiteX3" fmla="*/ 0 w 737141"/>
                    <a:gd name="connsiteY3" fmla="*/ 87400 h 174799"/>
                    <a:gd name="connsiteX4" fmla="*/ 368570 w 737141"/>
                    <a:gd name="connsiteY4" fmla="*/ 87400 h 174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7141" h="174799">
                      <a:moveTo>
                        <a:pt x="737141" y="174799"/>
                      </a:moveTo>
                      <a:lnTo>
                        <a:pt x="737141" y="0"/>
                      </a:lnTo>
                      <a:lnTo>
                        <a:pt x="0" y="0"/>
                      </a:lnTo>
                      <a:lnTo>
                        <a:pt x="0" y="174799"/>
                      </a:lnTo>
                      <a:lnTo>
                        <a:pt x="737141" y="174799"/>
                      </a:lnTo>
                      <a:close/>
                    </a:path>
                  </a:pathLst>
                </a:custGeom>
                <a:solidFill>
                  <a:srgbClr val="527294"/>
                </a:solidFill>
                <a:ln w="7600" cap="flat">
                  <a:solidFill>
                    <a:srgbClr val="527294"/>
                  </a:solidFill>
                  <a:bevel/>
                </a:ln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FFFFFF"/>
                      </a:solidFill>
                      <a:latin typeface="微软雅黑"/>
                    </a:rPr>
                    <a:t>内部业务数据</a:t>
                  </a:r>
                </a:p>
              </p:txBody>
            </p:sp>
            <p:sp>
              <p:nvSpPr>
                <p:cNvPr id="263" name="Rectangle"/>
                <p:cNvSpPr/>
                <p:nvPr/>
              </p:nvSpPr>
              <p:spPr>
                <a:xfrm>
                  <a:off x="3247651" y="5215134"/>
                  <a:ext cx="737141" cy="174799"/>
                </a:xfrm>
                <a:custGeom>
                  <a:avLst/>
                  <a:gdLst>
                    <a:gd name="connsiteX0" fmla="*/ 368570 w 737141"/>
                    <a:gd name="connsiteY0" fmla="*/ 174799 h 174799"/>
                    <a:gd name="connsiteX1" fmla="*/ 368570 w 737141"/>
                    <a:gd name="connsiteY1" fmla="*/ 0 h 174799"/>
                    <a:gd name="connsiteX2" fmla="*/ 737141 w 737141"/>
                    <a:gd name="connsiteY2" fmla="*/ 87400 h 174799"/>
                    <a:gd name="connsiteX3" fmla="*/ 0 w 737141"/>
                    <a:gd name="connsiteY3" fmla="*/ 87400 h 174799"/>
                    <a:gd name="connsiteX4" fmla="*/ 368570 w 737141"/>
                    <a:gd name="connsiteY4" fmla="*/ 87400 h 174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7141" h="174799">
                      <a:moveTo>
                        <a:pt x="737141" y="174799"/>
                      </a:moveTo>
                      <a:lnTo>
                        <a:pt x="737141" y="0"/>
                      </a:lnTo>
                      <a:lnTo>
                        <a:pt x="0" y="0"/>
                      </a:lnTo>
                      <a:lnTo>
                        <a:pt x="0" y="174799"/>
                      </a:lnTo>
                      <a:lnTo>
                        <a:pt x="737141" y="174799"/>
                      </a:lnTo>
                      <a:close/>
                    </a:path>
                  </a:pathLst>
                </a:custGeom>
                <a:solidFill>
                  <a:srgbClr val="527294"/>
                </a:solidFill>
                <a:ln w="7600" cap="flat">
                  <a:solidFill>
                    <a:srgbClr val="527294"/>
                  </a:solidFill>
                  <a:bevel/>
                </a:ln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FFFFFF"/>
                      </a:solidFill>
                      <a:latin typeface="微软雅黑"/>
                    </a:rPr>
                    <a:t>外部采购数据</a:t>
                  </a:r>
                </a:p>
              </p:txBody>
            </p:sp>
            <p:sp>
              <p:nvSpPr>
                <p:cNvPr id="264" name="Rectangle"/>
                <p:cNvSpPr/>
                <p:nvPr/>
              </p:nvSpPr>
              <p:spPr>
                <a:xfrm>
                  <a:off x="4213618" y="5215134"/>
                  <a:ext cx="807211" cy="174799"/>
                </a:xfrm>
                <a:custGeom>
                  <a:avLst/>
                  <a:gdLst>
                    <a:gd name="connsiteX0" fmla="*/ 403607 w 807211"/>
                    <a:gd name="connsiteY0" fmla="*/ 174799 h 174799"/>
                    <a:gd name="connsiteX1" fmla="*/ 403607 w 807211"/>
                    <a:gd name="connsiteY1" fmla="*/ 0 h 174799"/>
                    <a:gd name="connsiteX2" fmla="*/ 807211 w 807211"/>
                    <a:gd name="connsiteY2" fmla="*/ 87400 h 174799"/>
                    <a:gd name="connsiteX3" fmla="*/ 0 w 807211"/>
                    <a:gd name="connsiteY3" fmla="*/ 87400 h 174799"/>
                    <a:gd name="connsiteX4" fmla="*/ 403607 w 807211"/>
                    <a:gd name="connsiteY4" fmla="*/ 87400 h 174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7211" h="174799">
                      <a:moveTo>
                        <a:pt x="807211" y="174799"/>
                      </a:moveTo>
                      <a:lnTo>
                        <a:pt x="807211" y="0"/>
                      </a:lnTo>
                      <a:lnTo>
                        <a:pt x="0" y="0"/>
                      </a:lnTo>
                      <a:lnTo>
                        <a:pt x="0" y="174799"/>
                      </a:lnTo>
                      <a:lnTo>
                        <a:pt x="807211" y="174799"/>
                      </a:lnTo>
                      <a:close/>
                    </a:path>
                  </a:pathLst>
                </a:custGeom>
                <a:solidFill>
                  <a:srgbClr val="527294"/>
                </a:solidFill>
                <a:ln w="7600" cap="flat">
                  <a:solidFill>
                    <a:srgbClr val="527294"/>
                  </a:solidFill>
                  <a:bevel/>
                </a:ln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FFFFFF"/>
                      </a:solidFill>
                      <a:latin typeface="微软雅黑"/>
                    </a:rPr>
                    <a:t>生态合作数据</a:t>
                  </a:r>
                </a:p>
              </p:txBody>
            </p:sp>
          </p:grpSp>
        </p:grpSp>
        <p:grpSp>
          <p:nvGrpSpPr>
            <p:cNvPr id="265" name="组合 264"/>
            <p:cNvGrpSpPr/>
            <p:nvPr/>
          </p:nvGrpSpPr>
          <p:grpSpPr>
            <a:xfrm>
              <a:off x="3006849" y="3528805"/>
              <a:ext cx="1764127" cy="104496"/>
              <a:chOff x="3006849" y="3528805"/>
              <a:chExt cx="1764127" cy="104496"/>
            </a:xfrm>
          </p:grpSpPr>
          <p:grpSp>
            <p:nvGrpSpPr>
              <p:cNvPr id="266" name="Arrow symbol 3"/>
              <p:cNvGrpSpPr/>
              <p:nvPr/>
            </p:nvGrpSpPr>
            <p:grpSpPr>
              <a:xfrm rot="-5400000">
                <a:off x="4585269" y="3447593"/>
                <a:ext cx="104496" cy="266920"/>
                <a:chOff x="4585269" y="3447593"/>
                <a:chExt cx="104496" cy="266920"/>
              </a:xfrm>
            </p:grpSpPr>
            <p:sp>
              <p:nvSpPr>
                <p:cNvPr id="267" name="任意多边形 266"/>
                <p:cNvSpPr/>
                <p:nvPr/>
              </p:nvSpPr>
              <p:spPr>
                <a:xfrm>
                  <a:off x="4585239" y="3447593"/>
                  <a:ext cx="103568" cy="1797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3568" h="179726">
                      <a:moveTo>
                        <a:pt x="76084" y="108844"/>
                      </a:moveTo>
                      <a:lnTo>
                        <a:pt x="76084" y="87283"/>
                      </a:lnTo>
                      <a:lnTo>
                        <a:pt x="103568" y="132204"/>
                      </a:lnTo>
                      <a:lnTo>
                        <a:pt x="76084" y="179726"/>
                      </a:lnTo>
                      <a:lnTo>
                        <a:pt x="76084" y="158777"/>
                      </a:lnTo>
                      <a:cubicBezTo>
                        <a:pt x="76084" y="158777"/>
                        <a:pt x="27159" y="136732"/>
                        <a:pt x="0" y="108844"/>
                      </a:cubicBezTo>
                      <a:lnTo>
                        <a:pt x="0" y="0"/>
                      </a:lnTo>
                      <a:cubicBezTo>
                        <a:pt x="0" y="0"/>
                        <a:pt x="28756" y="77792"/>
                        <a:pt x="76084" y="108844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268" name="任意多边形 267"/>
                <p:cNvSpPr/>
                <p:nvPr/>
              </p:nvSpPr>
              <p:spPr>
                <a:xfrm flipV="1">
                  <a:off x="4585239" y="3534787"/>
                  <a:ext cx="103568" cy="1797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3568" h="179726">
                      <a:moveTo>
                        <a:pt x="76084" y="108755"/>
                      </a:moveTo>
                      <a:lnTo>
                        <a:pt x="76084" y="87194"/>
                      </a:lnTo>
                      <a:lnTo>
                        <a:pt x="103568" y="134715"/>
                      </a:lnTo>
                      <a:lnTo>
                        <a:pt x="76084" y="179726"/>
                      </a:lnTo>
                      <a:lnTo>
                        <a:pt x="76084" y="158688"/>
                      </a:lnTo>
                      <a:cubicBezTo>
                        <a:pt x="76084" y="158688"/>
                        <a:pt x="27158" y="136643"/>
                        <a:pt x="0" y="108755"/>
                      </a:cubicBezTo>
                      <a:lnTo>
                        <a:pt x="0" y="0"/>
                      </a:lnTo>
                      <a:cubicBezTo>
                        <a:pt x="0" y="0"/>
                        <a:pt x="28756" y="77703"/>
                        <a:pt x="76084" y="108755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269" name="任意多边形 268"/>
                <p:cNvSpPr/>
                <p:nvPr/>
              </p:nvSpPr>
              <p:spPr>
                <a:xfrm>
                  <a:off x="4661323" y="3534875"/>
                  <a:ext cx="28442" cy="9382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8442" h="93827">
                      <a:moveTo>
                        <a:pt x="0" y="0"/>
                      </a:moveTo>
                      <a:lnTo>
                        <a:pt x="0" y="93827"/>
                      </a:lnTo>
                      <a:lnTo>
                        <a:pt x="28442" y="444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ang="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  <p:grpSp>
            <p:nvGrpSpPr>
              <p:cNvPr id="270" name="Arrow symbol 3"/>
              <p:cNvGrpSpPr/>
              <p:nvPr/>
            </p:nvGrpSpPr>
            <p:grpSpPr>
              <a:xfrm rot="-5400000">
                <a:off x="3088061" y="3447593"/>
                <a:ext cx="104496" cy="266920"/>
                <a:chOff x="3088061" y="3447593"/>
                <a:chExt cx="104496" cy="266920"/>
              </a:xfrm>
            </p:grpSpPr>
            <p:sp>
              <p:nvSpPr>
                <p:cNvPr id="271" name="任意多边形 270"/>
                <p:cNvSpPr/>
                <p:nvPr/>
              </p:nvSpPr>
              <p:spPr>
                <a:xfrm>
                  <a:off x="3088031" y="3447593"/>
                  <a:ext cx="103568" cy="1797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3568" h="179726">
                      <a:moveTo>
                        <a:pt x="76084" y="108844"/>
                      </a:moveTo>
                      <a:lnTo>
                        <a:pt x="76084" y="87283"/>
                      </a:lnTo>
                      <a:lnTo>
                        <a:pt x="103568" y="132204"/>
                      </a:lnTo>
                      <a:lnTo>
                        <a:pt x="76084" y="179726"/>
                      </a:lnTo>
                      <a:lnTo>
                        <a:pt x="76084" y="158777"/>
                      </a:lnTo>
                      <a:cubicBezTo>
                        <a:pt x="76084" y="158777"/>
                        <a:pt x="27159" y="136732"/>
                        <a:pt x="0" y="108844"/>
                      </a:cubicBezTo>
                      <a:lnTo>
                        <a:pt x="0" y="0"/>
                      </a:lnTo>
                      <a:cubicBezTo>
                        <a:pt x="0" y="0"/>
                        <a:pt x="28756" y="77792"/>
                        <a:pt x="76084" y="108844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272" name="任意多边形 271"/>
                <p:cNvSpPr/>
                <p:nvPr/>
              </p:nvSpPr>
              <p:spPr>
                <a:xfrm flipV="1">
                  <a:off x="3088031" y="3534787"/>
                  <a:ext cx="103568" cy="1797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3568" h="179726">
                      <a:moveTo>
                        <a:pt x="76084" y="108755"/>
                      </a:moveTo>
                      <a:lnTo>
                        <a:pt x="76084" y="87194"/>
                      </a:lnTo>
                      <a:lnTo>
                        <a:pt x="103568" y="134715"/>
                      </a:lnTo>
                      <a:lnTo>
                        <a:pt x="76084" y="179726"/>
                      </a:lnTo>
                      <a:lnTo>
                        <a:pt x="76084" y="158688"/>
                      </a:lnTo>
                      <a:cubicBezTo>
                        <a:pt x="76084" y="158688"/>
                        <a:pt x="27158" y="136643"/>
                        <a:pt x="0" y="108755"/>
                      </a:cubicBezTo>
                      <a:lnTo>
                        <a:pt x="0" y="0"/>
                      </a:lnTo>
                      <a:cubicBezTo>
                        <a:pt x="0" y="0"/>
                        <a:pt x="28756" y="77703"/>
                        <a:pt x="76084" y="108755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273" name="任意多边形 272"/>
                <p:cNvSpPr/>
                <p:nvPr/>
              </p:nvSpPr>
              <p:spPr>
                <a:xfrm>
                  <a:off x="3164116" y="3534875"/>
                  <a:ext cx="28442" cy="9382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8442" h="93827">
                      <a:moveTo>
                        <a:pt x="0" y="0"/>
                      </a:moveTo>
                      <a:lnTo>
                        <a:pt x="0" y="93827"/>
                      </a:lnTo>
                      <a:lnTo>
                        <a:pt x="28442" y="444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ang="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</p:grpSp>
        <p:grpSp>
          <p:nvGrpSpPr>
            <p:cNvPr id="274" name="组合 273"/>
            <p:cNvGrpSpPr/>
            <p:nvPr/>
          </p:nvGrpSpPr>
          <p:grpSpPr>
            <a:xfrm>
              <a:off x="1637136" y="1961301"/>
              <a:ext cx="9245172" cy="1545110"/>
              <a:chOff x="1637136" y="1961301"/>
              <a:chExt cx="9245172" cy="1545110"/>
            </a:xfrm>
          </p:grpSpPr>
          <p:grpSp>
            <p:nvGrpSpPr>
              <p:cNvPr id="275" name="组合 274"/>
              <p:cNvGrpSpPr/>
              <p:nvPr/>
            </p:nvGrpSpPr>
            <p:grpSpPr>
              <a:xfrm>
                <a:off x="1637136" y="2094880"/>
                <a:ext cx="1784153" cy="1474400"/>
                <a:chOff x="1637136" y="2094880"/>
                <a:chExt cx="1784153" cy="1474400"/>
              </a:xfrm>
            </p:grpSpPr>
            <p:grpSp>
              <p:nvGrpSpPr>
                <p:cNvPr id="276" name="组合 275"/>
                <p:cNvGrpSpPr/>
                <p:nvPr/>
              </p:nvGrpSpPr>
              <p:grpSpPr>
                <a:xfrm>
                  <a:off x="2198912" y="2094880"/>
                  <a:ext cx="3431696" cy="1339728"/>
                  <a:chOff x="2198912" y="2094880"/>
                  <a:chExt cx="3431696" cy="1339728"/>
                </a:xfrm>
              </p:grpSpPr>
              <p:sp>
                <p:nvSpPr>
                  <p:cNvPr id="277" name="任意多边形 276"/>
                  <p:cNvSpPr/>
                  <p:nvPr/>
                </p:nvSpPr>
                <p:spPr>
                  <a:xfrm>
                    <a:off x="2198912" y="2094880"/>
                    <a:ext cx="3431696" cy="133972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431696" h="1339728">
                        <a:moveTo>
                          <a:pt x="0" y="0"/>
                        </a:moveTo>
                        <a:lnTo>
                          <a:pt x="3431696" y="0"/>
                        </a:lnTo>
                        <a:lnTo>
                          <a:pt x="3431696" y="1339728"/>
                        </a:lnTo>
                        <a:lnTo>
                          <a:pt x="0" y="133972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AF54"/>
                  </a:solidFill>
                  <a:ln w="7600" cap="flat">
                    <a:solidFill>
                      <a:srgbClr val="16A58A"/>
                    </a:solidFill>
                    <a:bevel/>
                  </a:ln>
                </p:spPr>
              </p:sp>
              <p:sp>
                <p:nvSpPr>
                  <p:cNvPr id="278" name="任意多边形 277"/>
                  <p:cNvSpPr/>
                  <p:nvPr/>
                </p:nvSpPr>
                <p:spPr>
                  <a:xfrm>
                    <a:off x="5630606" y="2094880"/>
                    <a:ext cx="71811" cy="133972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1811" h="1339728">
                        <a:moveTo>
                          <a:pt x="0" y="0"/>
                        </a:moveTo>
                        <a:lnTo>
                          <a:pt x="71811" y="71811"/>
                        </a:lnTo>
                        <a:lnTo>
                          <a:pt x="71811" y="1411533"/>
                        </a:lnTo>
                        <a:lnTo>
                          <a:pt x="0" y="133972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AF54"/>
                  </a:solidFill>
                  <a:ln w="7600" cap="flat">
                    <a:solidFill>
                      <a:srgbClr val="16A58A"/>
                    </a:solidFill>
                    <a:bevel/>
                  </a:ln>
                </p:spPr>
              </p:sp>
              <p:sp>
                <p:nvSpPr>
                  <p:cNvPr id="279" name="任意多边形 278"/>
                  <p:cNvSpPr/>
                  <p:nvPr/>
                </p:nvSpPr>
                <p:spPr>
                  <a:xfrm>
                    <a:off x="2198912" y="3434605"/>
                    <a:ext cx="3431696" cy="7181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431696" h="71811">
                        <a:moveTo>
                          <a:pt x="0" y="0"/>
                        </a:moveTo>
                        <a:lnTo>
                          <a:pt x="3431696" y="0"/>
                        </a:lnTo>
                        <a:lnTo>
                          <a:pt x="3503501" y="71811"/>
                        </a:lnTo>
                        <a:lnTo>
                          <a:pt x="71811" y="718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AF54"/>
                  </a:solidFill>
                  <a:ln w="7600" cap="flat">
                    <a:solidFill>
                      <a:srgbClr val="16A58A"/>
                    </a:solidFill>
                    <a:bevel/>
                  </a:ln>
                </p:spPr>
              </p:sp>
            </p:grpSp>
            <p:grpSp>
              <p:nvGrpSpPr>
                <p:cNvPr id="280" name="组合 279"/>
                <p:cNvGrpSpPr/>
                <p:nvPr/>
              </p:nvGrpSpPr>
              <p:grpSpPr>
                <a:xfrm>
                  <a:off x="1637130" y="2094880"/>
                  <a:ext cx="383983" cy="1339728"/>
                  <a:chOff x="1637130" y="2094880"/>
                  <a:chExt cx="383983" cy="1339728"/>
                </a:xfrm>
              </p:grpSpPr>
              <p:sp>
                <p:nvSpPr>
                  <p:cNvPr id="281" name="任意多边形 280"/>
                  <p:cNvSpPr/>
                  <p:nvPr/>
                </p:nvSpPr>
                <p:spPr>
                  <a:xfrm>
                    <a:off x="1637130" y="2094880"/>
                    <a:ext cx="383983" cy="133972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83983" h="1339728">
                        <a:moveTo>
                          <a:pt x="0" y="0"/>
                        </a:moveTo>
                        <a:lnTo>
                          <a:pt x="383983" y="0"/>
                        </a:lnTo>
                        <a:lnTo>
                          <a:pt x="383983" y="1339728"/>
                        </a:lnTo>
                        <a:lnTo>
                          <a:pt x="0" y="133972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AF54"/>
                  </a:solidFill>
                  <a:ln w="7600" cap="flat">
                    <a:solidFill>
                      <a:srgbClr val="16A58A"/>
                    </a:solidFill>
                    <a:bevel/>
                  </a:ln>
                </p:spPr>
              </p:sp>
              <p:sp>
                <p:nvSpPr>
                  <p:cNvPr id="282" name="任意多边形 281"/>
                  <p:cNvSpPr/>
                  <p:nvPr/>
                </p:nvSpPr>
                <p:spPr>
                  <a:xfrm>
                    <a:off x="2021113" y="2094880"/>
                    <a:ext cx="71811" cy="133972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1811" h="1339728">
                        <a:moveTo>
                          <a:pt x="0" y="0"/>
                        </a:moveTo>
                        <a:lnTo>
                          <a:pt x="71811" y="71811"/>
                        </a:lnTo>
                        <a:lnTo>
                          <a:pt x="71811" y="1411533"/>
                        </a:lnTo>
                        <a:lnTo>
                          <a:pt x="0" y="133972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9E4B"/>
                  </a:solidFill>
                  <a:ln w="7600" cap="flat">
                    <a:solidFill>
                      <a:srgbClr val="16A58A"/>
                    </a:solidFill>
                    <a:bevel/>
                  </a:ln>
                </p:spPr>
              </p:sp>
              <p:sp>
                <p:nvSpPr>
                  <p:cNvPr id="283" name="任意多边形 282"/>
                  <p:cNvSpPr/>
                  <p:nvPr/>
                </p:nvSpPr>
                <p:spPr>
                  <a:xfrm>
                    <a:off x="1637130" y="3434605"/>
                    <a:ext cx="383983" cy="7181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83983" h="71811">
                        <a:moveTo>
                          <a:pt x="0" y="0"/>
                        </a:moveTo>
                        <a:lnTo>
                          <a:pt x="383983" y="0"/>
                        </a:lnTo>
                        <a:lnTo>
                          <a:pt x="455794" y="71811"/>
                        </a:lnTo>
                        <a:lnTo>
                          <a:pt x="71811" y="718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9E4B"/>
                  </a:solidFill>
                  <a:ln w="7600" cap="flat">
                    <a:solidFill>
                      <a:srgbClr val="16A58A"/>
                    </a:solidFill>
                    <a:bevel/>
                  </a:ln>
                </p:spPr>
              </p:sp>
              <p:sp>
                <p:nvSpPr>
                  <p:cNvPr id="469" name="Text 469"/>
                  <p:cNvSpPr txBox="1"/>
                  <p:nvPr/>
                </p:nvSpPr>
                <p:spPr>
                  <a:xfrm rot="-5400000">
                    <a:off x="1159259" y="2572751"/>
                    <a:ext cx="1339728" cy="383983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0" rIns="3600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520">
                        <a:solidFill>
                          <a:srgbClr val="FFFFFF"/>
                        </a:solidFill>
                        <a:latin typeface="微软雅黑"/>
                      </a:rPr>
                      <a:t>业务架构</a:t>
                    </a:r>
                  </a:p>
                </p:txBody>
              </p:sp>
            </p:grpSp>
          </p:grpSp>
          <p:grpSp>
            <p:nvGrpSpPr>
              <p:cNvPr id="284" name="组合 283"/>
              <p:cNvGrpSpPr/>
              <p:nvPr/>
            </p:nvGrpSpPr>
            <p:grpSpPr>
              <a:xfrm>
                <a:off x="2230817" y="2165178"/>
                <a:ext cx="2500400" cy="1185600"/>
                <a:chOff x="2230817" y="2165178"/>
                <a:chExt cx="2500400" cy="1185600"/>
              </a:xfrm>
            </p:grpSpPr>
          </p:grpSp>
        </p:grpSp>
        <p:grpSp>
          <p:nvGrpSpPr>
            <p:cNvPr id="285" name="组合 284"/>
            <p:cNvGrpSpPr/>
            <p:nvPr/>
          </p:nvGrpSpPr>
          <p:grpSpPr>
            <a:xfrm>
              <a:off x="5828209" y="3668063"/>
              <a:ext cx="1678665" cy="1955495"/>
              <a:chOff x="5828209" y="3668063"/>
              <a:chExt cx="1678665" cy="1955495"/>
            </a:xfrm>
          </p:grpSpPr>
          <p:grpSp>
            <p:nvGrpSpPr>
              <p:cNvPr id="286" name="组合 285"/>
              <p:cNvGrpSpPr/>
              <p:nvPr/>
            </p:nvGrpSpPr>
            <p:grpSpPr>
              <a:xfrm>
                <a:off x="5919409" y="3668056"/>
                <a:ext cx="1580800" cy="1984656"/>
                <a:chOff x="5919409" y="3668056"/>
                <a:chExt cx="1580800" cy="1984656"/>
              </a:xfrm>
            </p:grpSpPr>
            <p:grpSp>
              <p:nvGrpSpPr>
                <p:cNvPr id="287" name="组合 286"/>
                <p:cNvGrpSpPr/>
                <p:nvPr/>
              </p:nvGrpSpPr>
              <p:grpSpPr>
                <a:xfrm>
                  <a:off x="6172978" y="3668063"/>
                  <a:ext cx="1327226" cy="2073037"/>
                  <a:chOff x="6172978" y="3668063"/>
                  <a:chExt cx="1327226" cy="2073037"/>
                </a:xfrm>
              </p:grpSpPr>
              <p:grpSp>
                <p:nvGrpSpPr>
                  <p:cNvPr id="288" name="组合 287"/>
                  <p:cNvGrpSpPr/>
                  <p:nvPr/>
                </p:nvGrpSpPr>
                <p:grpSpPr>
                  <a:xfrm>
                    <a:off x="5828204" y="3668063"/>
                    <a:ext cx="1088236" cy="1883683"/>
                    <a:chOff x="5828204" y="3668063"/>
                    <a:chExt cx="1088236" cy="1883683"/>
                  </a:xfrm>
                </p:grpSpPr>
                <p:sp>
                  <p:nvSpPr>
                    <p:cNvPr id="289" name="任意多边形 288"/>
                    <p:cNvSpPr/>
                    <p:nvPr/>
                  </p:nvSpPr>
                  <p:spPr>
                    <a:xfrm>
                      <a:off x="5828204" y="3668063"/>
                      <a:ext cx="1088236" cy="188368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88236" h="1883683">
                          <a:moveTo>
                            <a:pt x="0" y="0"/>
                          </a:moveTo>
                          <a:lnTo>
                            <a:pt x="1088236" y="0"/>
                          </a:lnTo>
                          <a:lnTo>
                            <a:pt x="1088236" y="1883683"/>
                          </a:lnTo>
                          <a:lnTo>
                            <a:pt x="0" y="188368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w="7600" cap="flat">
                      <a:solidFill>
                        <a:srgbClr val="62298C"/>
                      </a:solidFill>
                      <a:bevel/>
                    </a:ln>
                  </p:spPr>
                </p:sp>
                <p:sp>
                  <p:nvSpPr>
                    <p:cNvPr id="290" name="任意多边形 289"/>
                    <p:cNvSpPr/>
                    <p:nvPr/>
                  </p:nvSpPr>
                  <p:spPr>
                    <a:xfrm>
                      <a:off x="6916438" y="3668063"/>
                      <a:ext cx="71811" cy="188368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1811" h="1883683">
                          <a:moveTo>
                            <a:pt x="0" y="0"/>
                          </a:moveTo>
                          <a:lnTo>
                            <a:pt x="71811" y="71811"/>
                          </a:lnTo>
                          <a:lnTo>
                            <a:pt x="71811" y="1955495"/>
                          </a:lnTo>
                          <a:lnTo>
                            <a:pt x="0" y="188368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52A91"/>
                    </a:solidFill>
                    <a:ln w="7600" cap="flat">
                      <a:solidFill>
                        <a:srgbClr val="62298C"/>
                      </a:solidFill>
                      <a:bevel/>
                    </a:ln>
                  </p:spPr>
                </p:sp>
                <p:sp>
                  <p:nvSpPr>
                    <p:cNvPr id="291" name="任意多边形 290"/>
                    <p:cNvSpPr/>
                    <p:nvPr/>
                  </p:nvSpPr>
                  <p:spPr>
                    <a:xfrm>
                      <a:off x="5828204" y="5551750"/>
                      <a:ext cx="1088236" cy="7181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88236" h="71811">
                          <a:moveTo>
                            <a:pt x="0" y="0"/>
                          </a:moveTo>
                          <a:lnTo>
                            <a:pt x="1088236" y="0"/>
                          </a:lnTo>
                          <a:lnTo>
                            <a:pt x="1160049" y="71811"/>
                          </a:lnTo>
                          <a:lnTo>
                            <a:pt x="71811" y="7181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52A91"/>
                    </a:solidFill>
                    <a:ln w="7600" cap="flat">
                      <a:solidFill>
                        <a:srgbClr val="62298C"/>
                      </a:solidFill>
                      <a:bevel/>
                    </a:ln>
                  </p:spPr>
                </p:sp>
              </p:grpSp>
              <p:grpSp>
                <p:nvGrpSpPr>
                  <p:cNvPr id="292" name="组合 291"/>
                  <p:cNvGrpSpPr/>
                  <p:nvPr/>
                </p:nvGrpSpPr>
                <p:grpSpPr>
                  <a:xfrm>
                    <a:off x="7011435" y="3668063"/>
                    <a:ext cx="423622" cy="1883683"/>
                    <a:chOff x="7011435" y="3668063"/>
                    <a:chExt cx="423622" cy="1883683"/>
                  </a:xfrm>
                </p:grpSpPr>
                <p:sp>
                  <p:nvSpPr>
                    <p:cNvPr id="293" name="任意多边形 292"/>
                    <p:cNvSpPr/>
                    <p:nvPr/>
                  </p:nvSpPr>
                  <p:spPr>
                    <a:xfrm>
                      <a:off x="7011435" y="3668063"/>
                      <a:ext cx="423622" cy="188368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23622" h="1883683">
                          <a:moveTo>
                            <a:pt x="0" y="0"/>
                          </a:moveTo>
                          <a:lnTo>
                            <a:pt x="423622" y="0"/>
                          </a:lnTo>
                          <a:lnTo>
                            <a:pt x="423622" y="1883683"/>
                          </a:lnTo>
                          <a:lnTo>
                            <a:pt x="0" y="188368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w="7600" cap="flat">
                      <a:solidFill>
                        <a:srgbClr val="62298C"/>
                      </a:solidFill>
                      <a:bevel/>
                    </a:ln>
                  </p:spPr>
                </p:sp>
                <p:sp>
                  <p:nvSpPr>
                    <p:cNvPr id="294" name="任意多边形 293"/>
                    <p:cNvSpPr/>
                    <p:nvPr/>
                  </p:nvSpPr>
                  <p:spPr>
                    <a:xfrm>
                      <a:off x="7435056" y="3668063"/>
                      <a:ext cx="71811" cy="188368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1811" h="1883683">
                          <a:moveTo>
                            <a:pt x="0" y="0"/>
                          </a:moveTo>
                          <a:lnTo>
                            <a:pt x="71811" y="71811"/>
                          </a:lnTo>
                          <a:lnTo>
                            <a:pt x="71811" y="1955495"/>
                          </a:lnTo>
                          <a:lnTo>
                            <a:pt x="0" y="188368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52A91"/>
                    </a:solidFill>
                    <a:ln w="7600" cap="flat">
                      <a:solidFill>
                        <a:srgbClr val="62298C"/>
                      </a:solidFill>
                      <a:bevel/>
                    </a:ln>
                  </p:spPr>
                </p:sp>
                <p:sp>
                  <p:nvSpPr>
                    <p:cNvPr id="295" name="任意多边形 294"/>
                    <p:cNvSpPr/>
                    <p:nvPr/>
                  </p:nvSpPr>
                  <p:spPr>
                    <a:xfrm>
                      <a:off x="7011435" y="5551750"/>
                      <a:ext cx="423622" cy="7181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23622" h="71811">
                          <a:moveTo>
                            <a:pt x="0" y="0"/>
                          </a:moveTo>
                          <a:lnTo>
                            <a:pt x="423622" y="0"/>
                          </a:lnTo>
                          <a:lnTo>
                            <a:pt x="495433" y="71811"/>
                          </a:lnTo>
                          <a:lnTo>
                            <a:pt x="71811" y="7181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52A91"/>
                    </a:solidFill>
                    <a:ln w="7600" cap="flat">
                      <a:solidFill>
                        <a:srgbClr val="62298C"/>
                      </a:solidFill>
                      <a:bevel/>
                    </a:ln>
                  </p:spPr>
                </p:sp>
                <p:sp>
                  <p:nvSpPr>
                    <p:cNvPr id="470" name="Text 470"/>
                    <p:cNvSpPr txBox="1"/>
                    <p:nvPr/>
                  </p:nvSpPr>
                  <p:spPr>
                    <a:xfrm rot="-5400000">
                      <a:off x="6281400" y="4398098"/>
                      <a:ext cx="1883683" cy="4236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20">
                          <a:solidFill>
                            <a:srgbClr val="FFFFFF"/>
                          </a:solidFill>
                          <a:latin typeface="微软雅黑"/>
                        </a:rPr>
                        <a:t>计算服务</a:t>
                      </a:r>
                    </a:p>
                  </p:txBody>
                </p:sp>
              </p:grpSp>
            </p:grpSp>
          </p:grpSp>
          <p:grpSp>
            <p:nvGrpSpPr>
              <p:cNvPr id="296" name="组合 295"/>
              <p:cNvGrpSpPr/>
              <p:nvPr/>
            </p:nvGrpSpPr>
            <p:grpSpPr>
              <a:xfrm>
                <a:off x="5919410" y="3756406"/>
                <a:ext cx="942978" cy="1724752"/>
                <a:chOff x="5919410" y="3756406"/>
                <a:chExt cx="942978" cy="1724752"/>
              </a:xfrm>
            </p:grpSpPr>
            <p:grpSp>
              <p:nvGrpSpPr>
                <p:cNvPr id="297" name="组合 296"/>
                <p:cNvGrpSpPr/>
                <p:nvPr/>
              </p:nvGrpSpPr>
              <p:grpSpPr>
                <a:xfrm>
                  <a:off x="5919410" y="3756406"/>
                  <a:ext cx="942978" cy="742707"/>
                  <a:chOff x="5919410" y="3756406"/>
                  <a:chExt cx="942978" cy="742707"/>
                </a:xfrm>
              </p:grpSpPr>
              <p:grpSp>
                <p:nvGrpSpPr>
                  <p:cNvPr id="298" name="Text Box 12"/>
                  <p:cNvGrpSpPr/>
                  <p:nvPr/>
                </p:nvGrpSpPr>
                <p:grpSpPr>
                  <a:xfrm>
                    <a:off x="5919410" y="3756406"/>
                    <a:ext cx="942978" cy="742707"/>
                    <a:chOff x="5919410" y="3756406"/>
                    <a:chExt cx="942978" cy="742707"/>
                  </a:xfrm>
                </p:grpSpPr>
                <p:sp>
                  <p:nvSpPr>
                    <p:cNvPr id="299" name="任意多边形 298"/>
                    <p:cNvSpPr/>
                    <p:nvPr/>
                  </p:nvSpPr>
                  <p:spPr>
                    <a:xfrm>
                      <a:off x="5919410" y="4022406"/>
                      <a:ext cx="942978" cy="47670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42978" h="476707">
                          <a:moveTo>
                            <a:pt x="0" y="0"/>
                          </a:moveTo>
                          <a:lnTo>
                            <a:pt x="942978" y="0"/>
                          </a:lnTo>
                          <a:lnTo>
                            <a:pt x="942978" y="476707"/>
                          </a:lnTo>
                          <a:lnTo>
                            <a:pt x="0" y="4767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3F3F3"/>
                        </a:gs>
                        <a:gs pos="92000">
                          <a:srgbClr val="F1F1F1"/>
                        </a:gs>
                        <a:gs pos="100000">
                          <a:srgbClr val="D8D8D8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C0C0C0"/>
                      </a:solidFill>
                      <a:bevel/>
                    </a:ln>
                  </p:spPr>
                </p:sp>
                <p:sp>
                  <p:nvSpPr>
                    <p:cNvPr id="300" name="任意多边形 299"/>
                    <p:cNvSpPr/>
                    <p:nvPr/>
                  </p:nvSpPr>
                  <p:spPr>
                    <a:xfrm>
                      <a:off x="5919410" y="4022406"/>
                      <a:ext cx="942978" cy="47670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42978" h="476707">
                          <a:moveTo>
                            <a:pt x="0" y="0"/>
                          </a:moveTo>
                          <a:lnTo>
                            <a:pt x="942978" y="0"/>
                          </a:lnTo>
                          <a:lnTo>
                            <a:pt x="942978" y="476707"/>
                          </a:lnTo>
                          <a:lnTo>
                            <a:pt x="0" y="4767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3F3F3"/>
                        </a:gs>
                        <a:gs pos="92000">
                          <a:srgbClr val="F1F1F1"/>
                        </a:gs>
                        <a:gs pos="100000">
                          <a:srgbClr val="D8D8D8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C0C0C0"/>
                      </a:solidFill>
                      <a:bevel/>
                    </a:ln>
                  </p:spPr>
                </p:sp>
                <p:sp>
                  <p:nvSpPr>
                    <p:cNvPr id="301" name="任意多边形 300"/>
                    <p:cNvSpPr/>
                    <p:nvPr/>
                  </p:nvSpPr>
                  <p:spPr>
                    <a:xfrm>
                      <a:off x="5919410" y="4022406"/>
                      <a:ext cx="942978" cy="47670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42978" h="476707">
                          <a:moveTo>
                            <a:pt x="0" y="0"/>
                          </a:moveTo>
                          <a:lnTo>
                            <a:pt x="942978" y="0"/>
                          </a:lnTo>
                          <a:lnTo>
                            <a:pt x="942978" y="476707"/>
                          </a:lnTo>
                          <a:lnTo>
                            <a:pt x="0" y="4767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3F3F3"/>
                        </a:gs>
                        <a:gs pos="92000">
                          <a:srgbClr val="F1F1F1"/>
                        </a:gs>
                        <a:gs pos="100000">
                          <a:srgbClr val="D8D8D8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C0C0C0"/>
                      </a:solidFill>
                      <a:bevel/>
                    </a:ln>
                  </p:spPr>
                </p:sp>
                <p:sp>
                  <p:nvSpPr>
                    <p:cNvPr id="302" name="任意多边形 301"/>
                    <p:cNvSpPr/>
                    <p:nvPr/>
                  </p:nvSpPr>
                  <p:spPr>
                    <a:xfrm>
                      <a:off x="5919410" y="3756406"/>
                      <a:ext cx="942978" cy="266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42978" h="266000">
                          <a:moveTo>
                            <a:pt x="0" y="0"/>
                          </a:moveTo>
                          <a:lnTo>
                            <a:pt x="942978" y="0"/>
                          </a:lnTo>
                          <a:lnTo>
                            <a:pt x="942978" y="266000"/>
                          </a:lnTo>
                          <a:lnTo>
                            <a:pt x="0" y="266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E768C"/>
                    </a:solidFill>
                    <a:ln w="7600" cap="flat">
                      <a:solidFill>
                        <a:srgbClr val="1E768C"/>
                      </a:solidFill>
                      <a:bevel/>
                    </a:ln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12">
                          <a:solidFill>
                            <a:srgbClr val="FFFFFF"/>
                          </a:solidFill>
                          <a:latin typeface="微软雅黑"/>
                        </a:rPr>
                        <a:t>实时计算</a:t>
                      </a:r>
                    </a:p>
                  </p:txBody>
                </p:sp>
              </p:grpSp>
              <p:grpSp>
                <p:nvGrpSpPr>
                  <p:cNvPr id="303" name="组合 302"/>
                  <p:cNvGrpSpPr/>
                  <p:nvPr/>
                </p:nvGrpSpPr>
                <p:grpSpPr>
                  <a:xfrm>
                    <a:off x="5955454" y="4062306"/>
                    <a:ext cx="858709" cy="391401"/>
                    <a:chOff x="5955454" y="4062306"/>
                    <a:chExt cx="858709" cy="391401"/>
                  </a:xfrm>
                </p:grpSpPr>
                <p:sp>
                  <p:nvSpPr>
                    <p:cNvPr id="304" name="Rectangle"/>
                    <p:cNvSpPr/>
                    <p:nvPr/>
                  </p:nvSpPr>
                  <p:spPr>
                    <a:xfrm>
                      <a:off x="5955454" y="4061655"/>
                      <a:ext cx="858709" cy="176103"/>
                    </a:xfrm>
                    <a:custGeom>
                      <a:avLst/>
                      <a:gdLst>
                        <a:gd name="connsiteX0" fmla="*/ 429356 w 858709"/>
                        <a:gd name="connsiteY0" fmla="*/ 176103 h 176103"/>
                        <a:gd name="connsiteX1" fmla="*/ 429356 w 858709"/>
                        <a:gd name="connsiteY1" fmla="*/ 0 h 176103"/>
                        <a:gd name="connsiteX2" fmla="*/ 858709 w 858709"/>
                        <a:gd name="connsiteY2" fmla="*/ 88051 h 176103"/>
                        <a:gd name="connsiteX3" fmla="*/ 0 w 858709"/>
                        <a:gd name="connsiteY3" fmla="*/ 88051 h 176103"/>
                        <a:gd name="connsiteX4" fmla="*/ 429356 w 858709"/>
                        <a:gd name="connsiteY4" fmla="*/ 88051 h 1761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8709" h="176103">
                          <a:moveTo>
                            <a:pt x="858709" y="176103"/>
                          </a:moveTo>
                          <a:lnTo>
                            <a:pt x="858709" y="0"/>
                          </a:lnTo>
                          <a:lnTo>
                            <a:pt x="0" y="0"/>
                          </a:lnTo>
                          <a:lnTo>
                            <a:pt x="0" y="176103"/>
                          </a:lnTo>
                          <a:lnTo>
                            <a:pt x="858709" y="176103"/>
                          </a:lnTo>
                          <a:close/>
                        </a:path>
                      </a:pathLst>
                    </a:custGeom>
                    <a:solidFill>
                      <a:srgbClr val="1E768C"/>
                    </a:solidFill>
                    <a:ln w="7600" cap="flat">
                      <a:solidFill>
                        <a:srgbClr val="1E768C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微软雅黑"/>
                        </a:rPr>
                        <a:t>SQL流式框架</a:t>
                      </a:r>
                    </a:p>
                  </p:txBody>
                </p:sp>
                <p:sp>
                  <p:nvSpPr>
                    <p:cNvPr id="305" name="Rectangle"/>
                    <p:cNvSpPr/>
                    <p:nvPr/>
                  </p:nvSpPr>
                  <p:spPr>
                    <a:xfrm>
                      <a:off x="5955454" y="4278256"/>
                      <a:ext cx="858709" cy="176103"/>
                    </a:xfrm>
                    <a:custGeom>
                      <a:avLst/>
                      <a:gdLst>
                        <a:gd name="connsiteX0" fmla="*/ 429356 w 858709"/>
                        <a:gd name="connsiteY0" fmla="*/ 176103 h 176103"/>
                        <a:gd name="connsiteX1" fmla="*/ 429356 w 858709"/>
                        <a:gd name="connsiteY1" fmla="*/ 0 h 176103"/>
                        <a:gd name="connsiteX2" fmla="*/ 858709 w 858709"/>
                        <a:gd name="connsiteY2" fmla="*/ 88051 h 176103"/>
                        <a:gd name="connsiteX3" fmla="*/ 0 w 858709"/>
                        <a:gd name="connsiteY3" fmla="*/ 88051 h 176103"/>
                        <a:gd name="connsiteX4" fmla="*/ 429356 w 858709"/>
                        <a:gd name="connsiteY4" fmla="*/ 88051 h 1761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8709" h="176103">
                          <a:moveTo>
                            <a:pt x="858709" y="176103"/>
                          </a:moveTo>
                          <a:lnTo>
                            <a:pt x="858709" y="0"/>
                          </a:lnTo>
                          <a:lnTo>
                            <a:pt x="0" y="0"/>
                          </a:lnTo>
                          <a:lnTo>
                            <a:pt x="0" y="176103"/>
                          </a:lnTo>
                          <a:lnTo>
                            <a:pt x="858709" y="176103"/>
                          </a:lnTo>
                          <a:close/>
                        </a:path>
                      </a:pathLst>
                    </a:custGeom>
                    <a:solidFill>
                      <a:srgbClr val="1E768C"/>
                    </a:solidFill>
                    <a:ln w="7600" cap="flat">
                      <a:solidFill>
                        <a:srgbClr val="1E768C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微软雅黑"/>
                        </a:rPr>
                        <a:t>流式引擎</a:t>
                      </a:r>
                    </a:p>
                  </p:txBody>
                </p:sp>
              </p:grpSp>
            </p:grpSp>
            <p:grpSp>
              <p:nvGrpSpPr>
                <p:cNvPr id="306" name="组合 305"/>
                <p:cNvGrpSpPr/>
                <p:nvPr/>
              </p:nvGrpSpPr>
              <p:grpSpPr>
                <a:xfrm>
                  <a:off x="5919410" y="4561557"/>
                  <a:ext cx="942978" cy="919600"/>
                  <a:chOff x="5919410" y="4561557"/>
                  <a:chExt cx="942978" cy="919600"/>
                </a:xfrm>
              </p:grpSpPr>
              <p:grpSp>
                <p:nvGrpSpPr>
                  <p:cNvPr id="307" name="Text Box 12"/>
                  <p:cNvGrpSpPr/>
                  <p:nvPr/>
                </p:nvGrpSpPr>
                <p:grpSpPr>
                  <a:xfrm>
                    <a:off x="5919410" y="4561557"/>
                    <a:ext cx="942978" cy="919600"/>
                    <a:chOff x="5919410" y="4561557"/>
                    <a:chExt cx="942978" cy="919600"/>
                  </a:xfrm>
                </p:grpSpPr>
                <p:sp>
                  <p:nvSpPr>
                    <p:cNvPr id="308" name="任意多边形 307"/>
                    <p:cNvSpPr/>
                    <p:nvPr/>
                  </p:nvSpPr>
                  <p:spPr>
                    <a:xfrm>
                      <a:off x="5919410" y="4827557"/>
                      <a:ext cx="942978" cy="653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42978" h="653600">
                          <a:moveTo>
                            <a:pt x="0" y="0"/>
                          </a:moveTo>
                          <a:lnTo>
                            <a:pt x="942978" y="0"/>
                          </a:lnTo>
                          <a:lnTo>
                            <a:pt x="942978" y="653600"/>
                          </a:lnTo>
                          <a:lnTo>
                            <a:pt x="0" y="653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3B3E3"/>
                        </a:gs>
                        <a:gs pos="92000">
                          <a:srgbClr val="65A6DF"/>
                        </a:gs>
                        <a:gs pos="100000">
                          <a:srgbClr val="3191D1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id="309" name="任意多边形 308"/>
                    <p:cNvSpPr/>
                    <p:nvPr/>
                  </p:nvSpPr>
                  <p:spPr>
                    <a:xfrm>
                      <a:off x="5919410" y="4827557"/>
                      <a:ext cx="942978" cy="653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42978" h="653600">
                          <a:moveTo>
                            <a:pt x="0" y="0"/>
                          </a:moveTo>
                          <a:lnTo>
                            <a:pt x="942978" y="0"/>
                          </a:lnTo>
                          <a:lnTo>
                            <a:pt x="942978" y="653600"/>
                          </a:lnTo>
                          <a:lnTo>
                            <a:pt x="0" y="653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3B3E3"/>
                        </a:gs>
                        <a:gs pos="92000">
                          <a:srgbClr val="65A6DF"/>
                        </a:gs>
                        <a:gs pos="100000">
                          <a:srgbClr val="3191D1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id="310" name="任意多边形 309"/>
                    <p:cNvSpPr/>
                    <p:nvPr/>
                  </p:nvSpPr>
                  <p:spPr>
                    <a:xfrm>
                      <a:off x="5919410" y="4827557"/>
                      <a:ext cx="942978" cy="653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42978" h="653600">
                          <a:moveTo>
                            <a:pt x="0" y="0"/>
                          </a:moveTo>
                          <a:lnTo>
                            <a:pt x="942978" y="0"/>
                          </a:lnTo>
                          <a:lnTo>
                            <a:pt x="942978" y="653600"/>
                          </a:lnTo>
                          <a:lnTo>
                            <a:pt x="0" y="653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3B3E3"/>
                        </a:gs>
                        <a:gs pos="92000">
                          <a:srgbClr val="65A6DF"/>
                        </a:gs>
                        <a:gs pos="100000">
                          <a:srgbClr val="3191D1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id="311" name="任意多边形 310"/>
                    <p:cNvSpPr/>
                    <p:nvPr/>
                  </p:nvSpPr>
                  <p:spPr>
                    <a:xfrm>
                      <a:off x="5919410" y="4827557"/>
                      <a:ext cx="942978" cy="653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42978" h="653600">
                          <a:moveTo>
                            <a:pt x="0" y="0"/>
                          </a:moveTo>
                          <a:lnTo>
                            <a:pt x="942978" y="0"/>
                          </a:lnTo>
                          <a:lnTo>
                            <a:pt x="942978" y="653600"/>
                          </a:lnTo>
                          <a:lnTo>
                            <a:pt x="0" y="653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3B3E3"/>
                        </a:gs>
                        <a:gs pos="92000">
                          <a:srgbClr val="65A6DF"/>
                        </a:gs>
                        <a:gs pos="100000">
                          <a:srgbClr val="3191D1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id="312" name="任意多边形 311"/>
                    <p:cNvSpPr/>
                    <p:nvPr/>
                  </p:nvSpPr>
                  <p:spPr>
                    <a:xfrm>
                      <a:off x="5919410" y="4561557"/>
                      <a:ext cx="942978" cy="266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42978" h="266000">
                          <a:moveTo>
                            <a:pt x="0" y="0"/>
                          </a:moveTo>
                          <a:lnTo>
                            <a:pt x="942978" y="0"/>
                          </a:lnTo>
                          <a:lnTo>
                            <a:pt x="942978" y="266000"/>
                          </a:lnTo>
                          <a:lnTo>
                            <a:pt x="0" y="266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7600" cap="flat">
                      <a:solidFill>
                        <a:srgbClr val="3498DB"/>
                      </a:solidFill>
                      <a:bevel/>
                    </a:ln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微软雅黑"/>
                        </a:rPr>
                        <a:t>离线计算</a:t>
                      </a:r>
                    </a:p>
                  </p:txBody>
                </p:sp>
              </p:grpSp>
              <p:grpSp>
                <p:nvGrpSpPr>
                  <p:cNvPr id="313" name="组合 312"/>
                  <p:cNvGrpSpPr/>
                  <p:nvPr/>
                </p:nvGrpSpPr>
                <p:grpSpPr>
                  <a:xfrm>
                    <a:off x="5961542" y="4850356"/>
                    <a:ext cx="858716" cy="591226"/>
                    <a:chOff x="5961542" y="4850356"/>
                    <a:chExt cx="858716" cy="591226"/>
                  </a:xfrm>
                </p:grpSpPr>
                <p:sp>
                  <p:nvSpPr>
                    <p:cNvPr id="314" name="Rectangle"/>
                    <p:cNvSpPr/>
                    <p:nvPr/>
                  </p:nvSpPr>
                  <p:spPr>
                    <a:xfrm>
                      <a:off x="5961542" y="4850356"/>
                      <a:ext cx="858716" cy="176103"/>
                    </a:xfrm>
                    <a:custGeom>
                      <a:avLst/>
                      <a:gdLst>
                        <a:gd name="connsiteX0" fmla="*/ 429357 w 858716"/>
                        <a:gd name="connsiteY0" fmla="*/ 176103 h 176103"/>
                        <a:gd name="connsiteX1" fmla="*/ 429357 w 858716"/>
                        <a:gd name="connsiteY1" fmla="*/ 0 h 176103"/>
                        <a:gd name="connsiteX2" fmla="*/ 858716 w 858716"/>
                        <a:gd name="connsiteY2" fmla="*/ 88051 h 176103"/>
                        <a:gd name="connsiteX3" fmla="*/ 0 w 858716"/>
                        <a:gd name="connsiteY3" fmla="*/ 88051 h 176103"/>
                        <a:gd name="connsiteX4" fmla="*/ 429357 w 858716"/>
                        <a:gd name="connsiteY4" fmla="*/ 88051 h 1761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8716" h="176103">
                          <a:moveTo>
                            <a:pt x="858716" y="176103"/>
                          </a:moveTo>
                          <a:lnTo>
                            <a:pt x="858716" y="0"/>
                          </a:lnTo>
                          <a:lnTo>
                            <a:pt x="0" y="0"/>
                          </a:lnTo>
                          <a:lnTo>
                            <a:pt x="0" y="176103"/>
                          </a:lnTo>
                          <a:lnTo>
                            <a:pt x="858716" y="176103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7600" cap="flat">
                      <a:solidFill>
                        <a:srgbClr val="3498DB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微软雅黑"/>
                        </a:rPr>
                        <a:t>MR任务</a:t>
                      </a:r>
                    </a:p>
                  </p:txBody>
                </p:sp>
                <p:sp>
                  <p:nvSpPr>
                    <p:cNvPr id="315" name="Rectangle"/>
                    <p:cNvSpPr/>
                    <p:nvPr/>
                  </p:nvSpPr>
                  <p:spPr>
                    <a:xfrm>
                      <a:off x="5961542" y="5058707"/>
                      <a:ext cx="858716" cy="176103"/>
                    </a:xfrm>
                    <a:custGeom>
                      <a:avLst/>
                      <a:gdLst>
                        <a:gd name="connsiteX0" fmla="*/ 429357 w 858716"/>
                        <a:gd name="connsiteY0" fmla="*/ 176103 h 176103"/>
                        <a:gd name="connsiteX1" fmla="*/ 429357 w 858716"/>
                        <a:gd name="connsiteY1" fmla="*/ 0 h 176103"/>
                        <a:gd name="connsiteX2" fmla="*/ 858716 w 858716"/>
                        <a:gd name="connsiteY2" fmla="*/ 88051 h 176103"/>
                        <a:gd name="connsiteX3" fmla="*/ 0 w 858716"/>
                        <a:gd name="connsiteY3" fmla="*/ 88051 h 176103"/>
                        <a:gd name="connsiteX4" fmla="*/ 429357 w 858716"/>
                        <a:gd name="connsiteY4" fmla="*/ 88051 h 1761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8716" h="176103">
                          <a:moveTo>
                            <a:pt x="858716" y="176103"/>
                          </a:moveTo>
                          <a:lnTo>
                            <a:pt x="858716" y="0"/>
                          </a:lnTo>
                          <a:lnTo>
                            <a:pt x="0" y="0"/>
                          </a:lnTo>
                          <a:lnTo>
                            <a:pt x="0" y="176103"/>
                          </a:lnTo>
                          <a:lnTo>
                            <a:pt x="858716" y="176103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7600" cap="flat">
                      <a:solidFill>
                        <a:srgbClr val="3498DB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微软雅黑"/>
                        </a:rPr>
                        <a:t>Hive查询</a:t>
                      </a:r>
                    </a:p>
                  </p:txBody>
                </p:sp>
                <p:sp>
                  <p:nvSpPr>
                    <p:cNvPr id="316" name="Rectangle"/>
                    <p:cNvSpPr/>
                    <p:nvPr/>
                  </p:nvSpPr>
                  <p:spPr>
                    <a:xfrm>
                      <a:off x="5961542" y="5265480"/>
                      <a:ext cx="858716" cy="176103"/>
                    </a:xfrm>
                    <a:custGeom>
                      <a:avLst/>
                      <a:gdLst>
                        <a:gd name="connsiteX0" fmla="*/ 429357 w 858716"/>
                        <a:gd name="connsiteY0" fmla="*/ 176103 h 176103"/>
                        <a:gd name="connsiteX1" fmla="*/ 429357 w 858716"/>
                        <a:gd name="connsiteY1" fmla="*/ 0 h 176103"/>
                        <a:gd name="connsiteX2" fmla="*/ 858716 w 858716"/>
                        <a:gd name="connsiteY2" fmla="*/ 88051 h 176103"/>
                        <a:gd name="connsiteX3" fmla="*/ 0 w 858716"/>
                        <a:gd name="connsiteY3" fmla="*/ 88051 h 176103"/>
                        <a:gd name="connsiteX4" fmla="*/ 429357 w 858716"/>
                        <a:gd name="connsiteY4" fmla="*/ 88051 h 1761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8716" h="176103">
                          <a:moveTo>
                            <a:pt x="858716" y="176103"/>
                          </a:moveTo>
                          <a:lnTo>
                            <a:pt x="858716" y="0"/>
                          </a:lnTo>
                          <a:lnTo>
                            <a:pt x="0" y="0"/>
                          </a:lnTo>
                          <a:lnTo>
                            <a:pt x="0" y="176103"/>
                          </a:lnTo>
                          <a:lnTo>
                            <a:pt x="858716" y="176103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7600" cap="flat">
                      <a:solidFill>
                        <a:srgbClr val="3498DB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微软雅黑"/>
                        </a:rPr>
                        <a:t>Impla查询</a:t>
                      </a:r>
                    </a:p>
                  </p:txBody>
                </p:sp>
              </p:grpSp>
            </p:grpSp>
          </p:grpSp>
        </p:grpSp>
        <p:grpSp>
          <p:nvGrpSpPr>
            <p:cNvPr id="317" name="组合 316"/>
            <p:cNvGrpSpPr/>
            <p:nvPr/>
          </p:nvGrpSpPr>
          <p:grpSpPr>
            <a:xfrm>
              <a:off x="2230817" y="2165178"/>
              <a:ext cx="3316192" cy="1185600"/>
              <a:chOff x="2230817" y="2165178"/>
              <a:chExt cx="3316192" cy="1185600"/>
            </a:xfrm>
          </p:grpSpPr>
          <p:grpSp>
            <p:nvGrpSpPr>
              <p:cNvPr id="318" name="组合 317"/>
              <p:cNvGrpSpPr/>
              <p:nvPr/>
            </p:nvGrpSpPr>
            <p:grpSpPr>
              <a:xfrm>
                <a:off x="2230817" y="2165178"/>
                <a:ext cx="809134" cy="1185600"/>
                <a:chOff x="2230817" y="2165178"/>
                <a:chExt cx="809134" cy="1185600"/>
              </a:xfrm>
            </p:grpSpPr>
            <p:grpSp>
              <p:nvGrpSpPr>
                <p:cNvPr id="319" name="组合 318"/>
                <p:cNvGrpSpPr/>
                <p:nvPr/>
              </p:nvGrpSpPr>
              <p:grpSpPr>
                <a:xfrm>
                  <a:off x="2230817" y="2165178"/>
                  <a:ext cx="809134" cy="1185600"/>
                  <a:chOff x="2230817" y="2165178"/>
                  <a:chExt cx="809134" cy="1185600"/>
                </a:xfrm>
              </p:grpSpPr>
              <p:grpSp>
                <p:nvGrpSpPr>
                  <p:cNvPr id="320" name="Text Box 12"/>
                  <p:cNvGrpSpPr/>
                  <p:nvPr/>
                </p:nvGrpSpPr>
                <p:grpSpPr>
                  <a:xfrm>
                    <a:off x="2230817" y="2165178"/>
                    <a:ext cx="809134" cy="1185600"/>
                    <a:chOff x="2230817" y="2165178"/>
                    <a:chExt cx="809134" cy="1185600"/>
                  </a:xfrm>
                </p:grpSpPr>
                <p:sp>
                  <p:nvSpPr>
                    <p:cNvPr id="321" name="任意多边形 320"/>
                    <p:cNvSpPr/>
                    <p:nvPr/>
                  </p:nvSpPr>
                  <p:spPr>
                    <a:xfrm>
                      <a:off x="2230817" y="2431178"/>
                      <a:ext cx="809134" cy="919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09134" h="919600">
                          <a:moveTo>
                            <a:pt x="0" y="0"/>
                          </a:moveTo>
                          <a:lnTo>
                            <a:pt x="809134" y="0"/>
                          </a:lnTo>
                          <a:lnTo>
                            <a:pt x="809134" y="919600"/>
                          </a:lnTo>
                          <a:lnTo>
                            <a:pt x="0" y="919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3F3F3"/>
                        </a:gs>
                        <a:gs pos="92000">
                          <a:srgbClr val="F1F1F1"/>
                        </a:gs>
                        <a:gs pos="100000">
                          <a:srgbClr val="D8D8D8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92D050"/>
                      </a:solidFill>
                      <a:bevel/>
                    </a:ln>
                  </p:spPr>
                </p:sp>
                <p:sp>
                  <p:nvSpPr>
                    <p:cNvPr id="322" name="任意多边形 321"/>
                    <p:cNvSpPr/>
                    <p:nvPr/>
                  </p:nvSpPr>
                  <p:spPr>
                    <a:xfrm>
                      <a:off x="2230817" y="2431178"/>
                      <a:ext cx="809134" cy="919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09134" h="919600">
                          <a:moveTo>
                            <a:pt x="0" y="0"/>
                          </a:moveTo>
                          <a:lnTo>
                            <a:pt x="809134" y="0"/>
                          </a:lnTo>
                          <a:lnTo>
                            <a:pt x="809134" y="919600"/>
                          </a:lnTo>
                          <a:lnTo>
                            <a:pt x="0" y="919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7600" cap="flat">
                      <a:solidFill>
                        <a:srgbClr val="92D050"/>
                      </a:solidFill>
                      <a:bevel/>
                    </a:ln>
                  </p:spPr>
                </p:sp>
                <p:sp>
                  <p:nvSpPr>
                    <p:cNvPr id="323" name="任意多边形 322"/>
                    <p:cNvSpPr/>
                    <p:nvPr/>
                  </p:nvSpPr>
                  <p:spPr>
                    <a:xfrm>
                      <a:off x="2230817" y="2165178"/>
                      <a:ext cx="809134" cy="266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9134" h="266000">
                          <a:moveTo>
                            <a:pt x="0" y="0"/>
                          </a:moveTo>
                          <a:lnTo>
                            <a:pt x="809134" y="0"/>
                          </a:lnTo>
                          <a:lnTo>
                            <a:pt x="809134" y="266000"/>
                          </a:lnTo>
                          <a:lnTo>
                            <a:pt x="0" y="266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7FB80E"/>
                    </a:solidFill>
                    <a:ln w="7600" cap="flat">
                      <a:solidFill>
                        <a:srgbClr val="92D050"/>
                      </a:solidFill>
                      <a:bevel/>
                    </a:ln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12">
                          <a:solidFill>
                            <a:srgbClr val="FFFFFF"/>
                          </a:solidFill>
                          <a:latin typeface="微软雅黑"/>
                        </a:rPr>
                        <a:t>业务套件</a:t>
                      </a:r>
                    </a:p>
                  </p:txBody>
                </p:sp>
              </p:grpSp>
              <p:grpSp>
                <p:nvGrpSpPr>
                  <p:cNvPr id="324" name="组合 323"/>
                  <p:cNvGrpSpPr/>
                  <p:nvPr/>
                </p:nvGrpSpPr>
                <p:grpSpPr>
                  <a:xfrm>
                    <a:off x="2230817" y="2165178"/>
                    <a:ext cx="809134" cy="1185600"/>
                    <a:chOff x="2230817" y="2165178"/>
                    <a:chExt cx="809134" cy="1185600"/>
                  </a:xfrm>
                </p:grpSpPr>
              </p:grpSp>
            </p:grpSp>
            <p:grpSp>
              <p:nvGrpSpPr>
                <p:cNvPr id="325" name="组合 324"/>
                <p:cNvGrpSpPr/>
                <p:nvPr/>
              </p:nvGrpSpPr>
              <p:grpSpPr>
                <a:xfrm>
                  <a:off x="2280691" y="2490274"/>
                  <a:ext cx="709382" cy="800782"/>
                  <a:chOff x="2280691" y="2490274"/>
                  <a:chExt cx="709382" cy="800782"/>
                </a:xfrm>
              </p:grpSpPr>
              <p:grpSp>
                <p:nvGrpSpPr>
                  <p:cNvPr id="326" name="组合 325"/>
                  <p:cNvGrpSpPr/>
                  <p:nvPr/>
                </p:nvGrpSpPr>
                <p:grpSpPr>
                  <a:xfrm>
                    <a:off x="2280691" y="2490274"/>
                    <a:ext cx="709382" cy="607998"/>
                    <a:chOff x="2280691" y="2490274"/>
                    <a:chExt cx="709382" cy="607998"/>
                  </a:xfrm>
                </p:grpSpPr>
                <p:sp>
                  <p:nvSpPr>
                    <p:cNvPr id="327" name="Rectangle"/>
                    <p:cNvSpPr/>
                    <p:nvPr/>
                  </p:nvSpPr>
                  <p:spPr>
                    <a:xfrm>
                      <a:off x="2280691" y="2490274"/>
                      <a:ext cx="709382" cy="174799"/>
                    </a:xfrm>
                    <a:custGeom>
                      <a:avLst/>
                      <a:gdLst>
                        <a:gd name="connsiteX0" fmla="*/ 354691 w 709382"/>
                        <a:gd name="connsiteY0" fmla="*/ 174799 h 174799"/>
                        <a:gd name="connsiteX1" fmla="*/ 354691 w 709382"/>
                        <a:gd name="connsiteY1" fmla="*/ 0 h 174799"/>
                        <a:gd name="connsiteX2" fmla="*/ 709382 w 709382"/>
                        <a:gd name="connsiteY2" fmla="*/ 87400 h 174799"/>
                        <a:gd name="connsiteX3" fmla="*/ 0 w 709382"/>
                        <a:gd name="connsiteY3" fmla="*/ 87400 h 174799"/>
                        <a:gd name="connsiteX4" fmla="*/ 354691 w 709382"/>
                        <a:gd name="connsiteY4" fmla="*/ 87400 h 174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09382" h="174799">
                          <a:moveTo>
                            <a:pt x="709382" y="174799"/>
                          </a:moveTo>
                          <a:lnTo>
                            <a:pt x="709382" y="0"/>
                          </a:lnTo>
                          <a:lnTo>
                            <a:pt x="0" y="0"/>
                          </a:lnTo>
                          <a:lnTo>
                            <a:pt x="0" y="174799"/>
                          </a:lnTo>
                          <a:lnTo>
                            <a:pt x="709382" y="174799"/>
                          </a:lnTo>
                          <a:close/>
                        </a:path>
                      </a:pathLst>
                    </a:custGeom>
                    <a:solidFill>
                      <a:srgbClr val="3A526B"/>
                    </a:solidFill>
                    <a:ln w="7600" cap="flat">
                      <a:solidFill>
                        <a:srgbClr val="3A526B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微软雅黑"/>
                        </a:rPr>
                        <a:t>模板引擎</a:t>
                      </a:r>
                    </a:p>
                  </p:txBody>
                </p:sp>
                <p:sp>
                  <p:nvSpPr>
                    <p:cNvPr id="328" name="Rectangle"/>
                    <p:cNvSpPr/>
                    <p:nvPr/>
                  </p:nvSpPr>
                  <p:spPr>
                    <a:xfrm>
                      <a:off x="2280691" y="2706873"/>
                      <a:ext cx="709382" cy="174799"/>
                    </a:xfrm>
                    <a:custGeom>
                      <a:avLst/>
                      <a:gdLst>
                        <a:gd name="connsiteX0" fmla="*/ 354691 w 709382"/>
                        <a:gd name="connsiteY0" fmla="*/ 174799 h 174799"/>
                        <a:gd name="connsiteX1" fmla="*/ 354691 w 709382"/>
                        <a:gd name="connsiteY1" fmla="*/ 0 h 174799"/>
                        <a:gd name="connsiteX2" fmla="*/ 709382 w 709382"/>
                        <a:gd name="connsiteY2" fmla="*/ 87400 h 174799"/>
                        <a:gd name="connsiteX3" fmla="*/ 0 w 709382"/>
                        <a:gd name="connsiteY3" fmla="*/ 87400 h 174799"/>
                        <a:gd name="connsiteX4" fmla="*/ 354691 w 709382"/>
                        <a:gd name="connsiteY4" fmla="*/ 87400 h 174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09382" h="174799">
                          <a:moveTo>
                            <a:pt x="709382" y="174799"/>
                          </a:moveTo>
                          <a:lnTo>
                            <a:pt x="709382" y="0"/>
                          </a:lnTo>
                          <a:lnTo>
                            <a:pt x="0" y="0"/>
                          </a:lnTo>
                          <a:lnTo>
                            <a:pt x="0" y="174799"/>
                          </a:lnTo>
                          <a:lnTo>
                            <a:pt x="709382" y="174799"/>
                          </a:lnTo>
                          <a:close/>
                        </a:path>
                      </a:pathLst>
                    </a:custGeom>
                    <a:solidFill>
                      <a:srgbClr val="3A526B"/>
                    </a:solidFill>
                    <a:ln w="7600" cap="flat">
                      <a:solidFill>
                        <a:srgbClr val="3A526B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微软雅黑"/>
                        </a:rPr>
                        <a:t>流程引擎</a:t>
                      </a:r>
                    </a:p>
                  </p:txBody>
                </p:sp>
                <p:sp>
                  <p:nvSpPr>
                    <p:cNvPr id="329" name="Rectangle"/>
                    <p:cNvSpPr/>
                    <p:nvPr/>
                  </p:nvSpPr>
                  <p:spPr>
                    <a:xfrm>
                      <a:off x="2280691" y="2923472"/>
                      <a:ext cx="709382" cy="174799"/>
                    </a:xfrm>
                    <a:custGeom>
                      <a:avLst/>
                      <a:gdLst>
                        <a:gd name="connsiteX0" fmla="*/ 354691 w 709382"/>
                        <a:gd name="connsiteY0" fmla="*/ 174799 h 174799"/>
                        <a:gd name="connsiteX1" fmla="*/ 354691 w 709382"/>
                        <a:gd name="connsiteY1" fmla="*/ 0 h 174799"/>
                        <a:gd name="connsiteX2" fmla="*/ 709382 w 709382"/>
                        <a:gd name="connsiteY2" fmla="*/ 87400 h 174799"/>
                        <a:gd name="connsiteX3" fmla="*/ 0 w 709382"/>
                        <a:gd name="connsiteY3" fmla="*/ 87400 h 174799"/>
                        <a:gd name="connsiteX4" fmla="*/ 354691 w 709382"/>
                        <a:gd name="connsiteY4" fmla="*/ 87400 h 174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09382" h="174799">
                          <a:moveTo>
                            <a:pt x="709382" y="174799"/>
                          </a:moveTo>
                          <a:lnTo>
                            <a:pt x="709382" y="0"/>
                          </a:lnTo>
                          <a:lnTo>
                            <a:pt x="0" y="0"/>
                          </a:lnTo>
                          <a:lnTo>
                            <a:pt x="0" y="174799"/>
                          </a:lnTo>
                          <a:lnTo>
                            <a:pt x="709382" y="174799"/>
                          </a:lnTo>
                          <a:close/>
                        </a:path>
                      </a:pathLst>
                    </a:custGeom>
                    <a:solidFill>
                      <a:srgbClr val="3A526B"/>
                    </a:solidFill>
                    <a:ln w="7600" cap="flat">
                      <a:solidFill>
                        <a:srgbClr val="3A526B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微软雅黑"/>
                        </a:rPr>
                        <a:t>服务总线</a:t>
                      </a:r>
                    </a:p>
                  </p:txBody>
                </p:sp>
              </p:grpSp>
              <p:sp>
                <p:nvSpPr>
                  <p:cNvPr id="330" name="Rectangle"/>
                  <p:cNvSpPr/>
                  <p:nvPr/>
                </p:nvSpPr>
                <p:spPr>
                  <a:xfrm>
                    <a:off x="2280691" y="3116256"/>
                    <a:ext cx="709382" cy="174799"/>
                  </a:xfrm>
                  <a:custGeom>
                    <a:avLst/>
                    <a:gdLst>
                      <a:gd name="connsiteX0" fmla="*/ 354691 w 709382"/>
                      <a:gd name="connsiteY0" fmla="*/ 174799 h 174799"/>
                      <a:gd name="connsiteX1" fmla="*/ 354691 w 709382"/>
                      <a:gd name="connsiteY1" fmla="*/ 0 h 174799"/>
                      <a:gd name="connsiteX2" fmla="*/ 709382 w 709382"/>
                      <a:gd name="connsiteY2" fmla="*/ 87400 h 174799"/>
                      <a:gd name="connsiteX3" fmla="*/ 0 w 709382"/>
                      <a:gd name="connsiteY3" fmla="*/ 87400 h 174799"/>
                      <a:gd name="connsiteX4" fmla="*/ 354691 w 709382"/>
                      <a:gd name="connsiteY4" fmla="*/ 87400 h 1747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09382" h="174799">
                        <a:moveTo>
                          <a:pt x="709382" y="174799"/>
                        </a:moveTo>
                        <a:lnTo>
                          <a:pt x="709382" y="0"/>
                        </a:lnTo>
                        <a:lnTo>
                          <a:pt x="0" y="0"/>
                        </a:lnTo>
                        <a:lnTo>
                          <a:pt x="0" y="174799"/>
                        </a:lnTo>
                        <a:lnTo>
                          <a:pt x="709382" y="174799"/>
                        </a:lnTo>
                        <a:close/>
                      </a:path>
                    </a:pathLst>
                  </a:custGeom>
                  <a:solidFill>
                    <a:srgbClr val="3A526B"/>
                  </a:solidFill>
                  <a:ln w="7600" cap="flat">
                    <a:solidFill>
                      <a:srgbClr val="3A526B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... ...</a:t>
                    </a:r>
                  </a:p>
                </p:txBody>
              </p:sp>
            </p:grpSp>
          </p:grpSp>
          <p:grpSp>
            <p:nvGrpSpPr>
              <p:cNvPr id="331" name="组合 330"/>
              <p:cNvGrpSpPr/>
              <p:nvPr/>
            </p:nvGrpSpPr>
            <p:grpSpPr>
              <a:xfrm>
                <a:off x="3087943" y="2165178"/>
                <a:ext cx="809134" cy="1185600"/>
                <a:chOff x="3087943" y="2165178"/>
                <a:chExt cx="809134" cy="1185600"/>
              </a:xfrm>
            </p:grpSpPr>
            <p:grpSp>
              <p:nvGrpSpPr>
                <p:cNvPr id="332" name="组合 331"/>
                <p:cNvGrpSpPr/>
                <p:nvPr/>
              </p:nvGrpSpPr>
              <p:grpSpPr>
                <a:xfrm>
                  <a:off x="3087943" y="2165178"/>
                  <a:ext cx="809134" cy="1185600"/>
                  <a:chOff x="3087943" y="2165178"/>
                  <a:chExt cx="809134" cy="1185600"/>
                </a:xfrm>
              </p:grpSpPr>
              <p:grpSp>
                <p:nvGrpSpPr>
                  <p:cNvPr id="333" name="Text Box 12"/>
                  <p:cNvGrpSpPr/>
                  <p:nvPr/>
                </p:nvGrpSpPr>
                <p:grpSpPr>
                  <a:xfrm>
                    <a:off x="3087943" y="2165178"/>
                    <a:ext cx="809134" cy="1185600"/>
                    <a:chOff x="3087943" y="2165178"/>
                    <a:chExt cx="809134" cy="1185600"/>
                  </a:xfrm>
                </p:grpSpPr>
                <p:sp>
                  <p:nvSpPr>
                    <p:cNvPr id="334" name="任意多边形 333"/>
                    <p:cNvSpPr/>
                    <p:nvPr/>
                  </p:nvSpPr>
                  <p:spPr>
                    <a:xfrm>
                      <a:off x="3087943" y="2431178"/>
                      <a:ext cx="809134" cy="919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09134" h="919600">
                          <a:moveTo>
                            <a:pt x="0" y="0"/>
                          </a:moveTo>
                          <a:lnTo>
                            <a:pt x="809134" y="0"/>
                          </a:lnTo>
                          <a:lnTo>
                            <a:pt x="809134" y="919600"/>
                          </a:lnTo>
                          <a:lnTo>
                            <a:pt x="0" y="919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3F3F3"/>
                        </a:gs>
                        <a:gs pos="92000">
                          <a:srgbClr val="F1F1F1"/>
                        </a:gs>
                        <a:gs pos="100000">
                          <a:srgbClr val="D8D8D8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C0C0C0"/>
                      </a:solidFill>
                      <a:bevel/>
                    </a:ln>
                  </p:spPr>
                </p:sp>
                <p:sp>
                  <p:nvSpPr>
                    <p:cNvPr id="335" name="任意多边形 334"/>
                    <p:cNvSpPr/>
                    <p:nvPr/>
                  </p:nvSpPr>
                  <p:spPr>
                    <a:xfrm>
                      <a:off x="3087943" y="2431178"/>
                      <a:ext cx="809134" cy="919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09134" h="919600">
                          <a:moveTo>
                            <a:pt x="0" y="0"/>
                          </a:moveTo>
                          <a:lnTo>
                            <a:pt x="809134" y="0"/>
                          </a:lnTo>
                          <a:lnTo>
                            <a:pt x="809134" y="919600"/>
                          </a:lnTo>
                          <a:lnTo>
                            <a:pt x="0" y="919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7600" cap="flat">
                      <a:solidFill>
                        <a:srgbClr val="C0C0C0"/>
                      </a:solidFill>
                      <a:bevel/>
                    </a:ln>
                  </p:spPr>
                </p:sp>
                <p:sp>
                  <p:nvSpPr>
                    <p:cNvPr id="336" name="任意多边形 335"/>
                    <p:cNvSpPr/>
                    <p:nvPr/>
                  </p:nvSpPr>
                  <p:spPr>
                    <a:xfrm>
                      <a:off x="3087943" y="2165178"/>
                      <a:ext cx="809134" cy="266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9134" h="266000">
                          <a:moveTo>
                            <a:pt x="0" y="0"/>
                          </a:moveTo>
                          <a:lnTo>
                            <a:pt x="809134" y="0"/>
                          </a:lnTo>
                          <a:lnTo>
                            <a:pt x="809134" y="266000"/>
                          </a:lnTo>
                          <a:lnTo>
                            <a:pt x="0" y="266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7FB80E"/>
                    </a:solidFill>
                    <a:ln w="7600" cap="flat">
                      <a:solidFill>
                        <a:srgbClr val="92D050"/>
                      </a:solidFill>
                      <a:bevel/>
                    </a:ln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12">
                          <a:solidFill>
                            <a:srgbClr val="FFFFFF"/>
                          </a:solidFill>
                          <a:latin typeface="微软雅黑"/>
                        </a:rPr>
                        <a:t>开发套件</a:t>
                      </a:r>
                    </a:p>
                  </p:txBody>
                </p:sp>
              </p:grpSp>
              <p:grpSp>
                <p:nvGrpSpPr>
                  <p:cNvPr id="337" name="组合 336"/>
                  <p:cNvGrpSpPr/>
                  <p:nvPr/>
                </p:nvGrpSpPr>
                <p:grpSpPr>
                  <a:xfrm>
                    <a:off x="3087943" y="2165178"/>
                    <a:ext cx="809134" cy="1185600"/>
                    <a:chOff x="3087943" y="2165178"/>
                    <a:chExt cx="809134" cy="1185600"/>
                  </a:xfrm>
                </p:grpSpPr>
              </p:grpSp>
            </p:grpSp>
            <p:grpSp>
              <p:nvGrpSpPr>
                <p:cNvPr id="338" name="组合 337"/>
                <p:cNvGrpSpPr/>
                <p:nvPr/>
              </p:nvGrpSpPr>
              <p:grpSpPr>
                <a:xfrm>
                  <a:off x="3137817" y="2490274"/>
                  <a:ext cx="709382" cy="800782"/>
                  <a:chOff x="3137817" y="2490274"/>
                  <a:chExt cx="709382" cy="800782"/>
                </a:xfrm>
              </p:grpSpPr>
              <p:grpSp>
                <p:nvGrpSpPr>
                  <p:cNvPr id="339" name="组合 338"/>
                  <p:cNvGrpSpPr/>
                  <p:nvPr/>
                </p:nvGrpSpPr>
                <p:grpSpPr>
                  <a:xfrm>
                    <a:off x="3137817" y="2490274"/>
                    <a:ext cx="709382" cy="607998"/>
                    <a:chOff x="3137817" y="2490274"/>
                    <a:chExt cx="709382" cy="607998"/>
                  </a:xfrm>
                </p:grpSpPr>
                <p:sp>
                  <p:nvSpPr>
                    <p:cNvPr id="340" name="Rectangle"/>
                    <p:cNvSpPr/>
                    <p:nvPr/>
                  </p:nvSpPr>
                  <p:spPr>
                    <a:xfrm>
                      <a:off x="3137817" y="2490274"/>
                      <a:ext cx="709382" cy="174799"/>
                    </a:xfrm>
                    <a:custGeom>
                      <a:avLst/>
                      <a:gdLst>
                        <a:gd name="connsiteX0" fmla="*/ 354691 w 709382"/>
                        <a:gd name="connsiteY0" fmla="*/ 174799 h 174799"/>
                        <a:gd name="connsiteX1" fmla="*/ 354691 w 709382"/>
                        <a:gd name="connsiteY1" fmla="*/ 0 h 174799"/>
                        <a:gd name="connsiteX2" fmla="*/ 709382 w 709382"/>
                        <a:gd name="connsiteY2" fmla="*/ 87400 h 174799"/>
                        <a:gd name="connsiteX3" fmla="*/ 0 w 709382"/>
                        <a:gd name="connsiteY3" fmla="*/ 87400 h 174799"/>
                        <a:gd name="connsiteX4" fmla="*/ 354691 w 709382"/>
                        <a:gd name="connsiteY4" fmla="*/ 87400 h 174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09382" h="174799">
                          <a:moveTo>
                            <a:pt x="709382" y="174799"/>
                          </a:moveTo>
                          <a:lnTo>
                            <a:pt x="709382" y="0"/>
                          </a:lnTo>
                          <a:lnTo>
                            <a:pt x="0" y="0"/>
                          </a:lnTo>
                          <a:lnTo>
                            <a:pt x="0" y="174799"/>
                          </a:lnTo>
                          <a:lnTo>
                            <a:pt x="709382" y="174799"/>
                          </a:lnTo>
                          <a:close/>
                        </a:path>
                      </a:pathLst>
                    </a:custGeom>
                    <a:solidFill>
                      <a:srgbClr val="3A526B"/>
                    </a:solidFill>
                    <a:ln w="7600" cap="flat">
                      <a:solidFill>
                        <a:srgbClr val="3A526B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微软雅黑"/>
                        </a:rPr>
                        <a:t>配置中心</a:t>
                      </a:r>
                    </a:p>
                  </p:txBody>
                </p:sp>
                <p:sp>
                  <p:nvSpPr>
                    <p:cNvPr id="341" name="Rectangle"/>
                    <p:cNvSpPr/>
                    <p:nvPr/>
                  </p:nvSpPr>
                  <p:spPr>
                    <a:xfrm>
                      <a:off x="3137817" y="2706873"/>
                      <a:ext cx="709382" cy="174799"/>
                    </a:xfrm>
                    <a:custGeom>
                      <a:avLst/>
                      <a:gdLst>
                        <a:gd name="connsiteX0" fmla="*/ 354691 w 709382"/>
                        <a:gd name="connsiteY0" fmla="*/ 174799 h 174799"/>
                        <a:gd name="connsiteX1" fmla="*/ 354691 w 709382"/>
                        <a:gd name="connsiteY1" fmla="*/ 0 h 174799"/>
                        <a:gd name="connsiteX2" fmla="*/ 709382 w 709382"/>
                        <a:gd name="connsiteY2" fmla="*/ 87400 h 174799"/>
                        <a:gd name="connsiteX3" fmla="*/ 0 w 709382"/>
                        <a:gd name="connsiteY3" fmla="*/ 87400 h 174799"/>
                        <a:gd name="connsiteX4" fmla="*/ 354691 w 709382"/>
                        <a:gd name="connsiteY4" fmla="*/ 87400 h 174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09382" h="174799">
                          <a:moveTo>
                            <a:pt x="709382" y="174799"/>
                          </a:moveTo>
                          <a:lnTo>
                            <a:pt x="709382" y="0"/>
                          </a:lnTo>
                          <a:lnTo>
                            <a:pt x="0" y="0"/>
                          </a:lnTo>
                          <a:lnTo>
                            <a:pt x="0" y="174799"/>
                          </a:lnTo>
                          <a:lnTo>
                            <a:pt x="709382" y="174799"/>
                          </a:lnTo>
                          <a:close/>
                        </a:path>
                      </a:pathLst>
                    </a:custGeom>
                    <a:solidFill>
                      <a:srgbClr val="3A526B"/>
                    </a:solidFill>
                    <a:ln w="7600" cap="flat">
                      <a:solidFill>
                        <a:srgbClr val="3A526B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微软雅黑"/>
                        </a:rPr>
                        <a:t>消息服务</a:t>
                      </a:r>
                    </a:p>
                  </p:txBody>
                </p:sp>
                <p:sp>
                  <p:nvSpPr>
                    <p:cNvPr id="342" name="Rectangle"/>
                    <p:cNvSpPr/>
                    <p:nvPr/>
                  </p:nvSpPr>
                  <p:spPr>
                    <a:xfrm>
                      <a:off x="3137817" y="2923472"/>
                      <a:ext cx="709382" cy="174799"/>
                    </a:xfrm>
                    <a:custGeom>
                      <a:avLst/>
                      <a:gdLst>
                        <a:gd name="connsiteX0" fmla="*/ 354691 w 709382"/>
                        <a:gd name="connsiteY0" fmla="*/ 174799 h 174799"/>
                        <a:gd name="connsiteX1" fmla="*/ 354691 w 709382"/>
                        <a:gd name="connsiteY1" fmla="*/ 0 h 174799"/>
                        <a:gd name="connsiteX2" fmla="*/ 709382 w 709382"/>
                        <a:gd name="connsiteY2" fmla="*/ 87400 h 174799"/>
                        <a:gd name="connsiteX3" fmla="*/ 0 w 709382"/>
                        <a:gd name="connsiteY3" fmla="*/ 87400 h 174799"/>
                        <a:gd name="connsiteX4" fmla="*/ 354691 w 709382"/>
                        <a:gd name="connsiteY4" fmla="*/ 87400 h 174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09382" h="174799">
                          <a:moveTo>
                            <a:pt x="709382" y="174799"/>
                          </a:moveTo>
                          <a:lnTo>
                            <a:pt x="709382" y="0"/>
                          </a:lnTo>
                          <a:lnTo>
                            <a:pt x="0" y="0"/>
                          </a:lnTo>
                          <a:lnTo>
                            <a:pt x="0" y="174799"/>
                          </a:lnTo>
                          <a:lnTo>
                            <a:pt x="709382" y="174799"/>
                          </a:lnTo>
                          <a:close/>
                        </a:path>
                      </a:pathLst>
                    </a:custGeom>
                    <a:solidFill>
                      <a:srgbClr val="3A526B"/>
                    </a:solidFill>
                    <a:ln w="7600" cap="flat">
                      <a:solidFill>
                        <a:srgbClr val="3A526B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微软雅黑"/>
                        </a:rPr>
                        <a:t>规则引擎</a:t>
                      </a:r>
                    </a:p>
                  </p:txBody>
                </p:sp>
              </p:grpSp>
              <p:sp>
                <p:nvSpPr>
                  <p:cNvPr id="343" name="Rectangle"/>
                  <p:cNvSpPr/>
                  <p:nvPr/>
                </p:nvSpPr>
                <p:spPr>
                  <a:xfrm>
                    <a:off x="3137817" y="3116256"/>
                    <a:ext cx="709382" cy="174799"/>
                  </a:xfrm>
                  <a:custGeom>
                    <a:avLst/>
                    <a:gdLst>
                      <a:gd name="connsiteX0" fmla="*/ 354691 w 709382"/>
                      <a:gd name="connsiteY0" fmla="*/ 174799 h 174799"/>
                      <a:gd name="connsiteX1" fmla="*/ 354691 w 709382"/>
                      <a:gd name="connsiteY1" fmla="*/ 0 h 174799"/>
                      <a:gd name="connsiteX2" fmla="*/ 709382 w 709382"/>
                      <a:gd name="connsiteY2" fmla="*/ 87400 h 174799"/>
                      <a:gd name="connsiteX3" fmla="*/ 0 w 709382"/>
                      <a:gd name="connsiteY3" fmla="*/ 87400 h 174799"/>
                      <a:gd name="connsiteX4" fmla="*/ 354691 w 709382"/>
                      <a:gd name="connsiteY4" fmla="*/ 87400 h 1747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09382" h="174799">
                        <a:moveTo>
                          <a:pt x="709382" y="174799"/>
                        </a:moveTo>
                        <a:lnTo>
                          <a:pt x="709382" y="0"/>
                        </a:lnTo>
                        <a:lnTo>
                          <a:pt x="0" y="0"/>
                        </a:lnTo>
                        <a:lnTo>
                          <a:pt x="0" y="174799"/>
                        </a:lnTo>
                        <a:lnTo>
                          <a:pt x="709382" y="174799"/>
                        </a:lnTo>
                        <a:close/>
                      </a:path>
                    </a:pathLst>
                  </a:custGeom>
                  <a:solidFill>
                    <a:srgbClr val="3A526B"/>
                  </a:solidFill>
                  <a:ln w="7600" cap="flat">
                    <a:solidFill>
                      <a:srgbClr val="3A526B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... ...</a:t>
                    </a:r>
                  </a:p>
                </p:txBody>
              </p:sp>
            </p:grpSp>
          </p:grpSp>
          <p:grpSp>
            <p:nvGrpSpPr>
              <p:cNvPr id="344" name="组合 343"/>
              <p:cNvGrpSpPr/>
              <p:nvPr/>
            </p:nvGrpSpPr>
            <p:grpSpPr>
              <a:xfrm>
                <a:off x="3945079" y="2165178"/>
                <a:ext cx="809134" cy="1185600"/>
                <a:chOff x="3945079" y="2165178"/>
                <a:chExt cx="809134" cy="1185600"/>
              </a:xfrm>
            </p:grpSpPr>
            <p:grpSp>
              <p:nvGrpSpPr>
                <p:cNvPr id="345" name="组合 344"/>
                <p:cNvGrpSpPr/>
                <p:nvPr/>
              </p:nvGrpSpPr>
              <p:grpSpPr>
                <a:xfrm>
                  <a:off x="3945079" y="2165178"/>
                  <a:ext cx="809134" cy="1185600"/>
                  <a:chOff x="3945079" y="2165178"/>
                  <a:chExt cx="809134" cy="1185600"/>
                </a:xfrm>
              </p:grpSpPr>
              <p:grpSp>
                <p:nvGrpSpPr>
                  <p:cNvPr id="346" name="Text Box 12"/>
                  <p:cNvGrpSpPr/>
                  <p:nvPr/>
                </p:nvGrpSpPr>
                <p:grpSpPr>
                  <a:xfrm>
                    <a:off x="3945079" y="2165178"/>
                    <a:ext cx="809134" cy="1185600"/>
                    <a:chOff x="3945079" y="2165178"/>
                    <a:chExt cx="809134" cy="1185600"/>
                  </a:xfrm>
                </p:grpSpPr>
                <p:sp>
                  <p:nvSpPr>
                    <p:cNvPr id="347" name="任意多边形 346"/>
                    <p:cNvSpPr/>
                    <p:nvPr/>
                  </p:nvSpPr>
                  <p:spPr>
                    <a:xfrm>
                      <a:off x="3945079" y="2431178"/>
                      <a:ext cx="809134" cy="919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09134" h="919600">
                          <a:moveTo>
                            <a:pt x="0" y="0"/>
                          </a:moveTo>
                          <a:lnTo>
                            <a:pt x="809134" y="0"/>
                          </a:lnTo>
                          <a:lnTo>
                            <a:pt x="809134" y="919600"/>
                          </a:lnTo>
                          <a:lnTo>
                            <a:pt x="0" y="919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3F3F3"/>
                        </a:gs>
                        <a:gs pos="92000">
                          <a:srgbClr val="F1F1F1"/>
                        </a:gs>
                        <a:gs pos="100000">
                          <a:srgbClr val="D8D8D8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C0C0C0"/>
                      </a:solidFill>
                      <a:bevel/>
                    </a:ln>
                  </p:spPr>
                </p:sp>
                <p:sp>
                  <p:nvSpPr>
                    <p:cNvPr id="348" name="任意多边形 347"/>
                    <p:cNvSpPr/>
                    <p:nvPr/>
                  </p:nvSpPr>
                  <p:spPr>
                    <a:xfrm>
                      <a:off x="3945079" y="2431178"/>
                      <a:ext cx="809134" cy="919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09134" h="919600">
                          <a:moveTo>
                            <a:pt x="0" y="0"/>
                          </a:moveTo>
                          <a:lnTo>
                            <a:pt x="809134" y="0"/>
                          </a:lnTo>
                          <a:lnTo>
                            <a:pt x="809134" y="919600"/>
                          </a:lnTo>
                          <a:lnTo>
                            <a:pt x="0" y="919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7600" cap="flat">
                      <a:solidFill>
                        <a:srgbClr val="C0C0C0"/>
                      </a:solidFill>
                      <a:bevel/>
                    </a:ln>
                  </p:spPr>
                </p:sp>
                <p:sp>
                  <p:nvSpPr>
                    <p:cNvPr id="349" name="任意多边形 348"/>
                    <p:cNvSpPr/>
                    <p:nvPr/>
                  </p:nvSpPr>
                  <p:spPr>
                    <a:xfrm>
                      <a:off x="3945079" y="2165178"/>
                      <a:ext cx="809134" cy="266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9134" h="266000">
                          <a:moveTo>
                            <a:pt x="0" y="0"/>
                          </a:moveTo>
                          <a:lnTo>
                            <a:pt x="809134" y="0"/>
                          </a:lnTo>
                          <a:lnTo>
                            <a:pt x="809134" y="266000"/>
                          </a:lnTo>
                          <a:lnTo>
                            <a:pt x="0" y="266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7FB80E"/>
                    </a:solidFill>
                    <a:ln w="7600" cap="flat">
                      <a:solidFill>
                        <a:srgbClr val="92D050"/>
                      </a:solidFill>
                      <a:bevel/>
                    </a:ln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12" dirty="0" err="1">
                          <a:solidFill>
                            <a:srgbClr val="FFFFFF"/>
                          </a:solidFill>
                          <a:latin typeface="微软雅黑"/>
                        </a:rPr>
                        <a:t>服务SLA治理</a:t>
                      </a:r>
                      <a:endParaRPr sz="912" dirty="0">
                        <a:solidFill>
                          <a:srgbClr val="FFFFFF"/>
                        </a:solidFill>
                        <a:latin typeface="微软雅黑"/>
                      </a:endParaRPr>
                    </a:p>
                  </p:txBody>
                </p:sp>
              </p:grpSp>
              <p:grpSp>
                <p:nvGrpSpPr>
                  <p:cNvPr id="350" name="组合 349"/>
                  <p:cNvGrpSpPr/>
                  <p:nvPr/>
                </p:nvGrpSpPr>
                <p:grpSpPr>
                  <a:xfrm>
                    <a:off x="3945079" y="2165178"/>
                    <a:ext cx="809134" cy="1185600"/>
                    <a:chOff x="3945079" y="2165178"/>
                    <a:chExt cx="809134" cy="1185600"/>
                  </a:xfrm>
                </p:grpSpPr>
              </p:grpSp>
            </p:grpSp>
            <p:grpSp>
              <p:nvGrpSpPr>
                <p:cNvPr id="351" name="组合 350"/>
                <p:cNvGrpSpPr/>
                <p:nvPr/>
              </p:nvGrpSpPr>
              <p:grpSpPr>
                <a:xfrm>
                  <a:off x="3994953" y="2490274"/>
                  <a:ext cx="709382" cy="800782"/>
                  <a:chOff x="3994953" y="2490274"/>
                  <a:chExt cx="709382" cy="800782"/>
                </a:xfrm>
              </p:grpSpPr>
              <p:grpSp>
                <p:nvGrpSpPr>
                  <p:cNvPr id="352" name="组合 351"/>
                  <p:cNvGrpSpPr/>
                  <p:nvPr/>
                </p:nvGrpSpPr>
                <p:grpSpPr>
                  <a:xfrm>
                    <a:off x="3994953" y="2490274"/>
                    <a:ext cx="709382" cy="607998"/>
                    <a:chOff x="3994953" y="2490274"/>
                    <a:chExt cx="709382" cy="607998"/>
                  </a:xfrm>
                </p:grpSpPr>
                <p:sp>
                  <p:nvSpPr>
                    <p:cNvPr id="353" name="Rectangle"/>
                    <p:cNvSpPr/>
                    <p:nvPr/>
                  </p:nvSpPr>
                  <p:spPr>
                    <a:xfrm>
                      <a:off x="3994953" y="2490274"/>
                      <a:ext cx="709382" cy="174799"/>
                    </a:xfrm>
                    <a:custGeom>
                      <a:avLst/>
                      <a:gdLst>
                        <a:gd name="connsiteX0" fmla="*/ 354691 w 709382"/>
                        <a:gd name="connsiteY0" fmla="*/ 174799 h 174799"/>
                        <a:gd name="connsiteX1" fmla="*/ 354691 w 709382"/>
                        <a:gd name="connsiteY1" fmla="*/ 0 h 174799"/>
                        <a:gd name="connsiteX2" fmla="*/ 709382 w 709382"/>
                        <a:gd name="connsiteY2" fmla="*/ 87400 h 174799"/>
                        <a:gd name="connsiteX3" fmla="*/ 0 w 709382"/>
                        <a:gd name="connsiteY3" fmla="*/ 87400 h 174799"/>
                        <a:gd name="connsiteX4" fmla="*/ 354691 w 709382"/>
                        <a:gd name="connsiteY4" fmla="*/ 87400 h 174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09382" h="174799">
                          <a:moveTo>
                            <a:pt x="709382" y="174799"/>
                          </a:moveTo>
                          <a:lnTo>
                            <a:pt x="709382" y="0"/>
                          </a:lnTo>
                          <a:lnTo>
                            <a:pt x="0" y="0"/>
                          </a:lnTo>
                          <a:lnTo>
                            <a:pt x="0" y="174799"/>
                          </a:lnTo>
                          <a:lnTo>
                            <a:pt x="709382" y="174799"/>
                          </a:lnTo>
                          <a:close/>
                        </a:path>
                      </a:pathLst>
                    </a:custGeom>
                    <a:solidFill>
                      <a:srgbClr val="3A526B"/>
                    </a:solidFill>
                    <a:ln w="7600" cap="flat">
                      <a:solidFill>
                        <a:srgbClr val="3A526B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微软雅黑"/>
                        </a:rPr>
                        <a:t>访问控制</a:t>
                      </a:r>
                    </a:p>
                  </p:txBody>
                </p:sp>
                <p:sp>
                  <p:nvSpPr>
                    <p:cNvPr id="354" name="Rectangle"/>
                    <p:cNvSpPr/>
                    <p:nvPr/>
                  </p:nvSpPr>
                  <p:spPr>
                    <a:xfrm>
                      <a:off x="3994953" y="2706873"/>
                      <a:ext cx="709382" cy="174799"/>
                    </a:xfrm>
                    <a:custGeom>
                      <a:avLst/>
                      <a:gdLst>
                        <a:gd name="connsiteX0" fmla="*/ 354691 w 709382"/>
                        <a:gd name="connsiteY0" fmla="*/ 174799 h 174799"/>
                        <a:gd name="connsiteX1" fmla="*/ 354691 w 709382"/>
                        <a:gd name="connsiteY1" fmla="*/ 0 h 174799"/>
                        <a:gd name="connsiteX2" fmla="*/ 709382 w 709382"/>
                        <a:gd name="connsiteY2" fmla="*/ 87400 h 174799"/>
                        <a:gd name="connsiteX3" fmla="*/ 0 w 709382"/>
                        <a:gd name="connsiteY3" fmla="*/ 87400 h 174799"/>
                        <a:gd name="connsiteX4" fmla="*/ 354691 w 709382"/>
                        <a:gd name="connsiteY4" fmla="*/ 87400 h 174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09382" h="174799">
                          <a:moveTo>
                            <a:pt x="709382" y="174799"/>
                          </a:moveTo>
                          <a:lnTo>
                            <a:pt x="709382" y="0"/>
                          </a:lnTo>
                          <a:lnTo>
                            <a:pt x="0" y="0"/>
                          </a:lnTo>
                          <a:lnTo>
                            <a:pt x="0" y="174799"/>
                          </a:lnTo>
                          <a:lnTo>
                            <a:pt x="709382" y="174799"/>
                          </a:lnTo>
                          <a:close/>
                        </a:path>
                      </a:pathLst>
                    </a:custGeom>
                    <a:solidFill>
                      <a:srgbClr val="3A526B"/>
                    </a:solidFill>
                    <a:ln w="7600" cap="flat">
                      <a:solidFill>
                        <a:srgbClr val="3A526B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微软雅黑"/>
                        </a:rPr>
                        <a:t>依赖管理</a:t>
                      </a:r>
                    </a:p>
                  </p:txBody>
                </p:sp>
                <p:sp>
                  <p:nvSpPr>
                    <p:cNvPr id="355" name="Rectangle"/>
                    <p:cNvSpPr/>
                    <p:nvPr/>
                  </p:nvSpPr>
                  <p:spPr>
                    <a:xfrm>
                      <a:off x="3994953" y="2923472"/>
                      <a:ext cx="709382" cy="174799"/>
                    </a:xfrm>
                    <a:custGeom>
                      <a:avLst/>
                      <a:gdLst>
                        <a:gd name="connsiteX0" fmla="*/ 354691 w 709382"/>
                        <a:gd name="connsiteY0" fmla="*/ 174799 h 174799"/>
                        <a:gd name="connsiteX1" fmla="*/ 354691 w 709382"/>
                        <a:gd name="connsiteY1" fmla="*/ 0 h 174799"/>
                        <a:gd name="connsiteX2" fmla="*/ 709382 w 709382"/>
                        <a:gd name="connsiteY2" fmla="*/ 87400 h 174799"/>
                        <a:gd name="connsiteX3" fmla="*/ 0 w 709382"/>
                        <a:gd name="connsiteY3" fmla="*/ 87400 h 174799"/>
                        <a:gd name="connsiteX4" fmla="*/ 354691 w 709382"/>
                        <a:gd name="connsiteY4" fmla="*/ 87400 h 174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09382" h="174799">
                          <a:moveTo>
                            <a:pt x="709382" y="174799"/>
                          </a:moveTo>
                          <a:lnTo>
                            <a:pt x="709382" y="0"/>
                          </a:lnTo>
                          <a:lnTo>
                            <a:pt x="0" y="0"/>
                          </a:lnTo>
                          <a:lnTo>
                            <a:pt x="0" y="174799"/>
                          </a:lnTo>
                          <a:lnTo>
                            <a:pt x="709382" y="174799"/>
                          </a:lnTo>
                          <a:close/>
                        </a:path>
                      </a:pathLst>
                    </a:custGeom>
                    <a:solidFill>
                      <a:srgbClr val="3A526B"/>
                    </a:solidFill>
                    <a:ln w="7600" cap="flat">
                      <a:solidFill>
                        <a:srgbClr val="3A526B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微软雅黑"/>
                        </a:rPr>
                        <a:t>调用分析</a:t>
                      </a:r>
                    </a:p>
                  </p:txBody>
                </p:sp>
              </p:grpSp>
              <p:sp>
                <p:nvSpPr>
                  <p:cNvPr id="356" name="Rectangle"/>
                  <p:cNvSpPr/>
                  <p:nvPr/>
                </p:nvSpPr>
                <p:spPr>
                  <a:xfrm>
                    <a:off x="3994953" y="3116256"/>
                    <a:ext cx="709382" cy="174799"/>
                  </a:xfrm>
                  <a:custGeom>
                    <a:avLst/>
                    <a:gdLst>
                      <a:gd name="connsiteX0" fmla="*/ 354691 w 709382"/>
                      <a:gd name="connsiteY0" fmla="*/ 174799 h 174799"/>
                      <a:gd name="connsiteX1" fmla="*/ 354691 w 709382"/>
                      <a:gd name="connsiteY1" fmla="*/ 0 h 174799"/>
                      <a:gd name="connsiteX2" fmla="*/ 709382 w 709382"/>
                      <a:gd name="connsiteY2" fmla="*/ 87400 h 174799"/>
                      <a:gd name="connsiteX3" fmla="*/ 0 w 709382"/>
                      <a:gd name="connsiteY3" fmla="*/ 87400 h 174799"/>
                      <a:gd name="connsiteX4" fmla="*/ 354691 w 709382"/>
                      <a:gd name="connsiteY4" fmla="*/ 87400 h 1747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09382" h="174799">
                        <a:moveTo>
                          <a:pt x="709382" y="174799"/>
                        </a:moveTo>
                        <a:lnTo>
                          <a:pt x="709382" y="0"/>
                        </a:lnTo>
                        <a:lnTo>
                          <a:pt x="0" y="0"/>
                        </a:lnTo>
                        <a:lnTo>
                          <a:pt x="0" y="174799"/>
                        </a:lnTo>
                        <a:lnTo>
                          <a:pt x="709382" y="174799"/>
                        </a:lnTo>
                        <a:close/>
                      </a:path>
                    </a:pathLst>
                  </a:custGeom>
                  <a:solidFill>
                    <a:srgbClr val="3A526B"/>
                  </a:solidFill>
                  <a:ln w="7600" cap="flat">
                    <a:solidFill>
                      <a:srgbClr val="3A526B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... ...</a:t>
                    </a:r>
                  </a:p>
                </p:txBody>
              </p:sp>
            </p:grpSp>
          </p:grpSp>
          <p:grpSp>
            <p:nvGrpSpPr>
              <p:cNvPr id="357" name="组合 356"/>
              <p:cNvGrpSpPr/>
              <p:nvPr/>
            </p:nvGrpSpPr>
            <p:grpSpPr>
              <a:xfrm>
                <a:off x="4802209" y="2165178"/>
                <a:ext cx="744800" cy="1185600"/>
                <a:chOff x="4802209" y="2165178"/>
                <a:chExt cx="744800" cy="1185600"/>
              </a:xfrm>
            </p:grpSpPr>
            <p:grpSp>
              <p:nvGrpSpPr>
                <p:cNvPr id="358" name="组合 357"/>
                <p:cNvGrpSpPr/>
                <p:nvPr/>
              </p:nvGrpSpPr>
              <p:grpSpPr>
                <a:xfrm>
                  <a:off x="4802209" y="2165178"/>
                  <a:ext cx="744800" cy="1185600"/>
                  <a:chOff x="4802209" y="2165178"/>
                  <a:chExt cx="744800" cy="1185600"/>
                </a:xfrm>
              </p:grpSpPr>
              <p:grpSp>
                <p:nvGrpSpPr>
                  <p:cNvPr id="359" name="组合 358"/>
                  <p:cNvGrpSpPr/>
                  <p:nvPr/>
                </p:nvGrpSpPr>
                <p:grpSpPr>
                  <a:xfrm>
                    <a:off x="4802209" y="2165178"/>
                    <a:ext cx="744800" cy="1185600"/>
                    <a:chOff x="4802209" y="2165178"/>
                    <a:chExt cx="744800" cy="1185600"/>
                  </a:xfrm>
                </p:grpSpPr>
                <p:grpSp>
                  <p:nvGrpSpPr>
                    <p:cNvPr id="360" name="Text Box 12"/>
                    <p:cNvGrpSpPr/>
                    <p:nvPr/>
                  </p:nvGrpSpPr>
                  <p:grpSpPr>
                    <a:xfrm>
                      <a:off x="4802209" y="2165178"/>
                      <a:ext cx="744800" cy="1185600"/>
                      <a:chOff x="4802209" y="2165178"/>
                      <a:chExt cx="744800" cy="1185600"/>
                    </a:xfrm>
                  </p:grpSpPr>
                  <p:sp>
                    <p:nvSpPr>
                      <p:cNvPr id="361" name="任意多边形 360"/>
                      <p:cNvSpPr/>
                      <p:nvPr/>
                    </p:nvSpPr>
                    <p:spPr>
                      <a:xfrm>
                        <a:off x="4802209" y="2431178"/>
                        <a:ext cx="744800" cy="91960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744800" h="919600">
                            <a:moveTo>
                              <a:pt x="0" y="0"/>
                            </a:moveTo>
                            <a:lnTo>
                              <a:pt x="744800" y="0"/>
                            </a:lnTo>
                            <a:lnTo>
                              <a:pt x="744800" y="919600"/>
                            </a:lnTo>
                            <a:lnTo>
                              <a:pt x="0" y="9196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3F3F3"/>
                          </a:gs>
                          <a:gs pos="92000">
                            <a:srgbClr val="F1F1F1"/>
                          </a:gs>
                          <a:gs pos="100000">
                            <a:srgbClr val="D8D8D8"/>
                          </a:gs>
                        </a:gsLst>
                        <a:path path="rect">
                          <a:fillToRect r="100000" b="100000"/>
                        </a:path>
                        <a:tileRect l="-100000" t="-100000"/>
                      </a:gradFill>
                      <a:ln w="7600" cap="flat">
                        <a:solidFill>
                          <a:srgbClr val="C0C0C0"/>
                        </a:solidFill>
                        <a:bevel/>
                      </a:ln>
                    </p:spPr>
                  </p:sp>
                  <p:sp>
                    <p:nvSpPr>
                      <p:cNvPr id="362" name="任意多边形 361"/>
                      <p:cNvSpPr/>
                      <p:nvPr/>
                    </p:nvSpPr>
                    <p:spPr>
                      <a:xfrm>
                        <a:off x="4802209" y="2431178"/>
                        <a:ext cx="744800" cy="91960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744800" h="919600">
                            <a:moveTo>
                              <a:pt x="0" y="0"/>
                            </a:moveTo>
                            <a:lnTo>
                              <a:pt x="744800" y="0"/>
                            </a:lnTo>
                            <a:lnTo>
                              <a:pt x="744800" y="919600"/>
                            </a:lnTo>
                            <a:lnTo>
                              <a:pt x="0" y="9196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noFill/>
                      <a:ln w="7600" cap="flat">
                        <a:solidFill>
                          <a:srgbClr val="C0C0C0"/>
                        </a:solidFill>
                        <a:bevel/>
                      </a:ln>
                    </p:spPr>
                  </p:sp>
                  <p:sp>
                    <p:nvSpPr>
                      <p:cNvPr id="363" name="任意多边形 362"/>
                      <p:cNvSpPr/>
                      <p:nvPr/>
                    </p:nvSpPr>
                    <p:spPr>
                      <a:xfrm>
                        <a:off x="4802209" y="2165178"/>
                        <a:ext cx="744800" cy="266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44800" h="266000">
                            <a:moveTo>
                              <a:pt x="0" y="0"/>
                            </a:moveTo>
                            <a:lnTo>
                              <a:pt x="744800" y="0"/>
                            </a:lnTo>
                            <a:lnTo>
                              <a:pt x="744800" y="266000"/>
                            </a:lnTo>
                            <a:lnTo>
                              <a:pt x="0" y="2660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7FB80E"/>
                      </a:solidFill>
                      <a:ln w="7600" cap="flat">
                        <a:solidFill>
                          <a:srgbClr val="92D050"/>
                        </a:solidFill>
                        <a:bevel/>
                      </a:ln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912">
                            <a:solidFill>
                              <a:srgbClr val="FFFFFF"/>
                            </a:solidFill>
                            <a:latin typeface="微软雅黑"/>
                          </a:rPr>
                          <a:t>元数据</a:t>
                        </a:r>
                      </a:p>
                    </p:txBody>
                  </p:sp>
                </p:grpSp>
                <p:grpSp>
                  <p:nvGrpSpPr>
                    <p:cNvPr id="364" name="组合 363"/>
                    <p:cNvGrpSpPr/>
                    <p:nvPr/>
                  </p:nvGrpSpPr>
                  <p:grpSpPr>
                    <a:xfrm>
                      <a:off x="4802209" y="2165178"/>
                      <a:ext cx="744800" cy="1185600"/>
                      <a:chOff x="4802209" y="2165178"/>
                      <a:chExt cx="744800" cy="1185600"/>
                    </a:xfrm>
                  </p:grpSpPr>
                </p:grpSp>
              </p:grpSp>
            </p:grpSp>
            <p:grpSp>
              <p:nvGrpSpPr>
                <p:cNvPr id="365" name="组合 364"/>
                <p:cNvGrpSpPr/>
                <p:nvPr/>
              </p:nvGrpSpPr>
              <p:grpSpPr>
                <a:xfrm>
                  <a:off x="4845178" y="2513201"/>
                  <a:ext cx="658861" cy="595953"/>
                  <a:chOff x="4845178" y="2513201"/>
                  <a:chExt cx="658861" cy="595953"/>
                </a:xfrm>
              </p:grpSpPr>
              <p:grpSp>
                <p:nvGrpSpPr>
                  <p:cNvPr id="366" name="组合 365"/>
                  <p:cNvGrpSpPr/>
                  <p:nvPr/>
                </p:nvGrpSpPr>
                <p:grpSpPr>
                  <a:xfrm>
                    <a:off x="4845178" y="2513201"/>
                    <a:ext cx="658861" cy="286259"/>
                    <a:chOff x="4845178" y="2513201"/>
                    <a:chExt cx="658861" cy="286259"/>
                  </a:xfrm>
                </p:grpSpPr>
                <p:sp>
                  <p:nvSpPr>
                    <p:cNvPr id="367" name="Information Box 2"/>
                    <p:cNvSpPr/>
                    <p:nvPr/>
                  </p:nvSpPr>
                  <p:spPr>
                    <a:xfrm>
                      <a:off x="4845178" y="2513201"/>
                      <a:ext cx="658861" cy="28625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658861" h="286259">
                          <a:moveTo>
                            <a:pt x="658861" y="286259"/>
                          </a:moveTo>
                          <a:lnTo>
                            <a:pt x="658861" y="0"/>
                          </a:lnTo>
                          <a:lnTo>
                            <a:pt x="0" y="0"/>
                          </a:lnTo>
                          <a:lnTo>
                            <a:pt x="0" y="286259"/>
                          </a:lnTo>
                          <a:lnTo>
                            <a:pt x="658861" y="286259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7600" cap="flat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id="368" name="任意多边形 367"/>
                    <p:cNvSpPr/>
                    <p:nvPr/>
                  </p:nvSpPr>
                  <p:spPr>
                    <a:xfrm>
                      <a:off x="4878121" y="2513201"/>
                      <a:ext cx="0" cy="28625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h="286259" fill="none">
                          <a:moveTo>
                            <a:pt x="0" y="0"/>
                          </a:moveTo>
                          <a:lnTo>
                            <a:pt x="0" y="286259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369" name="任意多边形 368"/>
                    <p:cNvSpPr/>
                    <p:nvPr/>
                  </p:nvSpPr>
                  <p:spPr>
                    <a:xfrm>
                      <a:off x="4911065" y="2513201"/>
                      <a:ext cx="0" cy="28625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h="286259" fill="none">
                          <a:moveTo>
                            <a:pt x="0" y="0"/>
                          </a:moveTo>
                          <a:lnTo>
                            <a:pt x="0" y="286259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370" name="任意多边形 369"/>
                    <p:cNvSpPr/>
                    <p:nvPr/>
                  </p:nvSpPr>
                  <p:spPr>
                    <a:xfrm>
                      <a:off x="5471095" y="2513201"/>
                      <a:ext cx="0" cy="28625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h="286259" fill="none">
                          <a:moveTo>
                            <a:pt x="0" y="0"/>
                          </a:moveTo>
                          <a:lnTo>
                            <a:pt x="0" y="286259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371" name="任意多边形 370"/>
                    <p:cNvSpPr/>
                    <p:nvPr/>
                  </p:nvSpPr>
                  <p:spPr>
                    <a:xfrm>
                      <a:off x="5438152" y="2513201"/>
                      <a:ext cx="0" cy="28625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h="286259" fill="none">
                          <a:moveTo>
                            <a:pt x="0" y="0"/>
                          </a:moveTo>
                          <a:lnTo>
                            <a:pt x="0" y="286259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471" name="Text 471"/>
                    <p:cNvSpPr txBox="1"/>
                    <p:nvPr/>
                  </p:nvSpPr>
                  <p:spPr>
                    <a:xfrm>
                      <a:off x="4845178" y="2477730"/>
                      <a:ext cx="658861" cy="3572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微软雅黑"/>
                        </a:rPr>
                        <a:t>API元数据</a:t>
                      </a:r>
                    </a:p>
                  </p:txBody>
                </p:sp>
              </p:grpSp>
              <p:grpSp>
                <p:nvGrpSpPr>
                  <p:cNvPr id="372" name="组合 371"/>
                  <p:cNvGrpSpPr/>
                  <p:nvPr/>
                </p:nvGrpSpPr>
                <p:grpSpPr>
                  <a:xfrm>
                    <a:off x="4845178" y="2934554"/>
                    <a:ext cx="658861" cy="286259"/>
                    <a:chOff x="4845178" y="2934554"/>
                    <a:chExt cx="658861" cy="286259"/>
                  </a:xfrm>
                </p:grpSpPr>
                <p:sp>
                  <p:nvSpPr>
                    <p:cNvPr id="373" name="Information Box 2"/>
                    <p:cNvSpPr/>
                    <p:nvPr/>
                  </p:nvSpPr>
                  <p:spPr>
                    <a:xfrm>
                      <a:off x="4845178" y="2934554"/>
                      <a:ext cx="658861" cy="28625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658861" h="286259">
                          <a:moveTo>
                            <a:pt x="658861" y="286259"/>
                          </a:moveTo>
                          <a:lnTo>
                            <a:pt x="658861" y="0"/>
                          </a:lnTo>
                          <a:lnTo>
                            <a:pt x="0" y="0"/>
                          </a:lnTo>
                          <a:lnTo>
                            <a:pt x="0" y="286259"/>
                          </a:lnTo>
                          <a:lnTo>
                            <a:pt x="658861" y="286259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7600" cap="flat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id="374" name="任意多边形 373"/>
                    <p:cNvSpPr/>
                    <p:nvPr/>
                  </p:nvSpPr>
                  <p:spPr>
                    <a:xfrm>
                      <a:off x="4878121" y="2934554"/>
                      <a:ext cx="0" cy="28625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h="286259" fill="none">
                          <a:moveTo>
                            <a:pt x="0" y="0"/>
                          </a:moveTo>
                          <a:lnTo>
                            <a:pt x="0" y="286259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375" name="任意多边形 374"/>
                    <p:cNvSpPr/>
                    <p:nvPr/>
                  </p:nvSpPr>
                  <p:spPr>
                    <a:xfrm>
                      <a:off x="4911065" y="2934554"/>
                      <a:ext cx="0" cy="28625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h="286259" fill="none">
                          <a:moveTo>
                            <a:pt x="0" y="0"/>
                          </a:moveTo>
                          <a:lnTo>
                            <a:pt x="0" y="286259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376" name="任意多边形 375"/>
                    <p:cNvSpPr/>
                    <p:nvPr/>
                  </p:nvSpPr>
                  <p:spPr>
                    <a:xfrm>
                      <a:off x="5471095" y="2934554"/>
                      <a:ext cx="0" cy="28625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h="286259" fill="none">
                          <a:moveTo>
                            <a:pt x="0" y="0"/>
                          </a:moveTo>
                          <a:lnTo>
                            <a:pt x="0" y="286259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377" name="任意多边形 376"/>
                    <p:cNvSpPr/>
                    <p:nvPr/>
                  </p:nvSpPr>
                  <p:spPr>
                    <a:xfrm>
                      <a:off x="5438152" y="2934554"/>
                      <a:ext cx="0" cy="28625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h="286259" fill="none">
                          <a:moveTo>
                            <a:pt x="0" y="0"/>
                          </a:moveTo>
                          <a:lnTo>
                            <a:pt x="0" y="286259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472" name="Text 472"/>
                    <p:cNvSpPr txBox="1"/>
                    <p:nvPr/>
                  </p:nvSpPr>
                  <p:spPr>
                    <a:xfrm>
                      <a:off x="4845178" y="2899083"/>
                      <a:ext cx="658861" cy="3572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微软雅黑"/>
                        </a:rPr>
                        <a:t>服务元数据</a:t>
                      </a:r>
                    </a:p>
                  </p:txBody>
                </p:sp>
              </p:grpSp>
            </p:grpSp>
          </p:grpSp>
        </p:grpSp>
        <p:grpSp>
          <p:nvGrpSpPr>
            <p:cNvPr id="378" name="组合 377"/>
            <p:cNvGrpSpPr/>
            <p:nvPr/>
          </p:nvGrpSpPr>
          <p:grpSpPr>
            <a:xfrm>
              <a:off x="2202766" y="5820490"/>
              <a:ext cx="1649428" cy="950000"/>
              <a:chOff x="2202766" y="5820490"/>
              <a:chExt cx="1649428" cy="950000"/>
            </a:xfrm>
          </p:grpSpPr>
          <p:sp>
            <p:nvSpPr>
              <p:cNvPr id="379" name="任意多边形 378"/>
              <p:cNvSpPr/>
              <p:nvPr/>
            </p:nvSpPr>
            <p:spPr>
              <a:xfrm>
                <a:off x="2202766" y="5820490"/>
                <a:ext cx="1649428" cy="950000"/>
              </a:xfrm>
              <a:custGeom>
                <a:avLst/>
                <a:gdLst/>
                <a:ahLst/>
                <a:cxnLst/>
                <a:rect l="0" t="0" r="0" b="0"/>
                <a:pathLst>
                  <a:path w="1649428" h="950000">
                    <a:moveTo>
                      <a:pt x="0" y="0"/>
                    </a:moveTo>
                    <a:lnTo>
                      <a:pt x="1649428" y="0"/>
                    </a:lnTo>
                    <a:lnTo>
                      <a:pt x="1649428" y="950000"/>
                    </a:lnTo>
                    <a:lnTo>
                      <a:pt x="0" y="95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6D"/>
              </a:solidFill>
              <a:ln w="7600" cap="flat">
                <a:solidFill>
                  <a:srgbClr val="0000A5"/>
                </a:solidFill>
                <a:bevel/>
              </a:ln>
            </p:spPr>
          </p:sp>
          <p:sp>
            <p:nvSpPr>
              <p:cNvPr id="380" name="任意多边形 379"/>
              <p:cNvSpPr/>
              <p:nvPr/>
            </p:nvSpPr>
            <p:spPr>
              <a:xfrm>
                <a:off x="3852190" y="5820490"/>
                <a:ext cx="71811" cy="950000"/>
              </a:xfrm>
              <a:custGeom>
                <a:avLst/>
                <a:gdLst/>
                <a:ahLst/>
                <a:cxnLst/>
                <a:rect l="0" t="0" r="0" b="0"/>
                <a:pathLst>
                  <a:path w="71811" h="950000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1021812"/>
                    </a:lnTo>
                    <a:lnTo>
                      <a:pt x="0" y="95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62"/>
              </a:solidFill>
              <a:ln w="7600" cap="flat">
                <a:solidFill>
                  <a:srgbClr val="0000A5"/>
                </a:solidFill>
                <a:bevel/>
              </a:ln>
            </p:spPr>
          </p:sp>
          <p:sp>
            <p:nvSpPr>
              <p:cNvPr id="381" name="任意多边形 380"/>
              <p:cNvSpPr/>
              <p:nvPr/>
            </p:nvSpPr>
            <p:spPr>
              <a:xfrm>
                <a:off x="2202766" y="6770486"/>
                <a:ext cx="1649428" cy="71811"/>
              </a:xfrm>
              <a:custGeom>
                <a:avLst/>
                <a:gdLst/>
                <a:ahLst/>
                <a:cxnLst/>
                <a:rect l="0" t="0" r="0" b="0"/>
                <a:pathLst>
                  <a:path w="1649428" h="71811">
                    <a:moveTo>
                      <a:pt x="0" y="0"/>
                    </a:moveTo>
                    <a:lnTo>
                      <a:pt x="1649428" y="0"/>
                    </a:lnTo>
                    <a:lnTo>
                      <a:pt x="1721240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62"/>
              </a:solidFill>
              <a:ln w="7600" cap="flat">
                <a:solidFill>
                  <a:srgbClr val="0000A5"/>
                </a:solidFill>
                <a:bevel/>
              </a:ln>
            </p:spPr>
          </p:sp>
        </p:grpSp>
        <p:grpSp>
          <p:nvGrpSpPr>
            <p:cNvPr id="382" name="组合 381"/>
            <p:cNvGrpSpPr/>
            <p:nvPr/>
          </p:nvGrpSpPr>
          <p:grpSpPr>
            <a:xfrm>
              <a:off x="4064994" y="5820490"/>
              <a:ext cx="2851452" cy="950000"/>
              <a:chOff x="4064994" y="5820490"/>
              <a:chExt cx="2851452" cy="950000"/>
            </a:xfrm>
          </p:grpSpPr>
          <p:sp>
            <p:nvSpPr>
              <p:cNvPr id="383" name="任意多边形 382"/>
              <p:cNvSpPr/>
              <p:nvPr/>
            </p:nvSpPr>
            <p:spPr>
              <a:xfrm>
                <a:off x="4064994" y="5820490"/>
                <a:ext cx="2851452" cy="950000"/>
              </a:xfrm>
              <a:custGeom>
                <a:avLst/>
                <a:gdLst/>
                <a:ahLst/>
                <a:cxnLst/>
                <a:rect l="0" t="0" r="0" b="0"/>
                <a:pathLst>
                  <a:path w="2851452" h="950000">
                    <a:moveTo>
                      <a:pt x="0" y="0"/>
                    </a:moveTo>
                    <a:lnTo>
                      <a:pt x="2851452" y="0"/>
                    </a:lnTo>
                    <a:lnTo>
                      <a:pt x="2851452" y="950000"/>
                    </a:lnTo>
                    <a:lnTo>
                      <a:pt x="0" y="95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7600" cap="flat">
                <a:solidFill>
                  <a:srgbClr val="000000"/>
                </a:solidFill>
                <a:bevel/>
              </a:ln>
            </p:spPr>
          </p:sp>
          <p:sp>
            <p:nvSpPr>
              <p:cNvPr id="384" name="任意多边形 383"/>
              <p:cNvSpPr/>
              <p:nvPr/>
            </p:nvSpPr>
            <p:spPr>
              <a:xfrm>
                <a:off x="6916442" y="5820490"/>
                <a:ext cx="71811" cy="950000"/>
              </a:xfrm>
              <a:custGeom>
                <a:avLst/>
                <a:gdLst/>
                <a:ahLst/>
                <a:cxnLst/>
                <a:rect l="0" t="0" r="0" b="0"/>
                <a:pathLst>
                  <a:path w="71811" h="950000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1021812"/>
                    </a:lnTo>
                    <a:lnTo>
                      <a:pt x="0" y="95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7600" cap="flat">
                <a:solidFill>
                  <a:srgbClr val="000000"/>
                </a:solidFill>
                <a:bevel/>
              </a:ln>
            </p:spPr>
          </p:sp>
          <p:sp>
            <p:nvSpPr>
              <p:cNvPr id="385" name="任意多边形 384"/>
              <p:cNvSpPr/>
              <p:nvPr/>
            </p:nvSpPr>
            <p:spPr>
              <a:xfrm>
                <a:off x="4064994" y="6770486"/>
                <a:ext cx="2851452" cy="71811"/>
              </a:xfrm>
              <a:custGeom>
                <a:avLst/>
                <a:gdLst/>
                <a:ahLst/>
                <a:cxnLst/>
                <a:rect l="0" t="0" r="0" b="0"/>
                <a:pathLst>
                  <a:path w="2851452" h="71811">
                    <a:moveTo>
                      <a:pt x="0" y="0"/>
                    </a:moveTo>
                    <a:lnTo>
                      <a:pt x="2851452" y="0"/>
                    </a:lnTo>
                    <a:lnTo>
                      <a:pt x="2923256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7600" cap="flat">
                <a:solidFill>
                  <a:srgbClr val="000000"/>
                </a:solidFill>
                <a:bevel/>
              </a:ln>
            </p:spPr>
          </p:sp>
        </p:grpSp>
        <p:grpSp>
          <p:nvGrpSpPr>
            <p:cNvPr id="386" name="组合 385"/>
            <p:cNvGrpSpPr/>
            <p:nvPr/>
          </p:nvGrpSpPr>
          <p:grpSpPr>
            <a:xfrm>
              <a:off x="1637130" y="5820490"/>
              <a:ext cx="383983" cy="950000"/>
              <a:chOff x="1637130" y="5820490"/>
              <a:chExt cx="383983" cy="950000"/>
            </a:xfrm>
          </p:grpSpPr>
          <p:sp>
            <p:nvSpPr>
              <p:cNvPr id="387" name="任意多边形 386"/>
              <p:cNvSpPr/>
              <p:nvPr/>
            </p:nvSpPr>
            <p:spPr>
              <a:xfrm>
                <a:off x="1637130" y="5820490"/>
                <a:ext cx="383983" cy="950000"/>
              </a:xfrm>
              <a:custGeom>
                <a:avLst/>
                <a:gdLst/>
                <a:ahLst/>
                <a:cxnLst/>
                <a:rect l="0" t="0" r="0" b="0"/>
                <a:pathLst>
                  <a:path w="383983" h="950000">
                    <a:moveTo>
                      <a:pt x="0" y="0"/>
                    </a:moveTo>
                    <a:lnTo>
                      <a:pt x="383983" y="0"/>
                    </a:lnTo>
                    <a:lnTo>
                      <a:pt x="383983" y="950000"/>
                    </a:lnTo>
                    <a:lnTo>
                      <a:pt x="0" y="95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6D"/>
              </a:solidFill>
              <a:ln w="7600" cap="flat">
                <a:solidFill>
                  <a:srgbClr val="0000A5"/>
                </a:solidFill>
                <a:bevel/>
              </a:ln>
            </p:spPr>
          </p:sp>
          <p:sp>
            <p:nvSpPr>
              <p:cNvPr id="388" name="任意多边形 387"/>
              <p:cNvSpPr/>
              <p:nvPr/>
            </p:nvSpPr>
            <p:spPr>
              <a:xfrm>
                <a:off x="2021113" y="5820490"/>
                <a:ext cx="71811" cy="950000"/>
              </a:xfrm>
              <a:custGeom>
                <a:avLst/>
                <a:gdLst/>
                <a:ahLst/>
                <a:cxnLst/>
                <a:rect l="0" t="0" r="0" b="0"/>
                <a:pathLst>
                  <a:path w="71811" h="950000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1021812"/>
                    </a:lnTo>
                    <a:lnTo>
                      <a:pt x="0" y="95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62"/>
              </a:solidFill>
              <a:ln w="7600" cap="flat">
                <a:solidFill>
                  <a:srgbClr val="0000A5"/>
                </a:solidFill>
                <a:bevel/>
              </a:ln>
            </p:spPr>
          </p:sp>
          <p:sp>
            <p:nvSpPr>
              <p:cNvPr id="389" name="任意多边形 388"/>
              <p:cNvSpPr/>
              <p:nvPr/>
            </p:nvSpPr>
            <p:spPr>
              <a:xfrm>
                <a:off x="1637130" y="6770486"/>
                <a:ext cx="383983" cy="71811"/>
              </a:xfrm>
              <a:custGeom>
                <a:avLst/>
                <a:gdLst/>
                <a:ahLst/>
                <a:cxnLst/>
                <a:rect l="0" t="0" r="0" b="0"/>
                <a:pathLst>
                  <a:path w="383983" h="71811">
                    <a:moveTo>
                      <a:pt x="0" y="0"/>
                    </a:moveTo>
                    <a:lnTo>
                      <a:pt x="383983" y="0"/>
                    </a:lnTo>
                    <a:lnTo>
                      <a:pt x="455794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62"/>
              </a:solidFill>
              <a:ln w="7600" cap="flat">
                <a:solidFill>
                  <a:srgbClr val="0000A5"/>
                </a:solidFill>
                <a:bevel/>
              </a:ln>
            </p:spPr>
          </p:sp>
          <p:sp>
            <p:nvSpPr>
              <p:cNvPr id="473" name="Text 473"/>
              <p:cNvSpPr txBox="1"/>
              <p:nvPr/>
            </p:nvSpPr>
            <p:spPr>
              <a:xfrm rot="-5400000">
                <a:off x="1354121" y="6103498"/>
                <a:ext cx="950000" cy="383983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520">
                    <a:solidFill>
                      <a:srgbClr val="FFFFFF"/>
                    </a:solidFill>
                    <a:latin typeface="微软雅黑"/>
                  </a:rPr>
                  <a:t>调度服务</a:t>
                </a:r>
              </a:p>
            </p:txBody>
          </p:sp>
        </p:grpSp>
        <p:grpSp>
          <p:nvGrpSpPr>
            <p:cNvPr id="390" name="组合 389"/>
            <p:cNvGrpSpPr/>
            <p:nvPr/>
          </p:nvGrpSpPr>
          <p:grpSpPr>
            <a:xfrm>
              <a:off x="7011439" y="5820490"/>
              <a:ext cx="423622" cy="950000"/>
              <a:chOff x="7011439" y="5820490"/>
              <a:chExt cx="423622" cy="950000"/>
            </a:xfrm>
          </p:grpSpPr>
          <p:sp>
            <p:nvSpPr>
              <p:cNvPr id="391" name="任意多边形 390"/>
              <p:cNvSpPr/>
              <p:nvPr/>
            </p:nvSpPr>
            <p:spPr>
              <a:xfrm>
                <a:off x="7011439" y="5820490"/>
                <a:ext cx="423622" cy="950000"/>
              </a:xfrm>
              <a:custGeom>
                <a:avLst/>
                <a:gdLst/>
                <a:ahLst/>
                <a:cxnLst/>
                <a:rect l="0" t="0" r="0" b="0"/>
                <a:pathLst>
                  <a:path w="423622" h="950000">
                    <a:moveTo>
                      <a:pt x="0" y="0"/>
                    </a:moveTo>
                    <a:lnTo>
                      <a:pt x="423622" y="0"/>
                    </a:lnTo>
                    <a:lnTo>
                      <a:pt x="423622" y="950000"/>
                    </a:lnTo>
                    <a:lnTo>
                      <a:pt x="0" y="95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7600" cap="flat">
                <a:solidFill>
                  <a:srgbClr val="000000"/>
                </a:solidFill>
                <a:bevel/>
              </a:ln>
            </p:spPr>
          </p:sp>
          <p:sp>
            <p:nvSpPr>
              <p:cNvPr id="392" name="任意多边形 391"/>
              <p:cNvSpPr/>
              <p:nvPr/>
            </p:nvSpPr>
            <p:spPr>
              <a:xfrm>
                <a:off x="7435061" y="5820490"/>
                <a:ext cx="71811" cy="950000"/>
              </a:xfrm>
              <a:custGeom>
                <a:avLst/>
                <a:gdLst/>
                <a:ahLst/>
                <a:cxnLst/>
                <a:rect l="0" t="0" r="0" b="0"/>
                <a:pathLst>
                  <a:path w="71811" h="950000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1021812"/>
                    </a:lnTo>
                    <a:lnTo>
                      <a:pt x="0" y="95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7600" cap="flat">
                <a:solidFill>
                  <a:srgbClr val="000000"/>
                </a:solidFill>
                <a:bevel/>
              </a:ln>
            </p:spPr>
          </p:sp>
          <p:sp>
            <p:nvSpPr>
              <p:cNvPr id="393" name="任意多边形 392"/>
              <p:cNvSpPr/>
              <p:nvPr/>
            </p:nvSpPr>
            <p:spPr>
              <a:xfrm>
                <a:off x="7011439" y="6770486"/>
                <a:ext cx="423622" cy="71811"/>
              </a:xfrm>
              <a:custGeom>
                <a:avLst/>
                <a:gdLst/>
                <a:ahLst/>
                <a:cxnLst/>
                <a:rect l="0" t="0" r="0" b="0"/>
                <a:pathLst>
                  <a:path w="423622" h="71811">
                    <a:moveTo>
                      <a:pt x="0" y="0"/>
                    </a:moveTo>
                    <a:lnTo>
                      <a:pt x="423622" y="0"/>
                    </a:lnTo>
                    <a:lnTo>
                      <a:pt x="495433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7600" cap="flat">
                <a:solidFill>
                  <a:srgbClr val="000000"/>
                </a:solidFill>
                <a:bevel/>
              </a:ln>
            </p:spPr>
          </p:sp>
          <p:sp>
            <p:nvSpPr>
              <p:cNvPr id="474" name="Text 474"/>
              <p:cNvSpPr txBox="1"/>
              <p:nvPr/>
            </p:nvSpPr>
            <p:spPr>
              <a:xfrm rot="-5400000">
                <a:off x="6748250" y="6083679"/>
                <a:ext cx="950000" cy="423622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520">
                    <a:solidFill>
                      <a:srgbClr val="FFFFFF"/>
                    </a:solidFill>
                    <a:latin typeface="微软雅黑"/>
                  </a:rPr>
                  <a:t>安全服务</a:t>
                </a:r>
              </a:p>
            </p:txBody>
          </p:sp>
        </p:grpSp>
        <p:grpSp>
          <p:nvGrpSpPr>
            <p:cNvPr id="394" name="组合 393"/>
            <p:cNvGrpSpPr/>
            <p:nvPr/>
          </p:nvGrpSpPr>
          <p:grpSpPr>
            <a:xfrm>
              <a:off x="2403946" y="5941680"/>
              <a:ext cx="1247069" cy="286259"/>
              <a:chOff x="2403946" y="5941680"/>
              <a:chExt cx="1247069" cy="286259"/>
            </a:xfrm>
          </p:grpSpPr>
          <p:sp>
            <p:nvSpPr>
              <p:cNvPr id="395" name="Information Box 2"/>
              <p:cNvSpPr/>
              <p:nvPr/>
            </p:nvSpPr>
            <p:spPr>
              <a:xfrm>
                <a:off x="2403946" y="5941680"/>
                <a:ext cx="1247069" cy="286259"/>
              </a:xfrm>
              <a:custGeom>
                <a:avLst/>
                <a:gdLst/>
                <a:ahLst/>
                <a:cxnLst/>
                <a:rect l="0" t="0" r="0" b="0"/>
                <a:pathLst>
                  <a:path w="1247069" h="286259">
                    <a:moveTo>
                      <a:pt x="1247069" y="286259"/>
                    </a:moveTo>
                    <a:lnTo>
                      <a:pt x="1247069" y="0"/>
                    </a:lnTo>
                    <a:lnTo>
                      <a:pt x="0" y="0"/>
                    </a:lnTo>
                    <a:lnTo>
                      <a:pt x="0" y="286259"/>
                    </a:lnTo>
                    <a:lnTo>
                      <a:pt x="1247069" y="286259"/>
                    </a:lnTo>
                    <a:close/>
                  </a:path>
                </a:pathLst>
              </a:custGeom>
              <a:solidFill>
                <a:srgbClr val="3498DB"/>
              </a:solidFill>
              <a:ln w="7600" cap="flat">
                <a:solidFill>
                  <a:srgbClr val="3498DB"/>
                </a:solidFill>
                <a:bevel/>
              </a:ln>
            </p:spPr>
          </p:sp>
          <p:sp>
            <p:nvSpPr>
              <p:cNvPr id="396" name="任意多边形 395"/>
              <p:cNvSpPr/>
              <p:nvPr/>
            </p:nvSpPr>
            <p:spPr>
              <a:xfrm>
                <a:off x="2466299" y="5941680"/>
                <a:ext cx="0" cy="286259"/>
              </a:xfrm>
              <a:custGeom>
                <a:avLst/>
                <a:gdLst/>
                <a:ahLst/>
                <a:cxnLst/>
                <a:rect l="0" t="0" r="0" b="0"/>
                <a:pathLst>
                  <a:path h="286259" fill="none">
                    <a:moveTo>
                      <a:pt x="0" y="0"/>
                    </a:moveTo>
                    <a:lnTo>
                      <a:pt x="0" y="286259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FFFFFF"/>
                </a:solidFill>
                <a:bevel/>
              </a:ln>
            </p:spPr>
          </p:sp>
          <p:sp>
            <p:nvSpPr>
              <p:cNvPr id="397" name="任意多边形 396"/>
              <p:cNvSpPr/>
              <p:nvPr/>
            </p:nvSpPr>
            <p:spPr>
              <a:xfrm>
                <a:off x="2528653" y="5941680"/>
                <a:ext cx="0" cy="286259"/>
              </a:xfrm>
              <a:custGeom>
                <a:avLst/>
                <a:gdLst/>
                <a:ahLst/>
                <a:cxnLst/>
                <a:rect l="0" t="0" r="0" b="0"/>
                <a:pathLst>
                  <a:path h="286259" fill="none">
                    <a:moveTo>
                      <a:pt x="0" y="0"/>
                    </a:moveTo>
                    <a:lnTo>
                      <a:pt x="0" y="286259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FFFFFF"/>
                </a:solidFill>
                <a:bevel/>
              </a:ln>
            </p:spPr>
          </p:sp>
          <p:sp>
            <p:nvSpPr>
              <p:cNvPr id="398" name="任意多边形 397"/>
              <p:cNvSpPr/>
              <p:nvPr/>
            </p:nvSpPr>
            <p:spPr>
              <a:xfrm>
                <a:off x="3588657" y="5941680"/>
                <a:ext cx="0" cy="286259"/>
              </a:xfrm>
              <a:custGeom>
                <a:avLst/>
                <a:gdLst/>
                <a:ahLst/>
                <a:cxnLst/>
                <a:rect l="0" t="0" r="0" b="0"/>
                <a:pathLst>
                  <a:path h="286259" fill="none">
                    <a:moveTo>
                      <a:pt x="0" y="0"/>
                    </a:moveTo>
                    <a:lnTo>
                      <a:pt x="0" y="286259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FFFFFF"/>
                </a:solidFill>
                <a:bevel/>
              </a:ln>
            </p:spPr>
          </p:sp>
          <p:sp>
            <p:nvSpPr>
              <p:cNvPr id="399" name="任意多边形 398"/>
              <p:cNvSpPr/>
              <p:nvPr/>
            </p:nvSpPr>
            <p:spPr>
              <a:xfrm>
                <a:off x="3526306" y="5941680"/>
                <a:ext cx="0" cy="286259"/>
              </a:xfrm>
              <a:custGeom>
                <a:avLst/>
                <a:gdLst/>
                <a:ahLst/>
                <a:cxnLst/>
                <a:rect l="0" t="0" r="0" b="0"/>
                <a:pathLst>
                  <a:path h="286259" fill="none">
                    <a:moveTo>
                      <a:pt x="0" y="0"/>
                    </a:moveTo>
                    <a:lnTo>
                      <a:pt x="0" y="286259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FFFFFF"/>
                </a:solidFill>
                <a:bevel/>
              </a:ln>
            </p:spPr>
          </p:sp>
          <p:sp>
            <p:nvSpPr>
              <p:cNvPr id="475" name="Text 475"/>
              <p:cNvSpPr txBox="1"/>
              <p:nvPr/>
            </p:nvSpPr>
            <p:spPr>
              <a:xfrm>
                <a:off x="2403946" y="5906210"/>
                <a:ext cx="1247069" cy="357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FFFFFF"/>
                    </a:solidFill>
                    <a:latin typeface="微软雅黑"/>
                  </a:rPr>
                  <a:t>Kubernetes</a:t>
                </a:r>
              </a:p>
            </p:txBody>
          </p:sp>
        </p:grpSp>
        <p:grpSp>
          <p:nvGrpSpPr>
            <p:cNvPr id="400" name="组合 399"/>
            <p:cNvGrpSpPr/>
            <p:nvPr/>
          </p:nvGrpSpPr>
          <p:grpSpPr>
            <a:xfrm>
              <a:off x="2403946" y="6363032"/>
              <a:ext cx="1247069" cy="286259"/>
              <a:chOff x="2403946" y="6363032"/>
              <a:chExt cx="1247069" cy="286259"/>
            </a:xfrm>
          </p:grpSpPr>
          <p:sp>
            <p:nvSpPr>
              <p:cNvPr id="401" name="Information Box 2"/>
              <p:cNvSpPr/>
              <p:nvPr/>
            </p:nvSpPr>
            <p:spPr>
              <a:xfrm>
                <a:off x="2403946" y="6363032"/>
                <a:ext cx="1247069" cy="286259"/>
              </a:xfrm>
              <a:custGeom>
                <a:avLst/>
                <a:gdLst/>
                <a:ahLst/>
                <a:cxnLst/>
                <a:rect l="0" t="0" r="0" b="0"/>
                <a:pathLst>
                  <a:path w="1247069" h="286259">
                    <a:moveTo>
                      <a:pt x="1247069" y="286259"/>
                    </a:moveTo>
                    <a:lnTo>
                      <a:pt x="1247069" y="0"/>
                    </a:lnTo>
                    <a:lnTo>
                      <a:pt x="0" y="0"/>
                    </a:lnTo>
                    <a:lnTo>
                      <a:pt x="0" y="286259"/>
                    </a:lnTo>
                    <a:lnTo>
                      <a:pt x="1247069" y="286259"/>
                    </a:lnTo>
                    <a:close/>
                  </a:path>
                </a:pathLst>
              </a:custGeom>
              <a:solidFill>
                <a:srgbClr val="3498DB"/>
              </a:solidFill>
              <a:ln w="7600" cap="flat">
                <a:solidFill>
                  <a:srgbClr val="3498DB"/>
                </a:solidFill>
                <a:bevel/>
              </a:ln>
            </p:spPr>
          </p:sp>
          <p:sp>
            <p:nvSpPr>
              <p:cNvPr id="402" name="任意多边形 401"/>
              <p:cNvSpPr/>
              <p:nvPr/>
            </p:nvSpPr>
            <p:spPr>
              <a:xfrm>
                <a:off x="2466299" y="6363032"/>
                <a:ext cx="0" cy="286259"/>
              </a:xfrm>
              <a:custGeom>
                <a:avLst/>
                <a:gdLst/>
                <a:ahLst/>
                <a:cxnLst/>
                <a:rect l="0" t="0" r="0" b="0"/>
                <a:pathLst>
                  <a:path h="286259" fill="none">
                    <a:moveTo>
                      <a:pt x="0" y="0"/>
                    </a:moveTo>
                    <a:lnTo>
                      <a:pt x="0" y="286259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FFFFFF"/>
                </a:solidFill>
                <a:bevel/>
              </a:ln>
            </p:spPr>
          </p:sp>
          <p:sp>
            <p:nvSpPr>
              <p:cNvPr id="403" name="任意多边形 402"/>
              <p:cNvSpPr/>
              <p:nvPr/>
            </p:nvSpPr>
            <p:spPr>
              <a:xfrm>
                <a:off x="2528653" y="6363032"/>
                <a:ext cx="0" cy="286259"/>
              </a:xfrm>
              <a:custGeom>
                <a:avLst/>
                <a:gdLst/>
                <a:ahLst/>
                <a:cxnLst/>
                <a:rect l="0" t="0" r="0" b="0"/>
                <a:pathLst>
                  <a:path h="286259" fill="none">
                    <a:moveTo>
                      <a:pt x="0" y="0"/>
                    </a:moveTo>
                    <a:lnTo>
                      <a:pt x="0" y="286259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FFFFFF"/>
                </a:solidFill>
                <a:bevel/>
              </a:ln>
            </p:spPr>
          </p:sp>
          <p:sp>
            <p:nvSpPr>
              <p:cNvPr id="404" name="任意多边形 403"/>
              <p:cNvSpPr/>
              <p:nvPr/>
            </p:nvSpPr>
            <p:spPr>
              <a:xfrm>
                <a:off x="3588657" y="6363032"/>
                <a:ext cx="0" cy="286259"/>
              </a:xfrm>
              <a:custGeom>
                <a:avLst/>
                <a:gdLst/>
                <a:ahLst/>
                <a:cxnLst/>
                <a:rect l="0" t="0" r="0" b="0"/>
                <a:pathLst>
                  <a:path h="286259" fill="none">
                    <a:moveTo>
                      <a:pt x="0" y="0"/>
                    </a:moveTo>
                    <a:lnTo>
                      <a:pt x="0" y="286259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FFFFFF"/>
                </a:solidFill>
                <a:bevel/>
              </a:ln>
            </p:spPr>
          </p:sp>
          <p:sp>
            <p:nvSpPr>
              <p:cNvPr id="405" name="任意多边形 404"/>
              <p:cNvSpPr/>
              <p:nvPr/>
            </p:nvSpPr>
            <p:spPr>
              <a:xfrm>
                <a:off x="3526306" y="6363032"/>
                <a:ext cx="0" cy="286259"/>
              </a:xfrm>
              <a:custGeom>
                <a:avLst/>
                <a:gdLst/>
                <a:ahLst/>
                <a:cxnLst/>
                <a:rect l="0" t="0" r="0" b="0"/>
                <a:pathLst>
                  <a:path h="286259" fill="none">
                    <a:moveTo>
                      <a:pt x="0" y="0"/>
                    </a:moveTo>
                    <a:lnTo>
                      <a:pt x="0" y="286259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FFFFFF"/>
                </a:solidFill>
                <a:bevel/>
              </a:ln>
            </p:spPr>
          </p:sp>
          <p:sp>
            <p:nvSpPr>
              <p:cNvPr id="476" name="Text 476"/>
              <p:cNvSpPr txBox="1"/>
              <p:nvPr/>
            </p:nvSpPr>
            <p:spPr>
              <a:xfrm>
                <a:off x="2403946" y="6327562"/>
                <a:ext cx="1247069" cy="357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FFFFFF"/>
                    </a:solidFill>
                    <a:latin typeface="微软雅黑"/>
                  </a:rPr>
                  <a:t>Containerized Workloads</a:t>
                </a:r>
              </a:p>
            </p:txBody>
          </p:sp>
        </p:grpSp>
        <p:grpSp>
          <p:nvGrpSpPr>
            <p:cNvPr id="406" name="组合 405"/>
            <p:cNvGrpSpPr/>
            <p:nvPr/>
          </p:nvGrpSpPr>
          <p:grpSpPr>
            <a:xfrm>
              <a:off x="4140994" y="5885090"/>
              <a:ext cx="1938000" cy="820800"/>
              <a:chOff x="4140994" y="5885090"/>
              <a:chExt cx="1938000" cy="820800"/>
            </a:xfrm>
          </p:grpSpPr>
          <p:sp>
            <p:nvSpPr>
              <p:cNvPr id="407" name="Multi-Style Rectangle"/>
              <p:cNvSpPr/>
              <p:nvPr/>
            </p:nvSpPr>
            <p:spPr>
              <a:xfrm>
                <a:off x="4140994" y="5885090"/>
                <a:ext cx="1865800" cy="820800"/>
              </a:xfrm>
              <a:custGeom>
                <a:avLst/>
                <a:gdLst>
                  <a:gd name="connsiteX0" fmla="*/ 932900 w 1865800"/>
                  <a:gd name="connsiteY0" fmla="*/ 410400 h 820800"/>
                  <a:gd name="connsiteX1" fmla="*/ 0 w 1865800"/>
                  <a:gd name="connsiteY1" fmla="*/ 410400 h 820800"/>
                  <a:gd name="connsiteX2" fmla="*/ 932900 w 1865800"/>
                  <a:gd name="connsiteY2" fmla="*/ 0 h 820800"/>
                  <a:gd name="connsiteX3" fmla="*/ 1865800 w 1865800"/>
                  <a:gd name="connsiteY3" fmla="*/ 410400 h 820800"/>
                  <a:gd name="connsiteX4" fmla="*/ 932900 w 1865800"/>
                  <a:gd name="connsiteY4" fmla="*/ 820800 h 82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0" t="0" r="0" b="0"/>
                <a:pathLst>
                  <a:path w="1865800" h="820800">
                    <a:moveTo>
                      <a:pt x="91200" y="0"/>
                    </a:moveTo>
                    <a:lnTo>
                      <a:pt x="1774600" y="0"/>
                    </a:lnTo>
                    <a:cubicBezTo>
                      <a:pt x="1824965" y="0"/>
                      <a:pt x="1865800" y="40830"/>
                      <a:pt x="1865800" y="91200"/>
                    </a:cubicBezTo>
                    <a:lnTo>
                      <a:pt x="1865800" y="729600"/>
                    </a:lnTo>
                    <a:cubicBezTo>
                      <a:pt x="1865800" y="779973"/>
                      <a:pt x="1824965" y="820800"/>
                      <a:pt x="1774600" y="820800"/>
                    </a:cubicBezTo>
                    <a:lnTo>
                      <a:pt x="91200" y="820800"/>
                    </a:lnTo>
                    <a:cubicBezTo>
                      <a:pt x="40830" y="820800"/>
                      <a:pt x="0" y="779973"/>
                      <a:pt x="0" y="729600"/>
                    </a:cubicBezTo>
                    <a:lnTo>
                      <a:pt x="0" y="91200"/>
                    </a:lnTo>
                    <a:cubicBezTo>
                      <a:pt x="0" y="40830"/>
                      <a:pt x="40830" y="0"/>
                      <a:pt x="91200" y="0"/>
                    </a:cubicBezTo>
                    <a:close/>
                  </a:path>
                </a:pathLst>
              </a:custGeom>
              <a:noFill/>
              <a:ln w="7600" cap="flat">
                <a:solidFill>
                  <a:srgbClr val="80808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grpSp>
            <p:nvGrpSpPr>
              <p:cNvPr id="408" name="组合 407"/>
              <p:cNvGrpSpPr/>
              <p:nvPr/>
            </p:nvGrpSpPr>
            <p:grpSpPr>
              <a:xfrm>
                <a:off x="4184159" y="5984558"/>
                <a:ext cx="858450" cy="286259"/>
                <a:chOff x="4184159" y="5984558"/>
                <a:chExt cx="858450" cy="286259"/>
              </a:xfrm>
            </p:grpSpPr>
            <p:sp>
              <p:nvSpPr>
                <p:cNvPr id="409" name="Information Box 2"/>
                <p:cNvSpPr/>
                <p:nvPr/>
              </p:nvSpPr>
              <p:spPr>
                <a:xfrm>
                  <a:off x="4184159" y="5984558"/>
                  <a:ext cx="85845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58450" h="286259">
                      <a:moveTo>
                        <a:pt x="858450" y="286259"/>
                      </a:moveTo>
                      <a:lnTo>
                        <a:pt x="858450" y="0"/>
                      </a:lnTo>
                      <a:lnTo>
                        <a:pt x="0" y="0"/>
                      </a:lnTo>
                      <a:lnTo>
                        <a:pt x="0" y="286259"/>
                      </a:lnTo>
                      <a:lnTo>
                        <a:pt x="858450" y="286259"/>
                      </a:lnTo>
                      <a:close/>
                    </a:path>
                  </a:pathLst>
                </a:custGeom>
                <a:solidFill>
                  <a:srgbClr val="3E3938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410" name="任意多边形 409"/>
                <p:cNvSpPr/>
                <p:nvPr/>
              </p:nvSpPr>
              <p:spPr>
                <a:xfrm>
                  <a:off x="4227082" y="5984558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11" name="任意多边形 410"/>
                <p:cNvSpPr/>
                <p:nvPr/>
              </p:nvSpPr>
              <p:spPr>
                <a:xfrm>
                  <a:off x="4270004" y="5984558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12" name="任意多边形 411"/>
                <p:cNvSpPr/>
                <p:nvPr/>
              </p:nvSpPr>
              <p:spPr>
                <a:xfrm>
                  <a:off x="4999685" y="5984558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13" name="任意多边形 412"/>
                <p:cNvSpPr/>
                <p:nvPr/>
              </p:nvSpPr>
              <p:spPr>
                <a:xfrm>
                  <a:off x="4956768" y="5984558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77" name="Text 477"/>
                <p:cNvSpPr txBox="1"/>
                <p:nvPr/>
              </p:nvSpPr>
              <p:spPr>
                <a:xfrm>
                  <a:off x="4184159" y="5949088"/>
                  <a:ext cx="858450" cy="3572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FFFFFF"/>
                      </a:solidFill>
                      <a:latin typeface="微软雅黑"/>
                    </a:rPr>
                    <a:t>多租户管理</a:t>
                  </a:r>
                </a:p>
              </p:txBody>
            </p:sp>
          </p:grpSp>
          <p:grpSp>
            <p:nvGrpSpPr>
              <p:cNvPr id="414" name="组合 413"/>
              <p:cNvGrpSpPr/>
              <p:nvPr/>
            </p:nvGrpSpPr>
            <p:grpSpPr>
              <a:xfrm>
                <a:off x="4184159" y="6344299"/>
                <a:ext cx="858450" cy="286259"/>
                <a:chOff x="4184159" y="6344299"/>
                <a:chExt cx="858450" cy="286259"/>
              </a:xfrm>
            </p:grpSpPr>
            <p:sp>
              <p:nvSpPr>
                <p:cNvPr id="415" name="Information Box 2"/>
                <p:cNvSpPr/>
                <p:nvPr/>
              </p:nvSpPr>
              <p:spPr>
                <a:xfrm>
                  <a:off x="4184159" y="6344299"/>
                  <a:ext cx="85845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58450" h="286259">
                      <a:moveTo>
                        <a:pt x="858450" y="286259"/>
                      </a:moveTo>
                      <a:lnTo>
                        <a:pt x="858450" y="0"/>
                      </a:lnTo>
                      <a:lnTo>
                        <a:pt x="0" y="0"/>
                      </a:lnTo>
                      <a:lnTo>
                        <a:pt x="0" y="286259"/>
                      </a:lnTo>
                      <a:lnTo>
                        <a:pt x="858450" y="286259"/>
                      </a:lnTo>
                      <a:close/>
                    </a:path>
                  </a:pathLst>
                </a:custGeom>
                <a:solidFill>
                  <a:srgbClr val="3E3938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416" name="任意多边形 415"/>
                <p:cNvSpPr/>
                <p:nvPr/>
              </p:nvSpPr>
              <p:spPr>
                <a:xfrm>
                  <a:off x="4227081" y="6344299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17" name="任意多边形 416"/>
                <p:cNvSpPr/>
                <p:nvPr/>
              </p:nvSpPr>
              <p:spPr>
                <a:xfrm>
                  <a:off x="4270004" y="6344299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18" name="任意多边形 417"/>
                <p:cNvSpPr/>
                <p:nvPr/>
              </p:nvSpPr>
              <p:spPr>
                <a:xfrm>
                  <a:off x="4999692" y="6344299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19" name="任意多边形 418"/>
                <p:cNvSpPr/>
                <p:nvPr/>
              </p:nvSpPr>
              <p:spPr>
                <a:xfrm>
                  <a:off x="4956767" y="6344299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78" name="Text 478"/>
                <p:cNvSpPr txBox="1"/>
                <p:nvPr/>
              </p:nvSpPr>
              <p:spPr>
                <a:xfrm>
                  <a:off x="4184159" y="6308829"/>
                  <a:ext cx="858450" cy="3572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FFFFFF"/>
                      </a:solidFill>
                      <a:latin typeface="微软雅黑"/>
                    </a:rPr>
                    <a:t>数据保护</a:t>
                  </a:r>
                </a:p>
              </p:txBody>
            </p:sp>
          </p:grpSp>
          <p:grpSp>
            <p:nvGrpSpPr>
              <p:cNvPr id="420" name="组合 419"/>
              <p:cNvGrpSpPr/>
              <p:nvPr/>
            </p:nvGrpSpPr>
            <p:grpSpPr>
              <a:xfrm>
                <a:off x="5111832" y="5984515"/>
                <a:ext cx="858450" cy="286259"/>
                <a:chOff x="5111832" y="5984515"/>
                <a:chExt cx="858450" cy="286259"/>
              </a:xfrm>
            </p:grpSpPr>
            <p:sp>
              <p:nvSpPr>
                <p:cNvPr id="421" name="Information Box 2"/>
                <p:cNvSpPr/>
                <p:nvPr/>
              </p:nvSpPr>
              <p:spPr>
                <a:xfrm>
                  <a:off x="5111832" y="5984515"/>
                  <a:ext cx="85845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58450" h="286259">
                      <a:moveTo>
                        <a:pt x="858450" y="286259"/>
                      </a:moveTo>
                      <a:lnTo>
                        <a:pt x="858450" y="0"/>
                      </a:lnTo>
                      <a:lnTo>
                        <a:pt x="0" y="0"/>
                      </a:lnTo>
                      <a:lnTo>
                        <a:pt x="0" y="286259"/>
                      </a:lnTo>
                      <a:lnTo>
                        <a:pt x="858450" y="286259"/>
                      </a:lnTo>
                      <a:close/>
                    </a:path>
                  </a:pathLst>
                </a:custGeom>
                <a:solidFill>
                  <a:srgbClr val="3E3938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422" name="任意多边形 421"/>
                <p:cNvSpPr/>
                <p:nvPr/>
              </p:nvSpPr>
              <p:spPr>
                <a:xfrm>
                  <a:off x="5154755" y="5984515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23" name="任意多边形 422"/>
                <p:cNvSpPr/>
                <p:nvPr/>
              </p:nvSpPr>
              <p:spPr>
                <a:xfrm>
                  <a:off x="5197677" y="5984515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24" name="任意多边形 423"/>
                <p:cNvSpPr/>
                <p:nvPr/>
              </p:nvSpPr>
              <p:spPr>
                <a:xfrm>
                  <a:off x="5927365" y="5984515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25" name="任意多边形 424"/>
                <p:cNvSpPr/>
                <p:nvPr/>
              </p:nvSpPr>
              <p:spPr>
                <a:xfrm>
                  <a:off x="5884440" y="5984515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79" name="Text 479"/>
                <p:cNvSpPr txBox="1"/>
                <p:nvPr/>
              </p:nvSpPr>
              <p:spPr>
                <a:xfrm>
                  <a:off x="5111832" y="5949045"/>
                  <a:ext cx="858450" cy="3572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FFFFFF"/>
                      </a:solidFill>
                      <a:latin typeface="微软雅黑"/>
                    </a:rPr>
                    <a:t>安全插件管理</a:t>
                  </a:r>
                </a:p>
              </p:txBody>
            </p:sp>
          </p:grpSp>
          <p:grpSp>
            <p:nvGrpSpPr>
              <p:cNvPr id="426" name="组合 425"/>
              <p:cNvGrpSpPr/>
              <p:nvPr/>
            </p:nvGrpSpPr>
            <p:grpSpPr>
              <a:xfrm>
                <a:off x="5111832" y="6344299"/>
                <a:ext cx="858450" cy="286259"/>
                <a:chOff x="5111832" y="6344299"/>
                <a:chExt cx="858450" cy="286259"/>
              </a:xfrm>
            </p:grpSpPr>
            <p:sp>
              <p:nvSpPr>
                <p:cNvPr id="427" name="Information Box 2"/>
                <p:cNvSpPr/>
                <p:nvPr/>
              </p:nvSpPr>
              <p:spPr>
                <a:xfrm>
                  <a:off x="5111832" y="6344299"/>
                  <a:ext cx="85845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58450" h="286259">
                      <a:moveTo>
                        <a:pt x="858450" y="286259"/>
                      </a:moveTo>
                      <a:lnTo>
                        <a:pt x="858450" y="0"/>
                      </a:lnTo>
                      <a:lnTo>
                        <a:pt x="0" y="0"/>
                      </a:lnTo>
                      <a:lnTo>
                        <a:pt x="0" y="286259"/>
                      </a:lnTo>
                      <a:lnTo>
                        <a:pt x="858450" y="286259"/>
                      </a:lnTo>
                      <a:close/>
                    </a:path>
                  </a:pathLst>
                </a:custGeom>
                <a:solidFill>
                  <a:srgbClr val="3E3938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428" name="任意多边形 427"/>
                <p:cNvSpPr/>
                <p:nvPr/>
              </p:nvSpPr>
              <p:spPr>
                <a:xfrm>
                  <a:off x="5154755" y="6344299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29" name="任意多边形 428"/>
                <p:cNvSpPr/>
                <p:nvPr/>
              </p:nvSpPr>
              <p:spPr>
                <a:xfrm>
                  <a:off x="5197677" y="6344299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30" name="任意多边形 429"/>
                <p:cNvSpPr/>
                <p:nvPr/>
              </p:nvSpPr>
              <p:spPr>
                <a:xfrm>
                  <a:off x="5927365" y="6344299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31" name="任意多边形 430"/>
                <p:cNvSpPr/>
                <p:nvPr/>
              </p:nvSpPr>
              <p:spPr>
                <a:xfrm>
                  <a:off x="5884440" y="6344299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80" name="Text 480"/>
                <p:cNvSpPr txBox="1"/>
                <p:nvPr/>
              </p:nvSpPr>
              <p:spPr>
                <a:xfrm>
                  <a:off x="5111832" y="6308829"/>
                  <a:ext cx="858450" cy="3572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FFFFFF"/>
                      </a:solidFill>
                      <a:latin typeface="微软雅黑"/>
                    </a:rPr>
                    <a:t>访问策略管理</a:t>
                  </a:r>
                </a:p>
              </p:txBody>
            </p:sp>
          </p:grpSp>
        </p:grpSp>
        <p:grpSp>
          <p:nvGrpSpPr>
            <p:cNvPr id="432" name="组合 431"/>
            <p:cNvGrpSpPr/>
            <p:nvPr/>
          </p:nvGrpSpPr>
          <p:grpSpPr>
            <a:xfrm>
              <a:off x="6078994" y="5885090"/>
              <a:ext cx="786159" cy="820800"/>
              <a:chOff x="6078994" y="5885090"/>
              <a:chExt cx="786159" cy="820800"/>
            </a:xfrm>
          </p:grpSpPr>
          <p:grpSp>
            <p:nvGrpSpPr>
              <p:cNvPr id="433" name="组合 432"/>
              <p:cNvGrpSpPr/>
              <p:nvPr/>
            </p:nvGrpSpPr>
            <p:grpSpPr>
              <a:xfrm>
                <a:off x="6114881" y="6351230"/>
                <a:ext cx="714385" cy="286259"/>
                <a:chOff x="6114881" y="6351230"/>
                <a:chExt cx="714385" cy="286259"/>
              </a:xfrm>
            </p:grpSpPr>
            <p:sp>
              <p:nvSpPr>
                <p:cNvPr id="434" name="Information Box 2"/>
                <p:cNvSpPr/>
                <p:nvPr/>
              </p:nvSpPr>
              <p:spPr>
                <a:xfrm>
                  <a:off x="6114881" y="6351230"/>
                  <a:ext cx="714385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14385" h="286259">
                      <a:moveTo>
                        <a:pt x="714385" y="286259"/>
                      </a:moveTo>
                      <a:lnTo>
                        <a:pt x="714385" y="0"/>
                      </a:lnTo>
                      <a:lnTo>
                        <a:pt x="0" y="0"/>
                      </a:lnTo>
                      <a:lnTo>
                        <a:pt x="0" y="286259"/>
                      </a:lnTo>
                      <a:lnTo>
                        <a:pt x="714385" y="286259"/>
                      </a:lnTo>
                      <a:close/>
                    </a:path>
                  </a:pathLst>
                </a:custGeom>
                <a:solidFill>
                  <a:srgbClr val="3E3938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435" name="任意多边形 434"/>
                <p:cNvSpPr/>
                <p:nvPr/>
              </p:nvSpPr>
              <p:spPr>
                <a:xfrm>
                  <a:off x="6150600" y="6351230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36" name="任意多边形 435"/>
                <p:cNvSpPr/>
                <p:nvPr/>
              </p:nvSpPr>
              <p:spPr>
                <a:xfrm>
                  <a:off x="6186319" y="6351230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37" name="任意多边形 436"/>
                <p:cNvSpPr/>
                <p:nvPr/>
              </p:nvSpPr>
              <p:spPr>
                <a:xfrm>
                  <a:off x="6793546" y="6351230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38" name="任意多边形 437"/>
                <p:cNvSpPr/>
                <p:nvPr/>
              </p:nvSpPr>
              <p:spPr>
                <a:xfrm>
                  <a:off x="6757827" y="6351230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81" name="Text 481"/>
                <p:cNvSpPr txBox="1"/>
                <p:nvPr/>
              </p:nvSpPr>
              <p:spPr>
                <a:xfrm>
                  <a:off x="6114881" y="6315760"/>
                  <a:ext cx="714385" cy="3572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FFFFFF"/>
                      </a:solidFill>
                      <a:latin typeface="微软雅黑"/>
                    </a:rPr>
                    <a:t>Identity管理</a:t>
                  </a:r>
                </a:p>
              </p:txBody>
            </p:sp>
          </p:grpSp>
          <p:grpSp>
            <p:nvGrpSpPr>
              <p:cNvPr id="439" name="组合 438"/>
              <p:cNvGrpSpPr/>
              <p:nvPr/>
            </p:nvGrpSpPr>
            <p:grpSpPr>
              <a:xfrm>
                <a:off x="6114881" y="5986430"/>
                <a:ext cx="714385" cy="286259"/>
                <a:chOff x="6114881" y="5986430"/>
                <a:chExt cx="714385" cy="286259"/>
              </a:xfrm>
            </p:grpSpPr>
            <p:sp>
              <p:nvSpPr>
                <p:cNvPr id="440" name="Information Box 2"/>
                <p:cNvSpPr/>
                <p:nvPr/>
              </p:nvSpPr>
              <p:spPr>
                <a:xfrm>
                  <a:off x="6114881" y="5986430"/>
                  <a:ext cx="714385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14385" h="286259">
                      <a:moveTo>
                        <a:pt x="714385" y="286259"/>
                      </a:moveTo>
                      <a:lnTo>
                        <a:pt x="714385" y="0"/>
                      </a:lnTo>
                      <a:lnTo>
                        <a:pt x="0" y="0"/>
                      </a:lnTo>
                      <a:lnTo>
                        <a:pt x="0" y="286259"/>
                      </a:lnTo>
                      <a:lnTo>
                        <a:pt x="714385" y="286259"/>
                      </a:lnTo>
                      <a:close/>
                    </a:path>
                  </a:pathLst>
                </a:custGeom>
                <a:solidFill>
                  <a:srgbClr val="3E3938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441" name="任意多边形 440"/>
                <p:cNvSpPr/>
                <p:nvPr/>
              </p:nvSpPr>
              <p:spPr>
                <a:xfrm>
                  <a:off x="6150600" y="5986430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42" name="任意多边形 441"/>
                <p:cNvSpPr/>
                <p:nvPr/>
              </p:nvSpPr>
              <p:spPr>
                <a:xfrm>
                  <a:off x="6186319" y="5986430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43" name="任意多边形 442"/>
                <p:cNvSpPr/>
                <p:nvPr/>
              </p:nvSpPr>
              <p:spPr>
                <a:xfrm>
                  <a:off x="6793546" y="5986430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44" name="任意多边形 443"/>
                <p:cNvSpPr/>
                <p:nvPr/>
              </p:nvSpPr>
              <p:spPr>
                <a:xfrm>
                  <a:off x="6757827" y="5986430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82" name="Text 482"/>
                <p:cNvSpPr txBox="1"/>
                <p:nvPr/>
              </p:nvSpPr>
              <p:spPr>
                <a:xfrm>
                  <a:off x="6114881" y="5950960"/>
                  <a:ext cx="714385" cy="3572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FFFFFF"/>
                      </a:solidFill>
                      <a:latin typeface="微软雅黑"/>
                    </a:rPr>
                    <a:t>认证授权</a:t>
                  </a:r>
                </a:p>
              </p:txBody>
            </p:sp>
          </p:grpSp>
          <p:sp>
            <p:nvSpPr>
              <p:cNvPr id="445" name="Multi-Style Rectangle"/>
              <p:cNvSpPr/>
              <p:nvPr/>
            </p:nvSpPr>
            <p:spPr>
              <a:xfrm>
                <a:off x="6078994" y="5885090"/>
                <a:ext cx="786159" cy="820800"/>
              </a:xfrm>
              <a:custGeom>
                <a:avLst/>
                <a:gdLst>
                  <a:gd name="connsiteX0" fmla="*/ 393080 w 786159"/>
                  <a:gd name="connsiteY0" fmla="*/ 410400 h 820800"/>
                  <a:gd name="connsiteX1" fmla="*/ 0 w 786159"/>
                  <a:gd name="connsiteY1" fmla="*/ 410400 h 820800"/>
                  <a:gd name="connsiteX2" fmla="*/ 393080 w 786159"/>
                  <a:gd name="connsiteY2" fmla="*/ 0 h 820800"/>
                  <a:gd name="connsiteX3" fmla="*/ 786159 w 786159"/>
                  <a:gd name="connsiteY3" fmla="*/ 410400 h 820800"/>
                  <a:gd name="connsiteX4" fmla="*/ 393080 w 786159"/>
                  <a:gd name="connsiteY4" fmla="*/ 820800 h 82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0" t="0" r="0" b="0"/>
                <a:pathLst>
                  <a:path w="786159" h="820800">
                    <a:moveTo>
                      <a:pt x="91200" y="0"/>
                    </a:moveTo>
                    <a:lnTo>
                      <a:pt x="694959" y="0"/>
                    </a:lnTo>
                    <a:cubicBezTo>
                      <a:pt x="745329" y="0"/>
                      <a:pt x="786159" y="40830"/>
                      <a:pt x="786159" y="91200"/>
                    </a:cubicBezTo>
                    <a:lnTo>
                      <a:pt x="786159" y="729600"/>
                    </a:lnTo>
                    <a:cubicBezTo>
                      <a:pt x="786159" y="779973"/>
                      <a:pt x="745329" y="820800"/>
                      <a:pt x="694959" y="820800"/>
                    </a:cubicBezTo>
                    <a:lnTo>
                      <a:pt x="91200" y="820800"/>
                    </a:lnTo>
                    <a:cubicBezTo>
                      <a:pt x="40830" y="820800"/>
                      <a:pt x="0" y="779973"/>
                      <a:pt x="0" y="729600"/>
                    </a:cubicBezTo>
                    <a:lnTo>
                      <a:pt x="0" y="91200"/>
                    </a:lnTo>
                    <a:cubicBezTo>
                      <a:pt x="0" y="40830"/>
                      <a:pt x="40830" y="0"/>
                      <a:pt x="91200" y="0"/>
                    </a:cubicBezTo>
                    <a:close/>
                  </a:path>
                </a:pathLst>
              </a:custGeom>
              <a:noFill/>
              <a:ln w="7600" cap="flat">
                <a:solidFill>
                  <a:srgbClr val="80808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</p:grpSp>
        <p:grpSp>
          <p:nvGrpSpPr>
            <p:cNvPr id="446" name="组合 445"/>
            <p:cNvGrpSpPr/>
            <p:nvPr/>
          </p:nvGrpSpPr>
          <p:grpSpPr>
            <a:xfrm>
              <a:off x="3006849" y="5675601"/>
              <a:ext cx="1764127" cy="104496"/>
              <a:chOff x="3006849" y="5675601"/>
              <a:chExt cx="1764127" cy="104496"/>
            </a:xfrm>
          </p:grpSpPr>
          <p:grpSp>
            <p:nvGrpSpPr>
              <p:cNvPr id="447" name="Arrow symbol 3"/>
              <p:cNvGrpSpPr/>
              <p:nvPr/>
            </p:nvGrpSpPr>
            <p:grpSpPr>
              <a:xfrm rot="-5400000">
                <a:off x="4585273" y="5594389"/>
                <a:ext cx="104496" cy="266920"/>
                <a:chOff x="4585273" y="5594389"/>
                <a:chExt cx="104496" cy="266920"/>
              </a:xfrm>
            </p:grpSpPr>
            <p:sp>
              <p:nvSpPr>
                <p:cNvPr id="448" name="任意多边形 447"/>
                <p:cNvSpPr/>
                <p:nvPr/>
              </p:nvSpPr>
              <p:spPr>
                <a:xfrm>
                  <a:off x="4585243" y="5594389"/>
                  <a:ext cx="103567" cy="1797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3567" h="179726">
                      <a:moveTo>
                        <a:pt x="76084" y="108844"/>
                      </a:moveTo>
                      <a:lnTo>
                        <a:pt x="76084" y="87282"/>
                      </a:lnTo>
                      <a:lnTo>
                        <a:pt x="103567" y="132204"/>
                      </a:lnTo>
                      <a:lnTo>
                        <a:pt x="76084" y="179726"/>
                      </a:lnTo>
                      <a:lnTo>
                        <a:pt x="76084" y="158778"/>
                      </a:lnTo>
                      <a:cubicBezTo>
                        <a:pt x="76084" y="158778"/>
                        <a:pt x="27159" y="136732"/>
                        <a:pt x="0" y="108844"/>
                      </a:cubicBezTo>
                      <a:lnTo>
                        <a:pt x="0" y="0"/>
                      </a:lnTo>
                      <a:cubicBezTo>
                        <a:pt x="0" y="0"/>
                        <a:pt x="28756" y="77792"/>
                        <a:pt x="76084" y="108844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449" name="任意多边形 448"/>
                <p:cNvSpPr/>
                <p:nvPr/>
              </p:nvSpPr>
              <p:spPr>
                <a:xfrm flipV="1">
                  <a:off x="4585243" y="5681582"/>
                  <a:ext cx="103567" cy="1797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3567" h="179726">
                      <a:moveTo>
                        <a:pt x="76084" y="108755"/>
                      </a:moveTo>
                      <a:lnTo>
                        <a:pt x="76084" y="87194"/>
                      </a:lnTo>
                      <a:lnTo>
                        <a:pt x="103567" y="134715"/>
                      </a:lnTo>
                      <a:lnTo>
                        <a:pt x="76084" y="179726"/>
                      </a:lnTo>
                      <a:lnTo>
                        <a:pt x="76084" y="158689"/>
                      </a:lnTo>
                      <a:cubicBezTo>
                        <a:pt x="76084" y="158689"/>
                        <a:pt x="27158" y="136643"/>
                        <a:pt x="0" y="108755"/>
                      </a:cubicBezTo>
                      <a:lnTo>
                        <a:pt x="0" y="0"/>
                      </a:lnTo>
                      <a:cubicBezTo>
                        <a:pt x="0" y="0"/>
                        <a:pt x="28756" y="77703"/>
                        <a:pt x="76084" y="108755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450" name="任意多边形 449"/>
                <p:cNvSpPr/>
                <p:nvPr/>
              </p:nvSpPr>
              <p:spPr>
                <a:xfrm>
                  <a:off x="4661327" y="5681671"/>
                  <a:ext cx="28442" cy="9382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8442" h="93827">
                      <a:moveTo>
                        <a:pt x="0" y="0"/>
                      </a:moveTo>
                      <a:lnTo>
                        <a:pt x="0" y="93827"/>
                      </a:lnTo>
                      <a:lnTo>
                        <a:pt x="28442" y="444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ang="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  <p:grpSp>
            <p:nvGrpSpPr>
              <p:cNvPr id="451" name="Arrow symbol 3"/>
              <p:cNvGrpSpPr/>
              <p:nvPr/>
            </p:nvGrpSpPr>
            <p:grpSpPr>
              <a:xfrm rot="-5400000">
                <a:off x="3088061" y="5594389"/>
                <a:ext cx="104496" cy="266920"/>
                <a:chOff x="3088061" y="5594389"/>
                <a:chExt cx="104496" cy="266920"/>
              </a:xfrm>
            </p:grpSpPr>
            <p:sp>
              <p:nvSpPr>
                <p:cNvPr id="452" name="任意多边形 451"/>
                <p:cNvSpPr/>
                <p:nvPr/>
              </p:nvSpPr>
              <p:spPr>
                <a:xfrm>
                  <a:off x="3088031" y="5594389"/>
                  <a:ext cx="103567" cy="1797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3567" h="179726">
                      <a:moveTo>
                        <a:pt x="76084" y="108844"/>
                      </a:moveTo>
                      <a:lnTo>
                        <a:pt x="76084" y="87282"/>
                      </a:lnTo>
                      <a:lnTo>
                        <a:pt x="103567" y="132204"/>
                      </a:lnTo>
                      <a:lnTo>
                        <a:pt x="76084" y="179726"/>
                      </a:lnTo>
                      <a:lnTo>
                        <a:pt x="76084" y="158778"/>
                      </a:lnTo>
                      <a:cubicBezTo>
                        <a:pt x="76084" y="158778"/>
                        <a:pt x="27159" y="136732"/>
                        <a:pt x="0" y="108844"/>
                      </a:cubicBezTo>
                      <a:lnTo>
                        <a:pt x="0" y="0"/>
                      </a:lnTo>
                      <a:cubicBezTo>
                        <a:pt x="0" y="0"/>
                        <a:pt x="28756" y="77792"/>
                        <a:pt x="76084" y="108844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453" name="任意多边形 452"/>
                <p:cNvSpPr/>
                <p:nvPr/>
              </p:nvSpPr>
              <p:spPr>
                <a:xfrm flipV="1">
                  <a:off x="3088031" y="5681582"/>
                  <a:ext cx="103567" cy="1797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3567" h="179726">
                      <a:moveTo>
                        <a:pt x="76084" y="108755"/>
                      </a:moveTo>
                      <a:lnTo>
                        <a:pt x="76084" y="87194"/>
                      </a:lnTo>
                      <a:lnTo>
                        <a:pt x="103567" y="134715"/>
                      </a:lnTo>
                      <a:lnTo>
                        <a:pt x="76084" y="179726"/>
                      </a:lnTo>
                      <a:lnTo>
                        <a:pt x="76084" y="158689"/>
                      </a:lnTo>
                      <a:cubicBezTo>
                        <a:pt x="76084" y="158689"/>
                        <a:pt x="27158" y="136643"/>
                        <a:pt x="0" y="108755"/>
                      </a:cubicBezTo>
                      <a:lnTo>
                        <a:pt x="0" y="0"/>
                      </a:lnTo>
                      <a:cubicBezTo>
                        <a:pt x="0" y="0"/>
                        <a:pt x="28756" y="77703"/>
                        <a:pt x="76084" y="108755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454" name="任意多边形 453"/>
                <p:cNvSpPr/>
                <p:nvPr/>
              </p:nvSpPr>
              <p:spPr>
                <a:xfrm>
                  <a:off x="3164115" y="5681671"/>
                  <a:ext cx="28442" cy="9382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8442" h="93827">
                      <a:moveTo>
                        <a:pt x="0" y="0"/>
                      </a:moveTo>
                      <a:lnTo>
                        <a:pt x="0" y="93827"/>
                      </a:lnTo>
                      <a:lnTo>
                        <a:pt x="28442" y="444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ang="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</p:grpSp>
        <p:grpSp>
          <p:nvGrpSpPr>
            <p:cNvPr id="455" name="组合 454"/>
            <p:cNvGrpSpPr/>
            <p:nvPr/>
          </p:nvGrpSpPr>
          <p:grpSpPr>
            <a:xfrm>
              <a:off x="5452277" y="3861506"/>
              <a:ext cx="260997" cy="1597756"/>
              <a:chOff x="5452277" y="3861506"/>
              <a:chExt cx="260997" cy="1597756"/>
            </a:xfrm>
          </p:grpSpPr>
          <p:grpSp>
            <p:nvGrpSpPr>
              <p:cNvPr id="248" name="Arrow symbol 3"/>
              <p:cNvGrpSpPr/>
              <p:nvPr/>
            </p:nvGrpSpPr>
            <p:grpSpPr>
              <a:xfrm rot="10800000">
                <a:off x="5567241" y="4057328"/>
                <a:ext cx="145991" cy="230790"/>
                <a:chOff x="5567241" y="4057328"/>
                <a:chExt cx="145991" cy="230790"/>
              </a:xfrm>
            </p:grpSpPr>
            <p:sp>
              <p:nvSpPr>
                <p:cNvPr id="249" name="任意多边形 248"/>
                <p:cNvSpPr/>
                <p:nvPr/>
              </p:nvSpPr>
              <p:spPr>
                <a:xfrm>
                  <a:off x="5567199" y="4057328"/>
                  <a:ext cx="144694" cy="15539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4694" h="155398">
                      <a:moveTo>
                        <a:pt x="106297" y="94111"/>
                      </a:moveTo>
                      <a:lnTo>
                        <a:pt x="106297" y="75468"/>
                      </a:lnTo>
                      <a:lnTo>
                        <a:pt x="144694" y="114309"/>
                      </a:lnTo>
                      <a:lnTo>
                        <a:pt x="106297" y="155398"/>
                      </a:lnTo>
                      <a:lnTo>
                        <a:pt x="106297" y="137285"/>
                      </a:lnTo>
                      <a:cubicBezTo>
                        <a:pt x="106297" y="137285"/>
                        <a:pt x="37943" y="118224"/>
                        <a:pt x="0" y="94111"/>
                      </a:cubicBezTo>
                      <a:lnTo>
                        <a:pt x="0" y="0"/>
                      </a:lnTo>
                      <a:cubicBezTo>
                        <a:pt x="0" y="0"/>
                        <a:pt x="40175" y="67262"/>
                        <a:pt x="106297" y="94111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250" name="任意多边形 249"/>
                <p:cNvSpPr/>
                <p:nvPr/>
              </p:nvSpPr>
              <p:spPr>
                <a:xfrm flipV="1">
                  <a:off x="5567199" y="4132719"/>
                  <a:ext cx="144694" cy="15539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4694" h="155398">
                      <a:moveTo>
                        <a:pt x="106297" y="94034"/>
                      </a:moveTo>
                      <a:lnTo>
                        <a:pt x="106297" y="75391"/>
                      </a:lnTo>
                      <a:lnTo>
                        <a:pt x="144694" y="116480"/>
                      </a:lnTo>
                      <a:lnTo>
                        <a:pt x="106297" y="155398"/>
                      </a:lnTo>
                      <a:lnTo>
                        <a:pt x="106297" y="137209"/>
                      </a:lnTo>
                      <a:cubicBezTo>
                        <a:pt x="106297" y="137209"/>
                        <a:pt x="37943" y="118147"/>
                        <a:pt x="0" y="94034"/>
                      </a:cubicBezTo>
                      <a:lnTo>
                        <a:pt x="0" y="0"/>
                      </a:lnTo>
                      <a:cubicBezTo>
                        <a:pt x="0" y="0"/>
                        <a:pt x="40175" y="67185"/>
                        <a:pt x="106297" y="94034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251" name="任意多边形 250"/>
                <p:cNvSpPr/>
                <p:nvPr/>
              </p:nvSpPr>
              <p:spPr>
                <a:xfrm>
                  <a:off x="5673496" y="4132796"/>
                  <a:ext cx="39736" cy="8112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736" h="81127">
                      <a:moveTo>
                        <a:pt x="0" y="0"/>
                      </a:moveTo>
                      <a:lnTo>
                        <a:pt x="0" y="81127"/>
                      </a:lnTo>
                      <a:lnTo>
                        <a:pt x="39736" y="384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ang="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  <p:sp>
            <p:nvSpPr>
              <p:cNvPr id="252" name="Round-head Rectangle"/>
              <p:cNvSpPr/>
              <p:nvPr/>
            </p:nvSpPr>
            <p:spPr>
              <a:xfrm rot="5400000">
                <a:off x="5196033" y="4169785"/>
                <a:ext cx="658563" cy="42004"/>
              </a:xfrm>
              <a:custGeom>
                <a:avLst/>
                <a:gdLst>
                  <a:gd name="connsiteX0" fmla="*/ 329281 w 658563"/>
                  <a:gd name="connsiteY0" fmla="*/ 21002 h 42004"/>
                  <a:gd name="connsiteX1" fmla="*/ 0 w 658563"/>
                  <a:gd name="connsiteY1" fmla="*/ 21002 h 42004"/>
                  <a:gd name="connsiteX2" fmla="*/ 329281 w 658563"/>
                  <a:gd name="connsiteY2" fmla="*/ 0 h 42004"/>
                  <a:gd name="connsiteX3" fmla="*/ 658563 w 658563"/>
                  <a:gd name="connsiteY3" fmla="*/ 21002 h 42004"/>
                  <a:gd name="connsiteX4" fmla="*/ 329281 w 658563"/>
                  <a:gd name="connsiteY4" fmla="*/ 42004 h 42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0" t="0" r="0" b="0"/>
                <a:pathLst>
                  <a:path w="658563" h="42004">
                    <a:moveTo>
                      <a:pt x="21002" y="42004"/>
                    </a:moveTo>
                    <a:lnTo>
                      <a:pt x="637561" y="42004"/>
                    </a:lnTo>
                    <a:cubicBezTo>
                      <a:pt x="649160" y="42004"/>
                      <a:pt x="658563" y="32601"/>
                      <a:pt x="658563" y="21002"/>
                    </a:cubicBezTo>
                    <a:cubicBezTo>
                      <a:pt x="658563" y="9403"/>
                      <a:pt x="649160" y="0"/>
                      <a:pt x="637561" y="0"/>
                    </a:cubicBezTo>
                    <a:lnTo>
                      <a:pt x="21002" y="0"/>
                    </a:lnTo>
                    <a:cubicBezTo>
                      <a:pt x="9403" y="0"/>
                      <a:pt x="0" y="9403"/>
                      <a:pt x="0" y="21002"/>
                    </a:cubicBezTo>
                    <a:cubicBezTo>
                      <a:pt x="0" y="32601"/>
                      <a:pt x="9403" y="42004"/>
                      <a:pt x="21002" y="42004"/>
                    </a:cubicBezTo>
                    <a:close/>
                  </a:path>
                </a:pathLst>
              </a:custGeom>
              <a:solidFill>
                <a:srgbClr val="0E2350"/>
              </a:solidFill>
              <a:ln w="7600" cap="flat">
                <a:solidFill>
                  <a:srgbClr val="0E2350"/>
                </a:solidFill>
                <a:bevel/>
              </a:ln>
            </p:spPr>
          </p:sp>
          <p:grpSp>
            <p:nvGrpSpPr>
              <p:cNvPr id="254" name="Arrow symbol 3"/>
              <p:cNvGrpSpPr/>
              <p:nvPr/>
            </p:nvGrpSpPr>
            <p:grpSpPr>
              <a:xfrm>
                <a:off x="5452319" y="5014585"/>
                <a:ext cx="145991" cy="230790"/>
                <a:chOff x="5452319" y="5014585"/>
                <a:chExt cx="145991" cy="230790"/>
              </a:xfrm>
            </p:grpSpPr>
            <p:sp>
              <p:nvSpPr>
                <p:cNvPr id="255" name="任意多边形 254"/>
                <p:cNvSpPr/>
                <p:nvPr/>
              </p:nvSpPr>
              <p:spPr>
                <a:xfrm>
                  <a:off x="5452277" y="5014585"/>
                  <a:ext cx="144694" cy="15539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4694" h="155398">
                      <a:moveTo>
                        <a:pt x="106297" y="94111"/>
                      </a:moveTo>
                      <a:lnTo>
                        <a:pt x="106297" y="75468"/>
                      </a:lnTo>
                      <a:lnTo>
                        <a:pt x="144694" y="114309"/>
                      </a:lnTo>
                      <a:lnTo>
                        <a:pt x="106297" y="155398"/>
                      </a:lnTo>
                      <a:lnTo>
                        <a:pt x="106297" y="137285"/>
                      </a:lnTo>
                      <a:cubicBezTo>
                        <a:pt x="106297" y="137285"/>
                        <a:pt x="37943" y="118224"/>
                        <a:pt x="0" y="94111"/>
                      </a:cubicBezTo>
                      <a:lnTo>
                        <a:pt x="0" y="0"/>
                      </a:lnTo>
                      <a:cubicBezTo>
                        <a:pt x="0" y="0"/>
                        <a:pt x="40175" y="67262"/>
                        <a:pt x="106297" y="94111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256" name="任意多边形 255"/>
                <p:cNvSpPr/>
                <p:nvPr/>
              </p:nvSpPr>
              <p:spPr>
                <a:xfrm flipV="1">
                  <a:off x="5452277" y="5089977"/>
                  <a:ext cx="144694" cy="15539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4694" h="155398">
                      <a:moveTo>
                        <a:pt x="106297" y="94034"/>
                      </a:moveTo>
                      <a:lnTo>
                        <a:pt x="106297" y="75391"/>
                      </a:lnTo>
                      <a:lnTo>
                        <a:pt x="144694" y="116480"/>
                      </a:lnTo>
                      <a:lnTo>
                        <a:pt x="106297" y="155398"/>
                      </a:lnTo>
                      <a:lnTo>
                        <a:pt x="106297" y="137209"/>
                      </a:lnTo>
                      <a:cubicBezTo>
                        <a:pt x="106297" y="137209"/>
                        <a:pt x="37943" y="118147"/>
                        <a:pt x="0" y="94034"/>
                      </a:cubicBezTo>
                      <a:lnTo>
                        <a:pt x="0" y="0"/>
                      </a:lnTo>
                      <a:cubicBezTo>
                        <a:pt x="0" y="0"/>
                        <a:pt x="40175" y="67185"/>
                        <a:pt x="106297" y="94034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257" name="任意多边形 256"/>
                <p:cNvSpPr/>
                <p:nvPr/>
              </p:nvSpPr>
              <p:spPr>
                <a:xfrm>
                  <a:off x="5558574" y="5090053"/>
                  <a:ext cx="39736" cy="8112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736" h="81127">
                      <a:moveTo>
                        <a:pt x="0" y="0"/>
                      </a:moveTo>
                      <a:lnTo>
                        <a:pt x="0" y="81127"/>
                      </a:lnTo>
                      <a:lnTo>
                        <a:pt x="39736" y="384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ang="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  <p:sp>
            <p:nvSpPr>
              <p:cNvPr id="258" name="Round-head Rectangle"/>
              <p:cNvSpPr/>
              <p:nvPr/>
            </p:nvSpPr>
            <p:spPr>
              <a:xfrm rot="5400000">
                <a:off x="5310976" y="5108978"/>
                <a:ext cx="658563" cy="42004"/>
              </a:xfrm>
              <a:custGeom>
                <a:avLst/>
                <a:gdLst>
                  <a:gd name="connsiteX0" fmla="*/ 329281 w 658563"/>
                  <a:gd name="connsiteY0" fmla="*/ 21002 h 42004"/>
                  <a:gd name="connsiteX1" fmla="*/ 0 w 658563"/>
                  <a:gd name="connsiteY1" fmla="*/ 21002 h 42004"/>
                  <a:gd name="connsiteX2" fmla="*/ 329281 w 658563"/>
                  <a:gd name="connsiteY2" fmla="*/ 0 h 42004"/>
                  <a:gd name="connsiteX3" fmla="*/ 658563 w 658563"/>
                  <a:gd name="connsiteY3" fmla="*/ 21002 h 42004"/>
                  <a:gd name="connsiteX4" fmla="*/ 329281 w 658563"/>
                  <a:gd name="connsiteY4" fmla="*/ 42004 h 42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0" t="0" r="0" b="0"/>
                <a:pathLst>
                  <a:path w="658563" h="42004">
                    <a:moveTo>
                      <a:pt x="21002" y="42004"/>
                    </a:moveTo>
                    <a:lnTo>
                      <a:pt x="637561" y="42004"/>
                    </a:lnTo>
                    <a:cubicBezTo>
                      <a:pt x="649160" y="42004"/>
                      <a:pt x="658563" y="32601"/>
                      <a:pt x="658563" y="21002"/>
                    </a:cubicBezTo>
                    <a:cubicBezTo>
                      <a:pt x="658563" y="9403"/>
                      <a:pt x="649160" y="0"/>
                      <a:pt x="637561" y="0"/>
                    </a:cubicBezTo>
                    <a:lnTo>
                      <a:pt x="21002" y="0"/>
                    </a:lnTo>
                    <a:cubicBezTo>
                      <a:pt x="9403" y="0"/>
                      <a:pt x="0" y="9403"/>
                      <a:pt x="0" y="21002"/>
                    </a:cubicBezTo>
                    <a:cubicBezTo>
                      <a:pt x="0" y="32601"/>
                      <a:pt x="9403" y="42004"/>
                      <a:pt x="21002" y="42004"/>
                    </a:cubicBezTo>
                    <a:close/>
                  </a:path>
                </a:pathLst>
              </a:custGeom>
              <a:solidFill>
                <a:srgbClr val="0E2350"/>
              </a:solidFill>
              <a:ln w="7600" cap="flat">
                <a:solidFill>
                  <a:srgbClr val="0E2350"/>
                </a:solidFill>
                <a:bevel/>
              </a:ln>
            </p:spPr>
          </p:sp>
        </p:grpSp>
        <p:grpSp>
          <p:nvGrpSpPr>
            <p:cNvPr id="456" name="Arrow symbol 3"/>
            <p:cNvGrpSpPr/>
            <p:nvPr/>
          </p:nvGrpSpPr>
          <p:grpSpPr>
            <a:xfrm rot="-10800000">
              <a:off x="3927394" y="6204866"/>
              <a:ext cx="138359" cy="181247"/>
              <a:chOff x="3927394" y="6204866"/>
              <a:chExt cx="138359" cy="181247"/>
            </a:xfrm>
          </p:grpSpPr>
          <p:sp>
            <p:nvSpPr>
              <p:cNvPr id="457" name="任意多边形 456"/>
              <p:cNvSpPr/>
              <p:nvPr/>
            </p:nvSpPr>
            <p:spPr>
              <a:xfrm>
                <a:off x="3927355" y="6204866"/>
                <a:ext cx="137130" cy="122039"/>
              </a:xfrm>
              <a:custGeom>
                <a:avLst/>
                <a:gdLst/>
                <a:ahLst/>
                <a:cxnLst/>
                <a:rect l="0" t="0" r="0" b="0"/>
                <a:pathLst>
                  <a:path w="137130" h="122039">
                    <a:moveTo>
                      <a:pt x="100740" y="73908"/>
                    </a:moveTo>
                    <a:lnTo>
                      <a:pt x="100740" y="59268"/>
                    </a:lnTo>
                    <a:lnTo>
                      <a:pt x="137130" y="89771"/>
                    </a:lnTo>
                    <a:lnTo>
                      <a:pt x="100740" y="122039"/>
                    </a:lnTo>
                    <a:lnTo>
                      <a:pt x="100740" y="107815"/>
                    </a:lnTo>
                    <a:cubicBezTo>
                      <a:pt x="100740" y="107815"/>
                      <a:pt x="35960" y="92845"/>
                      <a:pt x="0" y="73908"/>
                    </a:cubicBezTo>
                    <a:lnTo>
                      <a:pt x="0" y="0"/>
                    </a:lnTo>
                    <a:cubicBezTo>
                      <a:pt x="0" y="0"/>
                      <a:pt x="38075" y="52823"/>
                      <a:pt x="100740" y="73908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268EA8">
                      <a:alpha val="15000"/>
                    </a:srgbClr>
                  </a:gs>
                  <a:gs pos="93000">
                    <a:srgbClr val="1E768C"/>
                  </a:gs>
                </a:gsLst>
                <a:lin ang="480000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458" name="任意多边形 457"/>
              <p:cNvSpPr/>
              <p:nvPr/>
            </p:nvSpPr>
            <p:spPr>
              <a:xfrm flipV="1">
                <a:off x="3927355" y="6264073"/>
                <a:ext cx="137130" cy="122039"/>
              </a:xfrm>
              <a:custGeom>
                <a:avLst/>
                <a:gdLst/>
                <a:ahLst/>
                <a:cxnLst/>
                <a:rect l="0" t="0" r="0" b="0"/>
                <a:pathLst>
                  <a:path w="137130" h="122039">
                    <a:moveTo>
                      <a:pt x="100740" y="73848"/>
                    </a:moveTo>
                    <a:lnTo>
                      <a:pt x="100740" y="59207"/>
                    </a:lnTo>
                    <a:lnTo>
                      <a:pt x="137130" y="91476"/>
                    </a:lnTo>
                    <a:lnTo>
                      <a:pt x="100740" y="122039"/>
                    </a:lnTo>
                    <a:lnTo>
                      <a:pt x="100740" y="107754"/>
                    </a:lnTo>
                    <a:cubicBezTo>
                      <a:pt x="100740" y="107754"/>
                      <a:pt x="35959" y="92785"/>
                      <a:pt x="0" y="73848"/>
                    </a:cubicBezTo>
                    <a:lnTo>
                      <a:pt x="0" y="0"/>
                    </a:lnTo>
                    <a:cubicBezTo>
                      <a:pt x="0" y="0"/>
                      <a:pt x="38075" y="52763"/>
                      <a:pt x="100740" y="73848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C044">
                      <a:alpha val="15000"/>
                    </a:srgbClr>
                  </a:gs>
                  <a:gs pos="93000">
                    <a:srgbClr val="009D4B"/>
                  </a:gs>
                </a:gsLst>
                <a:lin ang="480000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459" name="任意多边形 458"/>
              <p:cNvSpPr/>
              <p:nvPr/>
            </p:nvSpPr>
            <p:spPr>
              <a:xfrm>
                <a:off x="4028095" y="6264134"/>
                <a:ext cx="37659" cy="63712"/>
              </a:xfrm>
              <a:custGeom>
                <a:avLst/>
                <a:gdLst/>
                <a:ahLst/>
                <a:cxnLst/>
                <a:rect l="0" t="0" r="0" b="0"/>
                <a:pathLst>
                  <a:path w="37659" h="63712">
                    <a:moveTo>
                      <a:pt x="0" y="0"/>
                    </a:moveTo>
                    <a:lnTo>
                      <a:pt x="0" y="63712"/>
                    </a:lnTo>
                    <a:lnTo>
                      <a:pt x="37659" y="3020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9970"/>
                  </a:gs>
                  <a:gs pos="69000">
                    <a:srgbClr val="95E2CD"/>
                  </a:gs>
                </a:gsLst>
                <a:lin ang="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sp>
          <p:nvSpPr>
            <p:cNvPr id="483" name="Text 483"/>
            <p:cNvSpPr txBox="1"/>
            <p:nvPr/>
          </p:nvSpPr>
          <p:spPr>
            <a:xfrm>
              <a:off x="1629528" y="8098"/>
              <a:ext cx="5884944" cy="1368361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l">
                <a:lnSpc>
                  <a:spcPct val="100000"/>
                </a:lnSpc>
              </a:pPr>
              <a:endParaRPr/>
            </a:p>
          </p:txBody>
        </p:sp>
        <p:sp>
          <p:nvSpPr>
            <p:cNvPr id="484" name="Text 484"/>
            <p:cNvSpPr txBox="1"/>
            <p:nvPr/>
          </p:nvSpPr>
          <p:spPr>
            <a:xfrm>
              <a:off x="1629528" y="2744820"/>
              <a:ext cx="5884944" cy="1368361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485" name="Text 485"/>
            <p:cNvSpPr txBox="1"/>
            <p:nvPr/>
          </p:nvSpPr>
          <p:spPr>
            <a:xfrm>
              <a:off x="1629528" y="5481541"/>
              <a:ext cx="5884944" cy="1368361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r">
                <a:lnSpc>
                  <a:spcPct val="100000"/>
                </a:lnSpc>
              </a:pPr>
              <a:endParaRPr/>
            </a:p>
          </p:txBody>
        </p:sp>
        <p:sp>
          <p:nvSpPr>
            <p:cNvPr id="486" name="Text 486"/>
            <p:cNvSpPr txBox="1"/>
            <p:nvPr/>
          </p:nvSpPr>
          <p:spPr>
            <a:xfrm>
              <a:off x="1629528" y="8098"/>
              <a:ext cx="5884944" cy="1368361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l">
                <a:lnSpc>
                  <a:spcPct val="100000"/>
                </a:lnSpc>
              </a:pPr>
              <a:endParaRPr/>
            </a:p>
          </p:txBody>
        </p:sp>
        <p:sp>
          <p:nvSpPr>
            <p:cNvPr id="487" name="Text 487"/>
            <p:cNvSpPr txBox="1"/>
            <p:nvPr/>
          </p:nvSpPr>
          <p:spPr>
            <a:xfrm>
              <a:off x="1629528" y="2744820"/>
              <a:ext cx="5884944" cy="1368361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488" name="Text 488"/>
            <p:cNvSpPr txBox="1"/>
            <p:nvPr/>
          </p:nvSpPr>
          <p:spPr>
            <a:xfrm>
              <a:off x="1629528" y="5481541"/>
              <a:ext cx="5884944" cy="1368361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r">
                <a:lnSpc>
                  <a:spcPct val="100000"/>
                </a:lnSpc>
              </a:pPr>
              <a:endParaRPr/>
            </a:p>
          </p:txBody>
        </p:sp>
        <p:sp>
          <p:nvSpPr>
            <p:cNvPr id="489" name="Text 489"/>
            <p:cNvSpPr txBox="1"/>
            <p:nvPr/>
          </p:nvSpPr>
          <p:spPr>
            <a:xfrm>
              <a:off x="1629528" y="8098"/>
              <a:ext cx="5884944" cy="1368361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l">
                <a:lnSpc>
                  <a:spcPct val="100000"/>
                </a:lnSpc>
              </a:pPr>
              <a:endParaRPr/>
            </a:p>
          </p:txBody>
        </p:sp>
        <p:sp>
          <p:nvSpPr>
            <p:cNvPr id="490" name="Text 490"/>
            <p:cNvSpPr txBox="1"/>
            <p:nvPr/>
          </p:nvSpPr>
          <p:spPr>
            <a:xfrm>
              <a:off x="1629528" y="2744820"/>
              <a:ext cx="5884944" cy="1368361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491" name="Text 491"/>
            <p:cNvSpPr txBox="1"/>
            <p:nvPr/>
          </p:nvSpPr>
          <p:spPr>
            <a:xfrm>
              <a:off x="1629528" y="5481541"/>
              <a:ext cx="5884944" cy="1368361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r">
                <a:lnSpc>
                  <a:spcPct val="100000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93117" y="129975"/>
            <a:ext cx="5994799" cy="448347"/>
          </a:xfrm>
        </p:spPr>
        <p:txBody>
          <a:bodyPr>
            <a:normAutofit fontScale="32500" lnSpcReduction="20000"/>
          </a:bodyPr>
          <a:lstStyle/>
          <a:p>
            <a:endParaRPr lang="en-US" altLang="zh-CN" dirty="0" smtClean="0"/>
          </a:p>
          <a:p>
            <a:r>
              <a:rPr lang="zh-CN" altLang="en-US" sz="5900" dirty="0" smtClean="0"/>
              <a:t>数据中台逻辑架构</a:t>
            </a:r>
            <a:endParaRPr lang="zh-CN" altLang="en-US" sz="5900" dirty="0"/>
          </a:p>
        </p:txBody>
      </p:sp>
      <p:grpSp>
        <p:nvGrpSpPr>
          <p:cNvPr id="426" name="Group461"/>
          <p:cNvGrpSpPr/>
          <p:nvPr/>
        </p:nvGrpSpPr>
        <p:grpSpPr>
          <a:xfrm>
            <a:off x="1267578" y="731998"/>
            <a:ext cx="9790947" cy="6040278"/>
            <a:chOff x="1629528" y="8098"/>
            <a:chExt cx="9252780" cy="6841804"/>
          </a:xfrm>
        </p:grpSpPr>
        <p:grpSp>
          <p:nvGrpSpPr>
            <p:cNvPr id="427" name="组合 426"/>
            <p:cNvGrpSpPr/>
            <p:nvPr/>
          </p:nvGrpSpPr>
          <p:grpSpPr>
            <a:xfrm>
              <a:off x="1637136" y="15697"/>
              <a:ext cx="5863073" cy="1411540"/>
              <a:chOff x="1637136" y="15697"/>
              <a:chExt cx="5863073" cy="1411540"/>
            </a:xfrm>
          </p:grpSpPr>
          <p:grpSp>
            <p:nvGrpSpPr>
              <p:cNvPr id="769" name="组合 768"/>
              <p:cNvGrpSpPr/>
              <p:nvPr/>
            </p:nvGrpSpPr>
            <p:grpSpPr>
              <a:xfrm>
                <a:off x="1637136" y="15699"/>
                <a:ext cx="1759651" cy="1474400"/>
                <a:chOff x="1637136" y="15699"/>
                <a:chExt cx="1759651" cy="1474400"/>
              </a:xfrm>
            </p:grpSpPr>
            <p:grpSp>
              <p:nvGrpSpPr>
                <p:cNvPr id="799" name="组合 798"/>
                <p:cNvGrpSpPr/>
                <p:nvPr/>
              </p:nvGrpSpPr>
              <p:grpSpPr>
                <a:xfrm>
                  <a:off x="2191198" y="15699"/>
                  <a:ext cx="5228481" cy="1339720"/>
                  <a:chOff x="2191198" y="15699"/>
                  <a:chExt cx="5228481" cy="1339720"/>
                </a:xfrm>
              </p:grpSpPr>
              <p:sp>
                <p:nvSpPr>
                  <p:cNvPr id="805" name="任意多边形 804"/>
                  <p:cNvSpPr/>
                  <p:nvPr/>
                </p:nvSpPr>
                <p:spPr>
                  <a:xfrm>
                    <a:off x="2191198" y="15699"/>
                    <a:ext cx="5228481" cy="133972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28481" h="1339720">
                        <a:moveTo>
                          <a:pt x="0" y="0"/>
                        </a:moveTo>
                        <a:lnTo>
                          <a:pt x="5228481" y="0"/>
                        </a:lnTo>
                        <a:lnTo>
                          <a:pt x="5228481" y="1339720"/>
                        </a:lnTo>
                        <a:lnTo>
                          <a:pt x="0" y="133972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9CBB1"/>
                  </a:solidFill>
                  <a:ln w="7600" cap="flat">
                    <a:solidFill>
                      <a:srgbClr val="19CBB1"/>
                    </a:solidFill>
                    <a:bevel/>
                  </a:ln>
                </p:spPr>
              </p:sp>
              <p:sp>
                <p:nvSpPr>
                  <p:cNvPr id="806" name="任意多边形 805"/>
                  <p:cNvSpPr/>
                  <p:nvPr/>
                </p:nvSpPr>
                <p:spPr>
                  <a:xfrm>
                    <a:off x="7419676" y="15699"/>
                    <a:ext cx="71811" cy="133972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1811" h="1339720">
                        <a:moveTo>
                          <a:pt x="0" y="0"/>
                        </a:moveTo>
                        <a:lnTo>
                          <a:pt x="71811" y="71811"/>
                        </a:lnTo>
                        <a:lnTo>
                          <a:pt x="71811" y="1411533"/>
                        </a:lnTo>
                        <a:lnTo>
                          <a:pt x="0" y="133972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6B8A0"/>
                  </a:solidFill>
                  <a:ln w="7600" cap="flat">
                    <a:solidFill>
                      <a:srgbClr val="19CBB1"/>
                    </a:solidFill>
                    <a:bevel/>
                  </a:ln>
                </p:spPr>
              </p:sp>
              <p:sp>
                <p:nvSpPr>
                  <p:cNvPr id="807" name="任意多边形 806"/>
                  <p:cNvSpPr/>
                  <p:nvPr/>
                </p:nvSpPr>
                <p:spPr>
                  <a:xfrm>
                    <a:off x="2191198" y="1355423"/>
                    <a:ext cx="5228481" cy="7181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228481" h="71811">
                        <a:moveTo>
                          <a:pt x="0" y="0"/>
                        </a:moveTo>
                        <a:lnTo>
                          <a:pt x="5228481" y="0"/>
                        </a:lnTo>
                        <a:lnTo>
                          <a:pt x="5300293" y="71811"/>
                        </a:lnTo>
                        <a:lnTo>
                          <a:pt x="71811" y="718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6B8A0"/>
                  </a:solidFill>
                  <a:ln w="7600" cap="flat">
                    <a:solidFill>
                      <a:srgbClr val="19CBB1"/>
                    </a:solidFill>
                    <a:bevel/>
                  </a:ln>
                </p:spPr>
              </p:sp>
            </p:grpSp>
            <p:grpSp>
              <p:nvGrpSpPr>
                <p:cNvPr id="800" name="组合 799"/>
                <p:cNvGrpSpPr/>
                <p:nvPr/>
              </p:nvGrpSpPr>
              <p:grpSpPr>
                <a:xfrm>
                  <a:off x="1637136" y="15699"/>
                  <a:ext cx="409108" cy="1339728"/>
                  <a:chOff x="1637136" y="15699"/>
                  <a:chExt cx="409108" cy="1339728"/>
                </a:xfrm>
              </p:grpSpPr>
              <p:sp>
                <p:nvSpPr>
                  <p:cNvPr id="801" name="任意多边形 800"/>
                  <p:cNvSpPr/>
                  <p:nvPr/>
                </p:nvSpPr>
                <p:spPr>
                  <a:xfrm>
                    <a:off x="1637136" y="15699"/>
                    <a:ext cx="409108" cy="133972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108" h="1339728">
                        <a:moveTo>
                          <a:pt x="0" y="0"/>
                        </a:moveTo>
                        <a:lnTo>
                          <a:pt x="409108" y="0"/>
                        </a:lnTo>
                        <a:lnTo>
                          <a:pt x="409108" y="1339728"/>
                        </a:lnTo>
                        <a:lnTo>
                          <a:pt x="0" y="133972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9CBB1"/>
                  </a:solidFill>
                  <a:ln w="7600" cap="flat">
                    <a:solidFill>
                      <a:srgbClr val="19CBB1"/>
                    </a:solidFill>
                    <a:bevel/>
                  </a:ln>
                </p:spPr>
              </p:sp>
              <p:sp>
                <p:nvSpPr>
                  <p:cNvPr id="802" name="任意多边形 801"/>
                  <p:cNvSpPr/>
                  <p:nvPr/>
                </p:nvSpPr>
                <p:spPr>
                  <a:xfrm>
                    <a:off x="2046244" y="15699"/>
                    <a:ext cx="71811" cy="133972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1811" h="1339728">
                        <a:moveTo>
                          <a:pt x="0" y="0"/>
                        </a:moveTo>
                        <a:lnTo>
                          <a:pt x="71811" y="71811"/>
                        </a:lnTo>
                        <a:lnTo>
                          <a:pt x="71811" y="1411533"/>
                        </a:lnTo>
                        <a:lnTo>
                          <a:pt x="0" y="133972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6B8A0"/>
                  </a:solidFill>
                  <a:ln w="7600" cap="flat">
                    <a:solidFill>
                      <a:srgbClr val="19CBB1"/>
                    </a:solidFill>
                    <a:bevel/>
                  </a:ln>
                </p:spPr>
              </p:sp>
              <p:sp>
                <p:nvSpPr>
                  <p:cNvPr id="803" name="任意多边形 802"/>
                  <p:cNvSpPr/>
                  <p:nvPr/>
                </p:nvSpPr>
                <p:spPr>
                  <a:xfrm>
                    <a:off x="1637136" y="1355424"/>
                    <a:ext cx="409108" cy="7181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9108" h="71811">
                        <a:moveTo>
                          <a:pt x="0" y="0"/>
                        </a:moveTo>
                        <a:lnTo>
                          <a:pt x="409108" y="0"/>
                        </a:lnTo>
                        <a:lnTo>
                          <a:pt x="480919" y="71811"/>
                        </a:lnTo>
                        <a:lnTo>
                          <a:pt x="71811" y="718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6B8A0"/>
                  </a:solidFill>
                  <a:ln w="7600" cap="flat">
                    <a:solidFill>
                      <a:srgbClr val="19CBB1"/>
                    </a:solidFill>
                    <a:bevel/>
                  </a:ln>
                </p:spPr>
              </p:sp>
              <p:sp>
                <p:nvSpPr>
                  <p:cNvPr id="804" name="Text 462"/>
                  <p:cNvSpPr txBox="1"/>
                  <p:nvPr/>
                </p:nvSpPr>
                <p:spPr>
                  <a:xfrm rot="-5400000">
                    <a:off x="1171827" y="481008"/>
                    <a:ext cx="1339728" cy="409108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0" rIns="3600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520">
                        <a:solidFill>
                          <a:srgbClr val="FFFFFF"/>
                        </a:solidFill>
                        <a:latin typeface="微软雅黑"/>
                      </a:rPr>
                      <a:t>数据服务</a:t>
                    </a:r>
                  </a:p>
                </p:txBody>
              </p:sp>
            </p:grpSp>
          </p:grpSp>
          <p:grpSp>
            <p:nvGrpSpPr>
              <p:cNvPr id="770" name="组合 769"/>
              <p:cNvGrpSpPr/>
              <p:nvPr/>
            </p:nvGrpSpPr>
            <p:grpSpPr>
              <a:xfrm>
                <a:off x="5848206" y="106898"/>
                <a:ext cx="1284902" cy="1147600"/>
                <a:chOff x="5848206" y="106898"/>
                <a:chExt cx="1284902" cy="1147600"/>
              </a:xfrm>
            </p:grpSpPr>
            <p:grpSp>
              <p:nvGrpSpPr>
                <p:cNvPr id="789" name="Text Box 12"/>
                <p:cNvGrpSpPr/>
                <p:nvPr/>
              </p:nvGrpSpPr>
              <p:grpSpPr>
                <a:xfrm>
                  <a:off x="5848206" y="106898"/>
                  <a:ext cx="1284902" cy="1147600"/>
                  <a:chOff x="5848206" y="106898"/>
                  <a:chExt cx="1284902" cy="1147600"/>
                </a:xfrm>
              </p:grpSpPr>
              <p:sp>
                <p:nvSpPr>
                  <p:cNvPr id="795" name="任意多边形 794"/>
                  <p:cNvSpPr/>
                  <p:nvPr/>
                </p:nvSpPr>
                <p:spPr>
                  <a:xfrm>
                    <a:off x="5848206" y="372898"/>
                    <a:ext cx="1284902" cy="8816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84902" h="881600">
                        <a:moveTo>
                          <a:pt x="0" y="0"/>
                        </a:moveTo>
                        <a:lnTo>
                          <a:pt x="1284902" y="0"/>
                        </a:lnTo>
                        <a:lnTo>
                          <a:pt x="1284902" y="881600"/>
                        </a:lnTo>
                        <a:lnTo>
                          <a:pt x="0" y="88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92000">
                        <a:srgbClr val="FFFFFF"/>
                      </a:gs>
                      <a:gs pos="100000">
                        <a:srgbClr val="F3F3F3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custDash>
                      <a:ds d="600000" sp="400000"/>
                    </a:custDash>
                    <a:bevel/>
                  </a:ln>
                </p:spPr>
              </p:sp>
              <p:sp>
                <p:nvSpPr>
                  <p:cNvPr id="796" name="任意多边形 795"/>
                  <p:cNvSpPr/>
                  <p:nvPr/>
                </p:nvSpPr>
                <p:spPr>
                  <a:xfrm>
                    <a:off x="5848206" y="372898"/>
                    <a:ext cx="1284902" cy="8816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84902" h="881600">
                        <a:moveTo>
                          <a:pt x="0" y="0"/>
                        </a:moveTo>
                        <a:lnTo>
                          <a:pt x="1284902" y="0"/>
                        </a:lnTo>
                        <a:lnTo>
                          <a:pt x="1284902" y="881600"/>
                        </a:lnTo>
                        <a:lnTo>
                          <a:pt x="0" y="88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92000">
                        <a:srgbClr val="FFFFFF"/>
                      </a:gs>
                      <a:gs pos="100000">
                        <a:srgbClr val="F3F3F3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custDash>
                      <a:ds d="600000" sp="400000"/>
                    </a:custDash>
                    <a:bevel/>
                  </a:ln>
                </p:spPr>
              </p:sp>
              <p:sp>
                <p:nvSpPr>
                  <p:cNvPr id="797" name="任意多边形 796"/>
                  <p:cNvSpPr/>
                  <p:nvPr/>
                </p:nvSpPr>
                <p:spPr>
                  <a:xfrm>
                    <a:off x="5848206" y="372898"/>
                    <a:ext cx="1284902" cy="8816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84902" h="881600">
                        <a:moveTo>
                          <a:pt x="0" y="0"/>
                        </a:moveTo>
                        <a:lnTo>
                          <a:pt x="1284902" y="0"/>
                        </a:lnTo>
                        <a:lnTo>
                          <a:pt x="1284902" y="881600"/>
                        </a:lnTo>
                        <a:lnTo>
                          <a:pt x="0" y="88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92000">
                        <a:srgbClr val="FFFFFF"/>
                      </a:gs>
                      <a:gs pos="100000">
                        <a:srgbClr val="F3F3F3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custDash>
                      <a:ds d="600000" sp="400000"/>
                    </a:custDash>
                    <a:bevel/>
                  </a:ln>
                </p:spPr>
              </p:sp>
              <p:sp>
                <p:nvSpPr>
                  <p:cNvPr id="798" name="任意多边形 797"/>
                  <p:cNvSpPr/>
                  <p:nvPr/>
                </p:nvSpPr>
                <p:spPr>
                  <a:xfrm>
                    <a:off x="5848206" y="106898"/>
                    <a:ext cx="1284902" cy="266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902" h="266000">
                        <a:moveTo>
                          <a:pt x="79800" y="0"/>
                        </a:moveTo>
                        <a:lnTo>
                          <a:pt x="1205102" y="0"/>
                        </a:lnTo>
                        <a:cubicBezTo>
                          <a:pt x="1249174" y="0"/>
                          <a:pt x="1284902" y="35726"/>
                          <a:pt x="1284902" y="79800"/>
                        </a:cubicBezTo>
                        <a:lnTo>
                          <a:pt x="1284902" y="266000"/>
                        </a:lnTo>
                        <a:lnTo>
                          <a:pt x="0" y="266000"/>
                        </a:lnTo>
                        <a:lnTo>
                          <a:pt x="0" y="79800"/>
                        </a:lnTo>
                        <a:cubicBezTo>
                          <a:pt x="0" y="35726"/>
                          <a:pt x="35726" y="0"/>
                          <a:pt x="7980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7CC2B6"/>
                      </a:gs>
                      <a:gs pos="92000">
                        <a:srgbClr val="59B8AA"/>
                      </a:gs>
                      <a:gs pos="100000">
                        <a:srgbClr val="00A696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3BA0BB"/>
                    </a:solidFill>
                    <a:custDash>
                      <a:ds d="600000" sp="400000"/>
                    </a:custDash>
                    <a:bevel/>
                  </a:ln>
                </p:spPr>
                <p:txBody>
                  <a:bodyPr wrap="square" lIns="36000" tIns="0" rIns="3600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微软雅黑"/>
                      </a:rPr>
                      <a:t>数据应用</a:t>
                    </a:r>
                  </a:p>
                </p:txBody>
              </p:sp>
            </p:grpSp>
            <p:grpSp>
              <p:nvGrpSpPr>
                <p:cNvPr id="790" name="组合 789"/>
                <p:cNvGrpSpPr/>
                <p:nvPr/>
              </p:nvGrpSpPr>
              <p:grpSpPr>
                <a:xfrm>
                  <a:off x="5927406" y="415965"/>
                  <a:ext cx="1126495" cy="798000"/>
                  <a:chOff x="5927406" y="415965"/>
                  <a:chExt cx="1126495" cy="798000"/>
                </a:xfrm>
              </p:grpSpPr>
              <p:sp>
                <p:nvSpPr>
                  <p:cNvPr id="791" name="Rectangle"/>
                  <p:cNvSpPr/>
                  <p:nvPr/>
                </p:nvSpPr>
                <p:spPr>
                  <a:xfrm>
                    <a:off x="5927406" y="415965"/>
                    <a:ext cx="1126495" cy="174800"/>
                  </a:xfrm>
                  <a:custGeom>
                    <a:avLst/>
                    <a:gdLst>
                      <a:gd name="connsiteX0" fmla="*/ 563249 w 1126495"/>
                      <a:gd name="connsiteY0" fmla="*/ 174800 h 174800"/>
                      <a:gd name="connsiteX1" fmla="*/ 563249 w 1126495"/>
                      <a:gd name="connsiteY1" fmla="*/ 0 h 174800"/>
                      <a:gd name="connsiteX2" fmla="*/ 1126495 w 1126495"/>
                      <a:gd name="connsiteY2" fmla="*/ 87400 h 174800"/>
                      <a:gd name="connsiteX3" fmla="*/ 0 w 1126495"/>
                      <a:gd name="connsiteY3" fmla="*/ 87400 h 174800"/>
                      <a:gd name="connsiteX4" fmla="*/ 563249 w 1126495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26495" h="174800">
                        <a:moveTo>
                          <a:pt x="1126495" y="174800"/>
                        </a:moveTo>
                        <a:lnTo>
                          <a:pt x="1126495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1126495" y="174800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数据 Pipeline</a:t>
                    </a:r>
                  </a:p>
                </p:txBody>
              </p:sp>
              <p:sp>
                <p:nvSpPr>
                  <p:cNvPr id="792" name="Rectangle"/>
                  <p:cNvSpPr/>
                  <p:nvPr/>
                </p:nvSpPr>
                <p:spPr>
                  <a:xfrm>
                    <a:off x="5927406" y="623696"/>
                    <a:ext cx="1126495" cy="174800"/>
                  </a:xfrm>
                  <a:custGeom>
                    <a:avLst/>
                    <a:gdLst>
                      <a:gd name="connsiteX0" fmla="*/ 563249 w 1126495"/>
                      <a:gd name="connsiteY0" fmla="*/ 174800 h 174800"/>
                      <a:gd name="connsiteX1" fmla="*/ 563249 w 1126495"/>
                      <a:gd name="connsiteY1" fmla="*/ 0 h 174800"/>
                      <a:gd name="connsiteX2" fmla="*/ 1126495 w 1126495"/>
                      <a:gd name="connsiteY2" fmla="*/ 87400 h 174800"/>
                      <a:gd name="connsiteX3" fmla="*/ 0 w 1126495"/>
                      <a:gd name="connsiteY3" fmla="*/ 87400 h 174800"/>
                      <a:gd name="connsiteX4" fmla="*/ 563249 w 1126495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26495" h="174800">
                        <a:moveTo>
                          <a:pt x="1126495" y="174800"/>
                        </a:moveTo>
                        <a:lnTo>
                          <a:pt x="1126495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1126495" y="174800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数据模型</a:t>
                    </a:r>
                  </a:p>
                </p:txBody>
              </p:sp>
              <p:sp>
                <p:nvSpPr>
                  <p:cNvPr id="793" name="Rectangle"/>
                  <p:cNvSpPr/>
                  <p:nvPr/>
                </p:nvSpPr>
                <p:spPr>
                  <a:xfrm>
                    <a:off x="5927406" y="831435"/>
                    <a:ext cx="1126495" cy="174800"/>
                  </a:xfrm>
                  <a:custGeom>
                    <a:avLst/>
                    <a:gdLst>
                      <a:gd name="connsiteX0" fmla="*/ 563249 w 1126495"/>
                      <a:gd name="connsiteY0" fmla="*/ 174800 h 174800"/>
                      <a:gd name="connsiteX1" fmla="*/ 563249 w 1126495"/>
                      <a:gd name="connsiteY1" fmla="*/ 0 h 174800"/>
                      <a:gd name="connsiteX2" fmla="*/ 1126495 w 1126495"/>
                      <a:gd name="connsiteY2" fmla="*/ 87400 h 174800"/>
                      <a:gd name="connsiteX3" fmla="*/ 0 w 1126495"/>
                      <a:gd name="connsiteY3" fmla="*/ 87400 h 174800"/>
                      <a:gd name="connsiteX4" fmla="*/ 563249 w 1126495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26495" h="174800">
                        <a:moveTo>
                          <a:pt x="1126495" y="174800"/>
                        </a:moveTo>
                        <a:lnTo>
                          <a:pt x="1126495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1126495" y="174800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机器学习</a:t>
                    </a:r>
                  </a:p>
                </p:txBody>
              </p:sp>
              <p:sp>
                <p:nvSpPr>
                  <p:cNvPr id="794" name="Rectangle"/>
                  <p:cNvSpPr/>
                  <p:nvPr/>
                </p:nvSpPr>
                <p:spPr>
                  <a:xfrm>
                    <a:off x="5927406" y="1039165"/>
                    <a:ext cx="1126495" cy="174800"/>
                  </a:xfrm>
                  <a:custGeom>
                    <a:avLst/>
                    <a:gdLst>
                      <a:gd name="connsiteX0" fmla="*/ 563249 w 1126495"/>
                      <a:gd name="connsiteY0" fmla="*/ 174800 h 174800"/>
                      <a:gd name="connsiteX1" fmla="*/ 563249 w 1126495"/>
                      <a:gd name="connsiteY1" fmla="*/ 0 h 174800"/>
                      <a:gd name="connsiteX2" fmla="*/ 1126495 w 1126495"/>
                      <a:gd name="connsiteY2" fmla="*/ 87400 h 174800"/>
                      <a:gd name="connsiteX3" fmla="*/ 0 w 1126495"/>
                      <a:gd name="connsiteY3" fmla="*/ 87400 h 174800"/>
                      <a:gd name="connsiteX4" fmla="*/ 563249 w 1126495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26495" h="174800">
                        <a:moveTo>
                          <a:pt x="1126495" y="174800"/>
                        </a:moveTo>
                        <a:lnTo>
                          <a:pt x="1126495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1126495" y="174800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... ...</a:t>
                    </a:r>
                  </a:p>
                </p:txBody>
              </p:sp>
            </p:grpSp>
          </p:grpSp>
          <p:grpSp>
            <p:nvGrpSpPr>
              <p:cNvPr id="771" name="组合 770"/>
              <p:cNvGrpSpPr/>
              <p:nvPr/>
            </p:nvGrpSpPr>
            <p:grpSpPr>
              <a:xfrm>
                <a:off x="4169168" y="106898"/>
                <a:ext cx="1284902" cy="1147600"/>
                <a:chOff x="4169168" y="106898"/>
                <a:chExt cx="1284902" cy="1147600"/>
              </a:xfrm>
            </p:grpSpPr>
            <p:grpSp>
              <p:nvGrpSpPr>
                <p:cNvPr id="781" name="Text Box 12"/>
                <p:cNvGrpSpPr/>
                <p:nvPr/>
              </p:nvGrpSpPr>
              <p:grpSpPr>
                <a:xfrm>
                  <a:off x="4169168" y="106898"/>
                  <a:ext cx="1284902" cy="1147600"/>
                  <a:chOff x="4169168" y="106898"/>
                  <a:chExt cx="1284902" cy="1147600"/>
                </a:xfrm>
              </p:grpSpPr>
              <p:sp>
                <p:nvSpPr>
                  <p:cNvPr id="787" name="任意多边形 786"/>
                  <p:cNvSpPr/>
                  <p:nvPr/>
                </p:nvSpPr>
                <p:spPr>
                  <a:xfrm>
                    <a:off x="4169168" y="372898"/>
                    <a:ext cx="1284902" cy="8816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84902" h="881600">
                        <a:moveTo>
                          <a:pt x="0" y="0"/>
                        </a:moveTo>
                        <a:lnTo>
                          <a:pt x="1284902" y="0"/>
                        </a:lnTo>
                        <a:lnTo>
                          <a:pt x="1284902" y="881600"/>
                        </a:lnTo>
                        <a:lnTo>
                          <a:pt x="0" y="88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92000">
                        <a:srgbClr val="FFFFFF"/>
                      </a:gs>
                      <a:gs pos="100000">
                        <a:srgbClr val="F3F3F3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custDash>
                      <a:ds d="600000" sp="400000"/>
                    </a:custDash>
                    <a:bevel/>
                  </a:ln>
                </p:spPr>
              </p:sp>
              <p:sp>
                <p:nvSpPr>
                  <p:cNvPr id="788" name="任意多边形 787"/>
                  <p:cNvSpPr/>
                  <p:nvPr/>
                </p:nvSpPr>
                <p:spPr>
                  <a:xfrm>
                    <a:off x="4169168" y="106898"/>
                    <a:ext cx="1284902" cy="266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902" h="266000">
                        <a:moveTo>
                          <a:pt x="79800" y="0"/>
                        </a:moveTo>
                        <a:lnTo>
                          <a:pt x="1205102" y="0"/>
                        </a:lnTo>
                        <a:cubicBezTo>
                          <a:pt x="1249174" y="0"/>
                          <a:pt x="1284902" y="35726"/>
                          <a:pt x="1284902" y="79800"/>
                        </a:cubicBezTo>
                        <a:lnTo>
                          <a:pt x="1284902" y="266000"/>
                        </a:lnTo>
                        <a:lnTo>
                          <a:pt x="0" y="266000"/>
                        </a:lnTo>
                        <a:lnTo>
                          <a:pt x="0" y="79800"/>
                        </a:lnTo>
                        <a:cubicBezTo>
                          <a:pt x="0" y="35726"/>
                          <a:pt x="35726" y="0"/>
                          <a:pt x="7980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7CC2B6"/>
                      </a:gs>
                      <a:gs pos="92000">
                        <a:srgbClr val="59B8AA"/>
                      </a:gs>
                      <a:gs pos="100000">
                        <a:srgbClr val="00A696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3BA0BB"/>
                    </a:solidFill>
                    <a:custDash>
                      <a:ds d="600000" sp="400000"/>
                    </a:custDash>
                    <a:bevel/>
                  </a:ln>
                </p:spPr>
                <p:txBody>
                  <a:bodyPr wrap="square" lIns="36000" tIns="0" rIns="3600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微软雅黑"/>
                      </a:rPr>
                      <a:t>数据产品</a:t>
                    </a:r>
                  </a:p>
                </p:txBody>
              </p:sp>
            </p:grpSp>
            <p:grpSp>
              <p:nvGrpSpPr>
                <p:cNvPr id="782" name="组合 781"/>
                <p:cNvGrpSpPr/>
                <p:nvPr/>
              </p:nvGrpSpPr>
              <p:grpSpPr>
                <a:xfrm>
                  <a:off x="4248369" y="415965"/>
                  <a:ext cx="1126495" cy="798000"/>
                  <a:chOff x="4248369" y="415965"/>
                  <a:chExt cx="1126495" cy="798000"/>
                </a:xfrm>
              </p:grpSpPr>
              <p:sp>
                <p:nvSpPr>
                  <p:cNvPr id="783" name="Rectangle"/>
                  <p:cNvSpPr/>
                  <p:nvPr/>
                </p:nvSpPr>
                <p:spPr>
                  <a:xfrm>
                    <a:off x="4248369" y="415965"/>
                    <a:ext cx="1126495" cy="174800"/>
                  </a:xfrm>
                  <a:custGeom>
                    <a:avLst/>
                    <a:gdLst>
                      <a:gd name="connsiteX0" fmla="*/ 563249 w 1126495"/>
                      <a:gd name="connsiteY0" fmla="*/ 174800 h 174800"/>
                      <a:gd name="connsiteX1" fmla="*/ 563249 w 1126495"/>
                      <a:gd name="connsiteY1" fmla="*/ 0 h 174800"/>
                      <a:gd name="connsiteX2" fmla="*/ 1126495 w 1126495"/>
                      <a:gd name="connsiteY2" fmla="*/ 87400 h 174800"/>
                      <a:gd name="connsiteX3" fmla="*/ 0 w 1126495"/>
                      <a:gd name="connsiteY3" fmla="*/ 87400 h 174800"/>
                      <a:gd name="connsiteX4" fmla="*/ 563249 w 1126495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26495" h="174800">
                        <a:moveTo>
                          <a:pt x="1126495" y="174800"/>
                        </a:moveTo>
                        <a:lnTo>
                          <a:pt x="1126495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1126495" y="174800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BI 系统</a:t>
                    </a:r>
                  </a:p>
                </p:txBody>
              </p:sp>
              <p:sp>
                <p:nvSpPr>
                  <p:cNvPr id="784" name="Rectangle"/>
                  <p:cNvSpPr/>
                  <p:nvPr/>
                </p:nvSpPr>
                <p:spPr>
                  <a:xfrm>
                    <a:off x="4248369" y="623696"/>
                    <a:ext cx="1126495" cy="174800"/>
                  </a:xfrm>
                  <a:custGeom>
                    <a:avLst/>
                    <a:gdLst>
                      <a:gd name="connsiteX0" fmla="*/ 563249 w 1126495"/>
                      <a:gd name="connsiteY0" fmla="*/ 174800 h 174800"/>
                      <a:gd name="connsiteX1" fmla="*/ 563249 w 1126495"/>
                      <a:gd name="connsiteY1" fmla="*/ 0 h 174800"/>
                      <a:gd name="connsiteX2" fmla="*/ 1126495 w 1126495"/>
                      <a:gd name="connsiteY2" fmla="*/ 87400 h 174800"/>
                      <a:gd name="connsiteX3" fmla="*/ 0 w 1126495"/>
                      <a:gd name="connsiteY3" fmla="*/ 87400 h 174800"/>
                      <a:gd name="connsiteX4" fmla="*/ 563249 w 1126495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26495" h="174800">
                        <a:moveTo>
                          <a:pt x="1126495" y="174800"/>
                        </a:moveTo>
                        <a:lnTo>
                          <a:pt x="1126495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1126495" y="174800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数据模型</a:t>
                    </a:r>
                  </a:p>
                </p:txBody>
              </p:sp>
              <p:sp>
                <p:nvSpPr>
                  <p:cNvPr id="785" name="Rectangle"/>
                  <p:cNvSpPr/>
                  <p:nvPr/>
                </p:nvSpPr>
                <p:spPr>
                  <a:xfrm>
                    <a:off x="4248369" y="831435"/>
                    <a:ext cx="1126495" cy="174800"/>
                  </a:xfrm>
                  <a:custGeom>
                    <a:avLst/>
                    <a:gdLst>
                      <a:gd name="connsiteX0" fmla="*/ 563249 w 1126495"/>
                      <a:gd name="connsiteY0" fmla="*/ 174800 h 174800"/>
                      <a:gd name="connsiteX1" fmla="*/ 563249 w 1126495"/>
                      <a:gd name="connsiteY1" fmla="*/ 0 h 174800"/>
                      <a:gd name="connsiteX2" fmla="*/ 1126495 w 1126495"/>
                      <a:gd name="connsiteY2" fmla="*/ 87400 h 174800"/>
                      <a:gd name="connsiteX3" fmla="*/ 0 w 1126495"/>
                      <a:gd name="connsiteY3" fmla="*/ 87400 h 174800"/>
                      <a:gd name="connsiteX4" fmla="*/ 563249 w 1126495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26495" h="174800">
                        <a:moveTo>
                          <a:pt x="1126495" y="174800"/>
                        </a:moveTo>
                        <a:lnTo>
                          <a:pt x="1126495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1126495" y="174800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标签系统</a:t>
                    </a:r>
                  </a:p>
                </p:txBody>
              </p:sp>
              <p:sp>
                <p:nvSpPr>
                  <p:cNvPr id="786" name="Rectangle"/>
                  <p:cNvSpPr/>
                  <p:nvPr/>
                </p:nvSpPr>
                <p:spPr>
                  <a:xfrm>
                    <a:off x="4248369" y="1039165"/>
                    <a:ext cx="1126495" cy="174800"/>
                  </a:xfrm>
                  <a:custGeom>
                    <a:avLst/>
                    <a:gdLst>
                      <a:gd name="connsiteX0" fmla="*/ 563249 w 1126495"/>
                      <a:gd name="connsiteY0" fmla="*/ 174800 h 174800"/>
                      <a:gd name="connsiteX1" fmla="*/ 563249 w 1126495"/>
                      <a:gd name="connsiteY1" fmla="*/ 0 h 174800"/>
                      <a:gd name="connsiteX2" fmla="*/ 1126495 w 1126495"/>
                      <a:gd name="connsiteY2" fmla="*/ 87400 h 174800"/>
                      <a:gd name="connsiteX3" fmla="*/ 0 w 1126495"/>
                      <a:gd name="connsiteY3" fmla="*/ 87400 h 174800"/>
                      <a:gd name="connsiteX4" fmla="*/ 563249 w 1126495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26495" h="174800">
                        <a:moveTo>
                          <a:pt x="1126495" y="174800"/>
                        </a:moveTo>
                        <a:lnTo>
                          <a:pt x="1126495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1126495" y="174800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... ...</a:t>
                    </a:r>
                  </a:p>
                </p:txBody>
              </p:sp>
            </p:grpSp>
          </p:grpSp>
          <p:grpSp>
            <p:nvGrpSpPr>
              <p:cNvPr id="772" name="组合 771"/>
              <p:cNvGrpSpPr/>
              <p:nvPr/>
            </p:nvGrpSpPr>
            <p:grpSpPr>
              <a:xfrm>
                <a:off x="2490123" y="106898"/>
                <a:ext cx="1284902" cy="1147600"/>
                <a:chOff x="2490123" y="106898"/>
                <a:chExt cx="1284902" cy="1147600"/>
              </a:xfrm>
            </p:grpSpPr>
            <p:grpSp>
              <p:nvGrpSpPr>
                <p:cNvPr id="773" name="Text Box 12"/>
                <p:cNvGrpSpPr/>
                <p:nvPr/>
              </p:nvGrpSpPr>
              <p:grpSpPr>
                <a:xfrm>
                  <a:off x="2490123" y="106898"/>
                  <a:ext cx="1284902" cy="1147600"/>
                  <a:chOff x="2490123" y="106898"/>
                  <a:chExt cx="1284902" cy="1147600"/>
                </a:xfrm>
              </p:grpSpPr>
              <p:sp>
                <p:nvSpPr>
                  <p:cNvPr id="779" name="任意多边形 778"/>
                  <p:cNvSpPr/>
                  <p:nvPr/>
                </p:nvSpPr>
                <p:spPr>
                  <a:xfrm>
                    <a:off x="2490123" y="372898"/>
                    <a:ext cx="1284902" cy="8816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84902" h="881600">
                        <a:moveTo>
                          <a:pt x="0" y="0"/>
                        </a:moveTo>
                        <a:lnTo>
                          <a:pt x="1284902" y="0"/>
                        </a:lnTo>
                        <a:lnTo>
                          <a:pt x="1284902" y="881600"/>
                        </a:lnTo>
                        <a:lnTo>
                          <a:pt x="0" y="88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92000">
                        <a:srgbClr val="FFFFFF"/>
                      </a:gs>
                      <a:gs pos="100000">
                        <a:srgbClr val="F3F3F3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custDash>
                      <a:ds d="600000" sp="400000"/>
                    </a:custDash>
                    <a:bevel/>
                  </a:ln>
                </p:spPr>
              </p:sp>
              <p:sp>
                <p:nvSpPr>
                  <p:cNvPr id="780" name="任意多边形 779"/>
                  <p:cNvSpPr/>
                  <p:nvPr/>
                </p:nvSpPr>
                <p:spPr>
                  <a:xfrm>
                    <a:off x="2490123" y="106898"/>
                    <a:ext cx="1284902" cy="266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902" h="266000">
                        <a:moveTo>
                          <a:pt x="79800" y="0"/>
                        </a:moveTo>
                        <a:lnTo>
                          <a:pt x="1205102" y="0"/>
                        </a:lnTo>
                        <a:cubicBezTo>
                          <a:pt x="1249174" y="0"/>
                          <a:pt x="1284902" y="35726"/>
                          <a:pt x="1284902" y="79800"/>
                        </a:cubicBezTo>
                        <a:lnTo>
                          <a:pt x="1284902" y="266000"/>
                        </a:lnTo>
                        <a:lnTo>
                          <a:pt x="0" y="266000"/>
                        </a:lnTo>
                        <a:lnTo>
                          <a:pt x="0" y="79800"/>
                        </a:lnTo>
                        <a:cubicBezTo>
                          <a:pt x="0" y="35726"/>
                          <a:pt x="35726" y="0"/>
                          <a:pt x="7980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7CC2B6"/>
                      </a:gs>
                      <a:gs pos="92000">
                        <a:srgbClr val="59B8AA"/>
                      </a:gs>
                      <a:gs pos="100000">
                        <a:srgbClr val="00A696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3BA0BB"/>
                    </a:solidFill>
                    <a:custDash>
                      <a:ds d="600000" sp="400000"/>
                    </a:custDash>
                    <a:bevel/>
                  </a:ln>
                </p:spPr>
                <p:txBody>
                  <a:bodyPr wrap="square" lIns="36000" tIns="0" rIns="3600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微软雅黑"/>
                      </a:rPr>
                      <a:t>数据服务</a:t>
                    </a:r>
                  </a:p>
                </p:txBody>
              </p:sp>
            </p:grpSp>
            <p:grpSp>
              <p:nvGrpSpPr>
                <p:cNvPr id="774" name="组合 773"/>
                <p:cNvGrpSpPr/>
                <p:nvPr/>
              </p:nvGrpSpPr>
              <p:grpSpPr>
                <a:xfrm>
                  <a:off x="2569323" y="415965"/>
                  <a:ext cx="1126495" cy="798000"/>
                  <a:chOff x="2569323" y="415965"/>
                  <a:chExt cx="1126495" cy="798000"/>
                </a:xfrm>
              </p:grpSpPr>
              <p:sp>
                <p:nvSpPr>
                  <p:cNvPr id="775" name="Rectangle"/>
                  <p:cNvSpPr/>
                  <p:nvPr/>
                </p:nvSpPr>
                <p:spPr>
                  <a:xfrm>
                    <a:off x="2569323" y="415965"/>
                    <a:ext cx="1126495" cy="174800"/>
                  </a:xfrm>
                  <a:custGeom>
                    <a:avLst/>
                    <a:gdLst>
                      <a:gd name="connsiteX0" fmla="*/ 563249 w 1126495"/>
                      <a:gd name="connsiteY0" fmla="*/ 174800 h 174800"/>
                      <a:gd name="connsiteX1" fmla="*/ 563249 w 1126495"/>
                      <a:gd name="connsiteY1" fmla="*/ 0 h 174800"/>
                      <a:gd name="connsiteX2" fmla="*/ 1126495 w 1126495"/>
                      <a:gd name="connsiteY2" fmla="*/ 87400 h 174800"/>
                      <a:gd name="connsiteX3" fmla="*/ 0 w 1126495"/>
                      <a:gd name="connsiteY3" fmla="*/ 87400 h 174800"/>
                      <a:gd name="connsiteX4" fmla="*/ 563249 w 1126495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26495" h="174800">
                        <a:moveTo>
                          <a:pt x="1126495" y="174800"/>
                        </a:moveTo>
                        <a:lnTo>
                          <a:pt x="1126495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1126495" y="174800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自助分析</a:t>
                    </a:r>
                  </a:p>
                </p:txBody>
              </p:sp>
              <p:sp>
                <p:nvSpPr>
                  <p:cNvPr id="776" name="Rectangle"/>
                  <p:cNvSpPr/>
                  <p:nvPr/>
                </p:nvSpPr>
                <p:spPr>
                  <a:xfrm>
                    <a:off x="2569323" y="623696"/>
                    <a:ext cx="1126495" cy="174800"/>
                  </a:xfrm>
                  <a:custGeom>
                    <a:avLst/>
                    <a:gdLst>
                      <a:gd name="connsiteX0" fmla="*/ 563249 w 1126495"/>
                      <a:gd name="connsiteY0" fmla="*/ 174800 h 174800"/>
                      <a:gd name="connsiteX1" fmla="*/ 563249 w 1126495"/>
                      <a:gd name="connsiteY1" fmla="*/ 0 h 174800"/>
                      <a:gd name="connsiteX2" fmla="*/ 1126495 w 1126495"/>
                      <a:gd name="connsiteY2" fmla="*/ 87400 h 174800"/>
                      <a:gd name="connsiteX3" fmla="*/ 0 w 1126495"/>
                      <a:gd name="connsiteY3" fmla="*/ 87400 h 174800"/>
                      <a:gd name="connsiteX4" fmla="*/ 563249 w 1126495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26495" h="174800">
                        <a:moveTo>
                          <a:pt x="1126495" y="174800"/>
                        </a:moveTo>
                        <a:lnTo>
                          <a:pt x="1126495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1126495" y="174800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报表服务</a:t>
                    </a:r>
                  </a:p>
                </p:txBody>
              </p:sp>
              <p:sp>
                <p:nvSpPr>
                  <p:cNvPr id="777" name="Rectangle"/>
                  <p:cNvSpPr/>
                  <p:nvPr/>
                </p:nvSpPr>
                <p:spPr>
                  <a:xfrm>
                    <a:off x="2569323" y="831435"/>
                    <a:ext cx="1126495" cy="174800"/>
                  </a:xfrm>
                  <a:custGeom>
                    <a:avLst/>
                    <a:gdLst>
                      <a:gd name="connsiteX0" fmla="*/ 563249 w 1126495"/>
                      <a:gd name="connsiteY0" fmla="*/ 174800 h 174800"/>
                      <a:gd name="connsiteX1" fmla="*/ 563249 w 1126495"/>
                      <a:gd name="connsiteY1" fmla="*/ 0 h 174800"/>
                      <a:gd name="connsiteX2" fmla="*/ 1126495 w 1126495"/>
                      <a:gd name="connsiteY2" fmla="*/ 87400 h 174800"/>
                      <a:gd name="connsiteX3" fmla="*/ 0 w 1126495"/>
                      <a:gd name="connsiteY3" fmla="*/ 87400 h 174800"/>
                      <a:gd name="connsiteX4" fmla="*/ 563249 w 1126495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26495" h="174800">
                        <a:moveTo>
                          <a:pt x="1126495" y="174800"/>
                        </a:moveTo>
                        <a:lnTo>
                          <a:pt x="1126495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1126495" y="174800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查询服务</a:t>
                    </a:r>
                  </a:p>
                </p:txBody>
              </p:sp>
              <p:sp>
                <p:nvSpPr>
                  <p:cNvPr id="778" name="Rectangle"/>
                  <p:cNvSpPr/>
                  <p:nvPr/>
                </p:nvSpPr>
                <p:spPr>
                  <a:xfrm>
                    <a:off x="2569323" y="1039165"/>
                    <a:ext cx="1126495" cy="174800"/>
                  </a:xfrm>
                  <a:custGeom>
                    <a:avLst/>
                    <a:gdLst>
                      <a:gd name="connsiteX0" fmla="*/ 563249 w 1126495"/>
                      <a:gd name="connsiteY0" fmla="*/ 174800 h 174800"/>
                      <a:gd name="connsiteX1" fmla="*/ 563249 w 1126495"/>
                      <a:gd name="connsiteY1" fmla="*/ 0 h 174800"/>
                      <a:gd name="connsiteX2" fmla="*/ 1126495 w 1126495"/>
                      <a:gd name="connsiteY2" fmla="*/ 87400 h 174800"/>
                      <a:gd name="connsiteX3" fmla="*/ 0 w 1126495"/>
                      <a:gd name="connsiteY3" fmla="*/ 87400 h 174800"/>
                      <a:gd name="connsiteX4" fmla="*/ 563249 w 1126495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26495" h="174800">
                        <a:moveTo>
                          <a:pt x="1126495" y="174800"/>
                        </a:moveTo>
                        <a:lnTo>
                          <a:pt x="1126495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1126495" y="174800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... ...</a:t>
                    </a:r>
                  </a:p>
                </p:txBody>
              </p:sp>
            </p:grpSp>
          </p:grpSp>
        </p:grpSp>
        <p:grpSp>
          <p:nvGrpSpPr>
            <p:cNvPr id="428" name="Arrow symbol 3"/>
            <p:cNvGrpSpPr/>
            <p:nvPr/>
          </p:nvGrpSpPr>
          <p:grpSpPr>
            <a:xfrm rot="-10800000">
              <a:off x="5700382" y="2600396"/>
              <a:ext cx="203760" cy="266920"/>
              <a:chOff x="5700382" y="2600396"/>
              <a:chExt cx="203760" cy="266920"/>
            </a:xfrm>
          </p:grpSpPr>
          <p:sp>
            <p:nvSpPr>
              <p:cNvPr id="766" name="任意多边形 765"/>
              <p:cNvSpPr/>
              <p:nvPr/>
            </p:nvSpPr>
            <p:spPr>
              <a:xfrm>
                <a:off x="5700324" y="2600396"/>
                <a:ext cx="201892" cy="179726"/>
              </a:xfrm>
              <a:custGeom>
                <a:avLst/>
                <a:gdLst/>
                <a:ahLst/>
                <a:cxnLst/>
                <a:rect l="0" t="0" r="0" b="0"/>
                <a:pathLst>
                  <a:path w="201892" h="179726">
                    <a:moveTo>
                      <a:pt x="148316" y="108844"/>
                    </a:moveTo>
                    <a:lnTo>
                      <a:pt x="148316" y="87282"/>
                    </a:lnTo>
                    <a:lnTo>
                      <a:pt x="201892" y="132204"/>
                    </a:lnTo>
                    <a:lnTo>
                      <a:pt x="148316" y="179726"/>
                    </a:lnTo>
                    <a:lnTo>
                      <a:pt x="148316" y="158778"/>
                    </a:lnTo>
                    <a:cubicBezTo>
                      <a:pt x="148316" y="158778"/>
                      <a:pt x="52942" y="136732"/>
                      <a:pt x="0" y="108844"/>
                    </a:cubicBezTo>
                    <a:lnTo>
                      <a:pt x="0" y="0"/>
                    </a:lnTo>
                    <a:cubicBezTo>
                      <a:pt x="0" y="0"/>
                      <a:pt x="56057" y="77792"/>
                      <a:pt x="148316" y="108844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268EA8">
                      <a:alpha val="15000"/>
                    </a:srgbClr>
                  </a:gs>
                  <a:gs pos="93000">
                    <a:srgbClr val="1E768C"/>
                  </a:gs>
                </a:gsLst>
                <a:lin ang="480000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767" name="任意多边形 766"/>
              <p:cNvSpPr/>
              <p:nvPr/>
            </p:nvSpPr>
            <p:spPr>
              <a:xfrm flipV="1">
                <a:off x="5700324" y="2687589"/>
                <a:ext cx="201892" cy="179726"/>
              </a:xfrm>
              <a:custGeom>
                <a:avLst/>
                <a:gdLst/>
                <a:ahLst/>
                <a:cxnLst/>
                <a:rect l="0" t="0" r="0" b="0"/>
                <a:pathLst>
                  <a:path w="201892" h="179726">
                    <a:moveTo>
                      <a:pt x="148316" y="108755"/>
                    </a:moveTo>
                    <a:lnTo>
                      <a:pt x="148316" y="87194"/>
                    </a:lnTo>
                    <a:lnTo>
                      <a:pt x="201892" y="134715"/>
                    </a:lnTo>
                    <a:lnTo>
                      <a:pt x="148316" y="179726"/>
                    </a:lnTo>
                    <a:lnTo>
                      <a:pt x="148316" y="158689"/>
                    </a:lnTo>
                    <a:cubicBezTo>
                      <a:pt x="148316" y="158689"/>
                      <a:pt x="52942" y="136643"/>
                      <a:pt x="0" y="108755"/>
                    </a:cubicBezTo>
                    <a:lnTo>
                      <a:pt x="0" y="0"/>
                    </a:lnTo>
                    <a:cubicBezTo>
                      <a:pt x="0" y="0"/>
                      <a:pt x="56057" y="77703"/>
                      <a:pt x="148316" y="108755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C044">
                      <a:alpha val="15000"/>
                    </a:srgbClr>
                  </a:gs>
                  <a:gs pos="93000">
                    <a:srgbClr val="009D4B"/>
                  </a:gs>
                </a:gsLst>
                <a:lin ang="480000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768" name="任意多边形 767"/>
              <p:cNvSpPr/>
              <p:nvPr/>
            </p:nvSpPr>
            <p:spPr>
              <a:xfrm>
                <a:off x="5848641" y="2687679"/>
                <a:ext cx="55444" cy="93827"/>
              </a:xfrm>
              <a:custGeom>
                <a:avLst/>
                <a:gdLst/>
                <a:ahLst/>
                <a:cxnLst/>
                <a:rect l="0" t="0" r="0" b="0"/>
                <a:pathLst>
                  <a:path w="55444" h="93827">
                    <a:moveTo>
                      <a:pt x="0" y="0"/>
                    </a:moveTo>
                    <a:lnTo>
                      <a:pt x="0" y="93827"/>
                    </a:lnTo>
                    <a:lnTo>
                      <a:pt x="55444" y="44477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9970"/>
                  </a:gs>
                  <a:gs pos="69000">
                    <a:srgbClr val="95E2CD"/>
                  </a:gs>
                </a:gsLst>
                <a:lin ang="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grpSp>
          <p:nvGrpSpPr>
            <p:cNvPr id="429" name="组合 428"/>
            <p:cNvGrpSpPr/>
            <p:nvPr/>
          </p:nvGrpSpPr>
          <p:grpSpPr>
            <a:xfrm>
              <a:off x="5919401" y="2102475"/>
              <a:ext cx="1580800" cy="1411540"/>
              <a:chOff x="5919401" y="2102475"/>
              <a:chExt cx="1580800" cy="1411540"/>
            </a:xfrm>
          </p:grpSpPr>
          <p:grpSp>
            <p:nvGrpSpPr>
              <p:cNvPr id="748" name="组合 747"/>
              <p:cNvGrpSpPr/>
              <p:nvPr/>
            </p:nvGrpSpPr>
            <p:grpSpPr>
              <a:xfrm>
                <a:off x="6172972" y="2102478"/>
                <a:ext cx="1327226" cy="1474400"/>
                <a:chOff x="6172972" y="2102478"/>
                <a:chExt cx="1327226" cy="1474400"/>
              </a:xfrm>
            </p:grpSpPr>
            <p:grpSp>
              <p:nvGrpSpPr>
                <p:cNvPr id="757" name="组合 756"/>
                <p:cNvGrpSpPr/>
                <p:nvPr/>
              </p:nvGrpSpPr>
              <p:grpSpPr>
                <a:xfrm>
                  <a:off x="5828200" y="2102478"/>
                  <a:ext cx="1088236" cy="1339728"/>
                  <a:chOff x="5828200" y="2102478"/>
                  <a:chExt cx="1088236" cy="1339728"/>
                </a:xfrm>
              </p:grpSpPr>
              <p:sp>
                <p:nvSpPr>
                  <p:cNvPr id="763" name="任意多边形 762"/>
                  <p:cNvSpPr/>
                  <p:nvPr/>
                </p:nvSpPr>
                <p:spPr>
                  <a:xfrm>
                    <a:off x="5828200" y="2102478"/>
                    <a:ext cx="1088236" cy="133972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88236" h="1339728">
                        <a:moveTo>
                          <a:pt x="0" y="0"/>
                        </a:moveTo>
                        <a:lnTo>
                          <a:pt x="1088236" y="0"/>
                        </a:lnTo>
                        <a:lnTo>
                          <a:pt x="1088236" y="1339728"/>
                        </a:lnTo>
                        <a:lnTo>
                          <a:pt x="0" y="133972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27294"/>
                  </a:solidFill>
                  <a:ln w="7600" cap="flat">
                    <a:solidFill>
                      <a:srgbClr val="476482"/>
                    </a:solidFill>
                    <a:bevel/>
                  </a:ln>
                </p:spPr>
              </p:sp>
              <p:sp>
                <p:nvSpPr>
                  <p:cNvPr id="764" name="任意多边形 763"/>
                  <p:cNvSpPr/>
                  <p:nvPr/>
                </p:nvSpPr>
                <p:spPr>
                  <a:xfrm>
                    <a:off x="6916433" y="2102478"/>
                    <a:ext cx="71811" cy="133972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1811" h="1339728">
                        <a:moveTo>
                          <a:pt x="0" y="0"/>
                        </a:moveTo>
                        <a:lnTo>
                          <a:pt x="71811" y="71811"/>
                        </a:lnTo>
                        <a:lnTo>
                          <a:pt x="71811" y="1411533"/>
                        </a:lnTo>
                        <a:lnTo>
                          <a:pt x="0" y="133972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96786"/>
                  </a:solidFill>
                  <a:ln w="7600" cap="flat">
                    <a:solidFill>
                      <a:srgbClr val="476482"/>
                    </a:solidFill>
                    <a:bevel/>
                  </a:ln>
                </p:spPr>
              </p:sp>
              <p:sp>
                <p:nvSpPr>
                  <p:cNvPr id="765" name="任意多边形 764"/>
                  <p:cNvSpPr/>
                  <p:nvPr/>
                </p:nvSpPr>
                <p:spPr>
                  <a:xfrm>
                    <a:off x="5828200" y="3442203"/>
                    <a:ext cx="1088236" cy="7181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88236" h="71811">
                        <a:moveTo>
                          <a:pt x="0" y="0"/>
                        </a:moveTo>
                        <a:lnTo>
                          <a:pt x="1088236" y="0"/>
                        </a:lnTo>
                        <a:lnTo>
                          <a:pt x="1160041" y="71811"/>
                        </a:lnTo>
                        <a:lnTo>
                          <a:pt x="71811" y="718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96786"/>
                  </a:solidFill>
                  <a:ln w="7600" cap="flat">
                    <a:solidFill>
                      <a:srgbClr val="476482"/>
                    </a:solidFill>
                    <a:bevel/>
                  </a:ln>
                </p:spPr>
              </p:sp>
            </p:grpSp>
            <p:grpSp>
              <p:nvGrpSpPr>
                <p:cNvPr id="758" name="组合 757"/>
                <p:cNvGrpSpPr/>
                <p:nvPr/>
              </p:nvGrpSpPr>
              <p:grpSpPr>
                <a:xfrm>
                  <a:off x="7011428" y="2102478"/>
                  <a:ext cx="423621" cy="1339728"/>
                  <a:chOff x="7011428" y="2102478"/>
                  <a:chExt cx="423621" cy="1339728"/>
                </a:xfrm>
              </p:grpSpPr>
              <p:sp>
                <p:nvSpPr>
                  <p:cNvPr id="759" name="任意多边形 758"/>
                  <p:cNvSpPr/>
                  <p:nvPr/>
                </p:nvSpPr>
                <p:spPr>
                  <a:xfrm>
                    <a:off x="7011428" y="2102478"/>
                    <a:ext cx="423621" cy="133972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3621" h="1339728">
                        <a:moveTo>
                          <a:pt x="0" y="0"/>
                        </a:moveTo>
                        <a:lnTo>
                          <a:pt x="423621" y="0"/>
                        </a:lnTo>
                        <a:lnTo>
                          <a:pt x="423621" y="1339728"/>
                        </a:lnTo>
                        <a:lnTo>
                          <a:pt x="0" y="133972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27294"/>
                  </a:solidFill>
                  <a:ln w="7600" cap="flat">
                    <a:solidFill>
                      <a:srgbClr val="476482"/>
                    </a:solidFill>
                    <a:bevel/>
                  </a:ln>
                </p:spPr>
              </p:sp>
              <p:sp>
                <p:nvSpPr>
                  <p:cNvPr id="760" name="任意多边形 759"/>
                  <p:cNvSpPr/>
                  <p:nvPr/>
                </p:nvSpPr>
                <p:spPr>
                  <a:xfrm>
                    <a:off x="7435049" y="2102478"/>
                    <a:ext cx="71811" cy="133972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1811" h="1339728">
                        <a:moveTo>
                          <a:pt x="0" y="0"/>
                        </a:moveTo>
                        <a:lnTo>
                          <a:pt x="71811" y="71811"/>
                        </a:lnTo>
                        <a:lnTo>
                          <a:pt x="71811" y="1411533"/>
                        </a:lnTo>
                        <a:lnTo>
                          <a:pt x="0" y="133972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96786"/>
                  </a:solidFill>
                  <a:ln w="7600" cap="flat">
                    <a:solidFill>
                      <a:srgbClr val="476482"/>
                    </a:solidFill>
                    <a:bevel/>
                  </a:ln>
                </p:spPr>
              </p:sp>
              <p:sp>
                <p:nvSpPr>
                  <p:cNvPr id="761" name="任意多边形 760"/>
                  <p:cNvSpPr/>
                  <p:nvPr/>
                </p:nvSpPr>
                <p:spPr>
                  <a:xfrm>
                    <a:off x="7011428" y="3442203"/>
                    <a:ext cx="423621" cy="7181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3621" h="71811">
                        <a:moveTo>
                          <a:pt x="0" y="0"/>
                        </a:moveTo>
                        <a:lnTo>
                          <a:pt x="423621" y="0"/>
                        </a:lnTo>
                        <a:lnTo>
                          <a:pt x="495432" y="71811"/>
                        </a:lnTo>
                        <a:lnTo>
                          <a:pt x="71811" y="718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96786"/>
                  </a:solidFill>
                  <a:ln w="7600" cap="flat">
                    <a:solidFill>
                      <a:srgbClr val="476482"/>
                    </a:solidFill>
                    <a:bevel/>
                  </a:ln>
                </p:spPr>
              </p:sp>
              <p:sp>
                <p:nvSpPr>
                  <p:cNvPr id="762" name="Text 463"/>
                  <p:cNvSpPr txBox="1"/>
                  <p:nvPr/>
                </p:nvSpPr>
                <p:spPr>
                  <a:xfrm rot="-5400000">
                    <a:off x="6553376" y="2560530"/>
                    <a:ext cx="1339728" cy="423621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0" rIns="3600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520">
                        <a:solidFill>
                          <a:srgbClr val="FFFFFF"/>
                        </a:solidFill>
                        <a:latin typeface="微软雅黑"/>
                      </a:rPr>
                      <a:t>应用架构</a:t>
                    </a:r>
                  </a:p>
                </p:txBody>
              </p:sp>
            </p:grpSp>
          </p:grpSp>
          <p:grpSp>
            <p:nvGrpSpPr>
              <p:cNvPr id="749" name="组合 748"/>
              <p:cNvGrpSpPr/>
              <p:nvPr/>
            </p:nvGrpSpPr>
            <p:grpSpPr>
              <a:xfrm>
                <a:off x="5965001" y="2239276"/>
                <a:ext cx="835734" cy="1037400"/>
                <a:chOff x="5965001" y="2239276"/>
                <a:chExt cx="835734" cy="1037400"/>
              </a:xfrm>
            </p:grpSpPr>
            <p:grpSp>
              <p:nvGrpSpPr>
                <p:cNvPr id="750" name="组合 749"/>
                <p:cNvGrpSpPr/>
                <p:nvPr/>
              </p:nvGrpSpPr>
              <p:grpSpPr>
                <a:xfrm>
                  <a:off x="5965001" y="2239275"/>
                  <a:ext cx="835734" cy="608001"/>
                  <a:chOff x="5965001" y="2239275"/>
                  <a:chExt cx="835734" cy="608001"/>
                </a:xfrm>
              </p:grpSpPr>
              <p:sp>
                <p:nvSpPr>
                  <p:cNvPr id="754" name="Rectangle"/>
                  <p:cNvSpPr/>
                  <p:nvPr/>
                </p:nvSpPr>
                <p:spPr>
                  <a:xfrm>
                    <a:off x="5965001" y="2239275"/>
                    <a:ext cx="835734" cy="174800"/>
                  </a:xfrm>
                  <a:custGeom>
                    <a:avLst/>
                    <a:gdLst>
                      <a:gd name="connsiteX0" fmla="*/ 417868 w 835734"/>
                      <a:gd name="connsiteY0" fmla="*/ 174800 h 174800"/>
                      <a:gd name="connsiteX1" fmla="*/ 417868 w 835734"/>
                      <a:gd name="connsiteY1" fmla="*/ 0 h 174800"/>
                      <a:gd name="connsiteX2" fmla="*/ 835734 w 835734"/>
                      <a:gd name="connsiteY2" fmla="*/ 87400 h 174800"/>
                      <a:gd name="connsiteX3" fmla="*/ 0 w 835734"/>
                      <a:gd name="connsiteY3" fmla="*/ 87400 h 174800"/>
                      <a:gd name="connsiteX4" fmla="*/ 417868 w 835734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5734" h="174800">
                        <a:moveTo>
                          <a:pt x="835734" y="174800"/>
                        </a:moveTo>
                        <a:lnTo>
                          <a:pt x="835734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835734" y="174800"/>
                        </a:lnTo>
                        <a:close/>
                      </a:path>
                    </a:pathLst>
                  </a:custGeom>
                  <a:solidFill>
                    <a:srgbClr val="3A526B"/>
                  </a:solidFill>
                  <a:ln w="7600" cap="flat">
                    <a:solidFill>
                      <a:srgbClr val="3A526B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CI / CD</a:t>
                    </a:r>
                  </a:p>
                </p:txBody>
              </p:sp>
              <p:sp>
                <p:nvSpPr>
                  <p:cNvPr id="755" name="Rectangle"/>
                  <p:cNvSpPr/>
                  <p:nvPr/>
                </p:nvSpPr>
                <p:spPr>
                  <a:xfrm>
                    <a:off x="5965001" y="2455876"/>
                    <a:ext cx="835734" cy="174800"/>
                  </a:xfrm>
                  <a:custGeom>
                    <a:avLst/>
                    <a:gdLst>
                      <a:gd name="connsiteX0" fmla="*/ 417868 w 835734"/>
                      <a:gd name="connsiteY0" fmla="*/ 174800 h 174800"/>
                      <a:gd name="connsiteX1" fmla="*/ 417868 w 835734"/>
                      <a:gd name="connsiteY1" fmla="*/ 0 h 174800"/>
                      <a:gd name="connsiteX2" fmla="*/ 835734 w 835734"/>
                      <a:gd name="connsiteY2" fmla="*/ 87400 h 174800"/>
                      <a:gd name="connsiteX3" fmla="*/ 0 w 835734"/>
                      <a:gd name="connsiteY3" fmla="*/ 87400 h 174800"/>
                      <a:gd name="connsiteX4" fmla="*/ 417868 w 835734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5734" h="174800">
                        <a:moveTo>
                          <a:pt x="835734" y="174800"/>
                        </a:moveTo>
                        <a:lnTo>
                          <a:pt x="835734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835734" y="174800"/>
                        </a:lnTo>
                        <a:close/>
                      </a:path>
                    </a:pathLst>
                  </a:custGeom>
                  <a:solidFill>
                    <a:srgbClr val="3A526B"/>
                  </a:solidFill>
                  <a:ln w="7600" cap="flat">
                    <a:solidFill>
                      <a:srgbClr val="3A526B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负载均衡</a:t>
                    </a:r>
                  </a:p>
                </p:txBody>
              </p:sp>
              <p:sp>
                <p:nvSpPr>
                  <p:cNvPr id="756" name="Rectangle"/>
                  <p:cNvSpPr/>
                  <p:nvPr/>
                </p:nvSpPr>
                <p:spPr>
                  <a:xfrm>
                    <a:off x="5965001" y="2672476"/>
                    <a:ext cx="835734" cy="174800"/>
                  </a:xfrm>
                  <a:custGeom>
                    <a:avLst/>
                    <a:gdLst>
                      <a:gd name="connsiteX0" fmla="*/ 417868 w 835734"/>
                      <a:gd name="connsiteY0" fmla="*/ 174800 h 174800"/>
                      <a:gd name="connsiteX1" fmla="*/ 417868 w 835734"/>
                      <a:gd name="connsiteY1" fmla="*/ 0 h 174800"/>
                      <a:gd name="connsiteX2" fmla="*/ 835734 w 835734"/>
                      <a:gd name="connsiteY2" fmla="*/ 87400 h 174800"/>
                      <a:gd name="connsiteX3" fmla="*/ 0 w 835734"/>
                      <a:gd name="connsiteY3" fmla="*/ 87400 h 174800"/>
                      <a:gd name="connsiteX4" fmla="*/ 417868 w 835734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5734" h="174800">
                        <a:moveTo>
                          <a:pt x="835734" y="174800"/>
                        </a:moveTo>
                        <a:lnTo>
                          <a:pt x="835734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835734" y="174800"/>
                        </a:lnTo>
                        <a:close/>
                      </a:path>
                    </a:pathLst>
                  </a:custGeom>
                  <a:solidFill>
                    <a:srgbClr val="3A526B"/>
                  </a:solidFill>
                  <a:ln w="7600" cap="flat">
                    <a:solidFill>
                      <a:srgbClr val="3A526B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应用监控</a:t>
                    </a:r>
                  </a:p>
                </p:txBody>
              </p:sp>
            </p:grpSp>
            <p:grpSp>
              <p:nvGrpSpPr>
                <p:cNvPr id="751" name="组合 750"/>
                <p:cNvGrpSpPr/>
                <p:nvPr/>
              </p:nvGrpSpPr>
              <p:grpSpPr>
                <a:xfrm>
                  <a:off x="5965001" y="2885275"/>
                  <a:ext cx="835734" cy="608001"/>
                  <a:chOff x="5965001" y="2885275"/>
                  <a:chExt cx="835734" cy="608001"/>
                </a:xfrm>
              </p:grpSpPr>
              <p:sp>
                <p:nvSpPr>
                  <p:cNvPr id="752" name="Rectangle"/>
                  <p:cNvSpPr/>
                  <p:nvPr/>
                </p:nvSpPr>
                <p:spPr>
                  <a:xfrm>
                    <a:off x="5965001" y="2885275"/>
                    <a:ext cx="835734" cy="174800"/>
                  </a:xfrm>
                  <a:custGeom>
                    <a:avLst/>
                    <a:gdLst>
                      <a:gd name="connsiteX0" fmla="*/ 417868 w 835734"/>
                      <a:gd name="connsiteY0" fmla="*/ 174800 h 174800"/>
                      <a:gd name="connsiteX1" fmla="*/ 417868 w 835734"/>
                      <a:gd name="connsiteY1" fmla="*/ 0 h 174800"/>
                      <a:gd name="connsiteX2" fmla="*/ 835734 w 835734"/>
                      <a:gd name="connsiteY2" fmla="*/ 87400 h 174800"/>
                      <a:gd name="connsiteX3" fmla="*/ 0 w 835734"/>
                      <a:gd name="connsiteY3" fmla="*/ 87400 h 174800"/>
                      <a:gd name="connsiteX4" fmla="*/ 417868 w 835734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5734" h="174800">
                        <a:moveTo>
                          <a:pt x="835734" y="174800"/>
                        </a:moveTo>
                        <a:lnTo>
                          <a:pt x="835734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835734" y="174800"/>
                        </a:lnTo>
                        <a:close/>
                      </a:path>
                    </a:pathLst>
                  </a:custGeom>
                  <a:solidFill>
                    <a:srgbClr val="3A526B"/>
                  </a:solidFill>
                  <a:ln w="7600" cap="flat">
                    <a:solidFill>
                      <a:srgbClr val="3A526B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镜像管理</a:t>
                    </a:r>
                  </a:p>
                </p:txBody>
              </p:sp>
              <p:sp>
                <p:nvSpPr>
                  <p:cNvPr id="753" name="Rectangle"/>
                  <p:cNvSpPr/>
                  <p:nvPr/>
                </p:nvSpPr>
                <p:spPr>
                  <a:xfrm>
                    <a:off x="5965001" y="3101876"/>
                    <a:ext cx="835734" cy="174800"/>
                  </a:xfrm>
                  <a:custGeom>
                    <a:avLst/>
                    <a:gdLst>
                      <a:gd name="connsiteX0" fmla="*/ 417868 w 835734"/>
                      <a:gd name="connsiteY0" fmla="*/ 174800 h 174800"/>
                      <a:gd name="connsiteX1" fmla="*/ 417868 w 835734"/>
                      <a:gd name="connsiteY1" fmla="*/ 0 h 174800"/>
                      <a:gd name="connsiteX2" fmla="*/ 835734 w 835734"/>
                      <a:gd name="connsiteY2" fmla="*/ 87400 h 174800"/>
                      <a:gd name="connsiteX3" fmla="*/ 0 w 835734"/>
                      <a:gd name="connsiteY3" fmla="*/ 87400 h 174800"/>
                      <a:gd name="connsiteX4" fmla="*/ 417868 w 835734"/>
                      <a:gd name="connsiteY4" fmla="*/ 87400 h 17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5734" h="174800">
                        <a:moveTo>
                          <a:pt x="835734" y="174800"/>
                        </a:moveTo>
                        <a:lnTo>
                          <a:pt x="835734" y="0"/>
                        </a:lnTo>
                        <a:lnTo>
                          <a:pt x="0" y="0"/>
                        </a:lnTo>
                        <a:lnTo>
                          <a:pt x="0" y="174800"/>
                        </a:lnTo>
                        <a:lnTo>
                          <a:pt x="835734" y="174800"/>
                        </a:lnTo>
                        <a:close/>
                      </a:path>
                    </a:pathLst>
                  </a:custGeom>
                  <a:solidFill>
                    <a:srgbClr val="3A526B"/>
                  </a:solidFill>
                  <a:ln w="7600" cap="flat">
                    <a:solidFill>
                      <a:srgbClr val="3A526B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... ...</a:t>
                    </a:r>
                  </a:p>
                </p:txBody>
              </p:sp>
            </p:grpSp>
          </p:grpSp>
        </p:grpSp>
        <p:grpSp>
          <p:nvGrpSpPr>
            <p:cNvPr id="430" name="组合 429"/>
            <p:cNvGrpSpPr/>
            <p:nvPr/>
          </p:nvGrpSpPr>
          <p:grpSpPr>
            <a:xfrm>
              <a:off x="1637128" y="1421678"/>
              <a:ext cx="5863073" cy="519156"/>
              <a:chOff x="1637128" y="1421678"/>
              <a:chExt cx="5863073" cy="519156"/>
            </a:xfrm>
          </p:grpSpPr>
          <p:grpSp>
            <p:nvGrpSpPr>
              <p:cNvPr id="726" name="组合 725"/>
              <p:cNvGrpSpPr/>
              <p:nvPr/>
            </p:nvGrpSpPr>
            <p:grpSpPr>
              <a:xfrm rot="10800000">
                <a:off x="2863365" y="1444769"/>
                <a:ext cx="3410599" cy="157696"/>
                <a:chOff x="2863365" y="1444769"/>
                <a:chExt cx="3410599" cy="157696"/>
              </a:xfrm>
            </p:grpSpPr>
            <p:grpSp>
              <p:nvGrpSpPr>
                <p:cNvPr id="736" name="Arrow symbol 3"/>
                <p:cNvGrpSpPr/>
                <p:nvPr/>
              </p:nvGrpSpPr>
              <p:grpSpPr>
                <a:xfrm rot="-5400000">
                  <a:off x="4489816" y="1384049"/>
                  <a:ext cx="157696" cy="279137"/>
                  <a:chOff x="4489816" y="1384049"/>
                  <a:chExt cx="157696" cy="279137"/>
                </a:xfrm>
              </p:grpSpPr>
              <p:sp>
                <p:nvSpPr>
                  <p:cNvPr id="745" name="任意多边形 744"/>
                  <p:cNvSpPr/>
                  <p:nvPr/>
                </p:nvSpPr>
                <p:spPr>
                  <a:xfrm>
                    <a:off x="4489771" y="1384049"/>
                    <a:ext cx="156295" cy="18795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6295" h="187952">
                        <a:moveTo>
                          <a:pt x="114820" y="113826"/>
                        </a:moveTo>
                        <a:lnTo>
                          <a:pt x="114820" y="91278"/>
                        </a:lnTo>
                        <a:lnTo>
                          <a:pt x="156295" y="138255"/>
                        </a:lnTo>
                        <a:lnTo>
                          <a:pt x="114820" y="187952"/>
                        </a:lnTo>
                        <a:lnTo>
                          <a:pt x="114820" y="166045"/>
                        </a:lnTo>
                        <a:cubicBezTo>
                          <a:pt x="114820" y="166045"/>
                          <a:pt x="40985" y="142990"/>
                          <a:pt x="0" y="113826"/>
                        </a:cubicBezTo>
                        <a:lnTo>
                          <a:pt x="0" y="0"/>
                        </a:lnTo>
                        <a:cubicBezTo>
                          <a:pt x="0" y="0"/>
                          <a:pt x="43396" y="81353"/>
                          <a:pt x="114820" y="113826"/>
                        </a:cubicBezTo>
                        <a:close/>
                      </a:path>
                    </a:pathLst>
                  </a:custGeom>
                  <a:gradFill>
                    <a:gsLst>
                      <a:gs pos="14000">
                        <a:srgbClr val="268EA8">
                          <a:alpha val="15000"/>
                        </a:srgbClr>
                      </a:gs>
                      <a:gs pos="93000">
                        <a:srgbClr val="1E768C"/>
                      </a:gs>
                    </a:gsLst>
                    <a:lin ang="4800000" scaled="0"/>
                  </a:gradFill>
                  <a:ln w="2500" cap="flat">
                    <a:solidFill>
                      <a:srgbClr val="000000">
                        <a:alpha val="0"/>
                      </a:srgbClr>
                    </a:solidFill>
                    <a:bevel/>
                  </a:ln>
                </p:spPr>
              </p:sp>
              <p:sp>
                <p:nvSpPr>
                  <p:cNvPr id="746" name="任意多边形 745"/>
                  <p:cNvSpPr/>
                  <p:nvPr/>
                </p:nvSpPr>
                <p:spPr>
                  <a:xfrm flipV="1">
                    <a:off x="4489771" y="1475233"/>
                    <a:ext cx="156295" cy="18795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6295" h="187952">
                        <a:moveTo>
                          <a:pt x="114820" y="113733"/>
                        </a:moveTo>
                        <a:lnTo>
                          <a:pt x="114820" y="91185"/>
                        </a:lnTo>
                        <a:lnTo>
                          <a:pt x="156295" y="140881"/>
                        </a:lnTo>
                        <a:lnTo>
                          <a:pt x="114820" y="187952"/>
                        </a:lnTo>
                        <a:lnTo>
                          <a:pt x="114820" y="165952"/>
                        </a:lnTo>
                        <a:cubicBezTo>
                          <a:pt x="114820" y="165952"/>
                          <a:pt x="40985" y="142897"/>
                          <a:pt x="0" y="113733"/>
                        </a:cubicBezTo>
                        <a:lnTo>
                          <a:pt x="0" y="0"/>
                        </a:lnTo>
                        <a:cubicBezTo>
                          <a:pt x="0" y="0"/>
                          <a:pt x="43396" y="81260"/>
                          <a:pt x="114820" y="113733"/>
                        </a:cubicBezTo>
                        <a:close/>
                      </a:path>
                    </a:pathLst>
                  </a:custGeom>
                  <a:gradFill>
                    <a:gsLst>
                      <a:gs pos="14000">
                        <a:srgbClr val="00C044">
                          <a:alpha val="15000"/>
                        </a:srgbClr>
                      </a:gs>
                      <a:gs pos="93000">
                        <a:srgbClr val="009D4B"/>
                      </a:gs>
                    </a:gsLst>
                    <a:lin ang="4800000" scaled="0"/>
                  </a:gradFill>
                  <a:ln w="2500" cap="flat">
                    <a:solidFill>
                      <a:srgbClr val="000000">
                        <a:alpha val="0"/>
                      </a:srgbClr>
                    </a:solidFill>
                    <a:bevel/>
                  </a:ln>
                </p:spPr>
              </p:sp>
              <p:sp>
                <p:nvSpPr>
                  <p:cNvPr id="747" name="任意多边形 746"/>
                  <p:cNvSpPr/>
                  <p:nvPr/>
                </p:nvSpPr>
                <p:spPr>
                  <a:xfrm>
                    <a:off x="4604591" y="1475326"/>
                    <a:ext cx="42922" cy="9812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922" h="98122">
                        <a:moveTo>
                          <a:pt x="0" y="0"/>
                        </a:moveTo>
                        <a:lnTo>
                          <a:pt x="0" y="98122"/>
                        </a:lnTo>
                        <a:lnTo>
                          <a:pt x="42922" y="465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9970"/>
                      </a:gs>
                      <a:gs pos="69000">
                        <a:srgbClr val="95E2CD"/>
                      </a:gs>
                    </a:gsLst>
                    <a:lin ang="0" scaled="0"/>
                  </a:gradFill>
                  <a:ln w="2500" cap="flat">
                    <a:solidFill>
                      <a:srgbClr val="000000">
                        <a:alpha val="0"/>
                      </a:srgbClr>
                    </a:solidFill>
                    <a:bevel/>
                  </a:ln>
                </p:spPr>
              </p:sp>
            </p:grpSp>
            <p:grpSp>
              <p:nvGrpSpPr>
                <p:cNvPr id="737" name="Arrow symbol 3"/>
                <p:cNvGrpSpPr/>
                <p:nvPr/>
              </p:nvGrpSpPr>
              <p:grpSpPr>
                <a:xfrm rot="-5400000">
                  <a:off x="6055547" y="1384049"/>
                  <a:ext cx="157696" cy="279137"/>
                  <a:chOff x="6055547" y="1384049"/>
                  <a:chExt cx="157696" cy="279137"/>
                </a:xfrm>
              </p:grpSpPr>
              <p:sp>
                <p:nvSpPr>
                  <p:cNvPr id="742" name="任意多边形 741"/>
                  <p:cNvSpPr/>
                  <p:nvPr/>
                </p:nvSpPr>
                <p:spPr>
                  <a:xfrm>
                    <a:off x="6055502" y="1384049"/>
                    <a:ext cx="156295" cy="18795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6295" h="187952">
                        <a:moveTo>
                          <a:pt x="114820" y="113826"/>
                        </a:moveTo>
                        <a:lnTo>
                          <a:pt x="114820" y="91278"/>
                        </a:lnTo>
                        <a:lnTo>
                          <a:pt x="156295" y="138255"/>
                        </a:lnTo>
                        <a:lnTo>
                          <a:pt x="114820" y="187952"/>
                        </a:lnTo>
                        <a:lnTo>
                          <a:pt x="114820" y="166045"/>
                        </a:lnTo>
                        <a:cubicBezTo>
                          <a:pt x="114820" y="166045"/>
                          <a:pt x="40985" y="142990"/>
                          <a:pt x="0" y="113826"/>
                        </a:cubicBezTo>
                        <a:lnTo>
                          <a:pt x="0" y="0"/>
                        </a:lnTo>
                        <a:cubicBezTo>
                          <a:pt x="0" y="0"/>
                          <a:pt x="43396" y="81353"/>
                          <a:pt x="114820" y="113826"/>
                        </a:cubicBezTo>
                        <a:close/>
                      </a:path>
                    </a:pathLst>
                  </a:custGeom>
                  <a:gradFill>
                    <a:gsLst>
                      <a:gs pos="14000">
                        <a:srgbClr val="268EA8">
                          <a:alpha val="15000"/>
                        </a:srgbClr>
                      </a:gs>
                      <a:gs pos="93000">
                        <a:srgbClr val="1E768C"/>
                      </a:gs>
                    </a:gsLst>
                    <a:lin ang="4800000" scaled="0"/>
                  </a:gradFill>
                  <a:ln w="2500" cap="flat">
                    <a:solidFill>
                      <a:srgbClr val="000000">
                        <a:alpha val="0"/>
                      </a:srgbClr>
                    </a:solidFill>
                    <a:bevel/>
                  </a:ln>
                </p:spPr>
              </p:sp>
              <p:sp>
                <p:nvSpPr>
                  <p:cNvPr id="743" name="任意多边形 742"/>
                  <p:cNvSpPr/>
                  <p:nvPr/>
                </p:nvSpPr>
                <p:spPr>
                  <a:xfrm flipV="1">
                    <a:off x="6055502" y="1475233"/>
                    <a:ext cx="156295" cy="18795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6295" h="187952">
                        <a:moveTo>
                          <a:pt x="114820" y="113733"/>
                        </a:moveTo>
                        <a:lnTo>
                          <a:pt x="114820" y="91185"/>
                        </a:lnTo>
                        <a:lnTo>
                          <a:pt x="156295" y="140881"/>
                        </a:lnTo>
                        <a:lnTo>
                          <a:pt x="114820" y="187952"/>
                        </a:lnTo>
                        <a:lnTo>
                          <a:pt x="114820" y="165952"/>
                        </a:lnTo>
                        <a:cubicBezTo>
                          <a:pt x="114820" y="165952"/>
                          <a:pt x="40985" y="142897"/>
                          <a:pt x="0" y="113733"/>
                        </a:cubicBezTo>
                        <a:lnTo>
                          <a:pt x="0" y="0"/>
                        </a:lnTo>
                        <a:cubicBezTo>
                          <a:pt x="0" y="0"/>
                          <a:pt x="43396" y="81260"/>
                          <a:pt x="114820" y="113733"/>
                        </a:cubicBezTo>
                        <a:close/>
                      </a:path>
                    </a:pathLst>
                  </a:custGeom>
                  <a:gradFill>
                    <a:gsLst>
                      <a:gs pos="14000">
                        <a:srgbClr val="00C044">
                          <a:alpha val="15000"/>
                        </a:srgbClr>
                      </a:gs>
                      <a:gs pos="93000">
                        <a:srgbClr val="009D4B"/>
                      </a:gs>
                    </a:gsLst>
                    <a:lin ang="4800000" scaled="0"/>
                  </a:gradFill>
                  <a:ln w="2500" cap="flat">
                    <a:solidFill>
                      <a:srgbClr val="000000">
                        <a:alpha val="0"/>
                      </a:srgbClr>
                    </a:solidFill>
                    <a:bevel/>
                  </a:ln>
                </p:spPr>
              </p:sp>
              <p:sp>
                <p:nvSpPr>
                  <p:cNvPr id="744" name="任意多边形 743"/>
                  <p:cNvSpPr/>
                  <p:nvPr/>
                </p:nvSpPr>
                <p:spPr>
                  <a:xfrm>
                    <a:off x="6170322" y="1475326"/>
                    <a:ext cx="42922" cy="9812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922" h="98122">
                        <a:moveTo>
                          <a:pt x="0" y="0"/>
                        </a:moveTo>
                        <a:lnTo>
                          <a:pt x="0" y="98122"/>
                        </a:lnTo>
                        <a:lnTo>
                          <a:pt x="42922" y="465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9970"/>
                      </a:gs>
                      <a:gs pos="69000">
                        <a:srgbClr val="95E2CD"/>
                      </a:gs>
                    </a:gsLst>
                    <a:lin ang="0" scaled="0"/>
                  </a:gradFill>
                  <a:ln w="2500" cap="flat">
                    <a:solidFill>
                      <a:srgbClr val="000000">
                        <a:alpha val="0"/>
                      </a:srgbClr>
                    </a:solidFill>
                    <a:bevel/>
                  </a:ln>
                </p:spPr>
              </p:sp>
            </p:grpSp>
            <p:grpSp>
              <p:nvGrpSpPr>
                <p:cNvPr id="738" name="Arrow symbol 3"/>
                <p:cNvGrpSpPr/>
                <p:nvPr/>
              </p:nvGrpSpPr>
              <p:grpSpPr>
                <a:xfrm rot="-5400000">
                  <a:off x="2924086" y="1384049"/>
                  <a:ext cx="157696" cy="279137"/>
                  <a:chOff x="2924086" y="1384049"/>
                  <a:chExt cx="157696" cy="279137"/>
                </a:xfrm>
              </p:grpSpPr>
              <p:sp>
                <p:nvSpPr>
                  <p:cNvPr id="739" name="任意多边形 738"/>
                  <p:cNvSpPr/>
                  <p:nvPr/>
                </p:nvSpPr>
                <p:spPr>
                  <a:xfrm>
                    <a:off x="2924040" y="1384049"/>
                    <a:ext cx="156295" cy="18795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6295" h="187952">
                        <a:moveTo>
                          <a:pt x="114820" y="113826"/>
                        </a:moveTo>
                        <a:lnTo>
                          <a:pt x="114820" y="91278"/>
                        </a:lnTo>
                        <a:lnTo>
                          <a:pt x="156295" y="138255"/>
                        </a:lnTo>
                        <a:lnTo>
                          <a:pt x="114820" y="187952"/>
                        </a:lnTo>
                        <a:lnTo>
                          <a:pt x="114820" y="166045"/>
                        </a:lnTo>
                        <a:cubicBezTo>
                          <a:pt x="114820" y="166045"/>
                          <a:pt x="40985" y="142990"/>
                          <a:pt x="0" y="113826"/>
                        </a:cubicBezTo>
                        <a:lnTo>
                          <a:pt x="0" y="0"/>
                        </a:lnTo>
                        <a:cubicBezTo>
                          <a:pt x="0" y="0"/>
                          <a:pt x="43396" y="81353"/>
                          <a:pt x="114820" y="113826"/>
                        </a:cubicBezTo>
                        <a:close/>
                      </a:path>
                    </a:pathLst>
                  </a:custGeom>
                  <a:gradFill>
                    <a:gsLst>
                      <a:gs pos="14000">
                        <a:srgbClr val="268EA8">
                          <a:alpha val="15000"/>
                        </a:srgbClr>
                      </a:gs>
                      <a:gs pos="93000">
                        <a:srgbClr val="1E768C"/>
                      </a:gs>
                    </a:gsLst>
                    <a:lin ang="4800000" scaled="0"/>
                  </a:gradFill>
                  <a:ln w="2500" cap="flat">
                    <a:solidFill>
                      <a:srgbClr val="000000">
                        <a:alpha val="0"/>
                      </a:srgbClr>
                    </a:solidFill>
                    <a:bevel/>
                  </a:ln>
                </p:spPr>
              </p:sp>
              <p:sp>
                <p:nvSpPr>
                  <p:cNvPr id="740" name="任意多边形 739"/>
                  <p:cNvSpPr/>
                  <p:nvPr/>
                </p:nvSpPr>
                <p:spPr>
                  <a:xfrm flipV="1">
                    <a:off x="2924040" y="1475233"/>
                    <a:ext cx="156295" cy="18795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6295" h="187952">
                        <a:moveTo>
                          <a:pt x="114820" y="113733"/>
                        </a:moveTo>
                        <a:lnTo>
                          <a:pt x="114820" y="91185"/>
                        </a:lnTo>
                        <a:lnTo>
                          <a:pt x="156295" y="140881"/>
                        </a:lnTo>
                        <a:lnTo>
                          <a:pt x="114820" y="187952"/>
                        </a:lnTo>
                        <a:lnTo>
                          <a:pt x="114820" y="165952"/>
                        </a:lnTo>
                        <a:cubicBezTo>
                          <a:pt x="114820" y="165952"/>
                          <a:pt x="40985" y="142897"/>
                          <a:pt x="0" y="113733"/>
                        </a:cubicBezTo>
                        <a:lnTo>
                          <a:pt x="0" y="0"/>
                        </a:lnTo>
                        <a:cubicBezTo>
                          <a:pt x="0" y="0"/>
                          <a:pt x="43396" y="81260"/>
                          <a:pt x="114820" y="113733"/>
                        </a:cubicBezTo>
                        <a:close/>
                      </a:path>
                    </a:pathLst>
                  </a:custGeom>
                  <a:gradFill>
                    <a:gsLst>
                      <a:gs pos="14000">
                        <a:srgbClr val="00C044">
                          <a:alpha val="15000"/>
                        </a:srgbClr>
                      </a:gs>
                      <a:gs pos="93000">
                        <a:srgbClr val="009D4B"/>
                      </a:gs>
                    </a:gsLst>
                    <a:lin ang="4800000" scaled="0"/>
                  </a:gradFill>
                  <a:ln w="2500" cap="flat">
                    <a:solidFill>
                      <a:srgbClr val="000000">
                        <a:alpha val="0"/>
                      </a:srgbClr>
                    </a:solidFill>
                    <a:bevel/>
                  </a:ln>
                </p:spPr>
              </p:sp>
              <p:sp>
                <p:nvSpPr>
                  <p:cNvPr id="741" name="任意多边形 740"/>
                  <p:cNvSpPr/>
                  <p:nvPr/>
                </p:nvSpPr>
                <p:spPr>
                  <a:xfrm>
                    <a:off x="3038860" y="1475326"/>
                    <a:ext cx="42922" cy="9812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922" h="98122">
                        <a:moveTo>
                          <a:pt x="0" y="0"/>
                        </a:moveTo>
                        <a:lnTo>
                          <a:pt x="0" y="98122"/>
                        </a:lnTo>
                        <a:lnTo>
                          <a:pt x="42922" y="465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9970"/>
                      </a:gs>
                      <a:gs pos="69000">
                        <a:srgbClr val="95E2CD"/>
                      </a:gs>
                    </a:gsLst>
                    <a:lin ang="0" scaled="0"/>
                  </a:gradFill>
                  <a:ln w="2500" cap="flat">
                    <a:solidFill>
                      <a:srgbClr val="000000">
                        <a:alpha val="0"/>
                      </a:srgbClr>
                    </a:solidFill>
                    <a:bevel/>
                  </a:ln>
                </p:spPr>
              </p:sp>
            </p:grpSp>
          </p:grpSp>
          <p:grpSp>
            <p:nvGrpSpPr>
              <p:cNvPr id="727" name="组合 726"/>
              <p:cNvGrpSpPr/>
              <p:nvPr/>
            </p:nvGrpSpPr>
            <p:grpSpPr>
              <a:xfrm>
                <a:off x="1637132" y="1614034"/>
                <a:ext cx="5863073" cy="281200"/>
                <a:chOff x="1637132" y="1614034"/>
                <a:chExt cx="5863073" cy="281200"/>
              </a:xfrm>
            </p:grpSpPr>
            <p:grpSp>
              <p:nvGrpSpPr>
                <p:cNvPr id="728" name="组合 727"/>
                <p:cNvGrpSpPr/>
                <p:nvPr/>
              </p:nvGrpSpPr>
              <p:grpSpPr>
                <a:xfrm>
                  <a:off x="1637132" y="1534234"/>
                  <a:ext cx="5863073" cy="440801"/>
                  <a:chOff x="1637132" y="1534234"/>
                  <a:chExt cx="5863073" cy="440801"/>
                </a:xfrm>
              </p:grpSpPr>
              <p:sp>
                <p:nvSpPr>
                  <p:cNvPr id="735" name="Arc Rectangle"/>
                  <p:cNvSpPr/>
                  <p:nvPr/>
                </p:nvSpPr>
                <p:spPr>
                  <a:xfrm>
                    <a:off x="1637132" y="1614034"/>
                    <a:ext cx="5863073" cy="281200"/>
                  </a:xfrm>
                  <a:custGeom>
                    <a:avLst/>
                    <a:gdLst>
                      <a:gd name="connsiteX0" fmla="*/ 2931533 w 5863073"/>
                      <a:gd name="connsiteY0" fmla="*/ 140600 h 281200"/>
                      <a:gd name="connsiteX1" fmla="*/ 0 w 5863073"/>
                      <a:gd name="connsiteY1" fmla="*/ 140600 h 281200"/>
                      <a:gd name="connsiteX2" fmla="*/ 2931533 w 5863073"/>
                      <a:gd name="connsiteY2" fmla="*/ 0 h 281200"/>
                      <a:gd name="connsiteX3" fmla="*/ 5863073 w 5863073"/>
                      <a:gd name="connsiteY3" fmla="*/ 140600 h 281200"/>
                      <a:gd name="connsiteX4" fmla="*/ 2931533 w 5863073"/>
                      <a:gd name="connsiteY4" fmla="*/ 281200 h 281200"/>
                      <a:gd name="rtl" fmla="*/ 30400 w 5863073"/>
                      <a:gd name="rtt" fmla="*/ 30400 h 281200"/>
                      <a:gd name="rtr" fmla="*/ 5832673 w 5863073"/>
                      <a:gd name="rtb" fmla="*/ 250800 h 281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rtl" t="rtt" r="rtr" b="rtb"/>
                    <a:pathLst>
                      <a:path w="5863073" h="281200">
                        <a:moveTo>
                          <a:pt x="140600" y="281200"/>
                        </a:moveTo>
                        <a:lnTo>
                          <a:pt x="5722473" y="281200"/>
                        </a:lnTo>
                        <a:cubicBezTo>
                          <a:pt x="5800130" y="281200"/>
                          <a:pt x="5863073" y="218254"/>
                          <a:pt x="5863073" y="140600"/>
                        </a:cubicBezTo>
                        <a:cubicBezTo>
                          <a:pt x="5863073" y="62947"/>
                          <a:pt x="5800130" y="0"/>
                          <a:pt x="5722473" y="0"/>
                        </a:cubicBezTo>
                        <a:lnTo>
                          <a:pt x="140600" y="0"/>
                        </a:lnTo>
                        <a:cubicBezTo>
                          <a:pt x="62947" y="0"/>
                          <a:pt x="0" y="62947"/>
                          <a:pt x="0" y="140600"/>
                        </a:cubicBezTo>
                        <a:cubicBezTo>
                          <a:pt x="0" y="218254"/>
                          <a:pt x="62947" y="281200"/>
                          <a:pt x="140600" y="281200"/>
                        </a:cubicBezTo>
                        <a:close/>
                      </a:path>
                    </a:pathLst>
                  </a:custGeom>
                  <a:solidFill>
                    <a:srgbClr val="3A526B"/>
                  </a:solidFill>
                  <a:ln w="7600" cap="flat">
                    <a:solidFill>
                      <a:srgbClr val="3A526B"/>
                    </a:solidFill>
                    <a:bevel/>
                  </a:ln>
                  <a:effectLst>
                    <a:innerShdw blurRad="40000" dist="21496" dir="18900000">
                      <a:srgbClr val="000000">
                        <a:alpha val="40000"/>
                      </a:srgbClr>
                    </a:inn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216" b="1">
                        <a:solidFill>
                          <a:srgbClr val="FFFFFF"/>
                        </a:solidFill>
                        <a:latin typeface="微软雅黑"/>
                      </a:rPr>
                      <a:t>网                  关</a:t>
                    </a:r>
                  </a:p>
                </p:txBody>
              </p:sp>
            </p:grpSp>
            <p:grpSp>
              <p:nvGrpSpPr>
                <p:cNvPr id="729" name="组合 728"/>
                <p:cNvGrpSpPr/>
                <p:nvPr/>
              </p:nvGrpSpPr>
              <p:grpSpPr>
                <a:xfrm>
                  <a:off x="4441023" y="1627896"/>
                  <a:ext cx="255283" cy="253477"/>
                  <a:chOff x="4441023" y="1627896"/>
                  <a:chExt cx="255283" cy="253477"/>
                </a:xfrm>
              </p:grpSpPr>
              <p:sp>
                <p:nvSpPr>
                  <p:cNvPr id="730" name="任意多边形 729"/>
                  <p:cNvSpPr/>
                  <p:nvPr/>
                </p:nvSpPr>
                <p:spPr>
                  <a:xfrm>
                    <a:off x="4441023" y="1627896"/>
                    <a:ext cx="255283" cy="25347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55283" h="253477">
                        <a:moveTo>
                          <a:pt x="127641" y="253477"/>
                        </a:moveTo>
                        <a:cubicBezTo>
                          <a:pt x="121272" y="253477"/>
                          <a:pt x="115157" y="250942"/>
                          <a:pt x="110572" y="246380"/>
                        </a:cubicBezTo>
                        <a:lnTo>
                          <a:pt x="7134" y="143468"/>
                        </a:lnTo>
                        <a:cubicBezTo>
                          <a:pt x="2548" y="138905"/>
                          <a:pt x="0" y="132822"/>
                          <a:pt x="0" y="126738"/>
                        </a:cubicBezTo>
                        <a:cubicBezTo>
                          <a:pt x="0" y="120655"/>
                          <a:pt x="2548" y="114572"/>
                          <a:pt x="7134" y="110009"/>
                        </a:cubicBezTo>
                        <a:lnTo>
                          <a:pt x="110572" y="7097"/>
                        </a:lnTo>
                        <a:cubicBezTo>
                          <a:pt x="115157" y="2535"/>
                          <a:pt x="121272" y="0"/>
                          <a:pt x="127641" y="0"/>
                        </a:cubicBezTo>
                        <a:cubicBezTo>
                          <a:pt x="133501" y="0"/>
                          <a:pt x="139616" y="2535"/>
                          <a:pt x="144202" y="7097"/>
                        </a:cubicBezTo>
                        <a:lnTo>
                          <a:pt x="248149" y="110516"/>
                        </a:lnTo>
                        <a:cubicBezTo>
                          <a:pt x="252735" y="115078"/>
                          <a:pt x="255283" y="120655"/>
                          <a:pt x="255283" y="127245"/>
                        </a:cubicBezTo>
                        <a:cubicBezTo>
                          <a:pt x="255283" y="133329"/>
                          <a:pt x="252735" y="139412"/>
                          <a:pt x="248149" y="143975"/>
                        </a:cubicBezTo>
                        <a:lnTo>
                          <a:pt x="144202" y="246380"/>
                        </a:lnTo>
                        <a:cubicBezTo>
                          <a:pt x="139616" y="250942"/>
                          <a:pt x="133501" y="253477"/>
                          <a:pt x="127641" y="253477"/>
                        </a:cubicBezTo>
                        <a:close/>
                      </a:path>
                    </a:pathLst>
                  </a:custGeom>
                  <a:solidFill>
                    <a:srgbClr val="0078D7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731" name="任意多边形 730"/>
                  <p:cNvSpPr/>
                  <p:nvPr/>
                </p:nvSpPr>
                <p:spPr>
                  <a:xfrm>
                    <a:off x="4529685" y="1650202"/>
                    <a:ext cx="67260" cy="8212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7260" h="82126">
                        <a:moveTo>
                          <a:pt x="33630" y="0"/>
                        </a:moveTo>
                        <a:lnTo>
                          <a:pt x="0" y="33459"/>
                        </a:lnTo>
                        <a:lnTo>
                          <a:pt x="23949" y="33459"/>
                        </a:lnTo>
                        <a:lnTo>
                          <a:pt x="23949" y="82126"/>
                        </a:lnTo>
                        <a:lnTo>
                          <a:pt x="43821" y="82126"/>
                        </a:lnTo>
                        <a:lnTo>
                          <a:pt x="43821" y="33459"/>
                        </a:lnTo>
                        <a:lnTo>
                          <a:pt x="67260" y="33459"/>
                        </a:lnTo>
                        <a:lnTo>
                          <a:pt x="3363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732" name="任意多边形 731"/>
                  <p:cNvSpPr/>
                  <p:nvPr/>
                </p:nvSpPr>
                <p:spPr>
                  <a:xfrm>
                    <a:off x="4529685" y="1777954"/>
                    <a:ext cx="67260" cy="8111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7260" h="81113">
                        <a:moveTo>
                          <a:pt x="33630" y="81113"/>
                        </a:moveTo>
                        <a:lnTo>
                          <a:pt x="67260" y="47654"/>
                        </a:lnTo>
                        <a:lnTo>
                          <a:pt x="43311" y="47654"/>
                        </a:lnTo>
                        <a:lnTo>
                          <a:pt x="43311" y="0"/>
                        </a:lnTo>
                        <a:lnTo>
                          <a:pt x="23439" y="0"/>
                        </a:lnTo>
                        <a:lnTo>
                          <a:pt x="23439" y="47654"/>
                        </a:lnTo>
                        <a:lnTo>
                          <a:pt x="0" y="47654"/>
                        </a:lnTo>
                        <a:lnTo>
                          <a:pt x="33630" y="811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733" name="任意多边形 732"/>
                  <p:cNvSpPr/>
                  <p:nvPr/>
                </p:nvSpPr>
                <p:spPr>
                  <a:xfrm>
                    <a:off x="4579111" y="1721175"/>
                    <a:ext cx="78980" cy="6691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8980" h="66918">
                        <a:moveTo>
                          <a:pt x="0" y="33459"/>
                        </a:moveTo>
                        <a:lnTo>
                          <a:pt x="33630" y="66918"/>
                        </a:lnTo>
                        <a:lnTo>
                          <a:pt x="33630" y="43598"/>
                        </a:lnTo>
                        <a:lnTo>
                          <a:pt x="78980" y="43598"/>
                        </a:lnTo>
                        <a:lnTo>
                          <a:pt x="78980" y="23320"/>
                        </a:lnTo>
                        <a:lnTo>
                          <a:pt x="33630" y="23320"/>
                        </a:lnTo>
                        <a:lnTo>
                          <a:pt x="33630" y="0"/>
                        </a:lnTo>
                        <a:lnTo>
                          <a:pt x="0" y="3345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734" name="任意多边形 733"/>
                  <p:cNvSpPr/>
                  <p:nvPr/>
                </p:nvSpPr>
                <p:spPr>
                  <a:xfrm>
                    <a:off x="4468539" y="1721175"/>
                    <a:ext cx="79489" cy="6691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9489" h="66918">
                        <a:moveTo>
                          <a:pt x="79489" y="33459"/>
                        </a:moveTo>
                        <a:lnTo>
                          <a:pt x="45859" y="0"/>
                        </a:lnTo>
                        <a:lnTo>
                          <a:pt x="45859" y="23320"/>
                        </a:lnTo>
                        <a:lnTo>
                          <a:pt x="0" y="23320"/>
                        </a:lnTo>
                        <a:lnTo>
                          <a:pt x="0" y="43598"/>
                        </a:lnTo>
                        <a:lnTo>
                          <a:pt x="45859" y="43598"/>
                        </a:lnTo>
                        <a:lnTo>
                          <a:pt x="45859" y="66918"/>
                        </a:lnTo>
                        <a:lnTo>
                          <a:pt x="79489" y="3345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600" cap="flat">
                    <a:noFill/>
                    <a:bevel/>
                  </a:ln>
                </p:spPr>
              </p:sp>
            </p:grpSp>
          </p:grpSp>
        </p:grpSp>
        <p:grpSp>
          <p:nvGrpSpPr>
            <p:cNvPr id="431" name="组合 430"/>
            <p:cNvGrpSpPr/>
            <p:nvPr/>
          </p:nvGrpSpPr>
          <p:grpSpPr>
            <a:xfrm>
              <a:off x="1637128" y="3668056"/>
              <a:ext cx="3859424" cy="1984656"/>
              <a:chOff x="1637128" y="3668056"/>
              <a:chExt cx="3859424" cy="1984656"/>
            </a:xfrm>
          </p:grpSpPr>
          <p:grpSp>
            <p:nvGrpSpPr>
              <p:cNvPr id="717" name="组合 716"/>
              <p:cNvGrpSpPr/>
              <p:nvPr/>
            </p:nvGrpSpPr>
            <p:grpSpPr>
              <a:xfrm>
                <a:off x="2202773" y="3668056"/>
                <a:ext cx="3071798" cy="1919403"/>
                <a:chOff x="2202773" y="3668056"/>
                <a:chExt cx="3071798" cy="1919403"/>
              </a:xfrm>
            </p:grpSpPr>
            <p:sp>
              <p:nvSpPr>
                <p:cNvPr id="723" name="任意多边形 722"/>
                <p:cNvSpPr/>
                <p:nvPr/>
              </p:nvSpPr>
              <p:spPr>
                <a:xfrm>
                  <a:off x="2202773" y="3668056"/>
                  <a:ext cx="3071798" cy="191940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71798" h="1919403">
                      <a:moveTo>
                        <a:pt x="0" y="0"/>
                      </a:moveTo>
                      <a:lnTo>
                        <a:pt x="3071798" y="0"/>
                      </a:lnTo>
                      <a:lnTo>
                        <a:pt x="3071798" y="1919403"/>
                      </a:lnTo>
                      <a:lnTo>
                        <a:pt x="0" y="1919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76482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724" name="任意多边形 723"/>
                <p:cNvSpPr/>
                <p:nvPr/>
              </p:nvSpPr>
              <p:spPr>
                <a:xfrm>
                  <a:off x="5274576" y="3668056"/>
                  <a:ext cx="71811" cy="191940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1811" h="1919403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1991215"/>
                      </a:lnTo>
                      <a:lnTo>
                        <a:pt x="0" y="1919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F5A75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725" name="任意多边形 724"/>
                <p:cNvSpPr/>
                <p:nvPr/>
              </p:nvSpPr>
              <p:spPr>
                <a:xfrm>
                  <a:off x="2202773" y="5587455"/>
                  <a:ext cx="3071798" cy="718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71798" h="71811">
                      <a:moveTo>
                        <a:pt x="0" y="0"/>
                      </a:moveTo>
                      <a:lnTo>
                        <a:pt x="3071798" y="0"/>
                      </a:lnTo>
                      <a:lnTo>
                        <a:pt x="3143611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F5A75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</p:grpSp>
          <p:grpSp>
            <p:nvGrpSpPr>
              <p:cNvPr id="718" name="组合 717"/>
              <p:cNvGrpSpPr/>
              <p:nvPr/>
            </p:nvGrpSpPr>
            <p:grpSpPr>
              <a:xfrm>
                <a:off x="1637128" y="3668056"/>
                <a:ext cx="383983" cy="1919395"/>
                <a:chOff x="1637128" y="3668056"/>
                <a:chExt cx="383983" cy="1919395"/>
              </a:xfrm>
            </p:grpSpPr>
            <p:sp>
              <p:nvSpPr>
                <p:cNvPr id="719" name="任意多边形 718"/>
                <p:cNvSpPr/>
                <p:nvPr/>
              </p:nvSpPr>
              <p:spPr>
                <a:xfrm>
                  <a:off x="1637128" y="3668056"/>
                  <a:ext cx="383983" cy="191939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3983" h="1919395">
                      <a:moveTo>
                        <a:pt x="0" y="0"/>
                      </a:moveTo>
                      <a:lnTo>
                        <a:pt x="383983" y="0"/>
                      </a:lnTo>
                      <a:lnTo>
                        <a:pt x="383983" y="1919395"/>
                      </a:lnTo>
                      <a:lnTo>
                        <a:pt x="0" y="19193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76482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720" name="任意多边形 719"/>
                <p:cNvSpPr/>
                <p:nvPr/>
              </p:nvSpPr>
              <p:spPr>
                <a:xfrm>
                  <a:off x="2021111" y="3668056"/>
                  <a:ext cx="71811" cy="191939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1811" h="1919395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1991208"/>
                      </a:lnTo>
                      <a:lnTo>
                        <a:pt x="0" y="19193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F5A75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721" name="任意多边形 720"/>
                <p:cNvSpPr/>
                <p:nvPr/>
              </p:nvSpPr>
              <p:spPr>
                <a:xfrm>
                  <a:off x="1637128" y="5587455"/>
                  <a:ext cx="383983" cy="718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3983" h="71811">
                      <a:moveTo>
                        <a:pt x="0" y="0"/>
                      </a:moveTo>
                      <a:lnTo>
                        <a:pt x="383983" y="0"/>
                      </a:lnTo>
                      <a:lnTo>
                        <a:pt x="455795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F5A75"/>
                </a:solidFill>
                <a:ln w="7600" cap="flat">
                  <a:solidFill>
                    <a:srgbClr val="476482"/>
                  </a:solidFill>
                  <a:bevel/>
                </a:ln>
              </p:spPr>
            </p:sp>
            <p:sp>
              <p:nvSpPr>
                <p:cNvPr id="722" name="Text 464"/>
                <p:cNvSpPr txBox="1"/>
                <p:nvPr/>
              </p:nvSpPr>
              <p:spPr>
                <a:xfrm rot="-5400000">
                  <a:off x="869422" y="4435761"/>
                  <a:ext cx="1919395" cy="383983"/>
                </a:xfrm>
                <a:prstGeom prst="rect">
                  <a:avLst/>
                </a:prstGeom>
                <a:noFill/>
              </p:spPr>
              <p:txBody>
                <a:bodyPr wrap="square" lIns="36000" tIns="0" r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520">
                      <a:solidFill>
                        <a:srgbClr val="FFFFFF"/>
                      </a:solidFill>
                      <a:latin typeface="微软雅黑"/>
                    </a:rPr>
                    <a:t>存储服务</a:t>
                  </a:r>
                </a:p>
              </p:txBody>
            </p:sp>
          </p:grpSp>
        </p:grpSp>
        <p:grpSp>
          <p:nvGrpSpPr>
            <p:cNvPr id="432" name="组合 431"/>
            <p:cNvGrpSpPr/>
            <p:nvPr/>
          </p:nvGrpSpPr>
          <p:grpSpPr>
            <a:xfrm>
              <a:off x="2230810" y="3737961"/>
              <a:ext cx="2843768" cy="1313903"/>
              <a:chOff x="2230810" y="3737961"/>
              <a:chExt cx="2843768" cy="1313903"/>
            </a:xfrm>
          </p:grpSpPr>
          <p:grpSp>
            <p:nvGrpSpPr>
              <p:cNvPr id="667" name="组合 666"/>
              <p:cNvGrpSpPr/>
              <p:nvPr/>
            </p:nvGrpSpPr>
            <p:grpSpPr>
              <a:xfrm>
                <a:off x="2230811" y="3745113"/>
                <a:ext cx="865321" cy="1299600"/>
                <a:chOff x="2230811" y="3745113"/>
                <a:chExt cx="865321" cy="1299600"/>
              </a:xfrm>
            </p:grpSpPr>
            <p:grpSp>
              <p:nvGrpSpPr>
                <p:cNvPr id="689" name="组合 688"/>
                <p:cNvGrpSpPr/>
                <p:nvPr/>
              </p:nvGrpSpPr>
              <p:grpSpPr>
                <a:xfrm>
                  <a:off x="2230811" y="3745113"/>
                  <a:ext cx="865321" cy="1370052"/>
                  <a:chOff x="2230811" y="3745113"/>
                  <a:chExt cx="865321" cy="1370052"/>
                </a:xfrm>
              </p:grpSpPr>
              <p:grpSp>
                <p:nvGrpSpPr>
                  <p:cNvPr id="711" name="组合 710"/>
                  <p:cNvGrpSpPr/>
                  <p:nvPr/>
                </p:nvGrpSpPr>
                <p:grpSpPr>
                  <a:xfrm>
                    <a:off x="2230811" y="3745113"/>
                    <a:ext cx="865321" cy="1299600"/>
                    <a:chOff x="2230811" y="3745113"/>
                    <a:chExt cx="865321" cy="1299600"/>
                  </a:xfrm>
                </p:grpSpPr>
                <p:grpSp>
                  <p:nvGrpSpPr>
                    <p:cNvPr id="712" name="组合 711"/>
                    <p:cNvGrpSpPr/>
                    <p:nvPr/>
                  </p:nvGrpSpPr>
                  <p:grpSpPr>
                    <a:xfrm>
                      <a:off x="2230811" y="3745113"/>
                      <a:ext cx="865321" cy="1299600"/>
                      <a:chOff x="2230811" y="3745113"/>
                      <a:chExt cx="865321" cy="1299600"/>
                    </a:xfrm>
                  </p:grpSpPr>
                  <p:grpSp>
                    <p:nvGrpSpPr>
                      <p:cNvPr id="713" name="Text Box 12"/>
                      <p:cNvGrpSpPr/>
                      <p:nvPr/>
                    </p:nvGrpSpPr>
                    <p:grpSpPr>
                      <a:xfrm>
                        <a:off x="2230811" y="3745113"/>
                        <a:ext cx="865321" cy="1299600"/>
                        <a:chOff x="2230811" y="3745113"/>
                        <a:chExt cx="865321" cy="1299600"/>
                      </a:xfrm>
                    </p:grpSpPr>
                    <p:sp>
                      <p:nvSpPr>
                        <p:cNvPr id="714" name="任意多边形 713"/>
                        <p:cNvSpPr/>
                        <p:nvPr/>
                      </p:nvSpPr>
                      <p:spPr>
                        <a:xfrm>
                          <a:off x="2230811" y="4011114"/>
                          <a:ext cx="865321" cy="1033600"/>
                        </a:xfrm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>
                            <a:path w="865321" h="1033600">
                              <a:moveTo>
                                <a:pt x="0" y="0"/>
                              </a:moveTo>
                              <a:lnTo>
                                <a:pt x="865321" y="0"/>
                              </a:lnTo>
                              <a:lnTo>
                                <a:pt x="865321" y="1033600"/>
                              </a:lnTo>
                              <a:lnTo>
                                <a:pt x="0" y="103360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noFill/>
                        <a:ln w="7600" cap="flat">
                          <a:solidFill>
                            <a:srgbClr val="3A526B"/>
                          </a:solidFill>
                          <a:bevel/>
                        </a:ln>
                      </p:spPr>
                    </p:sp>
                    <p:sp>
                      <p:nvSpPr>
                        <p:cNvPr id="715" name="任意多边形 714"/>
                        <p:cNvSpPr/>
                        <p:nvPr/>
                      </p:nvSpPr>
                      <p:spPr>
                        <a:xfrm>
                          <a:off x="2230811" y="4011114"/>
                          <a:ext cx="865321" cy="1033600"/>
                        </a:xfrm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>
                            <a:path w="865321" h="1033600">
                              <a:moveTo>
                                <a:pt x="0" y="0"/>
                              </a:moveTo>
                              <a:lnTo>
                                <a:pt x="865321" y="0"/>
                              </a:lnTo>
                              <a:lnTo>
                                <a:pt x="865321" y="1033600"/>
                              </a:lnTo>
                              <a:lnTo>
                                <a:pt x="0" y="103360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noFill/>
                        <a:ln w="7600" cap="flat">
                          <a:solidFill>
                            <a:srgbClr val="3A526B"/>
                          </a:solidFill>
                          <a:bevel/>
                        </a:ln>
                      </p:spPr>
                    </p:sp>
                    <p:sp>
                      <p:nvSpPr>
                        <p:cNvPr id="716" name="任意多边形 715"/>
                        <p:cNvSpPr/>
                        <p:nvPr/>
                      </p:nvSpPr>
                      <p:spPr>
                        <a:xfrm>
                          <a:off x="2230811" y="3745113"/>
                          <a:ext cx="865321" cy="2660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865321" h="266000">
                              <a:moveTo>
                                <a:pt x="0" y="0"/>
                              </a:moveTo>
                              <a:lnTo>
                                <a:pt x="865321" y="0"/>
                              </a:lnTo>
                              <a:lnTo>
                                <a:pt x="865321" y="266000"/>
                              </a:lnTo>
                              <a:lnTo>
                                <a:pt x="0" y="26600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A526B"/>
                        </a:solidFill>
                        <a:ln w="7600" cap="flat">
                          <a:solidFill>
                            <a:srgbClr val="3A526B"/>
                          </a:solidFill>
                          <a:bevel/>
                        </a:ln>
                      </p:spPr>
                      <p:txBody>
                        <a:bodyPr wrap="square" lIns="0" tIns="0" rIns="0" bIns="0" rtlCol="0" anchor="ctr"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sz="912">
                              <a:solidFill>
                                <a:srgbClr val="FFFFFF"/>
                              </a:solidFill>
                              <a:latin typeface="微软雅黑"/>
                            </a:rPr>
                            <a:t>数据仓库</a:t>
                          </a:r>
                        </a:p>
                      </p:txBody>
                    </p:sp>
                  </p:grpSp>
                </p:grpSp>
              </p:grpSp>
            </p:grpSp>
            <p:grpSp>
              <p:nvGrpSpPr>
                <p:cNvPr id="690" name="List"/>
                <p:cNvGrpSpPr/>
                <p:nvPr/>
              </p:nvGrpSpPr>
              <p:grpSpPr>
                <a:xfrm>
                  <a:off x="2298578" y="4065085"/>
                  <a:ext cx="729787" cy="180851"/>
                  <a:chOff x="2298578" y="4065085"/>
                  <a:chExt cx="729787" cy="180851"/>
                </a:xfrm>
              </p:grpSpPr>
              <p:grpSp>
                <p:nvGrpSpPr>
                  <p:cNvPr id="691" name="Trapeziod"/>
                  <p:cNvGrpSpPr/>
                  <p:nvPr/>
                </p:nvGrpSpPr>
                <p:grpSpPr>
                  <a:xfrm>
                    <a:off x="2298578" y="4065085"/>
                    <a:ext cx="729787" cy="180851"/>
                    <a:chOff x="2298578" y="4065085"/>
                    <a:chExt cx="729787" cy="180851"/>
                  </a:xfrm>
                </p:grpSpPr>
                <p:sp>
                  <p:nvSpPr>
                    <p:cNvPr id="707" name="任意多边形 706"/>
                    <p:cNvSpPr/>
                    <p:nvPr/>
                  </p:nvSpPr>
                  <p:spPr>
                    <a:xfrm>
                      <a:off x="2298578" y="4065085"/>
                      <a:ext cx="729787" cy="18085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29787" h="180851">
                          <a:moveTo>
                            <a:pt x="0" y="0"/>
                          </a:moveTo>
                          <a:lnTo>
                            <a:pt x="729787" y="0"/>
                          </a:lnTo>
                          <a:lnTo>
                            <a:pt x="729787" y="180851"/>
                          </a:lnTo>
                          <a:lnTo>
                            <a:pt x="0" y="18085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7600" cap="flat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id="708" name="任意多边形 707"/>
                    <p:cNvSpPr/>
                    <p:nvPr/>
                  </p:nvSpPr>
                  <p:spPr>
                    <a:xfrm>
                      <a:off x="2306178" y="4276928"/>
                      <a:ext cx="714587" cy="718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14587" h="7181" fill="none">
                          <a:moveTo>
                            <a:pt x="0" y="0"/>
                          </a:moveTo>
                          <a:lnTo>
                            <a:pt x="714587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709" name="任意多边形 708"/>
                    <p:cNvSpPr/>
                    <p:nvPr/>
                  </p:nvSpPr>
                  <p:spPr>
                    <a:xfrm>
                      <a:off x="2306178" y="4072685"/>
                      <a:ext cx="714587" cy="20023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14587" h="200233" stroke="0">
                          <a:moveTo>
                            <a:pt x="0" y="0"/>
                          </a:moveTo>
                          <a:lnTo>
                            <a:pt x="714587" y="0"/>
                          </a:lnTo>
                          <a:lnTo>
                            <a:pt x="714587" y="200233"/>
                          </a:lnTo>
                          <a:lnTo>
                            <a:pt x="0" y="2002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40000"/>
                      </a:srgbClr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710" name="Text 465"/>
                    <p:cNvSpPr txBox="1"/>
                    <p:nvPr/>
                  </p:nvSpPr>
                  <p:spPr>
                    <a:xfrm>
                      <a:off x="2321378" y="4065085"/>
                      <a:ext cx="684187" cy="2154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微软雅黑"/>
                        </a:rPr>
                        <a:t>应用数据</a:t>
                      </a:r>
                    </a:p>
                  </p:txBody>
                </p:sp>
              </p:grpSp>
              <p:grpSp>
                <p:nvGrpSpPr>
                  <p:cNvPr id="692" name="Trapeziod"/>
                  <p:cNvGrpSpPr/>
                  <p:nvPr/>
                </p:nvGrpSpPr>
                <p:grpSpPr>
                  <a:xfrm>
                    <a:off x="2298578" y="4306725"/>
                    <a:ext cx="729787" cy="180851"/>
                    <a:chOff x="2298578" y="4306725"/>
                    <a:chExt cx="729787" cy="180851"/>
                  </a:xfrm>
                </p:grpSpPr>
                <p:sp>
                  <p:nvSpPr>
                    <p:cNvPr id="703" name="任意多边形 702"/>
                    <p:cNvSpPr/>
                    <p:nvPr/>
                  </p:nvSpPr>
                  <p:spPr>
                    <a:xfrm>
                      <a:off x="2298578" y="4306725"/>
                      <a:ext cx="729787" cy="18085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29787" h="180851">
                          <a:moveTo>
                            <a:pt x="0" y="0"/>
                          </a:moveTo>
                          <a:lnTo>
                            <a:pt x="729787" y="0"/>
                          </a:lnTo>
                          <a:lnTo>
                            <a:pt x="729787" y="180851"/>
                          </a:lnTo>
                          <a:lnTo>
                            <a:pt x="0" y="18085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527294"/>
                    </a:solidFill>
                    <a:ln w="7600" cap="flat">
                      <a:solidFill>
                        <a:srgbClr val="527294"/>
                      </a:solidFill>
                      <a:bevel/>
                    </a:ln>
                  </p:spPr>
                </p:sp>
                <p:sp>
                  <p:nvSpPr>
                    <p:cNvPr id="704" name="任意多边形 703"/>
                    <p:cNvSpPr/>
                    <p:nvPr/>
                  </p:nvSpPr>
                  <p:spPr>
                    <a:xfrm>
                      <a:off x="2306178" y="4518567"/>
                      <a:ext cx="714587" cy="718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14587" h="7181" fill="none">
                          <a:moveTo>
                            <a:pt x="0" y="0"/>
                          </a:moveTo>
                          <a:lnTo>
                            <a:pt x="714587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705" name="任意多边形 704"/>
                    <p:cNvSpPr/>
                    <p:nvPr/>
                  </p:nvSpPr>
                  <p:spPr>
                    <a:xfrm>
                      <a:off x="2306178" y="4314325"/>
                      <a:ext cx="714587" cy="20023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14587" h="200233" stroke="0">
                          <a:moveTo>
                            <a:pt x="0" y="0"/>
                          </a:moveTo>
                          <a:lnTo>
                            <a:pt x="714587" y="0"/>
                          </a:lnTo>
                          <a:lnTo>
                            <a:pt x="714587" y="200233"/>
                          </a:lnTo>
                          <a:lnTo>
                            <a:pt x="0" y="2002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40000"/>
                      </a:srgbClr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706" name="Text 466"/>
                    <p:cNvSpPr txBox="1"/>
                    <p:nvPr/>
                  </p:nvSpPr>
                  <p:spPr>
                    <a:xfrm>
                      <a:off x="2321378" y="4306725"/>
                      <a:ext cx="684187" cy="2154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微软雅黑"/>
                        </a:rPr>
                        <a:t>汇总数据</a:t>
                      </a:r>
                    </a:p>
                  </p:txBody>
                </p:sp>
              </p:grpSp>
              <p:grpSp>
                <p:nvGrpSpPr>
                  <p:cNvPr id="693" name="Trapeziod"/>
                  <p:cNvGrpSpPr/>
                  <p:nvPr/>
                </p:nvGrpSpPr>
                <p:grpSpPr>
                  <a:xfrm>
                    <a:off x="2298578" y="4548364"/>
                    <a:ext cx="729787" cy="180851"/>
                    <a:chOff x="2298578" y="4548364"/>
                    <a:chExt cx="729787" cy="180851"/>
                  </a:xfrm>
                </p:grpSpPr>
                <p:sp>
                  <p:nvSpPr>
                    <p:cNvPr id="699" name="任意多边形 698"/>
                    <p:cNvSpPr/>
                    <p:nvPr/>
                  </p:nvSpPr>
                  <p:spPr>
                    <a:xfrm>
                      <a:off x="2298578" y="4548364"/>
                      <a:ext cx="729787" cy="18085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29787" h="180851">
                          <a:moveTo>
                            <a:pt x="0" y="0"/>
                          </a:moveTo>
                          <a:lnTo>
                            <a:pt x="729787" y="0"/>
                          </a:lnTo>
                          <a:lnTo>
                            <a:pt x="729787" y="180851"/>
                          </a:lnTo>
                          <a:lnTo>
                            <a:pt x="0" y="18085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BBC9D"/>
                    </a:solidFill>
                    <a:ln w="7600" cap="flat">
                      <a:solidFill>
                        <a:srgbClr val="1BBC9D"/>
                      </a:solidFill>
                      <a:bevel/>
                    </a:ln>
                  </p:spPr>
                </p:sp>
                <p:sp>
                  <p:nvSpPr>
                    <p:cNvPr id="700" name="任意多边形 699"/>
                    <p:cNvSpPr/>
                    <p:nvPr/>
                  </p:nvSpPr>
                  <p:spPr>
                    <a:xfrm>
                      <a:off x="2306178" y="4760207"/>
                      <a:ext cx="714587" cy="718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14587" h="7181" fill="none">
                          <a:moveTo>
                            <a:pt x="0" y="0"/>
                          </a:moveTo>
                          <a:lnTo>
                            <a:pt x="714587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701" name="任意多边形 700"/>
                    <p:cNvSpPr/>
                    <p:nvPr/>
                  </p:nvSpPr>
                  <p:spPr>
                    <a:xfrm>
                      <a:off x="2306178" y="4555964"/>
                      <a:ext cx="714587" cy="20023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14587" h="200233" stroke="0">
                          <a:moveTo>
                            <a:pt x="0" y="0"/>
                          </a:moveTo>
                          <a:lnTo>
                            <a:pt x="714587" y="0"/>
                          </a:lnTo>
                          <a:lnTo>
                            <a:pt x="714587" y="200233"/>
                          </a:lnTo>
                          <a:lnTo>
                            <a:pt x="0" y="2002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40000"/>
                      </a:srgbClr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702" name="Text 467"/>
                    <p:cNvSpPr txBox="1"/>
                    <p:nvPr/>
                  </p:nvSpPr>
                  <p:spPr>
                    <a:xfrm>
                      <a:off x="2321378" y="4548364"/>
                      <a:ext cx="684187" cy="2154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微软雅黑"/>
                        </a:rPr>
                        <a:t>明细数据</a:t>
                      </a:r>
                    </a:p>
                  </p:txBody>
                </p:sp>
              </p:grpSp>
              <p:grpSp>
                <p:nvGrpSpPr>
                  <p:cNvPr id="694" name="Trapeziod"/>
                  <p:cNvGrpSpPr/>
                  <p:nvPr/>
                </p:nvGrpSpPr>
                <p:grpSpPr>
                  <a:xfrm>
                    <a:off x="2298578" y="4790003"/>
                    <a:ext cx="729787" cy="180851"/>
                    <a:chOff x="2298578" y="4790003"/>
                    <a:chExt cx="729787" cy="180851"/>
                  </a:xfrm>
                </p:grpSpPr>
                <p:sp>
                  <p:nvSpPr>
                    <p:cNvPr id="695" name="任意多边形 694"/>
                    <p:cNvSpPr/>
                    <p:nvPr/>
                  </p:nvSpPr>
                  <p:spPr>
                    <a:xfrm>
                      <a:off x="2298578" y="4790003"/>
                      <a:ext cx="729787" cy="18085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29787" h="180851">
                          <a:moveTo>
                            <a:pt x="0" y="0"/>
                          </a:moveTo>
                          <a:lnTo>
                            <a:pt x="729787" y="0"/>
                          </a:lnTo>
                          <a:lnTo>
                            <a:pt x="729787" y="180851"/>
                          </a:lnTo>
                          <a:lnTo>
                            <a:pt x="0" y="18085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E7C31"/>
                    </a:solidFill>
                    <a:ln w="7600" cap="flat">
                      <a:solidFill>
                        <a:srgbClr val="EE7C31"/>
                      </a:solidFill>
                      <a:bevel/>
                    </a:ln>
                  </p:spPr>
                </p:sp>
                <p:sp>
                  <p:nvSpPr>
                    <p:cNvPr id="696" name="任意多边形 695"/>
                    <p:cNvSpPr/>
                    <p:nvPr/>
                  </p:nvSpPr>
                  <p:spPr>
                    <a:xfrm>
                      <a:off x="2306178" y="5001845"/>
                      <a:ext cx="714587" cy="718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14587" h="7181" fill="none">
                          <a:moveTo>
                            <a:pt x="0" y="0"/>
                          </a:moveTo>
                          <a:lnTo>
                            <a:pt x="714587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697" name="任意多边形 696"/>
                    <p:cNvSpPr/>
                    <p:nvPr/>
                  </p:nvSpPr>
                  <p:spPr>
                    <a:xfrm>
                      <a:off x="2306178" y="4797603"/>
                      <a:ext cx="714587" cy="20023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14587" h="200233" stroke="0">
                          <a:moveTo>
                            <a:pt x="0" y="0"/>
                          </a:moveTo>
                          <a:lnTo>
                            <a:pt x="714587" y="0"/>
                          </a:lnTo>
                          <a:lnTo>
                            <a:pt x="714587" y="200233"/>
                          </a:lnTo>
                          <a:lnTo>
                            <a:pt x="0" y="20023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40000"/>
                      </a:srgbClr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698" name="Text 468"/>
                    <p:cNvSpPr txBox="1"/>
                    <p:nvPr/>
                  </p:nvSpPr>
                  <p:spPr>
                    <a:xfrm>
                      <a:off x="2321378" y="4790003"/>
                      <a:ext cx="684187" cy="2154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微软雅黑"/>
                        </a:rPr>
                        <a:t>源数据</a:t>
                      </a:r>
                    </a:p>
                  </p:txBody>
                </p:sp>
              </p:grpSp>
            </p:grpSp>
          </p:grpSp>
          <p:grpSp>
            <p:nvGrpSpPr>
              <p:cNvPr id="668" name="组合 667"/>
              <p:cNvGrpSpPr/>
              <p:nvPr/>
            </p:nvGrpSpPr>
            <p:grpSpPr>
              <a:xfrm>
                <a:off x="4131589" y="3737961"/>
                <a:ext cx="942985" cy="1313903"/>
                <a:chOff x="4131589" y="3737961"/>
                <a:chExt cx="942985" cy="1313903"/>
              </a:xfrm>
            </p:grpSpPr>
            <p:grpSp>
              <p:nvGrpSpPr>
                <p:cNvPr id="680" name="Text Box 12"/>
                <p:cNvGrpSpPr/>
                <p:nvPr/>
              </p:nvGrpSpPr>
              <p:grpSpPr>
                <a:xfrm>
                  <a:off x="4131589" y="3737961"/>
                  <a:ext cx="942985" cy="1313903"/>
                  <a:chOff x="4131589" y="3737961"/>
                  <a:chExt cx="942985" cy="1313903"/>
                </a:xfrm>
              </p:grpSpPr>
              <p:sp>
                <p:nvSpPr>
                  <p:cNvPr id="687" name="任意多边形 686"/>
                  <p:cNvSpPr/>
                  <p:nvPr/>
                </p:nvSpPr>
                <p:spPr>
                  <a:xfrm>
                    <a:off x="4131589" y="4003962"/>
                    <a:ext cx="942985" cy="104790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42985" h="1047903">
                        <a:moveTo>
                          <a:pt x="0" y="0"/>
                        </a:moveTo>
                        <a:lnTo>
                          <a:pt x="942985" y="0"/>
                        </a:lnTo>
                        <a:lnTo>
                          <a:pt x="942985" y="1047903"/>
                        </a:lnTo>
                        <a:lnTo>
                          <a:pt x="0" y="104790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/>
                      </a:gs>
                      <a:gs pos="92000">
                        <a:srgbClr val="FFFFFF"/>
                      </a:gs>
                      <a:gs pos="100000">
                        <a:srgbClr val="F3F3F3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id="688" name="任意多边形 687"/>
                  <p:cNvSpPr/>
                  <p:nvPr/>
                </p:nvSpPr>
                <p:spPr>
                  <a:xfrm>
                    <a:off x="4131589" y="3737961"/>
                    <a:ext cx="942985" cy="266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2985" h="266000">
                        <a:moveTo>
                          <a:pt x="79800" y="0"/>
                        </a:moveTo>
                        <a:lnTo>
                          <a:pt x="863185" y="0"/>
                        </a:lnTo>
                        <a:cubicBezTo>
                          <a:pt x="907258" y="0"/>
                          <a:pt x="942985" y="35726"/>
                          <a:pt x="942985" y="79800"/>
                        </a:cubicBezTo>
                        <a:lnTo>
                          <a:pt x="942985" y="266000"/>
                        </a:lnTo>
                        <a:lnTo>
                          <a:pt x="0" y="266000"/>
                        </a:lnTo>
                        <a:lnTo>
                          <a:pt x="0" y="79800"/>
                        </a:lnTo>
                        <a:cubicBezTo>
                          <a:pt x="0" y="35726"/>
                          <a:pt x="35726" y="0"/>
                          <a:pt x="7980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7CC2B6"/>
                      </a:gs>
                      <a:gs pos="92000">
                        <a:srgbClr val="59B8AA"/>
                      </a:gs>
                      <a:gs pos="100000">
                        <a:srgbClr val="00A696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3BA0BB"/>
                    </a:solidFill>
                    <a:bevel/>
                  </a:ln>
                </p:spPr>
                <p:txBody>
                  <a:bodyPr wrap="square" lIns="36000" tIns="0" rIns="3600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微软雅黑"/>
                      </a:rPr>
                      <a:t>数据治理</a:t>
                    </a:r>
                  </a:p>
                </p:txBody>
              </p:sp>
            </p:grpSp>
            <p:grpSp>
              <p:nvGrpSpPr>
                <p:cNvPr id="681" name="组合 680"/>
                <p:cNvGrpSpPr/>
                <p:nvPr/>
              </p:nvGrpSpPr>
              <p:grpSpPr>
                <a:xfrm>
                  <a:off x="4189713" y="4040141"/>
                  <a:ext cx="826736" cy="967944"/>
                  <a:chOff x="4189713" y="4040141"/>
                  <a:chExt cx="826736" cy="967944"/>
                </a:xfrm>
              </p:grpSpPr>
              <p:sp>
                <p:nvSpPr>
                  <p:cNvPr id="682" name="Rectangle"/>
                  <p:cNvSpPr/>
                  <p:nvPr/>
                </p:nvSpPr>
                <p:spPr>
                  <a:xfrm>
                    <a:off x="4189713" y="4036124"/>
                    <a:ext cx="826736" cy="176266"/>
                  </a:xfrm>
                  <a:custGeom>
                    <a:avLst/>
                    <a:gdLst>
                      <a:gd name="connsiteX0" fmla="*/ 413369 w 826736"/>
                      <a:gd name="connsiteY0" fmla="*/ 176266 h 176266"/>
                      <a:gd name="connsiteX1" fmla="*/ 413369 w 826736"/>
                      <a:gd name="connsiteY1" fmla="*/ 0 h 176266"/>
                      <a:gd name="connsiteX2" fmla="*/ 826736 w 826736"/>
                      <a:gd name="connsiteY2" fmla="*/ 88133 h 176266"/>
                      <a:gd name="connsiteX3" fmla="*/ 0 w 826736"/>
                      <a:gd name="connsiteY3" fmla="*/ 88133 h 176266"/>
                      <a:gd name="connsiteX4" fmla="*/ 413369 w 826736"/>
                      <a:gd name="connsiteY4" fmla="*/ 88133 h 176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6736" h="176266">
                        <a:moveTo>
                          <a:pt x="826736" y="176266"/>
                        </a:moveTo>
                        <a:lnTo>
                          <a:pt x="826736" y="0"/>
                        </a:lnTo>
                        <a:lnTo>
                          <a:pt x="0" y="0"/>
                        </a:lnTo>
                        <a:lnTo>
                          <a:pt x="0" y="176266"/>
                        </a:lnTo>
                        <a:lnTo>
                          <a:pt x="826736" y="176266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数据域管理</a:t>
                    </a:r>
                  </a:p>
                </p:txBody>
              </p:sp>
              <p:sp>
                <p:nvSpPr>
                  <p:cNvPr id="683" name="Rectangle"/>
                  <p:cNvSpPr/>
                  <p:nvPr/>
                </p:nvSpPr>
                <p:spPr>
                  <a:xfrm>
                    <a:off x="4189713" y="4236050"/>
                    <a:ext cx="826736" cy="176266"/>
                  </a:xfrm>
                  <a:custGeom>
                    <a:avLst/>
                    <a:gdLst>
                      <a:gd name="connsiteX0" fmla="*/ 413369 w 826736"/>
                      <a:gd name="connsiteY0" fmla="*/ 176266 h 176266"/>
                      <a:gd name="connsiteX1" fmla="*/ 413369 w 826736"/>
                      <a:gd name="connsiteY1" fmla="*/ 0 h 176266"/>
                      <a:gd name="connsiteX2" fmla="*/ 826736 w 826736"/>
                      <a:gd name="connsiteY2" fmla="*/ 88133 h 176266"/>
                      <a:gd name="connsiteX3" fmla="*/ 0 w 826736"/>
                      <a:gd name="connsiteY3" fmla="*/ 88133 h 176266"/>
                      <a:gd name="connsiteX4" fmla="*/ 413369 w 826736"/>
                      <a:gd name="connsiteY4" fmla="*/ 88133 h 176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6736" h="176266">
                        <a:moveTo>
                          <a:pt x="826736" y="176266"/>
                        </a:moveTo>
                        <a:lnTo>
                          <a:pt x="826736" y="0"/>
                        </a:lnTo>
                        <a:lnTo>
                          <a:pt x="0" y="0"/>
                        </a:lnTo>
                        <a:lnTo>
                          <a:pt x="0" y="176266"/>
                        </a:lnTo>
                        <a:lnTo>
                          <a:pt x="826736" y="176266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数据规范定义</a:t>
                    </a:r>
                  </a:p>
                </p:txBody>
              </p:sp>
              <p:sp>
                <p:nvSpPr>
                  <p:cNvPr id="684" name="Rectangle"/>
                  <p:cNvSpPr/>
                  <p:nvPr/>
                </p:nvSpPr>
                <p:spPr>
                  <a:xfrm>
                    <a:off x="4189713" y="4435979"/>
                    <a:ext cx="826736" cy="176266"/>
                  </a:xfrm>
                  <a:custGeom>
                    <a:avLst/>
                    <a:gdLst>
                      <a:gd name="connsiteX0" fmla="*/ 413369 w 826736"/>
                      <a:gd name="connsiteY0" fmla="*/ 176266 h 176266"/>
                      <a:gd name="connsiteX1" fmla="*/ 413369 w 826736"/>
                      <a:gd name="connsiteY1" fmla="*/ 0 h 176266"/>
                      <a:gd name="connsiteX2" fmla="*/ 826736 w 826736"/>
                      <a:gd name="connsiteY2" fmla="*/ 88133 h 176266"/>
                      <a:gd name="connsiteX3" fmla="*/ 0 w 826736"/>
                      <a:gd name="connsiteY3" fmla="*/ 88133 h 176266"/>
                      <a:gd name="connsiteX4" fmla="*/ 413369 w 826736"/>
                      <a:gd name="connsiteY4" fmla="*/ 88133 h 176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6736" h="176266">
                        <a:moveTo>
                          <a:pt x="826736" y="176266"/>
                        </a:moveTo>
                        <a:lnTo>
                          <a:pt x="826736" y="0"/>
                        </a:lnTo>
                        <a:lnTo>
                          <a:pt x="0" y="0"/>
                        </a:lnTo>
                        <a:lnTo>
                          <a:pt x="0" y="176266"/>
                        </a:lnTo>
                        <a:lnTo>
                          <a:pt x="826736" y="176266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维度管理</a:t>
                    </a:r>
                  </a:p>
                </p:txBody>
              </p:sp>
              <p:sp>
                <p:nvSpPr>
                  <p:cNvPr id="685" name="Rectangle"/>
                  <p:cNvSpPr/>
                  <p:nvPr/>
                </p:nvSpPr>
                <p:spPr>
                  <a:xfrm>
                    <a:off x="4189713" y="4635909"/>
                    <a:ext cx="826736" cy="176266"/>
                  </a:xfrm>
                  <a:custGeom>
                    <a:avLst/>
                    <a:gdLst>
                      <a:gd name="connsiteX0" fmla="*/ 413369 w 826736"/>
                      <a:gd name="connsiteY0" fmla="*/ 176266 h 176266"/>
                      <a:gd name="connsiteX1" fmla="*/ 413369 w 826736"/>
                      <a:gd name="connsiteY1" fmla="*/ 0 h 176266"/>
                      <a:gd name="connsiteX2" fmla="*/ 826736 w 826736"/>
                      <a:gd name="connsiteY2" fmla="*/ 88133 h 176266"/>
                      <a:gd name="connsiteX3" fmla="*/ 0 w 826736"/>
                      <a:gd name="connsiteY3" fmla="*/ 88133 h 176266"/>
                      <a:gd name="connsiteX4" fmla="*/ 413369 w 826736"/>
                      <a:gd name="connsiteY4" fmla="*/ 88133 h 176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6736" h="176266">
                        <a:moveTo>
                          <a:pt x="826736" y="176266"/>
                        </a:moveTo>
                        <a:lnTo>
                          <a:pt x="826736" y="0"/>
                        </a:lnTo>
                        <a:lnTo>
                          <a:pt x="0" y="0"/>
                        </a:lnTo>
                        <a:lnTo>
                          <a:pt x="0" y="176266"/>
                        </a:lnTo>
                        <a:lnTo>
                          <a:pt x="826736" y="176266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指标管理</a:t>
                    </a:r>
                  </a:p>
                </p:txBody>
              </p:sp>
              <p:sp>
                <p:nvSpPr>
                  <p:cNvPr id="686" name="Rectangle"/>
                  <p:cNvSpPr/>
                  <p:nvPr/>
                </p:nvSpPr>
                <p:spPr>
                  <a:xfrm>
                    <a:off x="4189713" y="4835834"/>
                    <a:ext cx="826736" cy="176266"/>
                  </a:xfrm>
                  <a:custGeom>
                    <a:avLst/>
                    <a:gdLst>
                      <a:gd name="connsiteX0" fmla="*/ 413369 w 826736"/>
                      <a:gd name="connsiteY0" fmla="*/ 176266 h 176266"/>
                      <a:gd name="connsiteX1" fmla="*/ 413369 w 826736"/>
                      <a:gd name="connsiteY1" fmla="*/ 0 h 176266"/>
                      <a:gd name="connsiteX2" fmla="*/ 826736 w 826736"/>
                      <a:gd name="connsiteY2" fmla="*/ 88133 h 176266"/>
                      <a:gd name="connsiteX3" fmla="*/ 0 w 826736"/>
                      <a:gd name="connsiteY3" fmla="*/ 88133 h 176266"/>
                      <a:gd name="connsiteX4" fmla="*/ 413369 w 826736"/>
                      <a:gd name="connsiteY4" fmla="*/ 88133 h 176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6736" h="176266">
                        <a:moveTo>
                          <a:pt x="826736" y="176266"/>
                        </a:moveTo>
                        <a:lnTo>
                          <a:pt x="826736" y="0"/>
                        </a:lnTo>
                        <a:lnTo>
                          <a:pt x="0" y="0"/>
                        </a:lnTo>
                        <a:lnTo>
                          <a:pt x="0" y="176266"/>
                        </a:lnTo>
                        <a:lnTo>
                          <a:pt x="826736" y="176266"/>
                        </a:lnTo>
                        <a:close/>
                      </a:path>
                    </a:pathLst>
                  </a:custGeom>
                  <a:solidFill>
                    <a:srgbClr val="00AE9D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元数据管理</a:t>
                    </a:r>
                  </a:p>
                </p:txBody>
              </p:sp>
            </p:grpSp>
          </p:grpSp>
          <p:grpSp>
            <p:nvGrpSpPr>
              <p:cNvPr id="669" name="组合 668"/>
              <p:cNvGrpSpPr/>
              <p:nvPr/>
            </p:nvGrpSpPr>
            <p:grpSpPr>
              <a:xfrm>
                <a:off x="3181197" y="3737961"/>
                <a:ext cx="865321" cy="1313903"/>
                <a:chOff x="3181197" y="3737961"/>
                <a:chExt cx="865321" cy="1313903"/>
              </a:xfrm>
            </p:grpSpPr>
            <p:grpSp>
              <p:nvGrpSpPr>
                <p:cNvPr id="670" name="Text Box 12"/>
                <p:cNvGrpSpPr/>
                <p:nvPr/>
              </p:nvGrpSpPr>
              <p:grpSpPr>
                <a:xfrm>
                  <a:off x="3181197" y="3737961"/>
                  <a:ext cx="865321" cy="1313903"/>
                  <a:chOff x="3181197" y="3737961"/>
                  <a:chExt cx="865321" cy="1313903"/>
                </a:xfrm>
              </p:grpSpPr>
              <p:sp>
                <p:nvSpPr>
                  <p:cNvPr id="677" name="任意多边形 676"/>
                  <p:cNvSpPr/>
                  <p:nvPr/>
                </p:nvSpPr>
                <p:spPr>
                  <a:xfrm>
                    <a:off x="3181197" y="4003962"/>
                    <a:ext cx="865321" cy="104790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865321" h="1047903">
                        <a:moveTo>
                          <a:pt x="0" y="0"/>
                        </a:moveTo>
                        <a:lnTo>
                          <a:pt x="865321" y="0"/>
                        </a:lnTo>
                        <a:lnTo>
                          <a:pt x="865321" y="1047903"/>
                        </a:lnTo>
                        <a:lnTo>
                          <a:pt x="0" y="104790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id="678" name="任意多边形 677"/>
                  <p:cNvSpPr/>
                  <p:nvPr/>
                </p:nvSpPr>
                <p:spPr>
                  <a:xfrm>
                    <a:off x="3181197" y="4003962"/>
                    <a:ext cx="865321" cy="104790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865321" h="1047903">
                        <a:moveTo>
                          <a:pt x="0" y="0"/>
                        </a:moveTo>
                        <a:lnTo>
                          <a:pt x="865321" y="0"/>
                        </a:lnTo>
                        <a:lnTo>
                          <a:pt x="865321" y="1047903"/>
                        </a:lnTo>
                        <a:lnTo>
                          <a:pt x="0" y="104790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3F3F3"/>
                      </a:gs>
                      <a:gs pos="92000">
                        <a:srgbClr val="F1F1F1"/>
                      </a:gs>
                      <a:gs pos="100000">
                        <a:srgbClr val="D8D8D8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C0C0C0"/>
                    </a:solidFill>
                    <a:bevel/>
                  </a:ln>
                </p:spPr>
              </p:sp>
              <p:sp>
                <p:nvSpPr>
                  <p:cNvPr id="679" name="任意多边形 678"/>
                  <p:cNvSpPr/>
                  <p:nvPr/>
                </p:nvSpPr>
                <p:spPr>
                  <a:xfrm>
                    <a:off x="3181197" y="3737961"/>
                    <a:ext cx="865321" cy="266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5321" h="266000">
                        <a:moveTo>
                          <a:pt x="0" y="0"/>
                        </a:moveTo>
                        <a:lnTo>
                          <a:pt x="865321" y="0"/>
                        </a:lnTo>
                        <a:lnTo>
                          <a:pt x="865321" y="266000"/>
                        </a:lnTo>
                        <a:lnTo>
                          <a:pt x="0" y="2660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>
                        <a:solidFill>
                          <a:srgbClr val="FFFFFF"/>
                        </a:solidFill>
                        <a:latin typeface="微软雅黑"/>
                      </a:rPr>
                      <a:t>数据管理</a:t>
                    </a:r>
                  </a:p>
                </p:txBody>
              </p:sp>
            </p:grpSp>
            <p:grpSp>
              <p:nvGrpSpPr>
                <p:cNvPr id="671" name="组合 670"/>
                <p:cNvGrpSpPr/>
                <p:nvPr/>
              </p:nvGrpSpPr>
              <p:grpSpPr>
                <a:xfrm>
                  <a:off x="3236375" y="4041085"/>
                  <a:ext cx="754966" cy="967047"/>
                  <a:chOff x="3236375" y="4041085"/>
                  <a:chExt cx="754966" cy="967047"/>
                </a:xfrm>
              </p:grpSpPr>
              <p:sp>
                <p:nvSpPr>
                  <p:cNvPr id="672" name="Rectangle"/>
                  <p:cNvSpPr/>
                  <p:nvPr/>
                </p:nvSpPr>
                <p:spPr>
                  <a:xfrm>
                    <a:off x="3236375" y="4041085"/>
                    <a:ext cx="754966" cy="162350"/>
                  </a:xfrm>
                  <a:custGeom>
                    <a:avLst/>
                    <a:gdLst>
                      <a:gd name="connsiteX0" fmla="*/ 377483 w 754966"/>
                      <a:gd name="connsiteY0" fmla="*/ 162350 h 162350"/>
                      <a:gd name="connsiteX1" fmla="*/ 377483 w 754966"/>
                      <a:gd name="connsiteY1" fmla="*/ 0 h 162350"/>
                      <a:gd name="connsiteX2" fmla="*/ 754966 w 754966"/>
                      <a:gd name="connsiteY2" fmla="*/ 81175 h 162350"/>
                      <a:gd name="connsiteX3" fmla="*/ 0 w 754966"/>
                      <a:gd name="connsiteY3" fmla="*/ 81175 h 162350"/>
                      <a:gd name="connsiteX4" fmla="*/ 377483 w 754966"/>
                      <a:gd name="connsiteY4" fmla="*/ 81175 h 162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4966" h="162350">
                        <a:moveTo>
                          <a:pt x="754966" y="162350"/>
                        </a:moveTo>
                        <a:lnTo>
                          <a:pt x="754966" y="0"/>
                        </a:lnTo>
                        <a:lnTo>
                          <a:pt x="0" y="0"/>
                        </a:lnTo>
                        <a:lnTo>
                          <a:pt x="0" y="162350"/>
                        </a:lnTo>
                        <a:lnTo>
                          <a:pt x="754966" y="16235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数据安全</a:t>
                    </a:r>
                  </a:p>
                </p:txBody>
              </p:sp>
              <p:sp>
                <p:nvSpPr>
                  <p:cNvPr id="673" name="Rectangle"/>
                  <p:cNvSpPr/>
                  <p:nvPr/>
                </p:nvSpPr>
                <p:spPr>
                  <a:xfrm>
                    <a:off x="3236375" y="4242258"/>
                    <a:ext cx="754966" cy="162350"/>
                  </a:xfrm>
                  <a:custGeom>
                    <a:avLst/>
                    <a:gdLst>
                      <a:gd name="connsiteX0" fmla="*/ 377483 w 754966"/>
                      <a:gd name="connsiteY0" fmla="*/ 162350 h 162350"/>
                      <a:gd name="connsiteX1" fmla="*/ 377483 w 754966"/>
                      <a:gd name="connsiteY1" fmla="*/ 0 h 162350"/>
                      <a:gd name="connsiteX2" fmla="*/ 754966 w 754966"/>
                      <a:gd name="connsiteY2" fmla="*/ 81175 h 162350"/>
                      <a:gd name="connsiteX3" fmla="*/ 0 w 754966"/>
                      <a:gd name="connsiteY3" fmla="*/ 81175 h 162350"/>
                      <a:gd name="connsiteX4" fmla="*/ 377483 w 754966"/>
                      <a:gd name="connsiteY4" fmla="*/ 81175 h 162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4966" h="162350">
                        <a:moveTo>
                          <a:pt x="754966" y="162350"/>
                        </a:moveTo>
                        <a:lnTo>
                          <a:pt x="754966" y="0"/>
                        </a:lnTo>
                        <a:lnTo>
                          <a:pt x="0" y="0"/>
                        </a:lnTo>
                        <a:lnTo>
                          <a:pt x="0" y="162350"/>
                        </a:lnTo>
                        <a:lnTo>
                          <a:pt x="754966" y="16235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数据质量</a:t>
                    </a:r>
                  </a:p>
                </p:txBody>
              </p:sp>
              <p:sp>
                <p:nvSpPr>
                  <p:cNvPr id="674" name="Rectangle"/>
                  <p:cNvSpPr/>
                  <p:nvPr/>
                </p:nvSpPr>
                <p:spPr>
                  <a:xfrm>
                    <a:off x="3236375" y="4443432"/>
                    <a:ext cx="754966" cy="162350"/>
                  </a:xfrm>
                  <a:custGeom>
                    <a:avLst/>
                    <a:gdLst>
                      <a:gd name="connsiteX0" fmla="*/ 377483 w 754966"/>
                      <a:gd name="connsiteY0" fmla="*/ 162350 h 162350"/>
                      <a:gd name="connsiteX1" fmla="*/ 377483 w 754966"/>
                      <a:gd name="connsiteY1" fmla="*/ 0 h 162350"/>
                      <a:gd name="connsiteX2" fmla="*/ 754966 w 754966"/>
                      <a:gd name="connsiteY2" fmla="*/ 81175 h 162350"/>
                      <a:gd name="connsiteX3" fmla="*/ 0 w 754966"/>
                      <a:gd name="connsiteY3" fmla="*/ 81175 h 162350"/>
                      <a:gd name="connsiteX4" fmla="*/ 377483 w 754966"/>
                      <a:gd name="connsiteY4" fmla="*/ 81175 h 162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4966" h="162350">
                        <a:moveTo>
                          <a:pt x="754966" y="162350"/>
                        </a:moveTo>
                        <a:lnTo>
                          <a:pt x="754966" y="0"/>
                        </a:lnTo>
                        <a:lnTo>
                          <a:pt x="0" y="0"/>
                        </a:lnTo>
                        <a:lnTo>
                          <a:pt x="0" y="162350"/>
                        </a:lnTo>
                        <a:lnTo>
                          <a:pt x="754966" y="16235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计算管理</a:t>
                    </a:r>
                  </a:p>
                </p:txBody>
              </p:sp>
              <p:sp>
                <p:nvSpPr>
                  <p:cNvPr id="675" name="Rectangle"/>
                  <p:cNvSpPr/>
                  <p:nvPr/>
                </p:nvSpPr>
                <p:spPr>
                  <a:xfrm>
                    <a:off x="3236375" y="4644605"/>
                    <a:ext cx="754966" cy="162350"/>
                  </a:xfrm>
                  <a:custGeom>
                    <a:avLst/>
                    <a:gdLst>
                      <a:gd name="connsiteX0" fmla="*/ 377483 w 754966"/>
                      <a:gd name="connsiteY0" fmla="*/ 162350 h 162350"/>
                      <a:gd name="connsiteX1" fmla="*/ 377483 w 754966"/>
                      <a:gd name="connsiteY1" fmla="*/ 0 h 162350"/>
                      <a:gd name="connsiteX2" fmla="*/ 754966 w 754966"/>
                      <a:gd name="connsiteY2" fmla="*/ 81175 h 162350"/>
                      <a:gd name="connsiteX3" fmla="*/ 0 w 754966"/>
                      <a:gd name="connsiteY3" fmla="*/ 81175 h 162350"/>
                      <a:gd name="connsiteX4" fmla="*/ 377483 w 754966"/>
                      <a:gd name="connsiteY4" fmla="*/ 81175 h 162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4966" h="162350">
                        <a:moveTo>
                          <a:pt x="754966" y="162350"/>
                        </a:moveTo>
                        <a:lnTo>
                          <a:pt x="754966" y="0"/>
                        </a:lnTo>
                        <a:lnTo>
                          <a:pt x="0" y="0"/>
                        </a:lnTo>
                        <a:lnTo>
                          <a:pt x="0" y="162350"/>
                        </a:lnTo>
                        <a:lnTo>
                          <a:pt x="754966" y="16235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存储管理</a:t>
                    </a:r>
                  </a:p>
                </p:txBody>
              </p:sp>
              <p:sp>
                <p:nvSpPr>
                  <p:cNvPr id="676" name="Rectangle"/>
                  <p:cNvSpPr/>
                  <p:nvPr/>
                </p:nvSpPr>
                <p:spPr>
                  <a:xfrm>
                    <a:off x="3236375" y="4845781"/>
                    <a:ext cx="754966" cy="162350"/>
                  </a:xfrm>
                  <a:custGeom>
                    <a:avLst/>
                    <a:gdLst>
                      <a:gd name="connsiteX0" fmla="*/ 377483 w 754966"/>
                      <a:gd name="connsiteY0" fmla="*/ 162350 h 162350"/>
                      <a:gd name="connsiteX1" fmla="*/ 377483 w 754966"/>
                      <a:gd name="connsiteY1" fmla="*/ 0 h 162350"/>
                      <a:gd name="connsiteX2" fmla="*/ 754966 w 754966"/>
                      <a:gd name="connsiteY2" fmla="*/ 81175 h 162350"/>
                      <a:gd name="connsiteX3" fmla="*/ 0 w 754966"/>
                      <a:gd name="connsiteY3" fmla="*/ 81175 h 162350"/>
                      <a:gd name="connsiteX4" fmla="*/ 377483 w 754966"/>
                      <a:gd name="connsiteY4" fmla="*/ 81175 h 162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4966" h="162350">
                        <a:moveTo>
                          <a:pt x="754966" y="162350"/>
                        </a:moveTo>
                        <a:lnTo>
                          <a:pt x="754966" y="0"/>
                        </a:lnTo>
                        <a:lnTo>
                          <a:pt x="0" y="0"/>
                        </a:lnTo>
                        <a:lnTo>
                          <a:pt x="0" y="162350"/>
                        </a:lnTo>
                        <a:lnTo>
                          <a:pt x="754966" y="162350"/>
                        </a:lnTo>
                        <a:close/>
                      </a:path>
                    </a:pathLst>
                  </a:custGeom>
                  <a:solidFill>
                    <a:srgbClr val="1E768C"/>
                  </a:solidFill>
                  <a:ln w="7600" cap="flat">
                    <a:solidFill>
                      <a:srgbClr val="1E768C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数据血缘</a:t>
                    </a:r>
                  </a:p>
                </p:txBody>
              </p:sp>
            </p:grpSp>
          </p:grpSp>
        </p:grpSp>
        <p:grpSp>
          <p:nvGrpSpPr>
            <p:cNvPr id="433" name="组合 432"/>
            <p:cNvGrpSpPr/>
            <p:nvPr/>
          </p:nvGrpSpPr>
          <p:grpSpPr>
            <a:xfrm>
              <a:off x="2230810" y="5148461"/>
              <a:ext cx="2843768" cy="308147"/>
              <a:chOff x="2230810" y="5148461"/>
              <a:chExt cx="2843768" cy="308147"/>
            </a:xfrm>
          </p:grpSpPr>
          <p:sp>
            <p:nvSpPr>
              <p:cNvPr id="662" name="任意多边形 661"/>
              <p:cNvSpPr/>
              <p:nvPr/>
            </p:nvSpPr>
            <p:spPr>
              <a:xfrm>
                <a:off x="2230810" y="5148461"/>
                <a:ext cx="2843768" cy="308147"/>
              </a:xfrm>
              <a:custGeom>
                <a:avLst/>
                <a:gdLst/>
                <a:ahLst/>
                <a:cxnLst/>
                <a:rect l="0" t="0" r="0" b="0"/>
                <a:pathLst>
                  <a:path w="2843768" h="308147">
                    <a:moveTo>
                      <a:pt x="0" y="0"/>
                    </a:moveTo>
                    <a:lnTo>
                      <a:pt x="2843768" y="0"/>
                    </a:lnTo>
                    <a:lnTo>
                      <a:pt x="2843768" y="308147"/>
                    </a:lnTo>
                    <a:lnTo>
                      <a:pt x="0" y="308147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DF0ED"/>
                  </a:gs>
                  <a:gs pos="92000">
                    <a:srgbClr val="FCEEEA"/>
                  </a:gs>
                  <a:gs pos="100000">
                    <a:srgbClr val="F1E1DD"/>
                  </a:gs>
                </a:gsLst>
                <a:path path="rect">
                  <a:fillToRect r="100000" b="100000"/>
                </a:path>
                <a:tileRect l="-100000" t="-100000"/>
              </a:gradFill>
              <a:ln w="7600" cap="flat">
                <a:solidFill>
                  <a:srgbClr val="C0C0C0"/>
                </a:solidFill>
                <a:bevel/>
              </a:ln>
            </p:spPr>
          </p:sp>
          <p:grpSp>
            <p:nvGrpSpPr>
              <p:cNvPr id="663" name="组合 662"/>
              <p:cNvGrpSpPr/>
              <p:nvPr/>
            </p:nvGrpSpPr>
            <p:grpSpPr>
              <a:xfrm>
                <a:off x="2284549" y="5215134"/>
                <a:ext cx="2736281" cy="174799"/>
                <a:chOff x="2284549" y="5215134"/>
                <a:chExt cx="2736281" cy="174799"/>
              </a:xfrm>
            </p:grpSpPr>
            <p:sp>
              <p:nvSpPr>
                <p:cNvPr id="664" name="Rectangle"/>
                <p:cNvSpPr/>
                <p:nvPr/>
              </p:nvSpPr>
              <p:spPr>
                <a:xfrm>
                  <a:off x="2284548" y="5215134"/>
                  <a:ext cx="737141" cy="174799"/>
                </a:xfrm>
                <a:custGeom>
                  <a:avLst/>
                  <a:gdLst>
                    <a:gd name="connsiteX0" fmla="*/ 368570 w 737141"/>
                    <a:gd name="connsiteY0" fmla="*/ 174799 h 174799"/>
                    <a:gd name="connsiteX1" fmla="*/ 368570 w 737141"/>
                    <a:gd name="connsiteY1" fmla="*/ 0 h 174799"/>
                    <a:gd name="connsiteX2" fmla="*/ 737141 w 737141"/>
                    <a:gd name="connsiteY2" fmla="*/ 87400 h 174799"/>
                    <a:gd name="connsiteX3" fmla="*/ 0 w 737141"/>
                    <a:gd name="connsiteY3" fmla="*/ 87400 h 174799"/>
                    <a:gd name="connsiteX4" fmla="*/ 368570 w 737141"/>
                    <a:gd name="connsiteY4" fmla="*/ 87400 h 174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7141" h="174799">
                      <a:moveTo>
                        <a:pt x="737141" y="174799"/>
                      </a:moveTo>
                      <a:lnTo>
                        <a:pt x="737141" y="0"/>
                      </a:lnTo>
                      <a:lnTo>
                        <a:pt x="0" y="0"/>
                      </a:lnTo>
                      <a:lnTo>
                        <a:pt x="0" y="174799"/>
                      </a:lnTo>
                      <a:lnTo>
                        <a:pt x="737141" y="174799"/>
                      </a:lnTo>
                      <a:close/>
                    </a:path>
                  </a:pathLst>
                </a:custGeom>
                <a:solidFill>
                  <a:srgbClr val="527294"/>
                </a:solidFill>
                <a:ln w="7600" cap="flat">
                  <a:solidFill>
                    <a:srgbClr val="527294"/>
                  </a:solidFill>
                  <a:bevel/>
                </a:ln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FFFFFF"/>
                      </a:solidFill>
                      <a:latin typeface="微软雅黑"/>
                    </a:rPr>
                    <a:t>内部业务数据</a:t>
                  </a:r>
                </a:p>
              </p:txBody>
            </p:sp>
            <p:sp>
              <p:nvSpPr>
                <p:cNvPr id="665" name="Rectangle"/>
                <p:cNvSpPr/>
                <p:nvPr/>
              </p:nvSpPr>
              <p:spPr>
                <a:xfrm>
                  <a:off x="3247651" y="5215134"/>
                  <a:ext cx="737141" cy="174799"/>
                </a:xfrm>
                <a:custGeom>
                  <a:avLst/>
                  <a:gdLst>
                    <a:gd name="connsiteX0" fmla="*/ 368570 w 737141"/>
                    <a:gd name="connsiteY0" fmla="*/ 174799 h 174799"/>
                    <a:gd name="connsiteX1" fmla="*/ 368570 w 737141"/>
                    <a:gd name="connsiteY1" fmla="*/ 0 h 174799"/>
                    <a:gd name="connsiteX2" fmla="*/ 737141 w 737141"/>
                    <a:gd name="connsiteY2" fmla="*/ 87400 h 174799"/>
                    <a:gd name="connsiteX3" fmla="*/ 0 w 737141"/>
                    <a:gd name="connsiteY3" fmla="*/ 87400 h 174799"/>
                    <a:gd name="connsiteX4" fmla="*/ 368570 w 737141"/>
                    <a:gd name="connsiteY4" fmla="*/ 87400 h 174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7141" h="174799">
                      <a:moveTo>
                        <a:pt x="737141" y="174799"/>
                      </a:moveTo>
                      <a:lnTo>
                        <a:pt x="737141" y="0"/>
                      </a:lnTo>
                      <a:lnTo>
                        <a:pt x="0" y="0"/>
                      </a:lnTo>
                      <a:lnTo>
                        <a:pt x="0" y="174799"/>
                      </a:lnTo>
                      <a:lnTo>
                        <a:pt x="737141" y="174799"/>
                      </a:lnTo>
                      <a:close/>
                    </a:path>
                  </a:pathLst>
                </a:custGeom>
                <a:solidFill>
                  <a:srgbClr val="527294"/>
                </a:solidFill>
                <a:ln w="7600" cap="flat">
                  <a:solidFill>
                    <a:srgbClr val="527294"/>
                  </a:solidFill>
                  <a:bevel/>
                </a:ln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FFFFFF"/>
                      </a:solidFill>
                      <a:latin typeface="微软雅黑"/>
                    </a:rPr>
                    <a:t>外部采购数据</a:t>
                  </a:r>
                </a:p>
              </p:txBody>
            </p:sp>
            <p:sp>
              <p:nvSpPr>
                <p:cNvPr id="666" name="Rectangle"/>
                <p:cNvSpPr/>
                <p:nvPr/>
              </p:nvSpPr>
              <p:spPr>
                <a:xfrm>
                  <a:off x="4213618" y="5215134"/>
                  <a:ext cx="807211" cy="174799"/>
                </a:xfrm>
                <a:custGeom>
                  <a:avLst/>
                  <a:gdLst>
                    <a:gd name="connsiteX0" fmla="*/ 403607 w 807211"/>
                    <a:gd name="connsiteY0" fmla="*/ 174799 h 174799"/>
                    <a:gd name="connsiteX1" fmla="*/ 403607 w 807211"/>
                    <a:gd name="connsiteY1" fmla="*/ 0 h 174799"/>
                    <a:gd name="connsiteX2" fmla="*/ 807211 w 807211"/>
                    <a:gd name="connsiteY2" fmla="*/ 87400 h 174799"/>
                    <a:gd name="connsiteX3" fmla="*/ 0 w 807211"/>
                    <a:gd name="connsiteY3" fmla="*/ 87400 h 174799"/>
                    <a:gd name="connsiteX4" fmla="*/ 403607 w 807211"/>
                    <a:gd name="connsiteY4" fmla="*/ 87400 h 174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7211" h="174799">
                      <a:moveTo>
                        <a:pt x="807211" y="174799"/>
                      </a:moveTo>
                      <a:lnTo>
                        <a:pt x="807211" y="0"/>
                      </a:lnTo>
                      <a:lnTo>
                        <a:pt x="0" y="0"/>
                      </a:lnTo>
                      <a:lnTo>
                        <a:pt x="0" y="174799"/>
                      </a:lnTo>
                      <a:lnTo>
                        <a:pt x="807211" y="174799"/>
                      </a:lnTo>
                      <a:close/>
                    </a:path>
                  </a:pathLst>
                </a:custGeom>
                <a:solidFill>
                  <a:srgbClr val="527294"/>
                </a:solidFill>
                <a:ln w="7600" cap="flat">
                  <a:solidFill>
                    <a:srgbClr val="527294"/>
                  </a:solidFill>
                  <a:bevel/>
                </a:ln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FFFFFF"/>
                      </a:solidFill>
                      <a:latin typeface="微软雅黑"/>
                    </a:rPr>
                    <a:t>生态合作数据</a:t>
                  </a:r>
                </a:p>
              </p:txBody>
            </p:sp>
          </p:grpSp>
        </p:grpSp>
        <p:grpSp>
          <p:nvGrpSpPr>
            <p:cNvPr id="434" name="组合 433"/>
            <p:cNvGrpSpPr/>
            <p:nvPr/>
          </p:nvGrpSpPr>
          <p:grpSpPr>
            <a:xfrm>
              <a:off x="3006849" y="3528805"/>
              <a:ext cx="1764127" cy="104496"/>
              <a:chOff x="3006849" y="3528805"/>
              <a:chExt cx="1764127" cy="104496"/>
            </a:xfrm>
          </p:grpSpPr>
          <p:grpSp>
            <p:nvGrpSpPr>
              <p:cNvPr id="654" name="Arrow symbol 3"/>
              <p:cNvGrpSpPr/>
              <p:nvPr/>
            </p:nvGrpSpPr>
            <p:grpSpPr>
              <a:xfrm rot="-5400000">
                <a:off x="4585269" y="3447593"/>
                <a:ext cx="104496" cy="266920"/>
                <a:chOff x="4585269" y="3447593"/>
                <a:chExt cx="104496" cy="266920"/>
              </a:xfrm>
            </p:grpSpPr>
            <p:sp>
              <p:nvSpPr>
                <p:cNvPr id="659" name="任意多边形 658"/>
                <p:cNvSpPr/>
                <p:nvPr/>
              </p:nvSpPr>
              <p:spPr>
                <a:xfrm>
                  <a:off x="4585239" y="3447593"/>
                  <a:ext cx="103568" cy="1797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3568" h="179726">
                      <a:moveTo>
                        <a:pt x="76084" y="108844"/>
                      </a:moveTo>
                      <a:lnTo>
                        <a:pt x="76084" y="87283"/>
                      </a:lnTo>
                      <a:lnTo>
                        <a:pt x="103568" y="132204"/>
                      </a:lnTo>
                      <a:lnTo>
                        <a:pt x="76084" y="179726"/>
                      </a:lnTo>
                      <a:lnTo>
                        <a:pt x="76084" y="158777"/>
                      </a:lnTo>
                      <a:cubicBezTo>
                        <a:pt x="76084" y="158777"/>
                        <a:pt x="27159" y="136732"/>
                        <a:pt x="0" y="108844"/>
                      </a:cubicBezTo>
                      <a:lnTo>
                        <a:pt x="0" y="0"/>
                      </a:lnTo>
                      <a:cubicBezTo>
                        <a:pt x="0" y="0"/>
                        <a:pt x="28756" y="77792"/>
                        <a:pt x="76084" y="108844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660" name="任意多边形 659"/>
                <p:cNvSpPr/>
                <p:nvPr/>
              </p:nvSpPr>
              <p:spPr>
                <a:xfrm flipV="1">
                  <a:off x="4585239" y="3534787"/>
                  <a:ext cx="103568" cy="1797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3568" h="179726">
                      <a:moveTo>
                        <a:pt x="76084" y="108755"/>
                      </a:moveTo>
                      <a:lnTo>
                        <a:pt x="76084" y="87194"/>
                      </a:lnTo>
                      <a:lnTo>
                        <a:pt x="103568" y="134715"/>
                      </a:lnTo>
                      <a:lnTo>
                        <a:pt x="76084" y="179726"/>
                      </a:lnTo>
                      <a:lnTo>
                        <a:pt x="76084" y="158688"/>
                      </a:lnTo>
                      <a:cubicBezTo>
                        <a:pt x="76084" y="158688"/>
                        <a:pt x="27158" y="136643"/>
                        <a:pt x="0" y="108755"/>
                      </a:cubicBezTo>
                      <a:lnTo>
                        <a:pt x="0" y="0"/>
                      </a:lnTo>
                      <a:cubicBezTo>
                        <a:pt x="0" y="0"/>
                        <a:pt x="28756" y="77703"/>
                        <a:pt x="76084" y="108755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661" name="任意多边形 660"/>
                <p:cNvSpPr/>
                <p:nvPr/>
              </p:nvSpPr>
              <p:spPr>
                <a:xfrm>
                  <a:off x="4661323" y="3534875"/>
                  <a:ext cx="28442" cy="9382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8442" h="93827">
                      <a:moveTo>
                        <a:pt x="0" y="0"/>
                      </a:moveTo>
                      <a:lnTo>
                        <a:pt x="0" y="93827"/>
                      </a:lnTo>
                      <a:lnTo>
                        <a:pt x="28442" y="444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ang="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  <p:grpSp>
            <p:nvGrpSpPr>
              <p:cNvPr id="655" name="Arrow symbol 3"/>
              <p:cNvGrpSpPr/>
              <p:nvPr/>
            </p:nvGrpSpPr>
            <p:grpSpPr>
              <a:xfrm rot="-5400000">
                <a:off x="3088061" y="3447593"/>
                <a:ext cx="104496" cy="266920"/>
                <a:chOff x="3088061" y="3447593"/>
                <a:chExt cx="104496" cy="266920"/>
              </a:xfrm>
            </p:grpSpPr>
            <p:sp>
              <p:nvSpPr>
                <p:cNvPr id="656" name="任意多边形 655"/>
                <p:cNvSpPr/>
                <p:nvPr/>
              </p:nvSpPr>
              <p:spPr>
                <a:xfrm>
                  <a:off x="3088031" y="3447593"/>
                  <a:ext cx="103568" cy="1797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3568" h="179726">
                      <a:moveTo>
                        <a:pt x="76084" y="108844"/>
                      </a:moveTo>
                      <a:lnTo>
                        <a:pt x="76084" y="87283"/>
                      </a:lnTo>
                      <a:lnTo>
                        <a:pt x="103568" y="132204"/>
                      </a:lnTo>
                      <a:lnTo>
                        <a:pt x="76084" y="179726"/>
                      </a:lnTo>
                      <a:lnTo>
                        <a:pt x="76084" y="158777"/>
                      </a:lnTo>
                      <a:cubicBezTo>
                        <a:pt x="76084" y="158777"/>
                        <a:pt x="27159" y="136732"/>
                        <a:pt x="0" y="108844"/>
                      </a:cubicBezTo>
                      <a:lnTo>
                        <a:pt x="0" y="0"/>
                      </a:lnTo>
                      <a:cubicBezTo>
                        <a:pt x="0" y="0"/>
                        <a:pt x="28756" y="77792"/>
                        <a:pt x="76084" y="108844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657" name="任意多边形 656"/>
                <p:cNvSpPr/>
                <p:nvPr/>
              </p:nvSpPr>
              <p:spPr>
                <a:xfrm flipV="1">
                  <a:off x="3088031" y="3534787"/>
                  <a:ext cx="103568" cy="1797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3568" h="179726">
                      <a:moveTo>
                        <a:pt x="76084" y="108755"/>
                      </a:moveTo>
                      <a:lnTo>
                        <a:pt x="76084" y="87194"/>
                      </a:lnTo>
                      <a:lnTo>
                        <a:pt x="103568" y="134715"/>
                      </a:lnTo>
                      <a:lnTo>
                        <a:pt x="76084" y="179726"/>
                      </a:lnTo>
                      <a:lnTo>
                        <a:pt x="76084" y="158688"/>
                      </a:lnTo>
                      <a:cubicBezTo>
                        <a:pt x="76084" y="158688"/>
                        <a:pt x="27158" y="136643"/>
                        <a:pt x="0" y="108755"/>
                      </a:cubicBezTo>
                      <a:lnTo>
                        <a:pt x="0" y="0"/>
                      </a:lnTo>
                      <a:cubicBezTo>
                        <a:pt x="0" y="0"/>
                        <a:pt x="28756" y="77703"/>
                        <a:pt x="76084" y="108755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658" name="任意多边形 657"/>
                <p:cNvSpPr/>
                <p:nvPr/>
              </p:nvSpPr>
              <p:spPr>
                <a:xfrm>
                  <a:off x="3164116" y="3534875"/>
                  <a:ext cx="28442" cy="9382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8442" h="93827">
                      <a:moveTo>
                        <a:pt x="0" y="0"/>
                      </a:moveTo>
                      <a:lnTo>
                        <a:pt x="0" y="93827"/>
                      </a:lnTo>
                      <a:lnTo>
                        <a:pt x="28442" y="444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ang="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</p:grpSp>
        <p:grpSp>
          <p:nvGrpSpPr>
            <p:cNvPr id="435" name="组合 434"/>
            <p:cNvGrpSpPr/>
            <p:nvPr/>
          </p:nvGrpSpPr>
          <p:grpSpPr>
            <a:xfrm>
              <a:off x="1637136" y="1961301"/>
              <a:ext cx="9245172" cy="1545110"/>
              <a:chOff x="1637136" y="1961301"/>
              <a:chExt cx="9245172" cy="1545110"/>
            </a:xfrm>
          </p:grpSpPr>
          <p:grpSp>
            <p:nvGrpSpPr>
              <p:cNvPr id="643" name="组合 642"/>
              <p:cNvGrpSpPr/>
              <p:nvPr/>
            </p:nvGrpSpPr>
            <p:grpSpPr>
              <a:xfrm>
                <a:off x="1637136" y="2094880"/>
                <a:ext cx="1784153" cy="1474400"/>
                <a:chOff x="1637136" y="2094880"/>
                <a:chExt cx="1784153" cy="1474400"/>
              </a:xfrm>
            </p:grpSpPr>
            <p:grpSp>
              <p:nvGrpSpPr>
                <p:cNvPr id="645" name="组合 644"/>
                <p:cNvGrpSpPr/>
                <p:nvPr/>
              </p:nvGrpSpPr>
              <p:grpSpPr>
                <a:xfrm>
                  <a:off x="2198912" y="2094880"/>
                  <a:ext cx="3431696" cy="1339728"/>
                  <a:chOff x="2198912" y="2094880"/>
                  <a:chExt cx="3431696" cy="1339728"/>
                </a:xfrm>
              </p:grpSpPr>
              <p:sp>
                <p:nvSpPr>
                  <p:cNvPr id="651" name="任意多边形 650"/>
                  <p:cNvSpPr/>
                  <p:nvPr/>
                </p:nvSpPr>
                <p:spPr>
                  <a:xfrm>
                    <a:off x="2198912" y="2094880"/>
                    <a:ext cx="3431696" cy="133972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431696" h="1339728">
                        <a:moveTo>
                          <a:pt x="0" y="0"/>
                        </a:moveTo>
                        <a:lnTo>
                          <a:pt x="3431696" y="0"/>
                        </a:lnTo>
                        <a:lnTo>
                          <a:pt x="3431696" y="1339728"/>
                        </a:lnTo>
                        <a:lnTo>
                          <a:pt x="0" y="133972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AF54"/>
                  </a:solidFill>
                  <a:ln w="7600" cap="flat">
                    <a:solidFill>
                      <a:srgbClr val="16A58A"/>
                    </a:solidFill>
                    <a:bevel/>
                  </a:ln>
                </p:spPr>
              </p:sp>
              <p:sp>
                <p:nvSpPr>
                  <p:cNvPr id="652" name="任意多边形 651"/>
                  <p:cNvSpPr/>
                  <p:nvPr/>
                </p:nvSpPr>
                <p:spPr>
                  <a:xfrm>
                    <a:off x="5630606" y="2094880"/>
                    <a:ext cx="71811" cy="133972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1811" h="1339728">
                        <a:moveTo>
                          <a:pt x="0" y="0"/>
                        </a:moveTo>
                        <a:lnTo>
                          <a:pt x="71811" y="71811"/>
                        </a:lnTo>
                        <a:lnTo>
                          <a:pt x="71811" y="1411533"/>
                        </a:lnTo>
                        <a:lnTo>
                          <a:pt x="0" y="133972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AF54"/>
                  </a:solidFill>
                  <a:ln w="7600" cap="flat">
                    <a:solidFill>
                      <a:srgbClr val="16A58A"/>
                    </a:solidFill>
                    <a:bevel/>
                  </a:ln>
                </p:spPr>
              </p:sp>
              <p:sp>
                <p:nvSpPr>
                  <p:cNvPr id="653" name="任意多边形 652"/>
                  <p:cNvSpPr/>
                  <p:nvPr/>
                </p:nvSpPr>
                <p:spPr>
                  <a:xfrm>
                    <a:off x="2198912" y="3434605"/>
                    <a:ext cx="3431696" cy="7181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431696" h="71811">
                        <a:moveTo>
                          <a:pt x="0" y="0"/>
                        </a:moveTo>
                        <a:lnTo>
                          <a:pt x="3431696" y="0"/>
                        </a:lnTo>
                        <a:lnTo>
                          <a:pt x="3503501" y="71811"/>
                        </a:lnTo>
                        <a:lnTo>
                          <a:pt x="71811" y="718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AF54"/>
                  </a:solidFill>
                  <a:ln w="7600" cap="flat">
                    <a:solidFill>
                      <a:srgbClr val="16A58A"/>
                    </a:solidFill>
                    <a:bevel/>
                  </a:ln>
                </p:spPr>
              </p:sp>
            </p:grpSp>
            <p:grpSp>
              <p:nvGrpSpPr>
                <p:cNvPr id="646" name="组合 645"/>
                <p:cNvGrpSpPr/>
                <p:nvPr/>
              </p:nvGrpSpPr>
              <p:grpSpPr>
                <a:xfrm>
                  <a:off x="1637130" y="2094880"/>
                  <a:ext cx="383983" cy="1339728"/>
                  <a:chOff x="1637130" y="2094880"/>
                  <a:chExt cx="383983" cy="1339728"/>
                </a:xfrm>
              </p:grpSpPr>
              <p:sp>
                <p:nvSpPr>
                  <p:cNvPr id="647" name="任意多边形 646"/>
                  <p:cNvSpPr/>
                  <p:nvPr/>
                </p:nvSpPr>
                <p:spPr>
                  <a:xfrm>
                    <a:off x="1637130" y="2094880"/>
                    <a:ext cx="383983" cy="133972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83983" h="1339728">
                        <a:moveTo>
                          <a:pt x="0" y="0"/>
                        </a:moveTo>
                        <a:lnTo>
                          <a:pt x="383983" y="0"/>
                        </a:lnTo>
                        <a:lnTo>
                          <a:pt x="383983" y="1339728"/>
                        </a:lnTo>
                        <a:lnTo>
                          <a:pt x="0" y="133972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AF54"/>
                  </a:solidFill>
                  <a:ln w="7600" cap="flat">
                    <a:solidFill>
                      <a:srgbClr val="16A58A"/>
                    </a:solidFill>
                    <a:bevel/>
                  </a:ln>
                </p:spPr>
              </p:sp>
              <p:sp>
                <p:nvSpPr>
                  <p:cNvPr id="648" name="任意多边形 647"/>
                  <p:cNvSpPr/>
                  <p:nvPr/>
                </p:nvSpPr>
                <p:spPr>
                  <a:xfrm>
                    <a:off x="2021113" y="2094880"/>
                    <a:ext cx="71811" cy="133972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1811" h="1339728">
                        <a:moveTo>
                          <a:pt x="0" y="0"/>
                        </a:moveTo>
                        <a:lnTo>
                          <a:pt x="71811" y="71811"/>
                        </a:lnTo>
                        <a:lnTo>
                          <a:pt x="71811" y="1411533"/>
                        </a:lnTo>
                        <a:lnTo>
                          <a:pt x="0" y="133972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9E4B"/>
                  </a:solidFill>
                  <a:ln w="7600" cap="flat">
                    <a:solidFill>
                      <a:srgbClr val="16A58A"/>
                    </a:solidFill>
                    <a:bevel/>
                  </a:ln>
                </p:spPr>
              </p:sp>
              <p:sp>
                <p:nvSpPr>
                  <p:cNvPr id="649" name="任意多边形 648"/>
                  <p:cNvSpPr/>
                  <p:nvPr/>
                </p:nvSpPr>
                <p:spPr>
                  <a:xfrm>
                    <a:off x="1637130" y="3434605"/>
                    <a:ext cx="383983" cy="7181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83983" h="71811">
                        <a:moveTo>
                          <a:pt x="0" y="0"/>
                        </a:moveTo>
                        <a:lnTo>
                          <a:pt x="383983" y="0"/>
                        </a:lnTo>
                        <a:lnTo>
                          <a:pt x="455794" y="71811"/>
                        </a:lnTo>
                        <a:lnTo>
                          <a:pt x="71811" y="718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9E4B"/>
                  </a:solidFill>
                  <a:ln w="7600" cap="flat">
                    <a:solidFill>
                      <a:srgbClr val="16A58A"/>
                    </a:solidFill>
                    <a:bevel/>
                  </a:ln>
                </p:spPr>
              </p:sp>
              <p:sp>
                <p:nvSpPr>
                  <p:cNvPr id="650" name="Text 469"/>
                  <p:cNvSpPr txBox="1"/>
                  <p:nvPr/>
                </p:nvSpPr>
                <p:spPr>
                  <a:xfrm rot="-5400000">
                    <a:off x="1159259" y="2572751"/>
                    <a:ext cx="1339728" cy="383983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0" rIns="3600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520">
                        <a:solidFill>
                          <a:srgbClr val="FFFFFF"/>
                        </a:solidFill>
                        <a:latin typeface="微软雅黑"/>
                      </a:rPr>
                      <a:t>业务架构</a:t>
                    </a:r>
                  </a:p>
                </p:txBody>
              </p:sp>
            </p:grpSp>
          </p:grpSp>
          <p:grpSp>
            <p:nvGrpSpPr>
              <p:cNvPr id="644" name="组合 643"/>
              <p:cNvGrpSpPr/>
              <p:nvPr/>
            </p:nvGrpSpPr>
            <p:grpSpPr>
              <a:xfrm>
                <a:off x="2230817" y="2165178"/>
                <a:ext cx="2500400" cy="1185600"/>
                <a:chOff x="2230817" y="2165178"/>
                <a:chExt cx="2500400" cy="1185600"/>
              </a:xfrm>
            </p:grpSpPr>
          </p:grpSp>
        </p:grpSp>
        <p:grpSp>
          <p:nvGrpSpPr>
            <p:cNvPr id="436" name="组合 435"/>
            <p:cNvGrpSpPr/>
            <p:nvPr/>
          </p:nvGrpSpPr>
          <p:grpSpPr>
            <a:xfrm>
              <a:off x="5828209" y="3668063"/>
              <a:ext cx="1678665" cy="1955495"/>
              <a:chOff x="5828209" y="3668063"/>
              <a:chExt cx="1678665" cy="1955495"/>
            </a:xfrm>
          </p:grpSpPr>
          <p:grpSp>
            <p:nvGrpSpPr>
              <p:cNvPr id="611" name="组合 610"/>
              <p:cNvGrpSpPr/>
              <p:nvPr/>
            </p:nvGrpSpPr>
            <p:grpSpPr>
              <a:xfrm>
                <a:off x="5919409" y="3668056"/>
                <a:ext cx="1580800" cy="1984656"/>
                <a:chOff x="5919409" y="3668056"/>
                <a:chExt cx="1580800" cy="1984656"/>
              </a:xfrm>
            </p:grpSpPr>
            <p:grpSp>
              <p:nvGrpSpPr>
                <p:cNvPr id="633" name="组合 632"/>
                <p:cNvGrpSpPr/>
                <p:nvPr/>
              </p:nvGrpSpPr>
              <p:grpSpPr>
                <a:xfrm>
                  <a:off x="6172978" y="3668063"/>
                  <a:ext cx="1327226" cy="2073037"/>
                  <a:chOff x="6172978" y="3668063"/>
                  <a:chExt cx="1327226" cy="2073037"/>
                </a:xfrm>
              </p:grpSpPr>
              <p:grpSp>
                <p:nvGrpSpPr>
                  <p:cNvPr id="634" name="组合 633"/>
                  <p:cNvGrpSpPr/>
                  <p:nvPr/>
                </p:nvGrpSpPr>
                <p:grpSpPr>
                  <a:xfrm>
                    <a:off x="5828204" y="3668063"/>
                    <a:ext cx="1088236" cy="1883683"/>
                    <a:chOff x="5828204" y="3668063"/>
                    <a:chExt cx="1088236" cy="1883683"/>
                  </a:xfrm>
                </p:grpSpPr>
                <p:sp>
                  <p:nvSpPr>
                    <p:cNvPr id="640" name="任意多边形 639"/>
                    <p:cNvSpPr/>
                    <p:nvPr/>
                  </p:nvSpPr>
                  <p:spPr>
                    <a:xfrm>
                      <a:off x="5828204" y="3668063"/>
                      <a:ext cx="1088236" cy="188368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88236" h="1883683">
                          <a:moveTo>
                            <a:pt x="0" y="0"/>
                          </a:moveTo>
                          <a:lnTo>
                            <a:pt x="1088236" y="0"/>
                          </a:lnTo>
                          <a:lnTo>
                            <a:pt x="1088236" y="1883683"/>
                          </a:lnTo>
                          <a:lnTo>
                            <a:pt x="0" y="188368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w="7600" cap="flat">
                      <a:solidFill>
                        <a:srgbClr val="62298C"/>
                      </a:solidFill>
                      <a:bevel/>
                    </a:ln>
                  </p:spPr>
                </p:sp>
                <p:sp>
                  <p:nvSpPr>
                    <p:cNvPr id="641" name="任意多边形 640"/>
                    <p:cNvSpPr/>
                    <p:nvPr/>
                  </p:nvSpPr>
                  <p:spPr>
                    <a:xfrm>
                      <a:off x="6916438" y="3668063"/>
                      <a:ext cx="71811" cy="188368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1811" h="1883683">
                          <a:moveTo>
                            <a:pt x="0" y="0"/>
                          </a:moveTo>
                          <a:lnTo>
                            <a:pt x="71811" y="71811"/>
                          </a:lnTo>
                          <a:lnTo>
                            <a:pt x="71811" y="1955495"/>
                          </a:lnTo>
                          <a:lnTo>
                            <a:pt x="0" y="188368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52A91"/>
                    </a:solidFill>
                    <a:ln w="7600" cap="flat">
                      <a:solidFill>
                        <a:srgbClr val="62298C"/>
                      </a:solidFill>
                      <a:bevel/>
                    </a:ln>
                  </p:spPr>
                </p:sp>
                <p:sp>
                  <p:nvSpPr>
                    <p:cNvPr id="642" name="任意多边形 641"/>
                    <p:cNvSpPr/>
                    <p:nvPr/>
                  </p:nvSpPr>
                  <p:spPr>
                    <a:xfrm>
                      <a:off x="5828204" y="5551750"/>
                      <a:ext cx="1088236" cy="7181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088236" h="71811">
                          <a:moveTo>
                            <a:pt x="0" y="0"/>
                          </a:moveTo>
                          <a:lnTo>
                            <a:pt x="1088236" y="0"/>
                          </a:lnTo>
                          <a:lnTo>
                            <a:pt x="1160049" y="71811"/>
                          </a:lnTo>
                          <a:lnTo>
                            <a:pt x="71811" y="7181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52A91"/>
                    </a:solidFill>
                    <a:ln w="7600" cap="flat">
                      <a:solidFill>
                        <a:srgbClr val="62298C"/>
                      </a:solidFill>
                      <a:bevel/>
                    </a:ln>
                  </p:spPr>
                </p:sp>
              </p:grpSp>
              <p:grpSp>
                <p:nvGrpSpPr>
                  <p:cNvPr id="635" name="组合 634"/>
                  <p:cNvGrpSpPr/>
                  <p:nvPr/>
                </p:nvGrpSpPr>
                <p:grpSpPr>
                  <a:xfrm>
                    <a:off x="7011435" y="3668063"/>
                    <a:ext cx="423622" cy="1883683"/>
                    <a:chOff x="7011435" y="3668063"/>
                    <a:chExt cx="423622" cy="1883683"/>
                  </a:xfrm>
                </p:grpSpPr>
                <p:sp>
                  <p:nvSpPr>
                    <p:cNvPr id="636" name="任意多边形 635"/>
                    <p:cNvSpPr/>
                    <p:nvPr/>
                  </p:nvSpPr>
                  <p:spPr>
                    <a:xfrm>
                      <a:off x="7011435" y="3668063"/>
                      <a:ext cx="423622" cy="188368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23622" h="1883683">
                          <a:moveTo>
                            <a:pt x="0" y="0"/>
                          </a:moveTo>
                          <a:lnTo>
                            <a:pt x="423622" y="0"/>
                          </a:lnTo>
                          <a:lnTo>
                            <a:pt x="423622" y="1883683"/>
                          </a:lnTo>
                          <a:lnTo>
                            <a:pt x="0" y="188368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7030A0"/>
                    </a:solidFill>
                    <a:ln w="7600" cap="flat">
                      <a:solidFill>
                        <a:srgbClr val="62298C"/>
                      </a:solidFill>
                      <a:bevel/>
                    </a:ln>
                  </p:spPr>
                </p:sp>
                <p:sp>
                  <p:nvSpPr>
                    <p:cNvPr id="637" name="任意多边形 636"/>
                    <p:cNvSpPr/>
                    <p:nvPr/>
                  </p:nvSpPr>
                  <p:spPr>
                    <a:xfrm>
                      <a:off x="7435056" y="3668063"/>
                      <a:ext cx="71811" cy="188368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1811" h="1883683">
                          <a:moveTo>
                            <a:pt x="0" y="0"/>
                          </a:moveTo>
                          <a:lnTo>
                            <a:pt x="71811" y="71811"/>
                          </a:lnTo>
                          <a:lnTo>
                            <a:pt x="71811" y="1955495"/>
                          </a:lnTo>
                          <a:lnTo>
                            <a:pt x="0" y="188368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52A91"/>
                    </a:solidFill>
                    <a:ln w="7600" cap="flat">
                      <a:solidFill>
                        <a:srgbClr val="62298C"/>
                      </a:solidFill>
                      <a:bevel/>
                    </a:ln>
                  </p:spPr>
                </p:sp>
                <p:sp>
                  <p:nvSpPr>
                    <p:cNvPr id="638" name="任意多边形 637"/>
                    <p:cNvSpPr/>
                    <p:nvPr/>
                  </p:nvSpPr>
                  <p:spPr>
                    <a:xfrm>
                      <a:off x="7011435" y="5551750"/>
                      <a:ext cx="423622" cy="7181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423622" h="71811">
                          <a:moveTo>
                            <a:pt x="0" y="0"/>
                          </a:moveTo>
                          <a:lnTo>
                            <a:pt x="423622" y="0"/>
                          </a:lnTo>
                          <a:lnTo>
                            <a:pt x="495433" y="71811"/>
                          </a:lnTo>
                          <a:lnTo>
                            <a:pt x="71811" y="7181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52A91"/>
                    </a:solidFill>
                    <a:ln w="7600" cap="flat">
                      <a:solidFill>
                        <a:srgbClr val="62298C"/>
                      </a:solidFill>
                      <a:bevel/>
                    </a:ln>
                  </p:spPr>
                </p:sp>
                <p:sp>
                  <p:nvSpPr>
                    <p:cNvPr id="639" name="Text 470"/>
                    <p:cNvSpPr txBox="1"/>
                    <p:nvPr/>
                  </p:nvSpPr>
                  <p:spPr>
                    <a:xfrm rot="-5400000">
                      <a:off x="6281400" y="4398098"/>
                      <a:ext cx="1883683" cy="4236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0" rIns="3600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20">
                          <a:solidFill>
                            <a:srgbClr val="FFFFFF"/>
                          </a:solidFill>
                          <a:latin typeface="微软雅黑"/>
                        </a:rPr>
                        <a:t>计算服务</a:t>
                      </a:r>
                    </a:p>
                  </p:txBody>
                </p:sp>
              </p:grpSp>
            </p:grpSp>
          </p:grpSp>
          <p:grpSp>
            <p:nvGrpSpPr>
              <p:cNvPr id="612" name="组合 611"/>
              <p:cNvGrpSpPr/>
              <p:nvPr/>
            </p:nvGrpSpPr>
            <p:grpSpPr>
              <a:xfrm>
                <a:off x="5919410" y="3756406"/>
                <a:ext cx="942978" cy="1724752"/>
                <a:chOff x="5919410" y="3756406"/>
                <a:chExt cx="942978" cy="1724752"/>
              </a:xfrm>
            </p:grpSpPr>
            <p:grpSp>
              <p:nvGrpSpPr>
                <p:cNvPr id="613" name="组合 612"/>
                <p:cNvGrpSpPr/>
                <p:nvPr/>
              </p:nvGrpSpPr>
              <p:grpSpPr>
                <a:xfrm>
                  <a:off x="5919410" y="3756406"/>
                  <a:ext cx="942978" cy="742707"/>
                  <a:chOff x="5919410" y="3756406"/>
                  <a:chExt cx="942978" cy="742707"/>
                </a:xfrm>
              </p:grpSpPr>
              <p:grpSp>
                <p:nvGrpSpPr>
                  <p:cNvPr id="625" name="Text Box 12"/>
                  <p:cNvGrpSpPr/>
                  <p:nvPr/>
                </p:nvGrpSpPr>
                <p:grpSpPr>
                  <a:xfrm>
                    <a:off x="5919410" y="3756406"/>
                    <a:ext cx="942978" cy="742707"/>
                    <a:chOff x="5919410" y="3756406"/>
                    <a:chExt cx="942978" cy="742707"/>
                  </a:xfrm>
                </p:grpSpPr>
                <p:sp>
                  <p:nvSpPr>
                    <p:cNvPr id="629" name="任意多边形 628"/>
                    <p:cNvSpPr/>
                    <p:nvPr/>
                  </p:nvSpPr>
                  <p:spPr>
                    <a:xfrm>
                      <a:off x="5919410" y="4022406"/>
                      <a:ext cx="942978" cy="47670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42978" h="476707">
                          <a:moveTo>
                            <a:pt x="0" y="0"/>
                          </a:moveTo>
                          <a:lnTo>
                            <a:pt x="942978" y="0"/>
                          </a:lnTo>
                          <a:lnTo>
                            <a:pt x="942978" y="476707"/>
                          </a:lnTo>
                          <a:lnTo>
                            <a:pt x="0" y="4767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3F3F3"/>
                        </a:gs>
                        <a:gs pos="92000">
                          <a:srgbClr val="F1F1F1"/>
                        </a:gs>
                        <a:gs pos="100000">
                          <a:srgbClr val="D8D8D8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C0C0C0"/>
                      </a:solidFill>
                      <a:bevel/>
                    </a:ln>
                  </p:spPr>
                </p:sp>
                <p:sp>
                  <p:nvSpPr>
                    <p:cNvPr id="630" name="任意多边形 629"/>
                    <p:cNvSpPr/>
                    <p:nvPr/>
                  </p:nvSpPr>
                  <p:spPr>
                    <a:xfrm>
                      <a:off x="5919410" y="4022406"/>
                      <a:ext cx="942978" cy="47670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42978" h="476707">
                          <a:moveTo>
                            <a:pt x="0" y="0"/>
                          </a:moveTo>
                          <a:lnTo>
                            <a:pt x="942978" y="0"/>
                          </a:lnTo>
                          <a:lnTo>
                            <a:pt x="942978" y="476707"/>
                          </a:lnTo>
                          <a:lnTo>
                            <a:pt x="0" y="4767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3F3F3"/>
                        </a:gs>
                        <a:gs pos="92000">
                          <a:srgbClr val="F1F1F1"/>
                        </a:gs>
                        <a:gs pos="100000">
                          <a:srgbClr val="D8D8D8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C0C0C0"/>
                      </a:solidFill>
                      <a:bevel/>
                    </a:ln>
                  </p:spPr>
                </p:sp>
                <p:sp>
                  <p:nvSpPr>
                    <p:cNvPr id="631" name="任意多边形 630"/>
                    <p:cNvSpPr/>
                    <p:nvPr/>
                  </p:nvSpPr>
                  <p:spPr>
                    <a:xfrm>
                      <a:off x="5919410" y="4022406"/>
                      <a:ext cx="942978" cy="47670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42978" h="476707">
                          <a:moveTo>
                            <a:pt x="0" y="0"/>
                          </a:moveTo>
                          <a:lnTo>
                            <a:pt x="942978" y="0"/>
                          </a:lnTo>
                          <a:lnTo>
                            <a:pt x="942978" y="476707"/>
                          </a:lnTo>
                          <a:lnTo>
                            <a:pt x="0" y="4767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3F3F3"/>
                        </a:gs>
                        <a:gs pos="92000">
                          <a:srgbClr val="F1F1F1"/>
                        </a:gs>
                        <a:gs pos="100000">
                          <a:srgbClr val="D8D8D8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C0C0C0"/>
                      </a:solidFill>
                      <a:bevel/>
                    </a:ln>
                  </p:spPr>
                </p:sp>
                <p:sp>
                  <p:nvSpPr>
                    <p:cNvPr id="632" name="任意多边形 631"/>
                    <p:cNvSpPr/>
                    <p:nvPr/>
                  </p:nvSpPr>
                  <p:spPr>
                    <a:xfrm>
                      <a:off x="5919410" y="3756406"/>
                      <a:ext cx="942978" cy="266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42978" h="266000">
                          <a:moveTo>
                            <a:pt x="0" y="0"/>
                          </a:moveTo>
                          <a:lnTo>
                            <a:pt x="942978" y="0"/>
                          </a:lnTo>
                          <a:lnTo>
                            <a:pt x="942978" y="266000"/>
                          </a:lnTo>
                          <a:lnTo>
                            <a:pt x="0" y="266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E768C"/>
                    </a:solidFill>
                    <a:ln w="7600" cap="flat">
                      <a:solidFill>
                        <a:srgbClr val="1E768C"/>
                      </a:solidFill>
                      <a:bevel/>
                    </a:ln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12">
                          <a:solidFill>
                            <a:srgbClr val="FFFFFF"/>
                          </a:solidFill>
                          <a:latin typeface="微软雅黑"/>
                        </a:rPr>
                        <a:t>实时计算</a:t>
                      </a:r>
                    </a:p>
                  </p:txBody>
                </p:sp>
              </p:grpSp>
              <p:grpSp>
                <p:nvGrpSpPr>
                  <p:cNvPr id="626" name="组合 625"/>
                  <p:cNvGrpSpPr/>
                  <p:nvPr/>
                </p:nvGrpSpPr>
                <p:grpSpPr>
                  <a:xfrm>
                    <a:off x="5955454" y="4062306"/>
                    <a:ext cx="858709" cy="391401"/>
                    <a:chOff x="5955454" y="4062306"/>
                    <a:chExt cx="858709" cy="391401"/>
                  </a:xfrm>
                </p:grpSpPr>
                <p:sp>
                  <p:nvSpPr>
                    <p:cNvPr id="627" name="Rectangle"/>
                    <p:cNvSpPr/>
                    <p:nvPr/>
                  </p:nvSpPr>
                  <p:spPr>
                    <a:xfrm>
                      <a:off x="5955454" y="4061655"/>
                      <a:ext cx="858709" cy="176103"/>
                    </a:xfrm>
                    <a:custGeom>
                      <a:avLst/>
                      <a:gdLst>
                        <a:gd name="connsiteX0" fmla="*/ 429356 w 858709"/>
                        <a:gd name="connsiteY0" fmla="*/ 176103 h 176103"/>
                        <a:gd name="connsiteX1" fmla="*/ 429356 w 858709"/>
                        <a:gd name="connsiteY1" fmla="*/ 0 h 176103"/>
                        <a:gd name="connsiteX2" fmla="*/ 858709 w 858709"/>
                        <a:gd name="connsiteY2" fmla="*/ 88051 h 176103"/>
                        <a:gd name="connsiteX3" fmla="*/ 0 w 858709"/>
                        <a:gd name="connsiteY3" fmla="*/ 88051 h 176103"/>
                        <a:gd name="connsiteX4" fmla="*/ 429356 w 858709"/>
                        <a:gd name="connsiteY4" fmla="*/ 88051 h 1761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8709" h="176103">
                          <a:moveTo>
                            <a:pt x="858709" y="176103"/>
                          </a:moveTo>
                          <a:lnTo>
                            <a:pt x="858709" y="0"/>
                          </a:lnTo>
                          <a:lnTo>
                            <a:pt x="0" y="0"/>
                          </a:lnTo>
                          <a:lnTo>
                            <a:pt x="0" y="176103"/>
                          </a:lnTo>
                          <a:lnTo>
                            <a:pt x="858709" y="176103"/>
                          </a:lnTo>
                          <a:close/>
                        </a:path>
                      </a:pathLst>
                    </a:custGeom>
                    <a:solidFill>
                      <a:srgbClr val="1E768C"/>
                    </a:solidFill>
                    <a:ln w="7600" cap="flat">
                      <a:solidFill>
                        <a:srgbClr val="1E768C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微软雅黑"/>
                        </a:rPr>
                        <a:t>SQL流式框架</a:t>
                      </a:r>
                    </a:p>
                  </p:txBody>
                </p:sp>
                <p:sp>
                  <p:nvSpPr>
                    <p:cNvPr id="628" name="Rectangle"/>
                    <p:cNvSpPr/>
                    <p:nvPr/>
                  </p:nvSpPr>
                  <p:spPr>
                    <a:xfrm>
                      <a:off x="5955454" y="4278256"/>
                      <a:ext cx="858709" cy="176103"/>
                    </a:xfrm>
                    <a:custGeom>
                      <a:avLst/>
                      <a:gdLst>
                        <a:gd name="connsiteX0" fmla="*/ 429356 w 858709"/>
                        <a:gd name="connsiteY0" fmla="*/ 176103 h 176103"/>
                        <a:gd name="connsiteX1" fmla="*/ 429356 w 858709"/>
                        <a:gd name="connsiteY1" fmla="*/ 0 h 176103"/>
                        <a:gd name="connsiteX2" fmla="*/ 858709 w 858709"/>
                        <a:gd name="connsiteY2" fmla="*/ 88051 h 176103"/>
                        <a:gd name="connsiteX3" fmla="*/ 0 w 858709"/>
                        <a:gd name="connsiteY3" fmla="*/ 88051 h 176103"/>
                        <a:gd name="connsiteX4" fmla="*/ 429356 w 858709"/>
                        <a:gd name="connsiteY4" fmla="*/ 88051 h 1761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8709" h="176103">
                          <a:moveTo>
                            <a:pt x="858709" y="176103"/>
                          </a:moveTo>
                          <a:lnTo>
                            <a:pt x="858709" y="0"/>
                          </a:lnTo>
                          <a:lnTo>
                            <a:pt x="0" y="0"/>
                          </a:lnTo>
                          <a:lnTo>
                            <a:pt x="0" y="176103"/>
                          </a:lnTo>
                          <a:lnTo>
                            <a:pt x="858709" y="176103"/>
                          </a:lnTo>
                          <a:close/>
                        </a:path>
                      </a:pathLst>
                    </a:custGeom>
                    <a:solidFill>
                      <a:srgbClr val="1E768C"/>
                    </a:solidFill>
                    <a:ln w="7600" cap="flat">
                      <a:solidFill>
                        <a:srgbClr val="1E768C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微软雅黑"/>
                        </a:rPr>
                        <a:t>流式引擎</a:t>
                      </a:r>
                    </a:p>
                  </p:txBody>
                </p:sp>
              </p:grpSp>
            </p:grpSp>
            <p:grpSp>
              <p:nvGrpSpPr>
                <p:cNvPr id="614" name="组合 613"/>
                <p:cNvGrpSpPr/>
                <p:nvPr/>
              </p:nvGrpSpPr>
              <p:grpSpPr>
                <a:xfrm>
                  <a:off x="5919410" y="4561557"/>
                  <a:ext cx="942978" cy="919600"/>
                  <a:chOff x="5919410" y="4561557"/>
                  <a:chExt cx="942978" cy="919600"/>
                </a:xfrm>
              </p:grpSpPr>
              <p:grpSp>
                <p:nvGrpSpPr>
                  <p:cNvPr id="615" name="Text Box 12"/>
                  <p:cNvGrpSpPr/>
                  <p:nvPr/>
                </p:nvGrpSpPr>
                <p:grpSpPr>
                  <a:xfrm>
                    <a:off x="5919410" y="4561557"/>
                    <a:ext cx="942978" cy="919600"/>
                    <a:chOff x="5919410" y="4561557"/>
                    <a:chExt cx="942978" cy="919600"/>
                  </a:xfrm>
                </p:grpSpPr>
                <p:sp>
                  <p:nvSpPr>
                    <p:cNvPr id="620" name="任意多边形 619"/>
                    <p:cNvSpPr/>
                    <p:nvPr/>
                  </p:nvSpPr>
                  <p:spPr>
                    <a:xfrm>
                      <a:off x="5919410" y="4827557"/>
                      <a:ext cx="942978" cy="653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42978" h="653600">
                          <a:moveTo>
                            <a:pt x="0" y="0"/>
                          </a:moveTo>
                          <a:lnTo>
                            <a:pt x="942978" y="0"/>
                          </a:lnTo>
                          <a:lnTo>
                            <a:pt x="942978" y="653600"/>
                          </a:lnTo>
                          <a:lnTo>
                            <a:pt x="0" y="653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3B3E3"/>
                        </a:gs>
                        <a:gs pos="92000">
                          <a:srgbClr val="65A6DF"/>
                        </a:gs>
                        <a:gs pos="100000">
                          <a:srgbClr val="3191D1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id="621" name="任意多边形 620"/>
                    <p:cNvSpPr/>
                    <p:nvPr/>
                  </p:nvSpPr>
                  <p:spPr>
                    <a:xfrm>
                      <a:off x="5919410" y="4827557"/>
                      <a:ext cx="942978" cy="653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42978" h="653600">
                          <a:moveTo>
                            <a:pt x="0" y="0"/>
                          </a:moveTo>
                          <a:lnTo>
                            <a:pt x="942978" y="0"/>
                          </a:lnTo>
                          <a:lnTo>
                            <a:pt x="942978" y="653600"/>
                          </a:lnTo>
                          <a:lnTo>
                            <a:pt x="0" y="653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3B3E3"/>
                        </a:gs>
                        <a:gs pos="92000">
                          <a:srgbClr val="65A6DF"/>
                        </a:gs>
                        <a:gs pos="100000">
                          <a:srgbClr val="3191D1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id="622" name="任意多边形 621"/>
                    <p:cNvSpPr/>
                    <p:nvPr/>
                  </p:nvSpPr>
                  <p:spPr>
                    <a:xfrm>
                      <a:off x="5919410" y="4827557"/>
                      <a:ext cx="942978" cy="653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42978" h="653600">
                          <a:moveTo>
                            <a:pt x="0" y="0"/>
                          </a:moveTo>
                          <a:lnTo>
                            <a:pt x="942978" y="0"/>
                          </a:lnTo>
                          <a:lnTo>
                            <a:pt x="942978" y="653600"/>
                          </a:lnTo>
                          <a:lnTo>
                            <a:pt x="0" y="653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3B3E3"/>
                        </a:gs>
                        <a:gs pos="92000">
                          <a:srgbClr val="65A6DF"/>
                        </a:gs>
                        <a:gs pos="100000">
                          <a:srgbClr val="3191D1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id="623" name="任意多边形 622"/>
                    <p:cNvSpPr/>
                    <p:nvPr/>
                  </p:nvSpPr>
                  <p:spPr>
                    <a:xfrm>
                      <a:off x="5919410" y="4827557"/>
                      <a:ext cx="942978" cy="653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42978" h="653600">
                          <a:moveTo>
                            <a:pt x="0" y="0"/>
                          </a:moveTo>
                          <a:lnTo>
                            <a:pt x="942978" y="0"/>
                          </a:lnTo>
                          <a:lnTo>
                            <a:pt x="942978" y="653600"/>
                          </a:lnTo>
                          <a:lnTo>
                            <a:pt x="0" y="653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3B3E3"/>
                        </a:gs>
                        <a:gs pos="92000">
                          <a:srgbClr val="65A6DF"/>
                        </a:gs>
                        <a:gs pos="100000">
                          <a:srgbClr val="3191D1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id="624" name="任意多边形 623"/>
                    <p:cNvSpPr/>
                    <p:nvPr/>
                  </p:nvSpPr>
                  <p:spPr>
                    <a:xfrm>
                      <a:off x="5919410" y="4561557"/>
                      <a:ext cx="942978" cy="266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42978" h="266000">
                          <a:moveTo>
                            <a:pt x="0" y="0"/>
                          </a:moveTo>
                          <a:lnTo>
                            <a:pt x="942978" y="0"/>
                          </a:lnTo>
                          <a:lnTo>
                            <a:pt x="942978" y="266000"/>
                          </a:lnTo>
                          <a:lnTo>
                            <a:pt x="0" y="266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7600" cap="flat">
                      <a:solidFill>
                        <a:srgbClr val="3498DB"/>
                      </a:solidFill>
                      <a:bevel/>
                    </a:ln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微软雅黑"/>
                        </a:rPr>
                        <a:t>离线计算</a:t>
                      </a:r>
                    </a:p>
                  </p:txBody>
                </p:sp>
              </p:grpSp>
              <p:grpSp>
                <p:nvGrpSpPr>
                  <p:cNvPr id="616" name="组合 615"/>
                  <p:cNvGrpSpPr/>
                  <p:nvPr/>
                </p:nvGrpSpPr>
                <p:grpSpPr>
                  <a:xfrm>
                    <a:off x="5961542" y="4850356"/>
                    <a:ext cx="858716" cy="591226"/>
                    <a:chOff x="5961542" y="4850356"/>
                    <a:chExt cx="858716" cy="591226"/>
                  </a:xfrm>
                </p:grpSpPr>
                <p:sp>
                  <p:nvSpPr>
                    <p:cNvPr id="617" name="Rectangle"/>
                    <p:cNvSpPr/>
                    <p:nvPr/>
                  </p:nvSpPr>
                  <p:spPr>
                    <a:xfrm>
                      <a:off x="5961542" y="4850356"/>
                      <a:ext cx="858716" cy="176103"/>
                    </a:xfrm>
                    <a:custGeom>
                      <a:avLst/>
                      <a:gdLst>
                        <a:gd name="connsiteX0" fmla="*/ 429357 w 858716"/>
                        <a:gd name="connsiteY0" fmla="*/ 176103 h 176103"/>
                        <a:gd name="connsiteX1" fmla="*/ 429357 w 858716"/>
                        <a:gd name="connsiteY1" fmla="*/ 0 h 176103"/>
                        <a:gd name="connsiteX2" fmla="*/ 858716 w 858716"/>
                        <a:gd name="connsiteY2" fmla="*/ 88051 h 176103"/>
                        <a:gd name="connsiteX3" fmla="*/ 0 w 858716"/>
                        <a:gd name="connsiteY3" fmla="*/ 88051 h 176103"/>
                        <a:gd name="connsiteX4" fmla="*/ 429357 w 858716"/>
                        <a:gd name="connsiteY4" fmla="*/ 88051 h 1761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8716" h="176103">
                          <a:moveTo>
                            <a:pt x="858716" y="176103"/>
                          </a:moveTo>
                          <a:lnTo>
                            <a:pt x="858716" y="0"/>
                          </a:lnTo>
                          <a:lnTo>
                            <a:pt x="0" y="0"/>
                          </a:lnTo>
                          <a:lnTo>
                            <a:pt x="0" y="176103"/>
                          </a:lnTo>
                          <a:lnTo>
                            <a:pt x="858716" y="176103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7600" cap="flat">
                      <a:solidFill>
                        <a:srgbClr val="3498DB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36">
                          <a:solidFill>
                            <a:srgbClr val="FFFFFF"/>
                          </a:solidFill>
                          <a:latin typeface="微软雅黑"/>
                        </a:rPr>
                        <a:t>MR任务</a:t>
                      </a:r>
                    </a:p>
                  </p:txBody>
                </p:sp>
                <p:sp>
                  <p:nvSpPr>
                    <p:cNvPr id="618" name="Rectangle"/>
                    <p:cNvSpPr/>
                    <p:nvPr/>
                  </p:nvSpPr>
                  <p:spPr>
                    <a:xfrm>
                      <a:off x="5961542" y="5058707"/>
                      <a:ext cx="858716" cy="176103"/>
                    </a:xfrm>
                    <a:custGeom>
                      <a:avLst/>
                      <a:gdLst>
                        <a:gd name="connsiteX0" fmla="*/ 429357 w 858716"/>
                        <a:gd name="connsiteY0" fmla="*/ 176103 h 176103"/>
                        <a:gd name="connsiteX1" fmla="*/ 429357 w 858716"/>
                        <a:gd name="connsiteY1" fmla="*/ 0 h 176103"/>
                        <a:gd name="connsiteX2" fmla="*/ 858716 w 858716"/>
                        <a:gd name="connsiteY2" fmla="*/ 88051 h 176103"/>
                        <a:gd name="connsiteX3" fmla="*/ 0 w 858716"/>
                        <a:gd name="connsiteY3" fmla="*/ 88051 h 176103"/>
                        <a:gd name="connsiteX4" fmla="*/ 429357 w 858716"/>
                        <a:gd name="connsiteY4" fmla="*/ 88051 h 1761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8716" h="176103">
                          <a:moveTo>
                            <a:pt x="858716" y="176103"/>
                          </a:moveTo>
                          <a:lnTo>
                            <a:pt x="858716" y="0"/>
                          </a:lnTo>
                          <a:lnTo>
                            <a:pt x="0" y="0"/>
                          </a:lnTo>
                          <a:lnTo>
                            <a:pt x="0" y="176103"/>
                          </a:lnTo>
                          <a:lnTo>
                            <a:pt x="858716" y="176103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7600" cap="flat">
                      <a:solidFill>
                        <a:srgbClr val="3498DB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微软雅黑"/>
                        </a:rPr>
                        <a:t>Hive查询</a:t>
                      </a:r>
                    </a:p>
                  </p:txBody>
                </p:sp>
                <p:sp>
                  <p:nvSpPr>
                    <p:cNvPr id="619" name="Rectangle"/>
                    <p:cNvSpPr/>
                    <p:nvPr/>
                  </p:nvSpPr>
                  <p:spPr>
                    <a:xfrm>
                      <a:off x="5961542" y="5265480"/>
                      <a:ext cx="858716" cy="176103"/>
                    </a:xfrm>
                    <a:custGeom>
                      <a:avLst/>
                      <a:gdLst>
                        <a:gd name="connsiteX0" fmla="*/ 429357 w 858716"/>
                        <a:gd name="connsiteY0" fmla="*/ 176103 h 176103"/>
                        <a:gd name="connsiteX1" fmla="*/ 429357 w 858716"/>
                        <a:gd name="connsiteY1" fmla="*/ 0 h 176103"/>
                        <a:gd name="connsiteX2" fmla="*/ 858716 w 858716"/>
                        <a:gd name="connsiteY2" fmla="*/ 88051 h 176103"/>
                        <a:gd name="connsiteX3" fmla="*/ 0 w 858716"/>
                        <a:gd name="connsiteY3" fmla="*/ 88051 h 176103"/>
                        <a:gd name="connsiteX4" fmla="*/ 429357 w 858716"/>
                        <a:gd name="connsiteY4" fmla="*/ 88051 h 1761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8716" h="176103">
                          <a:moveTo>
                            <a:pt x="858716" y="176103"/>
                          </a:moveTo>
                          <a:lnTo>
                            <a:pt x="858716" y="0"/>
                          </a:lnTo>
                          <a:lnTo>
                            <a:pt x="0" y="0"/>
                          </a:lnTo>
                          <a:lnTo>
                            <a:pt x="0" y="176103"/>
                          </a:lnTo>
                          <a:lnTo>
                            <a:pt x="858716" y="176103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7600" cap="flat">
                      <a:solidFill>
                        <a:srgbClr val="3498DB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微软雅黑"/>
                        </a:rPr>
                        <a:t>Impla查询</a:t>
                      </a:r>
                    </a:p>
                  </p:txBody>
                </p:sp>
              </p:grpSp>
            </p:grpSp>
          </p:grpSp>
        </p:grpSp>
        <p:grpSp>
          <p:nvGrpSpPr>
            <p:cNvPr id="437" name="组合 436"/>
            <p:cNvGrpSpPr/>
            <p:nvPr/>
          </p:nvGrpSpPr>
          <p:grpSpPr>
            <a:xfrm>
              <a:off x="2230817" y="2165178"/>
              <a:ext cx="3316192" cy="1185600"/>
              <a:chOff x="2230817" y="2165178"/>
              <a:chExt cx="3316192" cy="1185600"/>
            </a:xfrm>
          </p:grpSpPr>
          <p:grpSp>
            <p:nvGrpSpPr>
              <p:cNvPr id="549" name="组合 548"/>
              <p:cNvGrpSpPr/>
              <p:nvPr/>
            </p:nvGrpSpPr>
            <p:grpSpPr>
              <a:xfrm>
                <a:off x="2230817" y="2165178"/>
                <a:ext cx="809134" cy="1185600"/>
                <a:chOff x="2230817" y="2165178"/>
                <a:chExt cx="809134" cy="1185600"/>
              </a:xfrm>
            </p:grpSpPr>
            <p:grpSp>
              <p:nvGrpSpPr>
                <p:cNvPr id="599" name="组合 598"/>
                <p:cNvGrpSpPr/>
                <p:nvPr/>
              </p:nvGrpSpPr>
              <p:grpSpPr>
                <a:xfrm>
                  <a:off x="2230817" y="2165178"/>
                  <a:ext cx="809134" cy="1185600"/>
                  <a:chOff x="2230817" y="2165178"/>
                  <a:chExt cx="809134" cy="1185600"/>
                </a:xfrm>
              </p:grpSpPr>
              <p:grpSp>
                <p:nvGrpSpPr>
                  <p:cNvPr id="606" name="Text Box 12"/>
                  <p:cNvGrpSpPr/>
                  <p:nvPr/>
                </p:nvGrpSpPr>
                <p:grpSpPr>
                  <a:xfrm>
                    <a:off x="2230817" y="2165178"/>
                    <a:ext cx="809134" cy="1185600"/>
                    <a:chOff x="2230817" y="2165178"/>
                    <a:chExt cx="809134" cy="1185600"/>
                  </a:xfrm>
                </p:grpSpPr>
                <p:sp>
                  <p:nvSpPr>
                    <p:cNvPr id="608" name="任意多边形 607"/>
                    <p:cNvSpPr/>
                    <p:nvPr/>
                  </p:nvSpPr>
                  <p:spPr>
                    <a:xfrm>
                      <a:off x="2230817" y="2431178"/>
                      <a:ext cx="809134" cy="919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09134" h="919600">
                          <a:moveTo>
                            <a:pt x="0" y="0"/>
                          </a:moveTo>
                          <a:lnTo>
                            <a:pt x="809134" y="0"/>
                          </a:lnTo>
                          <a:lnTo>
                            <a:pt x="809134" y="919600"/>
                          </a:lnTo>
                          <a:lnTo>
                            <a:pt x="0" y="919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3F3F3"/>
                        </a:gs>
                        <a:gs pos="92000">
                          <a:srgbClr val="F1F1F1"/>
                        </a:gs>
                        <a:gs pos="100000">
                          <a:srgbClr val="D8D8D8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92D050"/>
                      </a:solidFill>
                      <a:bevel/>
                    </a:ln>
                  </p:spPr>
                </p:sp>
                <p:sp>
                  <p:nvSpPr>
                    <p:cNvPr id="609" name="任意多边形 608"/>
                    <p:cNvSpPr/>
                    <p:nvPr/>
                  </p:nvSpPr>
                  <p:spPr>
                    <a:xfrm>
                      <a:off x="2230817" y="2431178"/>
                      <a:ext cx="809134" cy="919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09134" h="919600">
                          <a:moveTo>
                            <a:pt x="0" y="0"/>
                          </a:moveTo>
                          <a:lnTo>
                            <a:pt x="809134" y="0"/>
                          </a:lnTo>
                          <a:lnTo>
                            <a:pt x="809134" y="919600"/>
                          </a:lnTo>
                          <a:lnTo>
                            <a:pt x="0" y="919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7600" cap="flat">
                      <a:solidFill>
                        <a:srgbClr val="92D050"/>
                      </a:solidFill>
                      <a:bevel/>
                    </a:ln>
                  </p:spPr>
                </p:sp>
                <p:sp>
                  <p:nvSpPr>
                    <p:cNvPr id="610" name="任意多边形 609"/>
                    <p:cNvSpPr/>
                    <p:nvPr/>
                  </p:nvSpPr>
                  <p:spPr>
                    <a:xfrm>
                      <a:off x="2230817" y="2165178"/>
                      <a:ext cx="809134" cy="266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9134" h="266000">
                          <a:moveTo>
                            <a:pt x="0" y="0"/>
                          </a:moveTo>
                          <a:lnTo>
                            <a:pt x="809134" y="0"/>
                          </a:lnTo>
                          <a:lnTo>
                            <a:pt x="809134" y="266000"/>
                          </a:lnTo>
                          <a:lnTo>
                            <a:pt x="0" y="266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7FB80E"/>
                    </a:solidFill>
                    <a:ln w="7600" cap="flat">
                      <a:solidFill>
                        <a:srgbClr val="92D050"/>
                      </a:solidFill>
                      <a:bevel/>
                    </a:ln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12">
                          <a:solidFill>
                            <a:srgbClr val="FFFFFF"/>
                          </a:solidFill>
                          <a:latin typeface="微软雅黑"/>
                        </a:rPr>
                        <a:t>业务套件</a:t>
                      </a:r>
                    </a:p>
                  </p:txBody>
                </p:sp>
              </p:grpSp>
              <p:grpSp>
                <p:nvGrpSpPr>
                  <p:cNvPr id="607" name="组合 606"/>
                  <p:cNvGrpSpPr/>
                  <p:nvPr/>
                </p:nvGrpSpPr>
                <p:grpSpPr>
                  <a:xfrm>
                    <a:off x="2230817" y="2165178"/>
                    <a:ext cx="809134" cy="1185600"/>
                    <a:chOff x="2230817" y="2165178"/>
                    <a:chExt cx="809134" cy="1185600"/>
                  </a:xfrm>
                </p:grpSpPr>
              </p:grpSp>
            </p:grpSp>
            <p:grpSp>
              <p:nvGrpSpPr>
                <p:cNvPr id="600" name="组合 599"/>
                <p:cNvGrpSpPr/>
                <p:nvPr/>
              </p:nvGrpSpPr>
              <p:grpSpPr>
                <a:xfrm>
                  <a:off x="2280691" y="2490274"/>
                  <a:ext cx="709382" cy="800782"/>
                  <a:chOff x="2280691" y="2490274"/>
                  <a:chExt cx="709382" cy="800782"/>
                </a:xfrm>
              </p:grpSpPr>
              <p:grpSp>
                <p:nvGrpSpPr>
                  <p:cNvPr id="601" name="组合 600"/>
                  <p:cNvGrpSpPr/>
                  <p:nvPr/>
                </p:nvGrpSpPr>
                <p:grpSpPr>
                  <a:xfrm>
                    <a:off x="2280691" y="2490274"/>
                    <a:ext cx="709382" cy="607998"/>
                    <a:chOff x="2280691" y="2490274"/>
                    <a:chExt cx="709382" cy="607998"/>
                  </a:xfrm>
                </p:grpSpPr>
                <p:sp>
                  <p:nvSpPr>
                    <p:cNvPr id="603" name="Rectangle"/>
                    <p:cNvSpPr/>
                    <p:nvPr/>
                  </p:nvSpPr>
                  <p:spPr>
                    <a:xfrm>
                      <a:off x="2280691" y="2490274"/>
                      <a:ext cx="709382" cy="174799"/>
                    </a:xfrm>
                    <a:custGeom>
                      <a:avLst/>
                      <a:gdLst>
                        <a:gd name="connsiteX0" fmla="*/ 354691 w 709382"/>
                        <a:gd name="connsiteY0" fmla="*/ 174799 h 174799"/>
                        <a:gd name="connsiteX1" fmla="*/ 354691 w 709382"/>
                        <a:gd name="connsiteY1" fmla="*/ 0 h 174799"/>
                        <a:gd name="connsiteX2" fmla="*/ 709382 w 709382"/>
                        <a:gd name="connsiteY2" fmla="*/ 87400 h 174799"/>
                        <a:gd name="connsiteX3" fmla="*/ 0 w 709382"/>
                        <a:gd name="connsiteY3" fmla="*/ 87400 h 174799"/>
                        <a:gd name="connsiteX4" fmla="*/ 354691 w 709382"/>
                        <a:gd name="connsiteY4" fmla="*/ 87400 h 174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09382" h="174799">
                          <a:moveTo>
                            <a:pt x="709382" y="174799"/>
                          </a:moveTo>
                          <a:lnTo>
                            <a:pt x="709382" y="0"/>
                          </a:lnTo>
                          <a:lnTo>
                            <a:pt x="0" y="0"/>
                          </a:lnTo>
                          <a:lnTo>
                            <a:pt x="0" y="174799"/>
                          </a:lnTo>
                          <a:lnTo>
                            <a:pt x="709382" y="174799"/>
                          </a:lnTo>
                          <a:close/>
                        </a:path>
                      </a:pathLst>
                    </a:custGeom>
                    <a:solidFill>
                      <a:srgbClr val="3A526B"/>
                    </a:solidFill>
                    <a:ln w="7600" cap="flat">
                      <a:solidFill>
                        <a:srgbClr val="3A526B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微软雅黑"/>
                        </a:rPr>
                        <a:t>模板引擎</a:t>
                      </a:r>
                    </a:p>
                  </p:txBody>
                </p:sp>
                <p:sp>
                  <p:nvSpPr>
                    <p:cNvPr id="604" name="Rectangle"/>
                    <p:cNvSpPr/>
                    <p:nvPr/>
                  </p:nvSpPr>
                  <p:spPr>
                    <a:xfrm>
                      <a:off x="2280691" y="2706873"/>
                      <a:ext cx="709382" cy="174799"/>
                    </a:xfrm>
                    <a:custGeom>
                      <a:avLst/>
                      <a:gdLst>
                        <a:gd name="connsiteX0" fmla="*/ 354691 w 709382"/>
                        <a:gd name="connsiteY0" fmla="*/ 174799 h 174799"/>
                        <a:gd name="connsiteX1" fmla="*/ 354691 w 709382"/>
                        <a:gd name="connsiteY1" fmla="*/ 0 h 174799"/>
                        <a:gd name="connsiteX2" fmla="*/ 709382 w 709382"/>
                        <a:gd name="connsiteY2" fmla="*/ 87400 h 174799"/>
                        <a:gd name="connsiteX3" fmla="*/ 0 w 709382"/>
                        <a:gd name="connsiteY3" fmla="*/ 87400 h 174799"/>
                        <a:gd name="connsiteX4" fmla="*/ 354691 w 709382"/>
                        <a:gd name="connsiteY4" fmla="*/ 87400 h 174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09382" h="174799">
                          <a:moveTo>
                            <a:pt x="709382" y="174799"/>
                          </a:moveTo>
                          <a:lnTo>
                            <a:pt x="709382" y="0"/>
                          </a:lnTo>
                          <a:lnTo>
                            <a:pt x="0" y="0"/>
                          </a:lnTo>
                          <a:lnTo>
                            <a:pt x="0" y="174799"/>
                          </a:lnTo>
                          <a:lnTo>
                            <a:pt x="709382" y="174799"/>
                          </a:lnTo>
                          <a:close/>
                        </a:path>
                      </a:pathLst>
                    </a:custGeom>
                    <a:solidFill>
                      <a:srgbClr val="3A526B"/>
                    </a:solidFill>
                    <a:ln w="7600" cap="flat">
                      <a:solidFill>
                        <a:srgbClr val="3A526B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微软雅黑"/>
                        </a:rPr>
                        <a:t>流程引擎</a:t>
                      </a:r>
                    </a:p>
                  </p:txBody>
                </p:sp>
                <p:sp>
                  <p:nvSpPr>
                    <p:cNvPr id="605" name="Rectangle"/>
                    <p:cNvSpPr/>
                    <p:nvPr/>
                  </p:nvSpPr>
                  <p:spPr>
                    <a:xfrm>
                      <a:off x="2280691" y="2923472"/>
                      <a:ext cx="709382" cy="174799"/>
                    </a:xfrm>
                    <a:custGeom>
                      <a:avLst/>
                      <a:gdLst>
                        <a:gd name="connsiteX0" fmla="*/ 354691 w 709382"/>
                        <a:gd name="connsiteY0" fmla="*/ 174799 h 174799"/>
                        <a:gd name="connsiteX1" fmla="*/ 354691 w 709382"/>
                        <a:gd name="connsiteY1" fmla="*/ 0 h 174799"/>
                        <a:gd name="connsiteX2" fmla="*/ 709382 w 709382"/>
                        <a:gd name="connsiteY2" fmla="*/ 87400 h 174799"/>
                        <a:gd name="connsiteX3" fmla="*/ 0 w 709382"/>
                        <a:gd name="connsiteY3" fmla="*/ 87400 h 174799"/>
                        <a:gd name="connsiteX4" fmla="*/ 354691 w 709382"/>
                        <a:gd name="connsiteY4" fmla="*/ 87400 h 174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09382" h="174799">
                          <a:moveTo>
                            <a:pt x="709382" y="174799"/>
                          </a:moveTo>
                          <a:lnTo>
                            <a:pt x="709382" y="0"/>
                          </a:lnTo>
                          <a:lnTo>
                            <a:pt x="0" y="0"/>
                          </a:lnTo>
                          <a:lnTo>
                            <a:pt x="0" y="174799"/>
                          </a:lnTo>
                          <a:lnTo>
                            <a:pt x="709382" y="174799"/>
                          </a:lnTo>
                          <a:close/>
                        </a:path>
                      </a:pathLst>
                    </a:custGeom>
                    <a:solidFill>
                      <a:srgbClr val="3A526B"/>
                    </a:solidFill>
                    <a:ln w="7600" cap="flat">
                      <a:solidFill>
                        <a:srgbClr val="3A526B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微软雅黑"/>
                        </a:rPr>
                        <a:t>服务总线</a:t>
                      </a:r>
                    </a:p>
                  </p:txBody>
                </p:sp>
              </p:grpSp>
              <p:sp>
                <p:nvSpPr>
                  <p:cNvPr id="602" name="Rectangle"/>
                  <p:cNvSpPr/>
                  <p:nvPr/>
                </p:nvSpPr>
                <p:spPr>
                  <a:xfrm>
                    <a:off x="2280691" y="3116256"/>
                    <a:ext cx="709382" cy="174799"/>
                  </a:xfrm>
                  <a:custGeom>
                    <a:avLst/>
                    <a:gdLst>
                      <a:gd name="connsiteX0" fmla="*/ 354691 w 709382"/>
                      <a:gd name="connsiteY0" fmla="*/ 174799 h 174799"/>
                      <a:gd name="connsiteX1" fmla="*/ 354691 w 709382"/>
                      <a:gd name="connsiteY1" fmla="*/ 0 h 174799"/>
                      <a:gd name="connsiteX2" fmla="*/ 709382 w 709382"/>
                      <a:gd name="connsiteY2" fmla="*/ 87400 h 174799"/>
                      <a:gd name="connsiteX3" fmla="*/ 0 w 709382"/>
                      <a:gd name="connsiteY3" fmla="*/ 87400 h 174799"/>
                      <a:gd name="connsiteX4" fmla="*/ 354691 w 709382"/>
                      <a:gd name="connsiteY4" fmla="*/ 87400 h 1747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09382" h="174799">
                        <a:moveTo>
                          <a:pt x="709382" y="174799"/>
                        </a:moveTo>
                        <a:lnTo>
                          <a:pt x="709382" y="0"/>
                        </a:lnTo>
                        <a:lnTo>
                          <a:pt x="0" y="0"/>
                        </a:lnTo>
                        <a:lnTo>
                          <a:pt x="0" y="174799"/>
                        </a:lnTo>
                        <a:lnTo>
                          <a:pt x="709382" y="174799"/>
                        </a:lnTo>
                        <a:close/>
                      </a:path>
                    </a:pathLst>
                  </a:custGeom>
                  <a:solidFill>
                    <a:srgbClr val="3A526B"/>
                  </a:solidFill>
                  <a:ln w="7600" cap="flat">
                    <a:solidFill>
                      <a:srgbClr val="3A526B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... ...</a:t>
                    </a:r>
                  </a:p>
                </p:txBody>
              </p:sp>
            </p:grpSp>
          </p:grpSp>
          <p:grpSp>
            <p:nvGrpSpPr>
              <p:cNvPr id="550" name="组合 549"/>
              <p:cNvGrpSpPr/>
              <p:nvPr/>
            </p:nvGrpSpPr>
            <p:grpSpPr>
              <a:xfrm>
                <a:off x="3087943" y="2165178"/>
                <a:ext cx="809134" cy="1185600"/>
                <a:chOff x="3087943" y="2165178"/>
                <a:chExt cx="809134" cy="1185600"/>
              </a:xfrm>
            </p:grpSpPr>
            <p:grpSp>
              <p:nvGrpSpPr>
                <p:cNvPr id="587" name="组合 586"/>
                <p:cNvGrpSpPr/>
                <p:nvPr/>
              </p:nvGrpSpPr>
              <p:grpSpPr>
                <a:xfrm>
                  <a:off x="3087943" y="2165178"/>
                  <a:ext cx="809134" cy="1185600"/>
                  <a:chOff x="3087943" y="2165178"/>
                  <a:chExt cx="809134" cy="1185600"/>
                </a:xfrm>
              </p:grpSpPr>
              <p:grpSp>
                <p:nvGrpSpPr>
                  <p:cNvPr id="594" name="Text Box 12"/>
                  <p:cNvGrpSpPr/>
                  <p:nvPr/>
                </p:nvGrpSpPr>
                <p:grpSpPr>
                  <a:xfrm>
                    <a:off x="3087943" y="2165178"/>
                    <a:ext cx="809134" cy="1185600"/>
                    <a:chOff x="3087943" y="2165178"/>
                    <a:chExt cx="809134" cy="1185600"/>
                  </a:xfrm>
                </p:grpSpPr>
                <p:sp>
                  <p:nvSpPr>
                    <p:cNvPr id="596" name="任意多边形 595"/>
                    <p:cNvSpPr/>
                    <p:nvPr/>
                  </p:nvSpPr>
                  <p:spPr>
                    <a:xfrm>
                      <a:off x="3087943" y="2431178"/>
                      <a:ext cx="809134" cy="919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09134" h="919600">
                          <a:moveTo>
                            <a:pt x="0" y="0"/>
                          </a:moveTo>
                          <a:lnTo>
                            <a:pt x="809134" y="0"/>
                          </a:lnTo>
                          <a:lnTo>
                            <a:pt x="809134" y="919600"/>
                          </a:lnTo>
                          <a:lnTo>
                            <a:pt x="0" y="919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3F3F3"/>
                        </a:gs>
                        <a:gs pos="92000">
                          <a:srgbClr val="F1F1F1"/>
                        </a:gs>
                        <a:gs pos="100000">
                          <a:srgbClr val="D8D8D8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C0C0C0"/>
                      </a:solidFill>
                      <a:bevel/>
                    </a:ln>
                  </p:spPr>
                </p:sp>
                <p:sp>
                  <p:nvSpPr>
                    <p:cNvPr id="597" name="任意多边形 596"/>
                    <p:cNvSpPr/>
                    <p:nvPr/>
                  </p:nvSpPr>
                  <p:spPr>
                    <a:xfrm>
                      <a:off x="3087943" y="2431178"/>
                      <a:ext cx="809134" cy="919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09134" h="919600">
                          <a:moveTo>
                            <a:pt x="0" y="0"/>
                          </a:moveTo>
                          <a:lnTo>
                            <a:pt x="809134" y="0"/>
                          </a:lnTo>
                          <a:lnTo>
                            <a:pt x="809134" y="919600"/>
                          </a:lnTo>
                          <a:lnTo>
                            <a:pt x="0" y="919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7600" cap="flat">
                      <a:solidFill>
                        <a:srgbClr val="C0C0C0"/>
                      </a:solidFill>
                      <a:bevel/>
                    </a:ln>
                  </p:spPr>
                </p:sp>
                <p:sp>
                  <p:nvSpPr>
                    <p:cNvPr id="598" name="任意多边形 597"/>
                    <p:cNvSpPr/>
                    <p:nvPr/>
                  </p:nvSpPr>
                  <p:spPr>
                    <a:xfrm>
                      <a:off x="3087943" y="2165178"/>
                      <a:ext cx="809134" cy="266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9134" h="266000">
                          <a:moveTo>
                            <a:pt x="0" y="0"/>
                          </a:moveTo>
                          <a:lnTo>
                            <a:pt x="809134" y="0"/>
                          </a:lnTo>
                          <a:lnTo>
                            <a:pt x="809134" y="266000"/>
                          </a:lnTo>
                          <a:lnTo>
                            <a:pt x="0" y="266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7FB80E"/>
                    </a:solidFill>
                    <a:ln w="7600" cap="flat">
                      <a:solidFill>
                        <a:srgbClr val="92D050"/>
                      </a:solidFill>
                      <a:bevel/>
                    </a:ln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12">
                          <a:solidFill>
                            <a:srgbClr val="FFFFFF"/>
                          </a:solidFill>
                          <a:latin typeface="微软雅黑"/>
                        </a:rPr>
                        <a:t>开发套件</a:t>
                      </a:r>
                    </a:p>
                  </p:txBody>
                </p:sp>
              </p:grpSp>
              <p:grpSp>
                <p:nvGrpSpPr>
                  <p:cNvPr id="595" name="组合 594"/>
                  <p:cNvGrpSpPr/>
                  <p:nvPr/>
                </p:nvGrpSpPr>
                <p:grpSpPr>
                  <a:xfrm>
                    <a:off x="3087943" y="2165178"/>
                    <a:ext cx="809134" cy="1185600"/>
                    <a:chOff x="3087943" y="2165178"/>
                    <a:chExt cx="809134" cy="1185600"/>
                  </a:xfrm>
                </p:grpSpPr>
              </p:grpSp>
            </p:grpSp>
            <p:grpSp>
              <p:nvGrpSpPr>
                <p:cNvPr id="588" name="组合 587"/>
                <p:cNvGrpSpPr/>
                <p:nvPr/>
              </p:nvGrpSpPr>
              <p:grpSpPr>
                <a:xfrm>
                  <a:off x="3137817" y="2490274"/>
                  <a:ext cx="709382" cy="800782"/>
                  <a:chOff x="3137817" y="2490274"/>
                  <a:chExt cx="709382" cy="800782"/>
                </a:xfrm>
              </p:grpSpPr>
              <p:grpSp>
                <p:nvGrpSpPr>
                  <p:cNvPr id="589" name="组合 588"/>
                  <p:cNvGrpSpPr/>
                  <p:nvPr/>
                </p:nvGrpSpPr>
                <p:grpSpPr>
                  <a:xfrm>
                    <a:off x="3137817" y="2490274"/>
                    <a:ext cx="709382" cy="607998"/>
                    <a:chOff x="3137817" y="2490274"/>
                    <a:chExt cx="709382" cy="607998"/>
                  </a:xfrm>
                </p:grpSpPr>
                <p:sp>
                  <p:nvSpPr>
                    <p:cNvPr id="591" name="Rectangle"/>
                    <p:cNvSpPr/>
                    <p:nvPr/>
                  </p:nvSpPr>
                  <p:spPr>
                    <a:xfrm>
                      <a:off x="3137817" y="2490274"/>
                      <a:ext cx="709382" cy="174799"/>
                    </a:xfrm>
                    <a:custGeom>
                      <a:avLst/>
                      <a:gdLst>
                        <a:gd name="connsiteX0" fmla="*/ 354691 w 709382"/>
                        <a:gd name="connsiteY0" fmla="*/ 174799 h 174799"/>
                        <a:gd name="connsiteX1" fmla="*/ 354691 w 709382"/>
                        <a:gd name="connsiteY1" fmla="*/ 0 h 174799"/>
                        <a:gd name="connsiteX2" fmla="*/ 709382 w 709382"/>
                        <a:gd name="connsiteY2" fmla="*/ 87400 h 174799"/>
                        <a:gd name="connsiteX3" fmla="*/ 0 w 709382"/>
                        <a:gd name="connsiteY3" fmla="*/ 87400 h 174799"/>
                        <a:gd name="connsiteX4" fmla="*/ 354691 w 709382"/>
                        <a:gd name="connsiteY4" fmla="*/ 87400 h 174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09382" h="174799">
                          <a:moveTo>
                            <a:pt x="709382" y="174799"/>
                          </a:moveTo>
                          <a:lnTo>
                            <a:pt x="709382" y="0"/>
                          </a:lnTo>
                          <a:lnTo>
                            <a:pt x="0" y="0"/>
                          </a:lnTo>
                          <a:lnTo>
                            <a:pt x="0" y="174799"/>
                          </a:lnTo>
                          <a:lnTo>
                            <a:pt x="709382" y="174799"/>
                          </a:lnTo>
                          <a:close/>
                        </a:path>
                      </a:pathLst>
                    </a:custGeom>
                    <a:solidFill>
                      <a:srgbClr val="3A526B"/>
                    </a:solidFill>
                    <a:ln w="7600" cap="flat">
                      <a:solidFill>
                        <a:srgbClr val="3A526B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微软雅黑"/>
                        </a:rPr>
                        <a:t>配置中心</a:t>
                      </a:r>
                    </a:p>
                  </p:txBody>
                </p:sp>
                <p:sp>
                  <p:nvSpPr>
                    <p:cNvPr id="592" name="Rectangle"/>
                    <p:cNvSpPr/>
                    <p:nvPr/>
                  </p:nvSpPr>
                  <p:spPr>
                    <a:xfrm>
                      <a:off x="3137817" y="2706873"/>
                      <a:ext cx="709382" cy="174799"/>
                    </a:xfrm>
                    <a:custGeom>
                      <a:avLst/>
                      <a:gdLst>
                        <a:gd name="connsiteX0" fmla="*/ 354691 w 709382"/>
                        <a:gd name="connsiteY0" fmla="*/ 174799 h 174799"/>
                        <a:gd name="connsiteX1" fmla="*/ 354691 w 709382"/>
                        <a:gd name="connsiteY1" fmla="*/ 0 h 174799"/>
                        <a:gd name="connsiteX2" fmla="*/ 709382 w 709382"/>
                        <a:gd name="connsiteY2" fmla="*/ 87400 h 174799"/>
                        <a:gd name="connsiteX3" fmla="*/ 0 w 709382"/>
                        <a:gd name="connsiteY3" fmla="*/ 87400 h 174799"/>
                        <a:gd name="connsiteX4" fmla="*/ 354691 w 709382"/>
                        <a:gd name="connsiteY4" fmla="*/ 87400 h 174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09382" h="174799">
                          <a:moveTo>
                            <a:pt x="709382" y="174799"/>
                          </a:moveTo>
                          <a:lnTo>
                            <a:pt x="709382" y="0"/>
                          </a:lnTo>
                          <a:lnTo>
                            <a:pt x="0" y="0"/>
                          </a:lnTo>
                          <a:lnTo>
                            <a:pt x="0" y="174799"/>
                          </a:lnTo>
                          <a:lnTo>
                            <a:pt x="709382" y="174799"/>
                          </a:lnTo>
                          <a:close/>
                        </a:path>
                      </a:pathLst>
                    </a:custGeom>
                    <a:solidFill>
                      <a:srgbClr val="3A526B"/>
                    </a:solidFill>
                    <a:ln w="7600" cap="flat">
                      <a:solidFill>
                        <a:srgbClr val="3A526B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微软雅黑"/>
                        </a:rPr>
                        <a:t>消息服务</a:t>
                      </a:r>
                    </a:p>
                  </p:txBody>
                </p:sp>
                <p:sp>
                  <p:nvSpPr>
                    <p:cNvPr id="593" name="Rectangle"/>
                    <p:cNvSpPr/>
                    <p:nvPr/>
                  </p:nvSpPr>
                  <p:spPr>
                    <a:xfrm>
                      <a:off x="3137817" y="2923472"/>
                      <a:ext cx="709382" cy="174799"/>
                    </a:xfrm>
                    <a:custGeom>
                      <a:avLst/>
                      <a:gdLst>
                        <a:gd name="connsiteX0" fmla="*/ 354691 w 709382"/>
                        <a:gd name="connsiteY0" fmla="*/ 174799 h 174799"/>
                        <a:gd name="connsiteX1" fmla="*/ 354691 w 709382"/>
                        <a:gd name="connsiteY1" fmla="*/ 0 h 174799"/>
                        <a:gd name="connsiteX2" fmla="*/ 709382 w 709382"/>
                        <a:gd name="connsiteY2" fmla="*/ 87400 h 174799"/>
                        <a:gd name="connsiteX3" fmla="*/ 0 w 709382"/>
                        <a:gd name="connsiteY3" fmla="*/ 87400 h 174799"/>
                        <a:gd name="connsiteX4" fmla="*/ 354691 w 709382"/>
                        <a:gd name="connsiteY4" fmla="*/ 87400 h 174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09382" h="174799">
                          <a:moveTo>
                            <a:pt x="709382" y="174799"/>
                          </a:moveTo>
                          <a:lnTo>
                            <a:pt x="709382" y="0"/>
                          </a:lnTo>
                          <a:lnTo>
                            <a:pt x="0" y="0"/>
                          </a:lnTo>
                          <a:lnTo>
                            <a:pt x="0" y="174799"/>
                          </a:lnTo>
                          <a:lnTo>
                            <a:pt x="709382" y="174799"/>
                          </a:lnTo>
                          <a:close/>
                        </a:path>
                      </a:pathLst>
                    </a:custGeom>
                    <a:solidFill>
                      <a:srgbClr val="3A526B"/>
                    </a:solidFill>
                    <a:ln w="7600" cap="flat">
                      <a:solidFill>
                        <a:srgbClr val="3A526B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微软雅黑"/>
                        </a:rPr>
                        <a:t>规则引擎</a:t>
                      </a:r>
                    </a:p>
                  </p:txBody>
                </p:sp>
              </p:grpSp>
              <p:sp>
                <p:nvSpPr>
                  <p:cNvPr id="590" name="Rectangle"/>
                  <p:cNvSpPr/>
                  <p:nvPr/>
                </p:nvSpPr>
                <p:spPr>
                  <a:xfrm>
                    <a:off x="3137817" y="3116256"/>
                    <a:ext cx="709382" cy="174799"/>
                  </a:xfrm>
                  <a:custGeom>
                    <a:avLst/>
                    <a:gdLst>
                      <a:gd name="connsiteX0" fmla="*/ 354691 w 709382"/>
                      <a:gd name="connsiteY0" fmla="*/ 174799 h 174799"/>
                      <a:gd name="connsiteX1" fmla="*/ 354691 w 709382"/>
                      <a:gd name="connsiteY1" fmla="*/ 0 h 174799"/>
                      <a:gd name="connsiteX2" fmla="*/ 709382 w 709382"/>
                      <a:gd name="connsiteY2" fmla="*/ 87400 h 174799"/>
                      <a:gd name="connsiteX3" fmla="*/ 0 w 709382"/>
                      <a:gd name="connsiteY3" fmla="*/ 87400 h 174799"/>
                      <a:gd name="connsiteX4" fmla="*/ 354691 w 709382"/>
                      <a:gd name="connsiteY4" fmla="*/ 87400 h 1747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09382" h="174799">
                        <a:moveTo>
                          <a:pt x="709382" y="174799"/>
                        </a:moveTo>
                        <a:lnTo>
                          <a:pt x="709382" y="0"/>
                        </a:lnTo>
                        <a:lnTo>
                          <a:pt x="0" y="0"/>
                        </a:lnTo>
                        <a:lnTo>
                          <a:pt x="0" y="174799"/>
                        </a:lnTo>
                        <a:lnTo>
                          <a:pt x="709382" y="174799"/>
                        </a:lnTo>
                        <a:close/>
                      </a:path>
                    </a:pathLst>
                  </a:custGeom>
                  <a:solidFill>
                    <a:srgbClr val="3A526B"/>
                  </a:solidFill>
                  <a:ln w="7600" cap="flat">
                    <a:solidFill>
                      <a:srgbClr val="3A526B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... ...</a:t>
                    </a:r>
                  </a:p>
                </p:txBody>
              </p:sp>
            </p:grpSp>
          </p:grpSp>
          <p:grpSp>
            <p:nvGrpSpPr>
              <p:cNvPr id="551" name="组合 550"/>
              <p:cNvGrpSpPr/>
              <p:nvPr/>
            </p:nvGrpSpPr>
            <p:grpSpPr>
              <a:xfrm>
                <a:off x="3945079" y="2165178"/>
                <a:ext cx="809134" cy="1185600"/>
                <a:chOff x="3945079" y="2165178"/>
                <a:chExt cx="809134" cy="1185600"/>
              </a:xfrm>
            </p:grpSpPr>
            <p:grpSp>
              <p:nvGrpSpPr>
                <p:cNvPr id="575" name="组合 574"/>
                <p:cNvGrpSpPr/>
                <p:nvPr/>
              </p:nvGrpSpPr>
              <p:grpSpPr>
                <a:xfrm>
                  <a:off x="3945079" y="2165178"/>
                  <a:ext cx="809134" cy="1185600"/>
                  <a:chOff x="3945079" y="2165178"/>
                  <a:chExt cx="809134" cy="1185600"/>
                </a:xfrm>
              </p:grpSpPr>
              <p:grpSp>
                <p:nvGrpSpPr>
                  <p:cNvPr id="582" name="Text Box 12"/>
                  <p:cNvGrpSpPr/>
                  <p:nvPr/>
                </p:nvGrpSpPr>
                <p:grpSpPr>
                  <a:xfrm>
                    <a:off x="3945079" y="2165178"/>
                    <a:ext cx="809134" cy="1185600"/>
                    <a:chOff x="3945079" y="2165178"/>
                    <a:chExt cx="809134" cy="1185600"/>
                  </a:xfrm>
                </p:grpSpPr>
                <p:sp>
                  <p:nvSpPr>
                    <p:cNvPr id="584" name="任意多边形 583"/>
                    <p:cNvSpPr/>
                    <p:nvPr/>
                  </p:nvSpPr>
                  <p:spPr>
                    <a:xfrm>
                      <a:off x="3945079" y="2431178"/>
                      <a:ext cx="809134" cy="919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09134" h="919600">
                          <a:moveTo>
                            <a:pt x="0" y="0"/>
                          </a:moveTo>
                          <a:lnTo>
                            <a:pt x="809134" y="0"/>
                          </a:lnTo>
                          <a:lnTo>
                            <a:pt x="809134" y="919600"/>
                          </a:lnTo>
                          <a:lnTo>
                            <a:pt x="0" y="919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3F3F3"/>
                        </a:gs>
                        <a:gs pos="92000">
                          <a:srgbClr val="F1F1F1"/>
                        </a:gs>
                        <a:gs pos="100000">
                          <a:srgbClr val="D8D8D8"/>
                        </a:gs>
                      </a:gsLst>
                      <a:path path="rect">
                        <a:fillToRect r="100000" b="100000"/>
                      </a:path>
                      <a:tileRect l="-100000" t="-100000"/>
                    </a:gradFill>
                    <a:ln w="7600" cap="flat">
                      <a:solidFill>
                        <a:srgbClr val="C0C0C0"/>
                      </a:solidFill>
                      <a:bevel/>
                    </a:ln>
                  </p:spPr>
                </p:sp>
                <p:sp>
                  <p:nvSpPr>
                    <p:cNvPr id="585" name="任意多边形 584"/>
                    <p:cNvSpPr/>
                    <p:nvPr/>
                  </p:nvSpPr>
                  <p:spPr>
                    <a:xfrm>
                      <a:off x="3945079" y="2431178"/>
                      <a:ext cx="809134" cy="919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09134" h="919600">
                          <a:moveTo>
                            <a:pt x="0" y="0"/>
                          </a:moveTo>
                          <a:lnTo>
                            <a:pt x="809134" y="0"/>
                          </a:lnTo>
                          <a:lnTo>
                            <a:pt x="809134" y="919600"/>
                          </a:lnTo>
                          <a:lnTo>
                            <a:pt x="0" y="919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7600" cap="flat">
                      <a:solidFill>
                        <a:srgbClr val="C0C0C0"/>
                      </a:solidFill>
                      <a:bevel/>
                    </a:ln>
                  </p:spPr>
                </p:sp>
                <p:sp>
                  <p:nvSpPr>
                    <p:cNvPr id="586" name="任意多边形 585"/>
                    <p:cNvSpPr/>
                    <p:nvPr/>
                  </p:nvSpPr>
                  <p:spPr>
                    <a:xfrm>
                      <a:off x="3945079" y="2165178"/>
                      <a:ext cx="809134" cy="266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9134" h="266000">
                          <a:moveTo>
                            <a:pt x="0" y="0"/>
                          </a:moveTo>
                          <a:lnTo>
                            <a:pt x="809134" y="0"/>
                          </a:lnTo>
                          <a:lnTo>
                            <a:pt x="809134" y="266000"/>
                          </a:lnTo>
                          <a:lnTo>
                            <a:pt x="0" y="266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7FB80E"/>
                    </a:solidFill>
                    <a:ln w="7600" cap="flat">
                      <a:solidFill>
                        <a:srgbClr val="92D050"/>
                      </a:solidFill>
                      <a:bevel/>
                    </a:ln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12" dirty="0" err="1">
                          <a:solidFill>
                            <a:srgbClr val="FFFFFF"/>
                          </a:solidFill>
                          <a:latin typeface="微软雅黑"/>
                        </a:rPr>
                        <a:t>服务SLA治理</a:t>
                      </a:r>
                      <a:endParaRPr sz="912" dirty="0">
                        <a:solidFill>
                          <a:srgbClr val="FFFFFF"/>
                        </a:solidFill>
                        <a:latin typeface="微软雅黑"/>
                      </a:endParaRPr>
                    </a:p>
                  </p:txBody>
                </p:sp>
              </p:grpSp>
              <p:grpSp>
                <p:nvGrpSpPr>
                  <p:cNvPr id="583" name="组合 582"/>
                  <p:cNvGrpSpPr/>
                  <p:nvPr/>
                </p:nvGrpSpPr>
                <p:grpSpPr>
                  <a:xfrm>
                    <a:off x="3945079" y="2165178"/>
                    <a:ext cx="809134" cy="1185600"/>
                    <a:chOff x="3945079" y="2165178"/>
                    <a:chExt cx="809134" cy="1185600"/>
                  </a:xfrm>
                </p:grpSpPr>
              </p:grpSp>
            </p:grpSp>
            <p:grpSp>
              <p:nvGrpSpPr>
                <p:cNvPr id="576" name="组合 575"/>
                <p:cNvGrpSpPr/>
                <p:nvPr/>
              </p:nvGrpSpPr>
              <p:grpSpPr>
                <a:xfrm>
                  <a:off x="3994953" y="2490274"/>
                  <a:ext cx="709382" cy="800782"/>
                  <a:chOff x="3994953" y="2490274"/>
                  <a:chExt cx="709382" cy="800782"/>
                </a:xfrm>
              </p:grpSpPr>
              <p:grpSp>
                <p:nvGrpSpPr>
                  <p:cNvPr id="577" name="组合 576"/>
                  <p:cNvGrpSpPr/>
                  <p:nvPr/>
                </p:nvGrpSpPr>
                <p:grpSpPr>
                  <a:xfrm>
                    <a:off x="3994953" y="2490274"/>
                    <a:ext cx="709382" cy="607998"/>
                    <a:chOff x="3994953" y="2490274"/>
                    <a:chExt cx="709382" cy="607998"/>
                  </a:xfrm>
                </p:grpSpPr>
                <p:sp>
                  <p:nvSpPr>
                    <p:cNvPr id="579" name="Rectangle"/>
                    <p:cNvSpPr/>
                    <p:nvPr/>
                  </p:nvSpPr>
                  <p:spPr>
                    <a:xfrm>
                      <a:off x="3994953" y="2490274"/>
                      <a:ext cx="709382" cy="174799"/>
                    </a:xfrm>
                    <a:custGeom>
                      <a:avLst/>
                      <a:gdLst>
                        <a:gd name="connsiteX0" fmla="*/ 354691 w 709382"/>
                        <a:gd name="connsiteY0" fmla="*/ 174799 h 174799"/>
                        <a:gd name="connsiteX1" fmla="*/ 354691 w 709382"/>
                        <a:gd name="connsiteY1" fmla="*/ 0 h 174799"/>
                        <a:gd name="connsiteX2" fmla="*/ 709382 w 709382"/>
                        <a:gd name="connsiteY2" fmla="*/ 87400 h 174799"/>
                        <a:gd name="connsiteX3" fmla="*/ 0 w 709382"/>
                        <a:gd name="connsiteY3" fmla="*/ 87400 h 174799"/>
                        <a:gd name="connsiteX4" fmla="*/ 354691 w 709382"/>
                        <a:gd name="connsiteY4" fmla="*/ 87400 h 174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09382" h="174799">
                          <a:moveTo>
                            <a:pt x="709382" y="174799"/>
                          </a:moveTo>
                          <a:lnTo>
                            <a:pt x="709382" y="0"/>
                          </a:lnTo>
                          <a:lnTo>
                            <a:pt x="0" y="0"/>
                          </a:lnTo>
                          <a:lnTo>
                            <a:pt x="0" y="174799"/>
                          </a:lnTo>
                          <a:lnTo>
                            <a:pt x="709382" y="174799"/>
                          </a:lnTo>
                          <a:close/>
                        </a:path>
                      </a:pathLst>
                    </a:custGeom>
                    <a:solidFill>
                      <a:srgbClr val="3A526B"/>
                    </a:solidFill>
                    <a:ln w="7600" cap="flat">
                      <a:solidFill>
                        <a:srgbClr val="3A526B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微软雅黑"/>
                        </a:rPr>
                        <a:t>访问控制</a:t>
                      </a:r>
                    </a:p>
                  </p:txBody>
                </p:sp>
                <p:sp>
                  <p:nvSpPr>
                    <p:cNvPr id="580" name="Rectangle"/>
                    <p:cNvSpPr/>
                    <p:nvPr/>
                  </p:nvSpPr>
                  <p:spPr>
                    <a:xfrm>
                      <a:off x="3994953" y="2706873"/>
                      <a:ext cx="709382" cy="174799"/>
                    </a:xfrm>
                    <a:custGeom>
                      <a:avLst/>
                      <a:gdLst>
                        <a:gd name="connsiteX0" fmla="*/ 354691 w 709382"/>
                        <a:gd name="connsiteY0" fmla="*/ 174799 h 174799"/>
                        <a:gd name="connsiteX1" fmla="*/ 354691 w 709382"/>
                        <a:gd name="connsiteY1" fmla="*/ 0 h 174799"/>
                        <a:gd name="connsiteX2" fmla="*/ 709382 w 709382"/>
                        <a:gd name="connsiteY2" fmla="*/ 87400 h 174799"/>
                        <a:gd name="connsiteX3" fmla="*/ 0 w 709382"/>
                        <a:gd name="connsiteY3" fmla="*/ 87400 h 174799"/>
                        <a:gd name="connsiteX4" fmla="*/ 354691 w 709382"/>
                        <a:gd name="connsiteY4" fmla="*/ 87400 h 174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09382" h="174799">
                          <a:moveTo>
                            <a:pt x="709382" y="174799"/>
                          </a:moveTo>
                          <a:lnTo>
                            <a:pt x="709382" y="0"/>
                          </a:lnTo>
                          <a:lnTo>
                            <a:pt x="0" y="0"/>
                          </a:lnTo>
                          <a:lnTo>
                            <a:pt x="0" y="174799"/>
                          </a:lnTo>
                          <a:lnTo>
                            <a:pt x="709382" y="174799"/>
                          </a:lnTo>
                          <a:close/>
                        </a:path>
                      </a:pathLst>
                    </a:custGeom>
                    <a:solidFill>
                      <a:srgbClr val="3A526B"/>
                    </a:solidFill>
                    <a:ln w="7600" cap="flat">
                      <a:solidFill>
                        <a:srgbClr val="3A526B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微软雅黑"/>
                        </a:rPr>
                        <a:t>依赖管理</a:t>
                      </a:r>
                    </a:p>
                  </p:txBody>
                </p:sp>
                <p:sp>
                  <p:nvSpPr>
                    <p:cNvPr id="581" name="Rectangle"/>
                    <p:cNvSpPr/>
                    <p:nvPr/>
                  </p:nvSpPr>
                  <p:spPr>
                    <a:xfrm>
                      <a:off x="3994953" y="2923472"/>
                      <a:ext cx="709382" cy="174799"/>
                    </a:xfrm>
                    <a:custGeom>
                      <a:avLst/>
                      <a:gdLst>
                        <a:gd name="connsiteX0" fmla="*/ 354691 w 709382"/>
                        <a:gd name="connsiteY0" fmla="*/ 174799 h 174799"/>
                        <a:gd name="connsiteX1" fmla="*/ 354691 w 709382"/>
                        <a:gd name="connsiteY1" fmla="*/ 0 h 174799"/>
                        <a:gd name="connsiteX2" fmla="*/ 709382 w 709382"/>
                        <a:gd name="connsiteY2" fmla="*/ 87400 h 174799"/>
                        <a:gd name="connsiteX3" fmla="*/ 0 w 709382"/>
                        <a:gd name="connsiteY3" fmla="*/ 87400 h 174799"/>
                        <a:gd name="connsiteX4" fmla="*/ 354691 w 709382"/>
                        <a:gd name="connsiteY4" fmla="*/ 87400 h 1747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09382" h="174799">
                          <a:moveTo>
                            <a:pt x="709382" y="174799"/>
                          </a:moveTo>
                          <a:lnTo>
                            <a:pt x="709382" y="0"/>
                          </a:lnTo>
                          <a:lnTo>
                            <a:pt x="0" y="0"/>
                          </a:lnTo>
                          <a:lnTo>
                            <a:pt x="0" y="174799"/>
                          </a:lnTo>
                          <a:lnTo>
                            <a:pt x="709382" y="174799"/>
                          </a:lnTo>
                          <a:close/>
                        </a:path>
                      </a:pathLst>
                    </a:custGeom>
                    <a:solidFill>
                      <a:srgbClr val="3A526B"/>
                    </a:solidFill>
                    <a:ln w="7600" cap="flat">
                      <a:solidFill>
                        <a:srgbClr val="3A526B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微软雅黑"/>
                        </a:rPr>
                        <a:t>调用分析</a:t>
                      </a:r>
                    </a:p>
                  </p:txBody>
                </p:sp>
              </p:grpSp>
              <p:sp>
                <p:nvSpPr>
                  <p:cNvPr id="578" name="Rectangle"/>
                  <p:cNvSpPr/>
                  <p:nvPr/>
                </p:nvSpPr>
                <p:spPr>
                  <a:xfrm>
                    <a:off x="3994953" y="3116256"/>
                    <a:ext cx="709382" cy="174799"/>
                  </a:xfrm>
                  <a:custGeom>
                    <a:avLst/>
                    <a:gdLst>
                      <a:gd name="connsiteX0" fmla="*/ 354691 w 709382"/>
                      <a:gd name="connsiteY0" fmla="*/ 174799 h 174799"/>
                      <a:gd name="connsiteX1" fmla="*/ 354691 w 709382"/>
                      <a:gd name="connsiteY1" fmla="*/ 0 h 174799"/>
                      <a:gd name="connsiteX2" fmla="*/ 709382 w 709382"/>
                      <a:gd name="connsiteY2" fmla="*/ 87400 h 174799"/>
                      <a:gd name="connsiteX3" fmla="*/ 0 w 709382"/>
                      <a:gd name="connsiteY3" fmla="*/ 87400 h 174799"/>
                      <a:gd name="connsiteX4" fmla="*/ 354691 w 709382"/>
                      <a:gd name="connsiteY4" fmla="*/ 87400 h 1747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09382" h="174799">
                        <a:moveTo>
                          <a:pt x="709382" y="174799"/>
                        </a:moveTo>
                        <a:lnTo>
                          <a:pt x="709382" y="0"/>
                        </a:lnTo>
                        <a:lnTo>
                          <a:pt x="0" y="0"/>
                        </a:lnTo>
                        <a:lnTo>
                          <a:pt x="0" y="174799"/>
                        </a:lnTo>
                        <a:lnTo>
                          <a:pt x="709382" y="174799"/>
                        </a:lnTo>
                        <a:close/>
                      </a:path>
                    </a:pathLst>
                  </a:custGeom>
                  <a:solidFill>
                    <a:srgbClr val="3A526B"/>
                  </a:solidFill>
                  <a:ln w="7600" cap="flat">
                    <a:solidFill>
                      <a:srgbClr val="3A526B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>
                        <a:solidFill>
                          <a:srgbClr val="FFFFFF"/>
                        </a:solidFill>
                        <a:latin typeface="微软雅黑"/>
                      </a:rPr>
                      <a:t>... ...</a:t>
                    </a:r>
                  </a:p>
                </p:txBody>
              </p:sp>
            </p:grpSp>
          </p:grpSp>
          <p:grpSp>
            <p:nvGrpSpPr>
              <p:cNvPr id="552" name="组合 551"/>
              <p:cNvGrpSpPr/>
              <p:nvPr/>
            </p:nvGrpSpPr>
            <p:grpSpPr>
              <a:xfrm>
                <a:off x="4802209" y="2165178"/>
                <a:ext cx="744800" cy="1185600"/>
                <a:chOff x="4802209" y="2165178"/>
                <a:chExt cx="744800" cy="1185600"/>
              </a:xfrm>
            </p:grpSpPr>
            <p:grpSp>
              <p:nvGrpSpPr>
                <p:cNvPr id="553" name="组合 552"/>
                <p:cNvGrpSpPr/>
                <p:nvPr/>
              </p:nvGrpSpPr>
              <p:grpSpPr>
                <a:xfrm>
                  <a:off x="4802209" y="2165178"/>
                  <a:ext cx="744800" cy="1185600"/>
                  <a:chOff x="4802209" y="2165178"/>
                  <a:chExt cx="744800" cy="1185600"/>
                </a:xfrm>
              </p:grpSpPr>
              <p:grpSp>
                <p:nvGrpSpPr>
                  <p:cNvPr id="569" name="组合 568"/>
                  <p:cNvGrpSpPr/>
                  <p:nvPr/>
                </p:nvGrpSpPr>
                <p:grpSpPr>
                  <a:xfrm>
                    <a:off x="4802209" y="2165178"/>
                    <a:ext cx="744800" cy="1185600"/>
                    <a:chOff x="4802209" y="2165178"/>
                    <a:chExt cx="744800" cy="1185600"/>
                  </a:xfrm>
                </p:grpSpPr>
                <p:grpSp>
                  <p:nvGrpSpPr>
                    <p:cNvPr id="570" name="Text Box 12"/>
                    <p:cNvGrpSpPr/>
                    <p:nvPr/>
                  </p:nvGrpSpPr>
                  <p:grpSpPr>
                    <a:xfrm>
                      <a:off x="4802209" y="2165178"/>
                      <a:ext cx="744800" cy="1185600"/>
                      <a:chOff x="4802209" y="2165178"/>
                      <a:chExt cx="744800" cy="1185600"/>
                    </a:xfrm>
                  </p:grpSpPr>
                  <p:sp>
                    <p:nvSpPr>
                      <p:cNvPr id="572" name="任意多边形 571"/>
                      <p:cNvSpPr/>
                      <p:nvPr/>
                    </p:nvSpPr>
                    <p:spPr>
                      <a:xfrm>
                        <a:off x="4802209" y="2431178"/>
                        <a:ext cx="744800" cy="91960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744800" h="919600">
                            <a:moveTo>
                              <a:pt x="0" y="0"/>
                            </a:moveTo>
                            <a:lnTo>
                              <a:pt x="744800" y="0"/>
                            </a:lnTo>
                            <a:lnTo>
                              <a:pt x="744800" y="919600"/>
                            </a:lnTo>
                            <a:lnTo>
                              <a:pt x="0" y="9196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F3F3F3"/>
                          </a:gs>
                          <a:gs pos="92000">
                            <a:srgbClr val="F1F1F1"/>
                          </a:gs>
                          <a:gs pos="100000">
                            <a:srgbClr val="D8D8D8"/>
                          </a:gs>
                        </a:gsLst>
                        <a:path path="rect">
                          <a:fillToRect r="100000" b="100000"/>
                        </a:path>
                        <a:tileRect l="-100000" t="-100000"/>
                      </a:gradFill>
                      <a:ln w="7600" cap="flat">
                        <a:solidFill>
                          <a:srgbClr val="C0C0C0"/>
                        </a:solidFill>
                        <a:bevel/>
                      </a:ln>
                    </p:spPr>
                  </p:sp>
                  <p:sp>
                    <p:nvSpPr>
                      <p:cNvPr id="573" name="任意多边形 572"/>
                      <p:cNvSpPr/>
                      <p:nvPr/>
                    </p:nvSpPr>
                    <p:spPr>
                      <a:xfrm>
                        <a:off x="4802209" y="2431178"/>
                        <a:ext cx="744800" cy="919600"/>
                      </a:xfrm>
                      <a:custGeom>
                        <a:avLst/>
                        <a:gdLst/>
                        <a:ahLst/>
                        <a:cxnLst/>
                        <a:rect l="0" t="0" r="0" b="0"/>
                        <a:pathLst>
                          <a:path w="744800" h="919600">
                            <a:moveTo>
                              <a:pt x="0" y="0"/>
                            </a:moveTo>
                            <a:lnTo>
                              <a:pt x="744800" y="0"/>
                            </a:lnTo>
                            <a:lnTo>
                              <a:pt x="744800" y="919600"/>
                            </a:lnTo>
                            <a:lnTo>
                              <a:pt x="0" y="9196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noFill/>
                      <a:ln w="7600" cap="flat">
                        <a:solidFill>
                          <a:srgbClr val="C0C0C0"/>
                        </a:solidFill>
                        <a:bevel/>
                      </a:ln>
                    </p:spPr>
                  </p:sp>
                  <p:sp>
                    <p:nvSpPr>
                      <p:cNvPr id="574" name="任意多边形 573"/>
                      <p:cNvSpPr/>
                      <p:nvPr/>
                    </p:nvSpPr>
                    <p:spPr>
                      <a:xfrm>
                        <a:off x="4802209" y="2165178"/>
                        <a:ext cx="744800" cy="266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44800" h="266000">
                            <a:moveTo>
                              <a:pt x="0" y="0"/>
                            </a:moveTo>
                            <a:lnTo>
                              <a:pt x="744800" y="0"/>
                            </a:lnTo>
                            <a:lnTo>
                              <a:pt x="744800" y="266000"/>
                            </a:lnTo>
                            <a:lnTo>
                              <a:pt x="0" y="26600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7FB80E"/>
                      </a:solidFill>
                      <a:ln w="7600" cap="flat">
                        <a:solidFill>
                          <a:srgbClr val="92D050"/>
                        </a:solidFill>
                        <a:bevel/>
                      </a:ln>
                    </p:spPr>
                    <p:txBody>
                      <a:bodyPr wrap="square" lIns="0" tIns="0" rIns="0" bIns="0" rtlCol="0" anchor="ctr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sz="912">
                            <a:solidFill>
                              <a:srgbClr val="FFFFFF"/>
                            </a:solidFill>
                            <a:latin typeface="微软雅黑"/>
                          </a:rPr>
                          <a:t>元数据</a:t>
                        </a:r>
                      </a:p>
                    </p:txBody>
                  </p:sp>
                </p:grpSp>
                <p:grpSp>
                  <p:nvGrpSpPr>
                    <p:cNvPr id="571" name="组合 570"/>
                    <p:cNvGrpSpPr/>
                    <p:nvPr/>
                  </p:nvGrpSpPr>
                  <p:grpSpPr>
                    <a:xfrm>
                      <a:off x="4802209" y="2165178"/>
                      <a:ext cx="744800" cy="1185600"/>
                      <a:chOff x="4802209" y="2165178"/>
                      <a:chExt cx="744800" cy="1185600"/>
                    </a:xfrm>
                  </p:grpSpPr>
                </p:grpSp>
              </p:grpSp>
            </p:grpSp>
            <p:grpSp>
              <p:nvGrpSpPr>
                <p:cNvPr id="554" name="组合 553"/>
                <p:cNvGrpSpPr/>
                <p:nvPr/>
              </p:nvGrpSpPr>
              <p:grpSpPr>
                <a:xfrm>
                  <a:off x="4845178" y="2513201"/>
                  <a:ext cx="658861" cy="595953"/>
                  <a:chOff x="4845178" y="2513201"/>
                  <a:chExt cx="658861" cy="595953"/>
                </a:xfrm>
              </p:grpSpPr>
              <p:grpSp>
                <p:nvGrpSpPr>
                  <p:cNvPr id="555" name="组合 554"/>
                  <p:cNvGrpSpPr/>
                  <p:nvPr/>
                </p:nvGrpSpPr>
                <p:grpSpPr>
                  <a:xfrm>
                    <a:off x="4845178" y="2513201"/>
                    <a:ext cx="658861" cy="286259"/>
                    <a:chOff x="4845178" y="2513201"/>
                    <a:chExt cx="658861" cy="286259"/>
                  </a:xfrm>
                </p:grpSpPr>
                <p:sp>
                  <p:nvSpPr>
                    <p:cNvPr id="563" name="Information Box 2"/>
                    <p:cNvSpPr/>
                    <p:nvPr/>
                  </p:nvSpPr>
                  <p:spPr>
                    <a:xfrm>
                      <a:off x="4845178" y="2513201"/>
                      <a:ext cx="658861" cy="28625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658861" h="286259">
                          <a:moveTo>
                            <a:pt x="658861" y="286259"/>
                          </a:moveTo>
                          <a:lnTo>
                            <a:pt x="658861" y="0"/>
                          </a:lnTo>
                          <a:lnTo>
                            <a:pt x="0" y="0"/>
                          </a:lnTo>
                          <a:lnTo>
                            <a:pt x="0" y="286259"/>
                          </a:lnTo>
                          <a:lnTo>
                            <a:pt x="658861" y="286259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7600" cap="flat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id="564" name="任意多边形 563"/>
                    <p:cNvSpPr/>
                    <p:nvPr/>
                  </p:nvSpPr>
                  <p:spPr>
                    <a:xfrm>
                      <a:off x="4878121" y="2513201"/>
                      <a:ext cx="0" cy="28625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h="286259" fill="none">
                          <a:moveTo>
                            <a:pt x="0" y="0"/>
                          </a:moveTo>
                          <a:lnTo>
                            <a:pt x="0" y="286259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565" name="任意多边形 564"/>
                    <p:cNvSpPr/>
                    <p:nvPr/>
                  </p:nvSpPr>
                  <p:spPr>
                    <a:xfrm>
                      <a:off x="4911065" y="2513201"/>
                      <a:ext cx="0" cy="28625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h="286259" fill="none">
                          <a:moveTo>
                            <a:pt x="0" y="0"/>
                          </a:moveTo>
                          <a:lnTo>
                            <a:pt x="0" y="286259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566" name="任意多边形 565"/>
                    <p:cNvSpPr/>
                    <p:nvPr/>
                  </p:nvSpPr>
                  <p:spPr>
                    <a:xfrm>
                      <a:off x="5471095" y="2513201"/>
                      <a:ext cx="0" cy="28625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h="286259" fill="none">
                          <a:moveTo>
                            <a:pt x="0" y="0"/>
                          </a:moveTo>
                          <a:lnTo>
                            <a:pt x="0" y="286259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567" name="任意多边形 566"/>
                    <p:cNvSpPr/>
                    <p:nvPr/>
                  </p:nvSpPr>
                  <p:spPr>
                    <a:xfrm>
                      <a:off x="5438152" y="2513201"/>
                      <a:ext cx="0" cy="28625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h="286259" fill="none">
                          <a:moveTo>
                            <a:pt x="0" y="0"/>
                          </a:moveTo>
                          <a:lnTo>
                            <a:pt x="0" y="286259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568" name="Text 471"/>
                    <p:cNvSpPr txBox="1"/>
                    <p:nvPr/>
                  </p:nvSpPr>
                  <p:spPr>
                    <a:xfrm>
                      <a:off x="4845178" y="2477730"/>
                      <a:ext cx="658861" cy="3572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微软雅黑"/>
                        </a:rPr>
                        <a:t>API元数据</a:t>
                      </a:r>
                    </a:p>
                  </p:txBody>
                </p:sp>
              </p:grpSp>
              <p:grpSp>
                <p:nvGrpSpPr>
                  <p:cNvPr id="556" name="组合 555"/>
                  <p:cNvGrpSpPr/>
                  <p:nvPr/>
                </p:nvGrpSpPr>
                <p:grpSpPr>
                  <a:xfrm>
                    <a:off x="4845178" y="2934554"/>
                    <a:ext cx="658861" cy="286259"/>
                    <a:chOff x="4845178" y="2934554"/>
                    <a:chExt cx="658861" cy="286259"/>
                  </a:xfrm>
                </p:grpSpPr>
                <p:sp>
                  <p:nvSpPr>
                    <p:cNvPr id="557" name="Information Box 2"/>
                    <p:cNvSpPr/>
                    <p:nvPr/>
                  </p:nvSpPr>
                  <p:spPr>
                    <a:xfrm>
                      <a:off x="4845178" y="2934554"/>
                      <a:ext cx="658861" cy="28625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658861" h="286259">
                          <a:moveTo>
                            <a:pt x="658861" y="286259"/>
                          </a:moveTo>
                          <a:lnTo>
                            <a:pt x="658861" y="0"/>
                          </a:lnTo>
                          <a:lnTo>
                            <a:pt x="0" y="0"/>
                          </a:lnTo>
                          <a:lnTo>
                            <a:pt x="0" y="286259"/>
                          </a:lnTo>
                          <a:lnTo>
                            <a:pt x="658861" y="286259"/>
                          </a:ln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7600" cap="flat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id="558" name="任意多边形 557"/>
                    <p:cNvSpPr/>
                    <p:nvPr/>
                  </p:nvSpPr>
                  <p:spPr>
                    <a:xfrm>
                      <a:off x="4878121" y="2934554"/>
                      <a:ext cx="0" cy="28625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h="286259" fill="none">
                          <a:moveTo>
                            <a:pt x="0" y="0"/>
                          </a:moveTo>
                          <a:lnTo>
                            <a:pt x="0" y="286259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559" name="任意多边形 558"/>
                    <p:cNvSpPr/>
                    <p:nvPr/>
                  </p:nvSpPr>
                  <p:spPr>
                    <a:xfrm>
                      <a:off x="4911065" y="2934554"/>
                      <a:ext cx="0" cy="28625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h="286259" fill="none">
                          <a:moveTo>
                            <a:pt x="0" y="0"/>
                          </a:moveTo>
                          <a:lnTo>
                            <a:pt x="0" y="286259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560" name="任意多边形 559"/>
                    <p:cNvSpPr/>
                    <p:nvPr/>
                  </p:nvSpPr>
                  <p:spPr>
                    <a:xfrm>
                      <a:off x="5471095" y="2934554"/>
                      <a:ext cx="0" cy="28625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h="286259" fill="none">
                          <a:moveTo>
                            <a:pt x="0" y="0"/>
                          </a:moveTo>
                          <a:lnTo>
                            <a:pt x="0" y="286259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561" name="任意多边形 560"/>
                    <p:cNvSpPr/>
                    <p:nvPr/>
                  </p:nvSpPr>
                  <p:spPr>
                    <a:xfrm>
                      <a:off x="5438152" y="2934554"/>
                      <a:ext cx="0" cy="28625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h="286259" fill="none">
                          <a:moveTo>
                            <a:pt x="0" y="0"/>
                          </a:moveTo>
                          <a:lnTo>
                            <a:pt x="0" y="286259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7600" cap="flat">
                      <a:solidFill>
                        <a:srgbClr val="FFFFFF"/>
                      </a:solidFill>
                      <a:bevel/>
                    </a:ln>
                  </p:spPr>
                </p:sp>
                <p:sp>
                  <p:nvSpPr>
                    <p:cNvPr id="562" name="Text 472"/>
                    <p:cNvSpPr txBox="1"/>
                    <p:nvPr/>
                  </p:nvSpPr>
                  <p:spPr>
                    <a:xfrm>
                      <a:off x="4845178" y="2899083"/>
                      <a:ext cx="658861" cy="3572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60">
                          <a:solidFill>
                            <a:srgbClr val="FFFFFF"/>
                          </a:solidFill>
                          <a:latin typeface="微软雅黑"/>
                        </a:rPr>
                        <a:t>服务元数据</a:t>
                      </a:r>
                    </a:p>
                  </p:txBody>
                </p:sp>
              </p:grpSp>
            </p:grpSp>
          </p:grpSp>
        </p:grpSp>
        <p:grpSp>
          <p:nvGrpSpPr>
            <p:cNvPr id="438" name="组合 437"/>
            <p:cNvGrpSpPr/>
            <p:nvPr/>
          </p:nvGrpSpPr>
          <p:grpSpPr>
            <a:xfrm>
              <a:off x="2202766" y="5820490"/>
              <a:ext cx="1649428" cy="950000"/>
              <a:chOff x="2202766" y="5820490"/>
              <a:chExt cx="1649428" cy="950000"/>
            </a:xfrm>
          </p:grpSpPr>
          <p:sp>
            <p:nvSpPr>
              <p:cNvPr id="546" name="任意多边形 545"/>
              <p:cNvSpPr/>
              <p:nvPr/>
            </p:nvSpPr>
            <p:spPr>
              <a:xfrm>
                <a:off x="2202766" y="5820490"/>
                <a:ext cx="1649428" cy="950000"/>
              </a:xfrm>
              <a:custGeom>
                <a:avLst/>
                <a:gdLst/>
                <a:ahLst/>
                <a:cxnLst/>
                <a:rect l="0" t="0" r="0" b="0"/>
                <a:pathLst>
                  <a:path w="1649428" h="950000">
                    <a:moveTo>
                      <a:pt x="0" y="0"/>
                    </a:moveTo>
                    <a:lnTo>
                      <a:pt x="1649428" y="0"/>
                    </a:lnTo>
                    <a:lnTo>
                      <a:pt x="1649428" y="950000"/>
                    </a:lnTo>
                    <a:lnTo>
                      <a:pt x="0" y="95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6D"/>
              </a:solidFill>
              <a:ln w="7600" cap="flat">
                <a:solidFill>
                  <a:srgbClr val="0000A5"/>
                </a:solidFill>
                <a:bevel/>
              </a:ln>
            </p:spPr>
          </p:sp>
          <p:sp>
            <p:nvSpPr>
              <p:cNvPr id="547" name="任意多边形 546"/>
              <p:cNvSpPr/>
              <p:nvPr/>
            </p:nvSpPr>
            <p:spPr>
              <a:xfrm>
                <a:off x="3852190" y="5820490"/>
                <a:ext cx="71811" cy="950000"/>
              </a:xfrm>
              <a:custGeom>
                <a:avLst/>
                <a:gdLst/>
                <a:ahLst/>
                <a:cxnLst/>
                <a:rect l="0" t="0" r="0" b="0"/>
                <a:pathLst>
                  <a:path w="71811" h="950000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1021812"/>
                    </a:lnTo>
                    <a:lnTo>
                      <a:pt x="0" y="95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62"/>
              </a:solidFill>
              <a:ln w="7600" cap="flat">
                <a:solidFill>
                  <a:srgbClr val="0000A5"/>
                </a:solidFill>
                <a:bevel/>
              </a:ln>
            </p:spPr>
          </p:sp>
          <p:sp>
            <p:nvSpPr>
              <p:cNvPr id="548" name="任意多边形 547"/>
              <p:cNvSpPr/>
              <p:nvPr/>
            </p:nvSpPr>
            <p:spPr>
              <a:xfrm>
                <a:off x="2202766" y="6770486"/>
                <a:ext cx="1649428" cy="71811"/>
              </a:xfrm>
              <a:custGeom>
                <a:avLst/>
                <a:gdLst/>
                <a:ahLst/>
                <a:cxnLst/>
                <a:rect l="0" t="0" r="0" b="0"/>
                <a:pathLst>
                  <a:path w="1649428" h="71811">
                    <a:moveTo>
                      <a:pt x="0" y="0"/>
                    </a:moveTo>
                    <a:lnTo>
                      <a:pt x="1649428" y="0"/>
                    </a:lnTo>
                    <a:lnTo>
                      <a:pt x="1721240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62"/>
              </a:solidFill>
              <a:ln w="7600" cap="flat">
                <a:solidFill>
                  <a:srgbClr val="0000A5"/>
                </a:solidFill>
                <a:bevel/>
              </a:ln>
            </p:spPr>
          </p:sp>
        </p:grpSp>
        <p:grpSp>
          <p:nvGrpSpPr>
            <p:cNvPr id="439" name="组合 438"/>
            <p:cNvGrpSpPr/>
            <p:nvPr/>
          </p:nvGrpSpPr>
          <p:grpSpPr>
            <a:xfrm>
              <a:off x="4064994" y="5820490"/>
              <a:ext cx="2851452" cy="950000"/>
              <a:chOff x="4064994" y="5820490"/>
              <a:chExt cx="2851452" cy="950000"/>
            </a:xfrm>
          </p:grpSpPr>
          <p:sp>
            <p:nvSpPr>
              <p:cNvPr id="543" name="任意多边形 542"/>
              <p:cNvSpPr/>
              <p:nvPr/>
            </p:nvSpPr>
            <p:spPr>
              <a:xfrm>
                <a:off x="4064994" y="5820490"/>
                <a:ext cx="2851452" cy="950000"/>
              </a:xfrm>
              <a:custGeom>
                <a:avLst/>
                <a:gdLst/>
                <a:ahLst/>
                <a:cxnLst/>
                <a:rect l="0" t="0" r="0" b="0"/>
                <a:pathLst>
                  <a:path w="2851452" h="950000">
                    <a:moveTo>
                      <a:pt x="0" y="0"/>
                    </a:moveTo>
                    <a:lnTo>
                      <a:pt x="2851452" y="0"/>
                    </a:lnTo>
                    <a:lnTo>
                      <a:pt x="2851452" y="950000"/>
                    </a:lnTo>
                    <a:lnTo>
                      <a:pt x="0" y="95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7600" cap="flat">
                <a:solidFill>
                  <a:srgbClr val="000000"/>
                </a:solidFill>
                <a:bevel/>
              </a:ln>
            </p:spPr>
          </p:sp>
          <p:sp>
            <p:nvSpPr>
              <p:cNvPr id="544" name="任意多边形 543"/>
              <p:cNvSpPr/>
              <p:nvPr/>
            </p:nvSpPr>
            <p:spPr>
              <a:xfrm>
                <a:off x="6916442" y="5820490"/>
                <a:ext cx="71811" cy="950000"/>
              </a:xfrm>
              <a:custGeom>
                <a:avLst/>
                <a:gdLst/>
                <a:ahLst/>
                <a:cxnLst/>
                <a:rect l="0" t="0" r="0" b="0"/>
                <a:pathLst>
                  <a:path w="71811" h="950000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1021812"/>
                    </a:lnTo>
                    <a:lnTo>
                      <a:pt x="0" y="95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7600" cap="flat">
                <a:solidFill>
                  <a:srgbClr val="000000"/>
                </a:solidFill>
                <a:bevel/>
              </a:ln>
            </p:spPr>
          </p:sp>
          <p:sp>
            <p:nvSpPr>
              <p:cNvPr id="545" name="任意多边形 544"/>
              <p:cNvSpPr/>
              <p:nvPr/>
            </p:nvSpPr>
            <p:spPr>
              <a:xfrm>
                <a:off x="4064994" y="6770486"/>
                <a:ext cx="2851452" cy="71811"/>
              </a:xfrm>
              <a:custGeom>
                <a:avLst/>
                <a:gdLst/>
                <a:ahLst/>
                <a:cxnLst/>
                <a:rect l="0" t="0" r="0" b="0"/>
                <a:pathLst>
                  <a:path w="2851452" h="71811">
                    <a:moveTo>
                      <a:pt x="0" y="0"/>
                    </a:moveTo>
                    <a:lnTo>
                      <a:pt x="2851452" y="0"/>
                    </a:lnTo>
                    <a:lnTo>
                      <a:pt x="2923256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7600" cap="flat">
                <a:solidFill>
                  <a:srgbClr val="000000"/>
                </a:solidFill>
                <a:bevel/>
              </a:ln>
            </p:spPr>
          </p:sp>
        </p:grpSp>
        <p:grpSp>
          <p:nvGrpSpPr>
            <p:cNvPr id="440" name="组合 439"/>
            <p:cNvGrpSpPr/>
            <p:nvPr/>
          </p:nvGrpSpPr>
          <p:grpSpPr>
            <a:xfrm>
              <a:off x="1637130" y="5820490"/>
              <a:ext cx="383983" cy="950000"/>
              <a:chOff x="1637130" y="5820490"/>
              <a:chExt cx="383983" cy="950000"/>
            </a:xfrm>
          </p:grpSpPr>
          <p:sp>
            <p:nvSpPr>
              <p:cNvPr id="539" name="任意多边形 538"/>
              <p:cNvSpPr/>
              <p:nvPr/>
            </p:nvSpPr>
            <p:spPr>
              <a:xfrm>
                <a:off x="1637130" y="5820490"/>
                <a:ext cx="383983" cy="950000"/>
              </a:xfrm>
              <a:custGeom>
                <a:avLst/>
                <a:gdLst/>
                <a:ahLst/>
                <a:cxnLst/>
                <a:rect l="0" t="0" r="0" b="0"/>
                <a:pathLst>
                  <a:path w="383983" h="950000">
                    <a:moveTo>
                      <a:pt x="0" y="0"/>
                    </a:moveTo>
                    <a:lnTo>
                      <a:pt x="383983" y="0"/>
                    </a:lnTo>
                    <a:lnTo>
                      <a:pt x="383983" y="950000"/>
                    </a:lnTo>
                    <a:lnTo>
                      <a:pt x="0" y="95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6D"/>
              </a:solidFill>
              <a:ln w="7600" cap="flat">
                <a:solidFill>
                  <a:srgbClr val="0000A5"/>
                </a:solidFill>
                <a:bevel/>
              </a:ln>
            </p:spPr>
          </p:sp>
          <p:sp>
            <p:nvSpPr>
              <p:cNvPr id="540" name="任意多边形 539"/>
              <p:cNvSpPr/>
              <p:nvPr/>
            </p:nvSpPr>
            <p:spPr>
              <a:xfrm>
                <a:off x="2021113" y="5820490"/>
                <a:ext cx="71811" cy="950000"/>
              </a:xfrm>
              <a:custGeom>
                <a:avLst/>
                <a:gdLst/>
                <a:ahLst/>
                <a:cxnLst/>
                <a:rect l="0" t="0" r="0" b="0"/>
                <a:pathLst>
                  <a:path w="71811" h="950000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1021812"/>
                    </a:lnTo>
                    <a:lnTo>
                      <a:pt x="0" y="95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62"/>
              </a:solidFill>
              <a:ln w="7600" cap="flat">
                <a:solidFill>
                  <a:srgbClr val="0000A5"/>
                </a:solidFill>
                <a:bevel/>
              </a:ln>
            </p:spPr>
          </p:sp>
          <p:sp>
            <p:nvSpPr>
              <p:cNvPr id="541" name="任意多边形 540"/>
              <p:cNvSpPr/>
              <p:nvPr/>
            </p:nvSpPr>
            <p:spPr>
              <a:xfrm>
                <a:off x="1637130" y="6770486"/>
                <a:ext cx="383983" cy="71811"/>
              </a:xfrm>
              <a:custGeom>
                <a:avLst/>
                <a:gdLst/>
                <a:ahLst/>
                <a:cxnLst/>
                <a:rect l="0" t="0" r="0" b="0"/>
                <a:pathLst>
                  <a:path w="383983" h="71811">
                    <a:moveTo>
                      <a:pt x="0" y="0"/>
                    </a:moveTo>
                    <a:lnTo>
                      <a:pt x="383983" y="0"/>
                    </a:lnTo>
                    <a:lnTo>
                      <a:pt x="455794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62"/>
              </a:solidFill>
              <a:ln w="7600" cap="flat">
                <a:solidFill>
                  <a:srgbClr val="0000A5"/>
                </a:solidFill>
                <a:bevel/>
              </a:ln>
            </p:spPr>
          </p:sp>
          <p:sp>
            <p:nvSpPr>
              <p:cNvPr id="542" name="Text 473"/>
              <p:cNvSpPr txBox="1"/>
              <p:nvPr/>
            </p:nvSpPr>
            <p:spPr>
              <a:xfrm rot="-5400000">
                <a:off x="1354121" y="6103498"/>
                <a:ext cx="950000" cy="383983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520">
                    <a:solidFill>
                      <a:srgbClr val="FFFFFF"/>
                    </a:solidFill>
                    <a:latin typeface="微软雅黑"/>
                  </a:rPr>
                  <a:t>调度服务</a:t>
                </a:r>
              </a:p>
            </p:txBody>
          </p:sp>
        </p:grpSp>
        <p:grpSp>
          <p:nvGrpSpPr>
            <p:cNvPr id="441" name="组合 440"/>
            <p:cNvGrpSpPr/>
            <p:nvPr/>
          </p:nvGrpSpPr>
          <p:grpSpPr>
            <a:xfrm>
              <a:off x="7011439" y="5820490"/>
              <a:ext cx="423622" cy="950000"/>
              <a:chOff x="7011439" y="5820490"/>
              <a:chExt cx="423622" cy="950000"/>
            </a:xfrm>
          </p:grpSpPr>
          <p:sp>
            <p:nvSpPr>
              <p:cNvPr id="535" name="任意多边形 534"/>
              <p:cNvSpPr/>
              <p:nvPr/>
            </p:nvSpPr>
            <p:spPr>
              <a:xfrm>
                <a:off x="7011439" y="5820490"/>
                <a:ext cx="423622" cy="950000"/>
              </a:xfrm>
              <a:custGeom>
                <a:avLst/>
                <a:gdLst/>
                <a:ahLst/>
                <a:cxnLst/>
                <a:rect l="0" t="0" r="0" b="0"/>
                <a:pathLst>
                  <a:path w="423622" h="950000">
                    <a:moveTo>
                      <a:pt x="0" y="0"/>
                    </a:moveTo>
                    <a:lnTo>
                      <a:pt x="423622" y="0"/>
                    </a:lnTo>
                    <a:lnTo>
                      <a:pt x="423622" y="950000"/>
                    </a:lnTo>
                    <a:lnTo>
                      <a:pt x="0" y="95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7600" cap="flat">
                <a:solidFill>
                  <a:srgbClr val="000000"/>
                </a:solidFill>
                <a:bevel/>
              </a:ln>
            </p:spPr>
          </p:sp>
          <p:sp>
            <p:nvSpPr>
              <p:cNvPr id="536" name="任意多边形 535"/>
              <p:cNvSpPr/>
              <p:nvPr/>
            </p:nvSpPr>
            <p:spPr>
              <a:xfrm>
                <a:off x="7435061" y="5820490"/>
                <a:ext cx="71811" cy="950000"/>
              </a:xfrm>
              <a:custGeom>
                <a:avLst/>
                <a:gdLst/>
                <a:ahLst/>
                <a:cxnLst/>
                <a:rect l="0" t="0" r="0" b="0"/>
                <a:pathLst>
                  <a:path w="71811" h="950000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1021812"/>
                    </a:lnTo>
                    <a:lnTo>
                      <a:pt x="0" y="95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7600" cap="flat">
                <a:solidFill>
                  <a:srgbClr val="000000"/>
                </a:solidFill>
                <a:bevel/>
              </a:ln>
            </p:spPr>
          </p:sp>
          <p:sp>
            <p:nvSpPr>
              <p:cNvPr id="537" name="任意多边形 536"/>
              <p:cNvSpPr/>
              <p:nvPr/>
            </p:nvSpPr>
            <p:spPr>
              <a:xfrm>
                <a:off x="7011439" y="6770486"/>
                <a:ext cx="423622" cy="71811"/>
              </a:xfrm>
              <a:custGeom>
                <a:avLst/>
                <a:gdLst/>
                <a:ahLst/>
                <a:cxnLst/>
                <a:rect l="0" t="0" r="0" b="0"/>
                <a:pathLst>
                  <a:path w="423622" h="71811">
                    <a:moveTo>
                      <a:pt x="0" y="0"/>
                    </a:moveTo>
                    <a:lnTo>
                      <a:pt x="423622" y="0"/>
                    </a:lnTo>
                    <a:lnTo>
                      <a:pt x="495433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7600" cap="flat">
                <a:solidFill>
                  <a:srgbClr val="000000"/>
                </a:solidFill>
                <a:bevel/>
              </a:ln>
            </p:spPr>
          </p:sp>
          <p:sp>
            <p:nvSpPr>
              <p:cNvPr id="538" name="Text 474"/>
              <p:cNvSpPr txBox="1"/>
              <p:nvPr/>
            </p:nvSpPr>
            <p:spPr>
              <a:xfrm rot="-5400000">
                <a:off x="6748250" y="6083679"/>
                <a:ext cx="950000" cy="423622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520">
                    <a:solidFill>
                      <a:srgbClr val="FFFFFF"/>
                    </a:solidFill>
                    <a:latin typeface="微软雅黑"/>
                  </a:rPr>
                  <a:t>安全服务</a:t>
                </a:r>
              </a:p>
            </p:txBody>
          </p:sp>
        </p:grpSp>
        <p:grpSp>
          <p:nvGrpSpPr>
            <p:cNvPr id="442" name="组合 441"/>
            <p:cNvGrpSpPr/>
            <p:nvPr/>
          </p:nvGrpSpPr>
          <p:grpSpPr>
            <a:xfrm>
              <a:off x="2403946" y="5941680"/>
              <a:ext cx="1247069" cy="286259"/>
              <a:chOff x="2403946" y="5941680"/>
              <a:chExt cx="1247069" cy="286259"/>
            </a:xfrm>
          </p:grpSpPr>
          <p:sp>
            <p:nvSpPr>
              <p:cNvPr id="529" name="Information Box 2"/>
              <p:cNvSpPr/>
              <p:nvPr/>
            </p:nvSpPr>
            <p:spPr>
              <a:xfrm>
                <a:off x="2403946" y="5941680"/>
                <a:ext cx="1247069" cy="286259"/>
              </a:xfrm>
              <a:custGeom>
                <a:avLst/>
                <a:gdLst/>
                <a:ahLst/>
                <a:cxnLst/>
                <a:rect l="0" t="0" r="0" b="0"/>
                <a:pathLst>
                  <a:path w="1247069" h="286259">
                    <a:moveTo>
                      <a:pt x="1247069" y="286259"/>
                    </a:moveTo>
                    <a:lnTo>
                      <a:pt x="1247069" y="0"/>
                    </a:lnTo>
                    <a:lnTo>
                      <a:pt x="0" y="0"/>
                    </a:lnTo>
                    <a:lnTo>
                      <a:pt x="0" y="286259"/>
                    </a:lnTo>
                    <a:lnTo>
                      <a:pt x="1247069" y="286259"/>
                    </a:lnTo>
                    <a:close/>
                  </a:path>
                </a:pathLst>
              </a:custGeom>
              <a:solidFill>
                <a:srgbClr val="3498DB"/>
              </a:solidFill>
              <a:ln w="7600" cap="flat">
                <a:solidFill>
                  <a:srgbClr val="3498DB"/>
                </a:solidFill>
                <a:bevel/>
              </a:ln>
            </p:spPr>
          </p:sp>
          <p:sp>
            <p:nvSpPr>
              <p:cNvPr id="530" name="任意多边形 529"/>
              <p:cNvSpPr/>
              <p:nvPr/>
            </p:nvSpPr>
            <p:spPr>
              <a:xfrm>
                <a:off x="2466299" y="5941680"/>
                <a:ext cx="0" cy="286259"/>
              </a:xfrm>
              <a:custGeom>
                <a:avLst/>
                <a:gdLst/>
                <a:ahLst/>
                <a:cxnLst/>
                <a:rect l="0" t="0" r="0" b="0"/>
                <a:pathLst>
                  <a:path h="286259" fill="none">
                    <a:moveTo>
                      <a:pt x="0" y="0"/>
                    </a:moveTo>
                    <a:lnTo>
                      <a:pt x="0" y="286259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FFFFFF"/>
                </a:solidFill>
                <a:bevel/>
              </a:ln>
            </p:spPr>
          </p:sp>
          <p:sp>
            <p:nvSpPr>
              <p:cNvPr id="531" name="任意多边形 530"/>
              <p:cNvSpPr/>
              <p:nvPr/>
            </p:nvSpPr>
            <p:spPr>
              <a:xfrm>
                <a:off x="2528653" y="5941680"/>
                <a:ext cx="0" cy="286259"/>
              </a:xfrm>
              <a:custGeom>
                <a:avLst/>
                <a:gdLst/>
                <a:ahLst/>
                <a:cxnLst/>
                <a:rect l="0" t="0" r="0" b="0"/>
                <a:pathLst>
                  <a:path h="286259" fill="none">
                    <a:moveTo>
                      <a:pt x="0" y="0"/>
                    </a:moveTo>
                    <a:lnTo>
                      <a:pt x="0" y="286259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FFFFFF"/>
                </a:solidFill>
                <a:bevel/>
              </a:ln>
            </p:spPr>
          </p:sp>
          <p:sp>
            <p:nvSpPr>
              <p:cNvPr id="532" name="任意多边形 531"/>
              <p:cNvSpPr/>
              <p:nvPr/>
            </p:nvSpPr>
            <p:spPr>
              <a:xfrm>
                <a:off x="3588657" y="5941680"/>
                <a:ext cx="0" cy="286259"/>
              </a:xfrm>
              <a:custGeom>
                <a:avLst/>
                <a:gdLst/>
                <a:ahLst/>
                <a:cxnLst/>
                <a:rect l="0" t="0" r="0" b="0"/>
                <a:pathLst>
                  <a:path h="286259" fill="none">
                    <a:moveTo>
                      <a:pt x="0" y="0"/>
                    </a:moveTo>
                    <a:lnTo>
                      <a:pt x="0" y="286259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FFFFFF"/>
                </a:solidFill>
                <a:bevel/>
              </a:ln>
            </p:spPr>
          </p:sp>
          <p:sp>
            <p:nvSpPr>
              <p:cNvPr id="533" name="任意多边形 532"/>
              <p:cNvSpPr/>
              <p:nvPr/>
            </p:nvSpPr>
            <p:spPr>
              <a:xfrm>
                <a:off x="3526306" y="5941680"/>
                <a:ext cx="0" cy="286259"/>
              </a:xfrm>
              <a:custGeom>
                <a:avLst/>
                <a:gdLst/>
                <a:ahLst/>
                <a:cxnLst/>
                <a:rect l="0" t="0" r="0" b="0"/>
                <a:pathLst>
                  <a:path h="286259" fill="none">
                    <a:moveTo>
                      <a:pt x="0" y="0"/>
                    </a:moveTo>
                    <a:lnTo>
                      <a:pt x="0" y="286259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FFFFFF"/>
                </a:solidFill>
                <a:bevel/>
              </a:ln>
            </p:spPr>
          </p:sp>
          <p:sp>
            <p:nvSpPr>
              <p:cNvPr id="534" name="Text 475"/>
              <p:cNvSpPr txBox="1"/>
              <p:nvPr/>
            </p:nvSpPr>
            <p:spPr>
              <a:xfrm>
                <a:off x="2403946" y="5906210"/>
                <a:ext cx="1247069" cy="357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FFFFFF"/>
                    </a:solidFill>
                    <a:latin typeface="微软雅黑"/>
                  </a:rPr>
                  <a:t>Kubernetes</a:t>
                </a:r>
              </a:p>
            </p:txBody>
          </p:sp>
        </p:grpSp>
        <p:grpSp>
          <p:nvGrpSpPr>
            <p:cNvPr id="443" name="组合 442"/>
            <p:cNvGrpSpPr/>
            <p:nvPr/>
          </p:nvGrpSpPr>
          <p:grpSpPr>
            <a:xfrm>
              <a:off x="2403946" y="6363032"/>
              <a:ext cx="1247069" cy="286259"/>
              <a:chOff x="2403946" y="6363032"/>
              <a:chExt cx="1247069" cy="286259"/>
            </a:xfrm>
          </p:grpSpPr>
          <p:sp>
            <p:nvSpPr>
              <p:cNvPr id="523" name="Information Box 2"/>
              <p:cNvSpPr/>
              <p:nvPr/>
            </p:nvSpPr>
            <p:spPr>
              <a:xfrm>
                <a:off x="2403946" y="6363032"/>
                <a:ext cx="1247069" cy="286259"/>
              </a:xfrm>
              <a:custGeom>
                <a:avLst/>
                <a:gdLst/>
                <a:ahLst/>
                <a:cxnLst/>
                <a:rect l="0" t="0" r="0" b="0"/>
                <a:pathLst>
                  <a:path w="1247069" h="286259">
                    <a:moveTo>
                      <a:pt x="1247069" y="286259"/>
                    </a:moveTo>
                    <a:lnTo>
                      <a:pt x="1247069" y="0"/>
                    </a:lnTo>
                    <a:lnTo>
                      <a:pt x="0" y="0"/>
                    </a:lnTo>
                    <a:lnTo>
                      <a:pt x="0" y="286259"/>
                    </a:lnTo>
                    <a:lnTo>
                      <a:pt x="1247069" y="286259"/>
                    </a:lnTo>
                    <a:close/>
                  </a:path>
                </a:pathLst>
              </a:custGeom>
              <a:solidFill>
                <a:srgbClr val="3498DB"/>
              </a:solidFill>
              <a:ln w="7600" cap="flat">
                <a:solidFill>
                  <a:srgbClr val="3498DB"/>
                </a:solidFill>
                <a:bevel/>
              </a:ln>
            </p:spPr>
          </p:sp>
          <p:sp>
            <p:nvSpPr>
              <p:cNvPr id="524" name="任意多边形 523"/>
              <p:cNvSpPr/>
              <p:nvPr/>
            </p:nvSpPr>
            <p:spPr>
              <a:xfrm>
                <a:off x="2466299" y="6363032"/>
                <a:ext cx="0" cy="286259"/>
              </a:xfrm>
              <a:custGeom>
                <a:avLst/>
                <a:gdLst/>
                <a:ahLst/>
                <a:cxnLst/>
                <a:rect l="0" t="0" r="0" b="0"/>
                <a:pathLst>
                  <a:path h="286259" fill="none">
                    <a:moveTo>
                      <a:pt x="0" y="0"/>
                    </a:moveTo>
                    <a:lnTo>
                      <a:pt x="0" y="286259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FFFFFF"/>
                </a:solidFill>
                <a:bevel/>
              </a:ln>
            </p:spPr>
          </p:sp>
          <p:sp>
            <p:nvSpPr>
              <p:cNvPr id="525" name="任意多边形 524"/>
              <p:cNvSpPr/>
              <p:nvPr/>
            </p:nvSpPr>
            <p:spPr>
              <a:xfrm>
                <a:off x="2528653" y="6363032"/>
                <a:ext cx="0" cy="286259"/>
              </a:xfrm>
              <a:custGeom>
                <a:avLst/>
                <a:gdLst/>
                <a:ahLst/>
                <a:cxnLst/>
                <a:rect l="0" t="0" r="0" b="0"/>
                <a:pathLst>
                  <a:path h="286259" fill="none">
                    <a:moveTo>
                      <a:pt x="0" y="0"/>
                    </a:moveTo>
                    <a:lnTo>
                      <a:pt x="0" y="286259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FFFFFF"/>
                </a:solidFill>
                <a:bevel/>
              </a:ln>
            </p:spPr>
          </p:sp>
          <p:sp>
            <p:nvSpPr>
              <p:cNvPr id="526" name="任意多边形 525"/>
              <p:cNvSpPr/>
              <p:nvPr/>
            </p:nvSpPr>
            <p:spPr>
              <a:xfrm>
                <a:off x="3588657" y="6363032"/>
                <a:ext cx="0" cy="286259"/>
              </a:xfrm>
              <a:custGeom>
                <a:avLst/>
                <a:gdLst/>
                <a:ahLst/>
                <a:cxnLst/>
                <a:rect l="0" t="0" r="0" b="0"/>
                <a:pathLst>
                  <a:path h="286259" fill="none">
                    <a:moveTo>
                      <a:pt x="0" y="0"/>
                    </a:moveTo>
                    <a:lnTo>
                      <a:pt x="0" y="286259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FFFFFF"/>
                </a:solidFill>
                <a:bevel/>
              </a:ln>
            </p:spPr>
          </p:sp>
          <p:sp>
            <p:nvSpPr>
              <p:cNvPr id="527" name="任意多边形 526"/>
              <p:cNvSpPr/>
              <p:nvPr/>
            </p:nvSpPr>
            <p:spPr>
              <a:xfrm>
                <a:off x="3526306" y="6363032"/>
                <a:ext cx="0" cy="286259"/>
              </a:xfrm>
              <a:custGeom>
                <a:avLst/>
                <a:gdLst/>
                <a:ahLst/>
                <a:cxnLst/>
                <a:rect l="0" t="0" r="0" b="0"/>
                <a:pathLst>
                  <a:path h="286259" fill="none">
                    <a:moveTo>
                      <a:pt x="0" y="0"/>
                    </a:moveTo>
                    <a:lnTo>
                      <a:pt x="0" y="286259"/>
                    </a:lnTo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FFFFFF"/>
                </a:solidFill>
                <a:bevel/>
              </a:ln>
            </p:spPr>
          </p:sp>
          <p:sp>
            <p:nvSpPr>
              <p:cNvPr id="528" name="Text 476"/>
              <p:cNvSpPr txBox="1"/>
              <p:nvPr/>
            </p:nvSpPr>
            <p:spPr>
              <a:xfrm>
                <a:off x="2403946" y="6327562"/>
                <a:ext cx="1247069" cy="357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FFFFFF"/>
                    </a:solidFill>
                    <a:latin typeface="微软雅黑"/>
                  </a:rPr>
                  <a:t>Containerized Workloads</a:t>
                </a:r>
              </a:p>
            </p:txBody>
          </p:sp>
        </p:grpSp>
        <p:grpSp>
          <p:nvGrpSpPr>
            <p:cNvPr id="444" name="组合 443"/>
            <p:cNvGrpSpPr/>
            <p:nvPr/>
          </p:nvGrpSpPr>
          <p:grpSpPr>
            <a:xfrm>
              <a:off x="4140994" y="5885090"/>
              <a:ext cx="1938000" cy="820800"/>
              <a:chOff x="4140994" y="5885090"/>
              <a:chExt cx="1938000" cy="820800"/>
            </a:xfrm>
          </p:grpSpPr>
          <p:sp>
            <p:nvSpPr>
              <p:cNvPr id="494" name="Multi-Style Rectangle"/>
              <p:cNvSpPr/>
              <p:nvPr/>
            </p:nvSpPr>
            <p:spPr>
              <a:xfrm>
                <a:off x="4140994" y="5885090"/>
                <a:ext cx="1865800" cy="820800"/>
              </a:xfrm>
              <a:custGeom>
                <a:avLst/>
                <a:gdLst>
                  <a:gd name="connsiteX0" fmla="*/ 932900 w 1865800"/>
                  <a:gd name="connsiteY0" fmla="*/ 410400 h 820800"/>
                  <a:gd name="connsiteX1" fmla="*/ 0 w 1865800"/>
                  <a:gd name="connsiteY1" fmla="*/ 410400 h 820800"/>
                  <a:gd name="connsiteX2" fmla="*/ 932900 w 1865800"/>
                  <a:gd name="connsiteY2" fmla="*/ 0 h 820800"/>
                  <a:gd name="connsiteX3" fmla="*/ 1865800 w 1865800"/>
                  <a:gd name="connsiteY3" fmla="*/ 410400 h 820800"/>
                  <a:gd name="connsiteX4" fmla="*/ 932900 w 1865800"/>
                  <a:gd name="connsiteY4" fmla="*/ 820800 h 82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0" t="0" r="0" b="0"/>
                <a:pathLst>
                  <a:path w="1865800" h="820800">
                    <a:moveTo>
                      <a:pt x="91200" y="0"/>
                    </a:moveTo>
                    <a:lnTo>
                      <a:pt x="1774600" y="0"/>
                    </a:lnTo>
                    <a:cubicBezTo>
                      <a:pt x="1824965" y="0"/>
                      <a:pt x="1865800" y="40830"/>
                      <a:pt x="1865800" y="91200"/>
                    </a:cubicBezTo>
                    <a:lnTo>
                      <a:pt x="1865800" y="729600"/>
                    </a:lnTo>
                    <a:cubicBezTo>
                      <a:pt x="1865800" y="779973"/>
                      <a:pt x="1824965" y="820800"/>
                      <a:pt x="1774600" y="820800"/>
                    </a:cubicBezTo>
                    <a:lnTo>
                      <a:pt x="91200" y="820800"/>
                    </a:lnTo>
                    <a:cubicBezTo>
                      <a:pt x="40830" y="820800"/>
                      <a:pt x="0" y="779973"/>
                      <a:pt x="0" y="729600"/>
                    </a:cubicBezTo>
                    <a:lnTo>
                      <a:pt x="0" y="91200"/>
                    </a:lnTo>
                    <a:cubicBezTo>
                      <a:pt x="0" y="40830"/>
                      <a:pt x="40830" y="0"/>
                      <a:pt x="91200" y="0"/>
                    </a:cubicBezTo>
                    <a:close/>
                  </a:path>
                </a:pathLst>
              </a:custGeom>
              <a:noFill/>
              <a:ln w="7600" cap="flat">
                <a:solidFill>
                  <a:srgbClr val="80808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  <p:grpSp>
            <p:nvGrpSpPr>
              <p:cNvPr id="495" name="组合 494"/>
              <p:cNvGrpSpPr/>
              <p:nvPr/>
            </p:nvGrpSpPr>
            <p:grpSpPr>
              <a:xfrm>
                <a:off x="4184159" y="5984558"/>
                <a:ext cx="858450" cy="286259"/>
                <a:chOff x="4184159" y="5984558"/>
                <a:chExt cx="858450" cy="286259"/>
              </a:xfrm>
            </p:grpSpPr>
            <p:sp>
              <p:nvSpPr>
                <p:cNvPr id="517" name="Information Box 2"/>
                <p:cNvSpPr/>
                <p:nvPr/>
              </p:nvSpPr>
              <p:spPr>
                <a:xfrm>
                  <a:off x="4184159" y="5984558"/>
                  <a:ext cx="85845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58450" h="286259">
                      <a:moveTo>
                        <a:pt x="858450" y="286259"/>
                      </a:moveTo>
                      <a:lnTo>
                        <a:pt x="858450" y="0"/>
                      </a:lnTo>
                      <a:lnTo>
                        <a:pt x="0" y="0"/>
                      </a:lnTo>
                      <a:lnTo>
                        <a:pt x="0" y="286259"/>
                      </a:lnTo>
                      <a:lnTo>
                        <a:pt x="858450" y="286259"/>
                      </a:lnTo>
                      <a:close/>
                    </a:path>
                  </a:pathLst>
                </a:custGeom>
                <a:solidFill>
                  <a:srgbClr val="3E3938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518" name="任意多边形 517"/>
                <p:cNvSpPr/>
                <p:nvPr/>
              </p:nvSpPr>
              <p:spPr>
                <a:xfrm>
                  <a:off x="4227082" y="5984558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19" name="任意多边形 518"/>
                <p:cNvSpPr/>
                <p:nvPr/>
              </p:nvSpPr>
              <p:spPr>
                <a:xfrm>
                  <a:off x="4270004" y="5984558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20" name="任意多边形 519"/>
                <p:cNvSpPr/>
                <p:nvPr/>
              </p:nvSpPr>
              <p:spPr>
                <a:xfrm>
                  <a:off x="4999685" y="5984558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21" name="任意多边形 520"/>
                <p:cNvSpPr/>
                <p:nvPr/>
              </p:nvSpPr>
              <p:spPr>
                <a:xfrm>
                  <a:off x="4956768" y="5984558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22" name="Text 477"/>
                <p:cNvSpPr txBox="1"/>
                <p:nvPr/>
              </p:nvSpPr>
              <p:spPr>
                <a:xfrm>
                  <a:off x="4184159" y="5949088"/>
                  <a:ext cx="858450" cy="3572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FFFFFF"/>
                      </a:solidFill>
                      <a:latin typeface="微软雅黑"/>
                    </a:rPr>
                    <a:t>多租户管理</a:t>
                  </a:r>
                </a:p>
              </p:txBody>
            </p:sp>
          </p:grpSp>
          <p:grpSp>
            <p:nvGrpSpPr>
              <p:cNvPr id="496" name="组合 495"/>
              <p:cNvGrpSpPr/>
              <p:nvPr/>
            </p:nvGrpSpPr>
            <p:grpSpPr>
              <a:xfrm>
                <a:off x="4184159" y="6344299"/>
                <a:ext cx="858450" cy="286259"/>
                <a:chOff x="4184159" y="6344299"/>
                <a:chExt cx="858450" cy="286259"/>
              </a:xfrm>
            </p:grpSpPr>
            <p:sp>
              <p:nvSpPr>
                <p:cNvPr id="511" name="Information Box 2"/>
                <p:cNvSpPr/>
                <p:nvPr/>
              </p:nvSpPr>
              <p:spPr>
                <a:xfrm>
                  <a:off x="4184159" y="6344299"/>
                  <a:ext cx="85845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58450" h="286259">
                      <a:moveTo>
                        <a:pt x="858450" y="286259"/>
                      </a:moveTo>
                      <a:lnTo>
                        <a:pt x="858450" y="0"/>
                      </a:lnTo>
                      <a:lnTo>
                        <a:pt x="0" y="0"/>
                      </a:lnTo>
                      <a:lnTo>
                        <a:pt x="0" y="286259"/>
                      </a:lnTo>
                      <a:lnTo>
                        <a:pt x="858450" y="286259"/>
                      </a:lnTo>
                      <a:close/>
                    </a:path>
                  </a:pathLst>
                </a:custGeom>
                <a:solidFill>
                  <a:srgbClr val="3E3938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512" name="任意多边形 511"/>
                <p:cNvSpPr/>
                <p:nvPr/>
              </p:nvSpPr>
              <p:spPr>
                <a:xfrm>
                  <a:off x="4227081" y="6344299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13" name="任意多边形 512"/>
                <p:cNvSpPr/>
                <p:nvPr/>
              </p:nvSpPr>
              <p:spPr>
                <a:xfrm>
                  <a:off x="4270004" y="6344299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14" name="任意多边形 513"/>
                <p:cNvSpPr/>
                <p:nvPr/>
              </p:nvSpPr>
              <p:spPr>
                <a:xfrm>
                  <a:off x="4999692" y="6344299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15" name="任意多边形 514"/>
                <p:cNvSpPr/>
                <p:nvPr/>
              </p:nvSpPr>
              <p:spPr>
                <a:xfrm>
                  <a:off x="4956767" y="6344299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16" name="Text 478"/>
                <p:cNvSpPr txBox="1"/>
                <p:nvPr/>
              </p:nvSpPr>
              <p:spPr>
                <a:xfrm>
                  <a:off x="4184159" y="6308829"/>
                  <a:ext cx="858450" cy="3572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FFFFFF"/>
                      </a:solidFill>
                      <a:latin typeface="微软雅黑"/>
                    </a:rPr>
                    <a:t>数据保护</a:t>
                  </a:r>
                </a:p>
              </p:txBody>
            </p:sp>
          </p:grpSp>
          <p:grpSp>
            <p:nvGrpSpPr>
              <p:cNvPr id="497" name="组合 496"/>
              <p:cNvGrpSpPr/>
              <p:nvPr/>
            </p:nvGrpSpPr>
            <p:grpSpPr>
              <a:xfrm>
                <a:off x="5111832" y="5984515"/>
                <a:ext cx="858450" cy="286259"/>
                <a:chOff x="5111832" y="5984515"/>
                <a:chExt cx="858450" cy="286259"/>
              </a:xfrm>
            </p:grpSpPr>
            <p:sp>
              <p:nvSpPr>
                <p:cNvPr id="505" name="Information Box 2"/>
                <p:cNvSpPr/>
                <p:nvPr/>
              </p:nvSpPr>
              <p:spPr>
                <a:xfrm>
                  <a:off x="5111832" y="5984515"/>
                  <a:ext cx="85845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58450" h="286259">
                      <a:moveTo>
                        <a:pt x="858450" y="286259"/>
                      </a:moveTo>
                      <a:lnTo>
                        <a:pt x="858450" y="0"/>
                      </a:lnTo>
                      <a:lnTo>
                        <a:pt x="0" y="0"/>
                      </a:lnTo>
                      <a:lnTo>
                        <a:pt x="0" y="286259"/>
                      </a:lnTo>
                      <a:lnTo>
                        <a:pt x="858450" y="286259"/>
                      </a:lnTo>
                      <a:close/>
                    </a:path>
                  </a:pathLst>
                </a:custGeom>
                <a:solidFill>
                  <a:srgbClr val="3E3938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506" name="任意多边形 505"/>
                <p:cNvSpPr/>
                <p:nvPr/>
              </p:nvSpPr>
              <p:spPr>
                <a:xfrm>
                  <a:off x="5154755" y="5984515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07" name="任意多边形 506"/>
                <p:cNvSpPr/>
                <p:nvPr/>
              </p:nvSpPr>
              <p:spPr>
                <a:xfrm>
                  <a:off x="5197677" y="5984515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08" name="任意多边形 507"/>
                <p:cNvSpPr/>
                <p:nvPr/>
              </p:nvSpPr>
              <p:spPr>
                <a:xfrm>
                  <a:off x="5927365" y="5984515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09" name="任意多边形 508"/>
                <p:cNvSpPr/>
                <p:nvPr/>
              </p:nvSpPr>
              <p:spPr>
                <a:xfrm>
                  <a:off x="5884440" y="5984515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10" name="Text 479"/>
                <p:cNvSpPr txBox="1"/>
                <p:nvPr/>
              </p:nvSpPr>
              <p:spPr>
                <a:xfrm>
                  <a:off x="5111832" y="5949045"/>
                  <a:ext cx="858450" cy="3572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FFFFFF"/>
                      </a:solidFill>
                      <a:latin typeface="微软雅黑"/>
                    </a:rPr>
                    <a:t>安全插件管理</a:t>
                  </a:r>
                </a:p>
              </p:txBody>
            </p:sp>
          </p:grpSp>
          <p:grpSp>
            <p:nvGrpSpPr>
              <p:cNvPr id="498" name="组合 497"/>
              <p:cNvGrpSpPr/>
              <p:nvPr/>
            </p:nvGrpSpPr>
            <p:grpSpPr>
              <a:xfrm>
                <a:off x="5111832" y="6344299"/>
                <a:ext cx="858450" cy="286259"/>
                <a:chOff x="5111832" y="6344299"/>
                <a:chExt cx="858450" cy="286259"/>
              </a:xfrm>
            </p:grpSpPr>
            <p:sp>
              <p:nvSpPr>
                <p:cNvPr id="499" name="Information Box 2"/>
                <p:cNvSpPr/>
                <p:nvPr/>
              </p:nvSpPr>
              <p:spPr>
                <a:xfrm>
                  <a:off x="5111832" y="6344299"/>
                  <a:ext cx="85845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58450" h="286259">
                      <a:moveTo>
                        <a:pt x="858450" y="286259"/>
                      </a:moveTo>
                      <a:lnTo>
                        <a:pt x="858450" y="0"/>
                      </a:lnTo>
                      <a:lnTo>
                        <a:pt x="0" y="0"/>
                      </a:lnTo>
                      <a:lnTo>
                        <a:pt x="0" y="286259"/>
                      </a:lnTo>
                      <a:lnTo>
                        <a:pt x="858450" y="286259"/>
                      </a:lnTo>
                      <a:close/>
                    </a:path>
                  </a:pathLst>
                </a:custGeom>
                <a:solidFill>
                  <a:srgbClr val="3E3938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500" name="任意多边形 499"/>
                <p:cNvSpPr/>
                <p:nvPr/>
              </p:nvSpPr>
              <p:spPr>
                <a:xfrm>
                  <a:off x="5154755" y="6344299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01" name="任意多边形 500"/>
                <p:cNvSpPr/>
                <p:nvPr/>
              </p:nvSpPr>
              <p:spPr>
                <a:xfrm>
                  <a:off x="5197677" y="6344299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02" name="任意多边形 501"/>
                <p:cNvSpPr/>
                <p:nvPr/>
              </p:nvSpPr>
              <p:spPr>
                <a:xfrm>
                  <a:off x="5927365" y="6344299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03" name="任意多边形 502"/>
                <p:cNvSpPr/>
                <p:nvPr/>
              </p:nvSpPr>
              <p:spPr>
                <a:xfrm>
                  <a:off x="5884440" y="6344299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504" name="Text 480"/>
                <p:cNvSpPr txBox="1"/>
                <p:nvPr/>
              </p:nvSpPr>
              <p:spPr>
                <a:xfrm>
                  <a:off x="5111832" y="6308829"/>
                  <a:ext cx="858450" cy="3572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FFFFFF"/>
                      </a:solidFill>
                      <a:latin typeface="微软雅黑"/>
                    </a:rPr>
                    <a:t>访问策略管理</a:t>
                  </a:r>
                </a:p>
              </p:txBody>
            </p:sp>
          </p:grpSp>
        </p:grpSp>
        <p:grpSp>
          <p:nvGrpSpPr>
            <p:cNvPr id="445" name="组合 444"/>
            <p:cNvGrpSpPr/>
            <p:nvPr/>
          </p:nvGrpSpPr>
          <p:grpSpPr>
            <a:xfrm>
              <a:off x="6078994" y="5885090"/>
              <a:ext cx="786159" cy="820800"/>
              <a:chOff x="6078994" y="5885090"/>
              <a:chExt cx="786159" cy="820800"/>
            </a:xfrm>
          </p:grpSpPr>
          <p:grpSp>
            <p:nvGrpSpPr>
              <p:cNvPr id="479" name="组合 478"/>
              <p:cNvGrpSpPr/>
              <p:nvPr/>
            </p:nvGrpSpPr>
            <p:grpSpPr>
              <a:xfrm>
                <a:off x="6114881" y="6351230"/>
                <a:ext cx="714385" cy="286259"/>
                <a:chOff x="6114881" y="6351230"/>
                <a:chExt cx="714385" cy="286259"/>
              </a:xfrm>
            </p:grpSpPr>
            <p:sp>
              <p:nvSpPr>
                <p:cNvPr id="488" name="Information Box 2"/>
                <p:cNvSpPr/>
                <p:nvPr/>
              </p:nvSpPr>
              <p:spPr>
                <a:xfrm>
                  <a:off x="6114881" y="6351230"/>
                  <a:ext cx="714385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14385" h="286259">
                      <a:moveTo>
                        <a:pt x="714385" y="286259"/>
                      </a:moveTo>
                      <a:lnTo>
                        <a:pt x="714385" y="0"/>
                      </a:lnTo>
                      <a:lnTo>
                        <a:pt x="0" y="0"/>
                      </a:lnTo>
                      <a:lnTo>
                        <a:pt x="0" y="286259"/>
                      </a:lnTo>
                      <a:lnTo>
                        <a:pt x="714385" y="286259"/>
                      </a:lnTo>
                      <a:close/>
                    </a:path>
                  </a:pathLst>
                </a:custGeom>
                <a:solidFill>
                  <a:srgbClr val="3E3938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489" name="任意多边形 488"/>
                <p:cNvSpPr/>
                <p:nvPr/>
              </p:nvSpPr>
              <p:spPr>
                <a:xfrm>
                  <a:off x="6150600" y="6351230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90" name="任意多边形 489"/>
                <p:cNvSpPr/>
                <p:nvPr/>
              </p:nvSpPr>
              <p:spPr>
                <a:xfrm>
                  <a:off x="6186319" y="6351230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91" name="任意多边形 490"/>
                <p:cNvSpPr/>
                <p:nvPr/>
              </p:nvSpPr>
              <p:spPr>
                <a:xfrm>
                  <a:off x="6793546" y="6351230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92" name="任意多边形 491"/>
                <p:cNvSpPr/>
                <p:nvPr/>
              </p:nvSpPr>
              <p:spPr>
                <a:xfrm>
                  <a:off x="6757827" y="6351230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93" name="Text 481"/>
                <p:cNvSpPr txBox="1"/>
                <p:nvPr/>
              </p:nvSpPr>
              <p:spPr>
                <a:xfrm>
                  <a:off x="6114881" y="6315760"/>
                  <a:ext cx="714385" cy="3572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FFFFFF"/>
                      </a:solidFill>
                      <a:latin typeface="微软雅黑"/>
                    </a:rPr>
                    <a:t>Identity管理</a:t>
                  </a:r>
                </a:p>
              </p:txBody>
            </p:sp>
          </p:grpSp>
          <p:grpSp>
            <p:nvGrpSpPr>
              <p:cNvPr id="480" name="组合 479"/>
              <p:cNvGrpSpPr/>
              <p:nvPr/>
            </p:nvGrpSpPr>
            <p:grpSpPr>
              <a:xfrm>
                <a:off x="6114881" y="5986430"/>
                <a:ext cx="714385" cy="286259"/>
                <a:chOff x="6114881" y="5986430"/>
                <a:chExt cx="714385" cy="286259"/>
              </a:xfrm>
            </p:grpSpPr>
            <p:sp>
              <p:nvSpPr>
                <p:cNvPr id="482" name="Information Box 2"/>
                <p:cNvSpPr/>
                <p:nvPr/>
              </p:nvSpPr>
              <p:spPr>
                <a:xfrm>
                  <a:off x="6114881" y="5986430"/>
                  <a:ext cx="714385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14385" h="286259">
                      <a:moveTo>
                        <a:pt x="714385" y="286259"/>
                      </a:moveTo>
                      <a:lnTo>
                        <a:pt x="714385" y="0"/>
                      </a:lnTo>
                      <a:lnTo>
                        <a:pt x="0" y="0"/>
                      </a:lnTo>
                      <a:lnTo>
                        <a:pt x="0" y="286259"/>
                      </a:lnTo>
                      <a:lnTo>
                        <a:pt x="714385" y="286259"/>
                      </a:lnTo>
                      <a:close/>
                    </a:path>
                  </a:pathLst>
                </a:custGeom>
                <a:solidFill>
                  <a:srgbClr val="3E3938"/>
                </a:solidFill>
                <a:ln w="7600" cap="flat">
                  <a:solidFill>
                    <a:srgbClr val="3498DB"/>
                  </a:solidFill>
                  <a:bevel/>
                </a:ln>
              </p:spPr>
            </p:sp>
            <p:sp>
              <p:nvSpPr>
                <p:cNvPr id="483" name="任意多边形 482"/>
                <p:cNvSpPr/>
                <p:nvPr/>
              </p:nvSpPr>
              <p:spPr>
                <a:xfrm>
                  <a:off x="6150600" y="5986430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84" name="任意多边形 483"/>
                <p:cNvSpPr/>
                <p:nvPr/>
              </p:nvSpPr>
              <p:spPr>
                <a:xfrm>
                  <a:off x="6186319" y="5986430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85" name="任意多边形 484"/>
                <p:cNvSpPr/>
                <p:nvPr/>
              </p:nvSpPr>
              <p:spPr>
                <a:xfrm>
                  <a:off x="6793546" y="5986430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86" name="任意多边形 485"/>
                <p:cNvSpPr/>
                <p:nvPr/>
              </p:nvSpPr>
              <p:spPr>
                <a:xfrm>
                  <a:off x="6757827" y="5986430"/>
                  <a:ext cx="0" cy="286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86259" fill="none">
                      <a:moveTo>
                        <a:pt x="0" y="0"/>
                      </a:moveTo>
                      <a:lnTo>
                        <a:pt x="0" y="286259"/>
                      </a:ln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487" name="Text 482"/>
                <p:cNvSpPr txBox="1"/>
                <p:nvPr/>
              </p:nvSpPr>
              <p:spPr>
                <a:xfrm>
                  <a:off x="6114881" y="5950960"/>
                  <a:ext cx="714385" cy="3572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FFFFFF"/>
                      </a:solidFill>
                      <a:latin typeface="微软雅黑"/>
                    </a:rPr>
                    <a:t>认证授权</a:t>
                  </a:r>
                </a:p>
              </p:txBody>
            </p:sp>
          </p:grpSp>
          <p:sp>
            <p:nvSpPr>
              <p:cNvPr id="481" name="Multi-Style Rectangle"/>
              <p:cNvSpPr/>
              <p:nvPr/>
            </p:nvSpPr>
            <p:spPr>
              <a:xfrm>
                <a:off x="6078994" y="5885090"/>
                <a:ext cx="786159" cy="820800"/>
              </a:xfrm>
              <a:custGeom>
                <a:avLst/>
                <a:gdLst>
                  <a:gd name="connsiteX0" fmla="*/ 393080 w 786159"/>
                  <a:gd name="connsiteY0" fmla="*/ 410400 h 820800"/>
                  <a:gd name="connsiteX1" fmla="*/ 0 w 786159"/>
                  <a:gd name="connsiteY1" fmla="*/ 410400 h 820800"/>
                  <a:gd name="connsiteX2" fmla="*/ 393080 w 786159"/>
                  <a:gd name="connsiteY2" fmla="*/ 0 h 820800"/>
                  <a:gd name="connsiteX3" fmla="*/ 786159 w 786159"/>
                  <a:gd name="connsiteY3" fmla="*/ 410400 h 820800"/>
                  <a:gd name="connsiteX4" fmla="*/ 393080 w 786159"/>
                  <a:gd name="connsiteY4" fmla="*/ 820800 h 82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0" t="0" r="0" b="0"/>
                <a:pathLst>
                  <a:path w="786159" h="820800">
                    <a:moveTo>
                      <a:pt x="91200" y="0"/>
                    </a:moveTo>
                    <a:lnTo>
                      <a:pt x="694959" y="0"/>
                    </a:lnTo>
                    <a:cubicBezTo>
                      <a:pt x="745329" y="0"/>
                      <a:pt x="786159" y="40830"/>
                      <a:pt x="786159" y="91200"/>
                    </a:cubicBezTo>
                    <a:lnTo>
                      <a:pt x="786159" y="729600"/>
                    </a:lnTo>
                    <a:cubicBezTo>
                      <a:pt x="786159" y="779973"/>
                      <a:pt x="745329" y="820800"/>
                      <a:pt x="694959" y="820800"/>
                    </a:cubicBezTo>
                    <a:lnTo>
                      <a:pt x="91200" y="820800"/>
                    </a:lnTo>
                    <a:cubicBezTo>
                      <a:pt x="40830" y="820800"/>
                      <a:pt x="0" y="779973"/>
                      <a:pt x="0" y="729600"/>
                    </a:cubicBezTo>
                    <a:lnTo>
                      <a:pt x="0" y="91200"/>
                    </a:lnTo>
                    <a:cubicBezTo>
                      <a:pt x="0" y="40830"/>
                      <a:pt x="40830" y="0"/>
                      <a:pt x="91200" y="0"/>
                    </a:cubicBezTo>
                    <a:close/>
                  </a:path>
                </a:pathLst>
              </a:custGeom>
              <a:noFill/>
              <a:ln w="7600" cap="flat">
                <a:solidFill>
                  <a:srgbClr val="808080"/>
                </a:solidFill>
                <a:bevel/>
              </a:ln>
              <a:effectLst>
                <a:outerShdw dist="21496" dir="2700000" algn="tl" rotWithShape="0">
                  <a:srgbClr val="000000">
                    <a:alpha val="20000"/>
                  </a:srgbClr>
                </a:outerShdw>
              </a:effectLst>
            </p:spPr>
          </p:sp>
        </p:grpSp>
        <p:grpSp>
          <p:nvGrpSpPr>
            <p:cNvPr id="446" name="组合 445"/>
            <p:cNvGrpSpPr/>
            <p:nvPr/>
          </p:nvGrpSpPr>
          <p:grpSpPr>
            <a:xfrm>
              <a:off x="3006849" y="5675601"/>
              <a:ext cx="1764127" cy="104496"/>
              <a:chOff x="3006849" y="5675601"/>
              <a:chExt cx="1764127" cy="104496"/>
            </a:xfrm>
          </p:grpSpPr>
          <p:grpSp>
            <p:nvGrpSpPr>
              <p:cNvPr id="471" name="Arrow symbol 3"/>
              <p:cNvGrpSpPr/>
              <p:nvPr/>
            </p:nvGrpSpPr>
            <p:grpSpPr>
              <a:xfrm rot="-5400000">
                <a:off x="4585273" y="5594389"/>
                <a:ext cx="104496" cy="266920"/>
                <a:chOff x="4585273" y="5594389"/>
                <a:chExt cx="104496" cy="266920"/>
              </a:xfrm>
            </p:grpSpPr>
            <p:sp>
              <p:nvSpPr>
                <p:cNvPr id="476" name="任意多边形 475"/>
                <p:cNvSpPr/>
                <p:nvPr/>
              </p:nvSpPr>
              <p:spPr>
                <a:xfrm>
                  <a:off x="4585243" y="5594389"/>
                  <a:ext cx="103567" cy="1797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3567" h="179726">
                      <a:moveTo>
                        <a:pt x="76084" y="108844"/>
                      </a:moveTo>
                      <a:lnTo>
                        <a:pt x="76084" y="87282"/>
                      </a:lnTo>
                      <a:lnTo>
                        <a:pt x="103567" y="132204"/>
                      </a:lnTo>
                      <a:lnTo>
                        <a:pt x="76084" y="179726"/>
                      </a:lnTo>
                      <a:lnTo>
                        <a:pt x="76084" y="158778"/>
                      </a:lnTo>
                      <a:cubicBezTo>
                        <a:pt x="76084" y="158778"/>
                        <a:pt x="27159" y="136732"/>
                        <a:pt x="0" y="108844"/>
                      </a:cubicBezTo>
                      <a:lnTo>
                        <a:pt x="0" y="0"/>
                      </a:lnTo>
                      <a:cubicBezTo>
                        <a:pt x="0" y="0"/>
                        <a:pt x="28756" y="77792"/>
                        <a:pt x="76084" y="108844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477" name="任意多边形 476"/>
                <p:cNvSpPr/>
                <p:nvPr/>
              </p:nvSpPr>
              <p:spPr>
                <a:xfrm flipV="1">
                  <a:off x="4585243" y="5681582"/>
                  <a:ext cx="103567" cy="1797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3567" h="179726">
                      <a:moveTo>
                        <a:pt x="76084" y="108755"/>
                      </a:moveTo>
                      <a:lnTo>
                        <a:pt x="76084" y="87194"/>
                      </a:lnTo>
                      <a:lnTo>
                        <a:pt x="103567" y="134715"/>
                      </a:lnTo>
                      <a:lnTo>
                        <a:pt x="76084" y="179726"/>
                      </a:lnTo>
                      <a:lnTo>
                        <a:pt x="76084" y="158689"/>
                      </a:lnTo>
                      <a:cubicBezTo>
                        <a:pt x="76084" y="158689"/>
                        <a:pt x="27158" y="136643"/>
                        <a:pt x="0" y="108755"/>
                      </a:cubicBezTo>
                      <a:lnTo>
                        <a:pt x="0" y="0"/>
                      </a:lnTo>
                      <a:cubicBezTo>
                        <a:pt x="0" y="0"/>
                        <a:pt x="28756" y="77703"/>
                        <a:pt x="76084" y="108755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478" name="任意多边形 477"/>
                <p:cNvSpPr/>
                <p:nvPr/>
              </p:nvSpPr>
              <p:spPr>
                <a:xfrm>
                  <a:off x="4661327" y="5681671"/>
                  <a:ext cx="28442" cy="9382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8442" h="93827">
                      <a:moveTo>
                        <a:pt x="0" y="0"/>
                      </a:moveTo>
                      <a:lnTo>
                        <a:pt x="0" y="93827"/>
                      </a:lnTo>
                      <a:lnTo>
                        <a:pt x="28442" y="444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ang="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  <p:grpSp>
            <p:nvGrpSpPr>
              <p:cNvPr id="472" name="Arrow symbol 3"/>
              <p:cNvGrpSpPr/>
              <p:nvPr/>
            </p:nvGrpSpPr>
            <p:grpSpPr>
              <a:xfrm rot="-5400000">
                <a:off x="3088061" y="5594389"/>
                <a:ext cx="104496" cy="266920"/>
                <a:chOff x="3088061" y="5594389"/>
                <a:chExt cx="104496" cy="266920"/>
              </a:xfrm>
            </p:grpSpPr>
            <p:sp>
              <p:nvSpPr>
                <p:cNvPr id="473" name="任意多边形 472"/>
                <p:cNvSpPr/>
                <p:nvPr/>
              </p:nvSpPr>
              <p:spPr>
                <a:xfrm>
                  <a:off x="3088031" y="5594389"/>
                  <a:ext cx="103567" cy="1797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3567" h="179726">
                      <a:moveTo>
                        <a:pt x="76084" y="108844"/>
                      </a:moveTo>
                      <a:lnTo>
                        <a:pt x="76084" y="87282"/>
                      </a:lnTo>
                      <a:lnTo>
                        <a:pt x="103567" y="132204"/>
                      </a:lnTo>
                      <a:lnTo>
                        <a:pt x="76084" y="179726"/>
                      </a:lnTo>
                      <a:lnTo>
                        <a:pt x="76084" y="158778"/>
                      </a:lnTo>
                      <a:cubicBezTo>
                        <a:pt x="76084" y="158778"/>
                        <a:pt x="27159" y="136732"/>
                        <a:pt x="0" y="108844"/>
                      </a:cubicBezTo>
                      <a:lnTo>
                        <a:pt x="0" y="0"/>
                      </a:lnTo>
                      <a:cubicBezTo>
                        <a:pt x="0" y="0"/>
                        <a:pt x="28756" y="77792"/>
                        <a:pt x="76084" y="108844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474" name="任意多边形 473"/>
                <p:cNvSpPr/>
                <p:nvPr/>
              </p:nvSpPr>
              <p:spPr>
                <a:xfrm flipV="1">
                  <a:off x="3088031" y="5681582"/>
                  <a:ext cx="103567" cy="1797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3567" h="179726">
                      <a:moveTo>
                        <a:pt x="76084" y="108755"/>
                      </a:moveTo>
                      <a:lnTo>
                        <a:pt x="76084" y="87194"/>
                      </a:lnTo>
                      <a:lnTo>
                        <a:pt x="103567" y="134715"/>
                      </a:lnTo>
                      <a:lnTo>
                        <a:pt x="76084" y="179726"/>
                      </a:lnTo>
                      <a:lnTo>
                        <a:pt x="76084" y="158689"/>
                      </a:lnTo>
                      <a:cubicBezTo>
                        <a:pt x="76084" y="158689"/>
                        <a:pt x="27158" y="136643"/>
                        <a:pt x="0" y="108755"/>
                      </a:cubicBezTo>
                      <a:lnTo>
                        <a:pt x="0" y="0"/>
                      </a:lnTo>
                      <a:cubicBezTo>
                        <a:pt x="0" y="0"/>
                        <a:pt x="28756" y="77703"/>
                        <a:pt x="76084" y="108755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475" name="任意多边形 474"/>
                <p:cNvSpPr/>
                <p:nvPr/>
              </p:nvSpPr>
              <p:spPr>
                <a:xfrm>
                  <a:off x="3164115" y="5681671"/>
                  <a:ext cx="28442" cy="9382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8442" h="93827">
                      <a:moveTo>
                        <a:pt x="0" y="0"/>
                      </a:moveTo>
                      <a:lnTo>
                        <a:pt x="0" y="93827"/>
                      </a:lnTo>
                      <a:lnTo>
                        <a:pt x="28442" y="444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ang="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</p:grpSp>
        <p:grpSp>
          <p:nvGrpSpPr>
            <p:cNvPr id="447" name="组合 446"/>
            <p:cNvGrpSpPr/>
            <p:nvPr/>
          </p:nvGrpSpPr>
          <p:grpSpPr>
            <a:xfrm>
              <a:off x="5452277" y="3861506"/>
              <a:ext cx="260997" cy="1597756"/>
              <a:chOff x="5452277" y="3861506"/>
              <a:chExt cx="260997" cy="1597756"/>
            </a:xfrm>
          </p:grpSpPr>
          <p:grpSp>
            <p:nvGrpSpPr>
              <p:cNvPr id="461" name="Arrow symbol 3"/>
              <p:cNvGrpSpPr/>
              <p:nvPr/>
            </p:nvGrpSpPr>
            <p:grpSpPr>
              <a:xfrm rot="10800000">
                <a:off x="5567241" y="4057328"/>
                <a:ext cx="145991" cy="230790"/>
                <a:chOff x="5567241" y="4057328"/>
                <a:chExt cx="145991" cy="230790"/>
              </a:xfrm>
            </p:grpSpPr>
            <p:sp>
              <p:nvSpPr>
                <p:cNvPr id="468" name="任意多边形 467"/>
                <p:cNvSpPr/>
                <p:nvPr/>
              </p:nvSpPr>
              <p:spPr>
                <a:xfrm>
                  <a:off x="5567199" y="4057328"/>
                  <a:ext cx="144694" cy="15539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4694" h="155398">
                      <a:moveTo>
                        <a:pt x="106297" y="94111"/>
                      </a:moveTo>
                      <a:lnTo>
                        <a:pt x="106297" y="75468"/>
                      </a:lnTo>
                      <a:lnTo>
                        <a:pt x="144694" y="114309"/>
                      </a:lnTo>
                      <a:lnTo>
                        <a:pt x="106297" y="155398"/>
                      </a:lnTo>
                      <a:lnTo>
                        <a:pt x="106297" y="137285"/>
                      </a:lnTo>
                      <a:cubicBezTo>
                        <a:pt x="106297" y="137285"/>
                        <a:pt x="37943" y="118224"/>
                        <a:pt x="0" y="94111"/>
                      </a:cubicBezTo>
                      <a:lnTo>
                        <a:pt x="0" y="0"/>
                      </a:lnTo>
                      <a:cubicBezTo>
                        <a:pt x="0" y="0"/>
                        <a:pt x="40175" y="67262"/>
                        <a:pt x="106297" y="94111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469" name="任意多边形 468"/>
                <p:cNvSpPr/>
                <p:nvPr/>
              </p:nvSpPr>
              <p:spPr>
                <a:xfrm flipV="1">
                  <a:off x="5567199" y="4132719"/>
                  <a:ext cx="144694" cy="15539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4694" h="155398">
                      <a:moveTo>
                        <a:pt x="106297" y="94034"/>
                      </a:moveTo>
                      <a:lnTo>
                        <a:pt x="106297" y="75391"/>
                      </a:lnTo>
                      <a:lnTo>
                        <a:pt x="144694" y="116480"/>
                      </a:lnTo>
                      <a:lnTo>
                        <a:pt x="106297" y="155398"/>
                      </a:lnTo>
                      <a:lnTo>
                        <a:pt x="106297" y="137209"/>
                      </a:lnTo>
                      <a:cubicBezTo>
                        <a:pt x="106297" y="137209"/>
                        <a:pt x="37943" y="118147"/>
                        <a:pt x="0" y="94034"/>
                      </a:cubicBezTo>
                      <a:lnTo>
                        <a:pt x="0" y="0"/>
                      </a:lnTo>
                      <a:cubicBezTo>
                        <a:pt x="0" y="0"/>
                        <a:pt x="40175" y="67185"/>
                        <a:pt x="106297" y="94034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470" name="任意多边形 469"/>
                <p:cNvSpPr/>
                <p:nvPr/>
              </p:nvSpPr>
              <p:spPr>
                <a:xfrm>
                  <a:off x="5673496" y="4132796"/>
                  <a:ext cx="39736" cy="8112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736" h="81127">
                      <a:moveTo>
                        <a:pt x="0" y="0"/>
                      </a:moveTo>
                      <a:lnTo>
                        <a:pt x="0" y="81127"/>
                      </a:lnTo>
                      <a:lnTo>
                        <a:pt x="39736" y="384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ang="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  <p:sp>
            <p:nvSpPr>
              <p:cNvPr id="462" name="Round-head Rectangle"/>
              <p:cNvSpPr/>
              <p:nvPr/>
            </p:nvSpPr>
            <p:spPr>
              <a:xfrm rot="5400000">
                <a:off x="5196033" y="4169785"/>
                <a:ext cx="658563" cy="42004"/>
              </a:xfrm>
              <a:custGeom>
                <a:avLst/>
                <a:gdLst>
                  <a:gd name="connsiteX0" fmla="*/ 329281 w 658563"/>
                  <a:gd name="connsiteY0" fmla="*/ 21002 h 42004"/>
                  <a:gd name="connsiteX1" fmla="*/ 0 w 658563"/>
                  <a:gd name="connsiteY1" fmla="*/ 21002 h 42004"/>
                  <a:gd name="connsiteX2" fmla="*/ 329281 w 658563"/>
                  <a:gd name="connsiteY2" fmla="*/ 0 h 42004"/>
                  <a:gd name="connsiteX3" fmla="*/ 658563 w 658563"/>
                  <a:gd name="connsiteY3" fmla="*/ 21002 h 42004"/>
                  <a:gd name="connsiteX4" fmla="*/ 329281 w 658563"/>
                  <a:gd name="connsiteY4" fmla="*/ 42004 h 42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0" t="0" r="0" b="0"/>
                <a:pathLst>
                  <a:path w="658563" h="42004">
                    <a:moveTo>
                      <a:pt x="21002" y="42004"/>
                    </a:moveTo>
                    <a:lnTo>
                      <a:pt x="637561" y="42004"/>
                    </a:lnTo>
                    <a:cubicBezTo>
                      <a:pt x="649160" y="42004"/>
                      <a:pt x="658563" y="32601"/>
                      <a:pt x="658563" y="21002"/>
                    </a:cubicBezTo>
                    <a:cubicBezTo>
                      <a:pt x="658563" y="9403"/>
                      <a:pt x="649160" y="0"/>
                      <a:pt x="637561" y="0"/>
                    </a:cubicBezTo>
                    <a:lnTo>
                      <a:pt x="21002" y="0"/>
                    </a:lnTo>
                    <a:cubicBezTo>
                      <a:pt x="9403" y="0"/>
                      <a:pt x="0" y="9403"/>
                      <a:pt x="0" y="21002"/>
                    </a:cubicBezTo>
                    <a:cubicBezTo>
                      <a:pt x="0" y="32601"/>
                      <a:pt x="9403" y="42004"/>
                      <a:pt x="21002" y="42004"/>
                    </a:cubicBezTo>
                    <a:close/>
                  </a:path>
                </a:pathLst>
              </a:custGeom>
              <a:solidFill>
                <a:srgbClr val="0E2350"/>
              </a:solidFill>
              <a:ln w="7600" cap="flat">
                <a:solidFill>
                  <a:srgbClr val="0E2350"/>
                </a:solidFill>
                <a:bevel/>
              </a:ln>
            </p:spPr>
          </p:sp>
          <p:grpSp>
            <p:nvGrpSpPr>
              <p:cNvPr id="463" name="Arrow symbol 3"/>
              <p:cNvGrpSpPr/>
              <p:nvPr/>
            </p:nvGrpSpPr>
            <p:grpSpPr>
              <a:xfrm>
                <a:off x="5452319" y="5014585"/>
                <a:ext cx="145991" cy="230790"/>
                <a:chOff x="5452319" y="5014585"/>
                <a:chExt cx="145991" cy="230790"/>
              </a:xfrm>
            </p:grpSpPr>
            <p:sp>
              <p:nvSpPr>
                <p:cNvPr id="465" name="任意多边形 464"/>
                <p:cNvSpPr/>
                <p:nvPr/>
              </p:nvSpPr>
              <p:spPr>
                <a:xfrm>
                  <a:off x="5452277" y="5014585"/>
                  <a:ext cx="144694" cy="15539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4694" h="155398">
                      <a:moveTo>
                        <a:pt x="106297" y="94111"/>
                      </a:moveTo>
                      <a:lnTo>
                        <a:pt x="106297" y="75468"/>
                      </a:lnTo>
                      <a:lnTo>
                        <a:pt x="144694" y="114309"/>
                      </a:lnTo>
                      <a:lnTo>
                        <a:pt x="106297" y="155398"/>
                      </a:lnTo>
                      <a:lnTo>
                        <a:pt x="106297" y="137285"/>
                      </a:lnTo>
                      <a:cubicBezTo>
                        <a:pt x="106297" y="137285"/>
                        <a:pt x="37943" y="118224"/>
                        <a:pt x="0" y="94111"/>
                      </a:cubicBezTo>
                      <a:lnTo>
                        <a:pt x="0" y="0"/>
                      </a:lnTo>
                      <a:cubicBezTo>
                        <a:pt x="0" y="0"/>
                        <a:pt x="40175" y="67262"/>
                        <a:pt x="106297" y="94111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268EA8">
                        <a:alpha val="15000"/>
                      </a:srgbClr>
                    </a:gs>
                    <a:gs pos="93000">
                      <a:srgbClr val="1E768C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466" name="任意多边形 465"/>
                <p:cNvSpPr/>
                <p:nvPr/>
              </p:nvSpPr>
              <p:spPr>
                <a:xfrm flipV="1">
                  <a:off x="5452277" y="5089977"/>
                  <a:ext cx="144694" cy="15539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4694" h="155398">
                      <a:moveTo>
                        <a:pt x="106297" y="94034"/>
                      </a:moveTo>
                      <a:lnTo>
                        <a:pt x="106297" y="75391"/>
                      </a:lnTo>
                      <a:lnTo>
                        <a:pt x="144694" y="116480"/>
                      </a:lnTo>
                      <a:lnTo>
                        <a:pt x="106297" y="155398"/>
                      </a:lnTo>
                      <a:lnTo>
                        <a:pt x="106297" y="137209"/>
                      </a:lnTo>
                      <a:cubicBezTo>
                        <a:pt x="106297" y="137209"/>
                        <a:pt x="37943" y="118147"/>
                        <a:pt x="0" y="94034"/>
                      </a:cubicBezTo>
                      <a:lnTo>
                        <a:pt x="0" y="0"/>
                      </a:lnTo>
                      <a:cubicBezTo>
                        <a:pt x="0" y="0"/>
                        <a:pt x="40175" y="67185"/>
                        <a:pt x="106297" y="94034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00C044">
                        <a:alpha val="15000"/>
                      </a:srgbClr>
                    </a:gs>
                    <a:gs pos="93000">
                      <a:srgbClr val="009D4B"/>
                    </a:gs>
                  </a:gsLst>
                  <a:lin ang="480000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  <p:sp>
              <p:nvSpPr>
                <p:cNvPr id="467" name="任意多边形 466"/>
                <p:cNvSpPr/>
                <p:nvPr/>
              </p:nvSpPr>
              <p:spPr>
                <a:xfrm>
                  <a:off x="5558574" y="5090053"/>
                  <a:ext cx="39736" cy="8112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736" h="81127">
                      <a:moveTo>
                        <a:pt x="0" y="0"/>
                      </a:moveTo>
                      <a:lnTo>
                        <a:pt x="0" y="81127"/>
                      </a:lnTo>
                      <a:lnTo>
                        <a:pt x="39736" y="384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9970"/>
                    </a:gs>
                    <a:gs pos="69000">
                      <a:srgbClr val="95E2CD"/>
                    </a:gs>
                  </a:gsLst>
                  <a:lin ang="0" scaled="0"/>
                </a:gradFill>
                <a:ln w="2500" cap="flat">
                  <a:solidFill>
                    <a:srgbClr val="000000">
                      <a:alpha val="0"/>
                    </a:srgbClr>
                  </a:solidFill>
                  <a:bevel/>
                </a:ln>
              </p:spPr>
            </p:sp>
          </p:grpSp>
          <p:sp>
            <p:nvSpPr>
              <p:cNvPr id="464" name="Round-head Rectangle"/>
              <p:cNvSpPr/>
              <p:nvPr/>
            </p:nvSpPr>
            <p:spPr>
              <a:xfrm rot="5400000">
                <a:off x="5310976" y="5108978"/>
                <a:ext cx="658563" cy="42004"/>
              </a:xfrm>
              <a:custGeom>
                <a:avLst/>
                <a:gdLst>
                  <a:gd name="connsiteX0" fmla="*/ 329281 w 658563"/>
                  <a:gd name="connsiteY0" fmla="*/ 21002 h 42004"/>
                  <a:gd name="connsiteX1" fmla="*/ 0 w 658563"/>
                  <a:gd name="connsiteY1" fmla="*/ 21002 h 42004"/>
                  <a:gd name="connsiteX2" fmla="*/ 329281 w 658563"/>
                  <a:gd name="connsiteY2" fmla="*/ 0 h 42004"/>
                  <a:gd name="connsiteX3" fmla="*/ 658563 w 658563"/>
                  <a:gd name="connsiteY3" fmla="*/ 21002 h 42004"/>
                  <a:gd name="connsiteX4" fmla="*/ 329281 w 658563"/>
                  <a:gd name="connsiteY4" fmla="*/ 42004 h 42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0" t="0" r="0" b="0"/>
                <a:pathLst>
                  <a:path w="658563" h="42004">
                    <a:moveTo>
                      <a:pt x="21002" y="42004"/>
                    </a:moveTo>
                    <a:lnTo>
                      <a:pt x="637561" y="42004"/>
                    </a:lnTo>
                    <a:cubicBezTo>
                      <a:pt x="649160" y="42004"/>
                      <a:pt x="658563" y="32601"/>
                      <a:pt x="658563" y="21002"/>
                    </a:cubicBezTo>
                    <a:cubicBezTo>
                      <a:pt x="658563" y="9403"/>
                      <a:pt x="649160" y="0"/>
                      <a:pt x="637561" y="0"/>
                    </a:cubicBezTo>
                    <a:lnTo>
                      <a:pt x="21002" y="0"/>
                    </a:lnTo>
                    <a:cubicBezTo>
                      <a:pt x="9403" y="0"/>
                      <a:pt x="0" y="9403"/>
                      <a:pt x="0" y="21002"/>
                    </a:cubicBezTo>
                    <a:cubicBezTo>
                      <a:pt x="0" y="32601"/>
                      <a:pt x="9403" y="42004"/>
                      <a:pt x="21002" y="42004"/>
                    </a:cubicBezTo>
                    <a:close/>
                  </a:path>
                </a:pathLst>
              </a:custGeom>
              <a:solidFill>
                <a:srgbClr val="0E2350"/>
              </a:solidFill>
              <a:ln w="7600" cap="flat">
                <a:solidFill>
                  <a:srgbClr val="0E2350"/>
                </a:solidFill>
                <a:bevel/>
              </a:ln>
            </p:spPr>
          </p:sp>
        </p:grpSp>
        <p:grpSp>
          <p:nvGrpSpPr>
            <p:cNvPr id="448" name="Arrow symbol 3"/>
            <p:cNvGrpSpPr/>
            <p:nvPr/>
          </p:nvGrpSpPr>
          <p:grpSpPr>
            <a:xfrm rot="-10800000">
              <a:off x="3927394" y="6204866"/>
              <a:ext cx="138359" cy="181247"/>
              <a:chOff x="3927394" y="6204866"/>
              <a:chExt cx="138359" cy="181247"/>
            </a:xfrm>
          </p:grpSpPr>
          <p:sp>
            <p:nvSpPr>
              <p:cNvPr id="458" name="任意多边形 457"/>
              <p:cNvSpPr/>
              <p:nvPr/>
            </p:nvSpPr>
            <p:spPr>
              <a:xfrm>
                <a:off x="3927355" y="6204866"/>
                <a:ext cx="137130" cy="122039"/>
              </a:xfrm>
              <a:custGeom>
                <a:avLst/>
                <a:gdLst/>
                <a:ahLst/>
                <a:cxnLst/>
                <a:rect l="0" t="0" r="0" b="0"/>
                <a:pathLst>
                  <a:path w="137130" h="122039">
                    <a:moveTo>
                      <a:pt x="100740" y="73908"/>
                    </a:moveTo>
                    <a:lnTo>
                      <a:pt x="100740" y="59268"/>
                    </a:lnTo>
                    <a:lnTo>
                      <a:pt x="137130" y="89771"/>
                    </a:lnTo>
                    <a:lnTo>
                      <a:pt x="100740" y="122039"/>
                    </a:lnTo>
                    <a:lnTo>
                      <a:pt x="100740" y="107815"/>
                    </a:lnTo>
                    <a:cubicBezTo>
                      <a:pt x="100740" y="107815"/>
                      <a:pt x="35960" y="92845"/>
                      <a:pt x="0" y="73908"/>
                    </a:cubicBezTo>
                    <a:lnTo>
                      <a:pt x="0" y="0"/>
                    </a:lnTo>
                    <a:cubicBezTo>
                      <a:pt x="0" y="0"/>
                      <a:pt x="38075" y="52823"/>
                      <a:pt x="100740" y="73908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268EA8">
                      <a:alpha val="15000"/>
                    </a:srgbClr>
                  </a:gs>
                  <a:gs pos="93000">
                    <a:srgbClr val="1E768C"/>
                  </a:gs>
                </a:gsLst>
                <a:lin ang="480000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459" name="任意多边形 458"/>
              <p:cNvSpPr/>
              <p:nvPr/>
            </p:nvSpPr>
            <p:spPr>
              <a:xfrm flipV="1">
                <a:off x="3927355" y="6264073"/>
                <a:ext cx="137130" cy="122039"/>
              </a:xfrm>
              <a:custGeom>
                <a:avLst/>
                <a:gdLst/>
                <a:ahLst/>
                <a:cxnLst/>
                <a:rect l="0" t="0" r="0" b="0"/>
                <a:pathLst>
                  <a:path w="137130" h="122039">
                    <a:moveTo>
                      <a:pt x="100740" y="73848"/>
                    </a:moveTo>
                    <a:lnTo>
                      <a:pt x="100740" y="59207"/>
                    </a:lnTo>
                    <a:lnTo>
                      <a:pt x="137130" y="91476"/>
                    </a:lnTo>
                    <a:lnTo>
                      <a:pt x="100740" y="122039"/>
                    </a:lnTo>
                    <a:lnTo>
                      <a:pt x="100740" y="107754"/>
                    </a:lnTo>
                    <a:cubicBezTo>
                      <a:pt x="100740" y="107754"/>
                      <a:pt x="35959" y="92785"/>
                      <a:pt x="0" y="73848"/>
                    </a:cubicBezTo>
                    <a:lnTo>
                      <a:pt x="0" y="0"/>
                    </a:lnTo>
                    <a:cubicBezTo>
                      <a:pt x="0" y="0"/>
                      <a:pt x="38075" y="52763"/>
                      <a:pt x="100740" y="73848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C044">
                      <a:alpha val="15000"/>
                    </a:srgbClr>
                  </a:gs>
                  <a:gs pos="93000">
                    <a:srgbClr val="009D4B"/>
                  </a:gs>
                </a:gsLst>
                <a:lin ang="480000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id="460" name="任意多边形 459"/>
              <p:cNvSpPr/>
              <p:nvPr/>
            </p:nvSpPr>
            <p:spPr>
              <a:xfrm>
                <a:off x="4028095" y="6264134"/>
                <a:ext cx="37659" cy="63712"/>
              </a:xfrm>
              <a:custGeom>
                <a:avLst/>
                <a:gdLst/>
                <a:ahLst/>
                <a:cxnLst/>
                <a:rect l="0" t="0" r="0" b="0"/>
                <a:pathLst>
                  <a:path w="37659" h="63712">
                    <a:moveTo>
                      <a:pt x="0" y="0"/>
                    </a:moveTo>
                    <a:lnTo>
                      <a:pt x="0" y="63712"/>
                    </a:lnTo>
                    <a:lnTo>
                      <a:pt x="37659" y="3020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9970"/>
                  </a:gs>
                  <a:gs pos="69000">
                    <a:srgbClr val="95E2CD"/>
                  </a:gs>
                </a:gsLst>
                <a:lin ang="0" scaled="0"/>
              </a:gradFill>
              <a:ln w="2500" cap="flat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sp>
          <p:nvSpPr>
            <p:cNvPr id="449" name="Text 483"/>
            <p:cNvSpPr txBox="1"/>
            <p:nvPr/>
          </p:nvSpPr>
          <p:spPr>
            <a:xfrm>
              <a:off x="1629528" y="8098"/>
              <a:ext cx="5884944" cy="1368361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450" name="Text 484"/>
            <p:cNvSpPr txBox="1"/>
            <p:nvPr/>
          </p:nvSpPr>
          <p:spPr>
            <a:xfrm>
              <a:off x="1629528" y="2744820"/>
              <a:ext cx="5884944" cy="1368361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451" name="Text 485"/>
            <p:cNvSpPr txBox="1"/>
            <p:nvPr/>
          </p:nvSpPr>
          <p:spPr>
            <a:xfrm>
              <a:off x="1629528" y="5481541"/>
              <a:ext cx="5884944" cy="1368361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452" name="Text 486"/>
            <p:cNvSpPr txBox="1"/>
            <p:nvPr/>
          </p:nvSpPr>
          <p:spPr>
            <a:xfrm>
              <a:off x="1629528" y="8098"/>
              <a:ext cx="5884944" cy="1368361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453" name="Text 487"/>
            <p:cNvSpPr txBox="1"/>
            <p:nvPr/>
          </p:nvSpPr>
          <p:spPr>
            <a:xfrm>
              <a:off x="1629528" y="2744820"/>
              <a:ext cx="5884944" cy="1368361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454" name="Text 488"/>
            <p:cNvSpPr txBox="1"/>
            <p:nvPr/>
          </p:nvSpPr>
          <p:spPr>
            <a:xfrm>
              <a:off x="1629528" y="5481541"/>
              <a:ext cx="5884944" cy="1368361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455" name="Text 489"/>
            <p:cNvSpPr txBox="1"/>
            <p:nvPr/>
          </p:nvSpPr>
          <p:spPr>
            <a:xfrm>
              <a:off x="1629528" y="8098"/>
              <a:ext cx="5884944" cy="1368361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456" name="Text 490"/>
            <p:cNvSpPr txBox="1"/>
            <p:nvPr/>
          </p:nvSpPr>
          <p:spPr>
            <a:xfrm>
              <a:off x="1629528" y="2744820"/>
              <a:ext cx="5884944" cy="1368361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457" name="Text 491"/>
            <p:cNvSpPr txBox="1"/>
            <p:nvPr/>
          </p:nvSpPr>
          <p:spPr>
            <a:xfrm>
              <a:off x="1629528" y="5481541"/>
              <a:ext cx="5884944" cy="1368361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9162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210</Words>
  <Application>Microsoft Office PowerPoint</Application>
  <PresentationFormat>全屏显示(4:3)</PresentationFormat>
  <Paragraphs>165</Paragraphs>
  <Slides>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等线</vt:lpstr>
      <vt:lpstr>楷体</vt:lpstr>
      <vt:lpstr>宋体</vt:lpstr>
      <vt:lpstr>微软雅黑</vt:lpstr>
      <vt:lpstr>Arial</vt:lpstr>
      <vt:lpstr>Calibri</vt:lpstr>
      <vt:lpstr>Calibri Light</vt:lpstr>
      <vt:lpstr>Office Theme</vt:lpstr>
      <vt:lpstr>think-cell Slide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lihefei</dc:creator>
  <cp:lastModifiedBy>黎何飞</cp:lastModifiedBy>
  <cp:revision>7</cp:revision>
  <dcterms:created xsi:type="dcterms:W3CDTF">2019-08-28T20:47:18Z</dcterms:created>
  <dcterms:modified xsi:type="dcterms:W3CDTF">2019-08-28T13:19:10Z</dcterms:modified>
</cp:coreProperties>
</file>